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84" r:id="rId5"/>
    <p:sldId id="261" r:id="rId6"/>
    <p:sldId id="262" r:id="rId7"/>
    <p:sldId id="263" r:id="rId8"/>
    <p:sldId id="265" r:id="rId9"/>
    <p:sldId id="266" r:id="rId10"/>
    <p:sldId id="268" r:id="rId11"/>
    <p:sldId id="269" r:id="rId12"/>
    <p:sldId id="270" r:id="rId13"/>
    <p:sldId id="258"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8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879D6F0-B577-47BA-A2C4-AC505DF1D729}" type="datetimeFigureOut">
              <a:rPr lang="tr-TR" smtClean="0"/>
              <a:t>24.01.2018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2AE1E5-0E63-4100-872E-9BA774CF772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5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79D6F0-B577-47BA-A2C4-AC505DF1D729}" type="datetimeFigureOut">
              <a:rPr lang="tr-TR" smtClean="0"/>
              <a:t>24.01.2018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2AE1E5-0E63-4100-872E-9BA774CF7726}" type="slidenum">
              <a:rPr lang="tr-TR" smtClean="0"/>
              <a:t>‹#›</a:t>
            </a:fld>
            <a:endParaRPr lang="tr-TR"/>
          </a:p>
        </p:txBody>
      </p:sp>
    </p:spTree>
    <p:extLst>
      <p:ext uri="{BB962C8B-B14F-4D97-AF65-F5344CB8AC3E}">
        <p14:creationId xmlns:p14="http://schemas.microsoft.com/office/powerpoint/2010/main" val="367954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79D6F0-B577-47BA-A2C4-AC505DF1D729}" type="datetimeFigureOut">
              <a:rPr lang="tr-TR" smtClean="0"/>
              <a:t>24.01.2018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2AE1E5-0E63-4100-872E-9BA774CF7726}" type="slidenum">
              <a:rPr lang="tr-TR" smtClean="0"/>
              <a:t>‹#›</a:t>
            </a:fld>
            <a:endParaRPr lang="tr-TR"/>
          </a:p>
        </p:txBody>
      </p:sp>
    </p:spTree>
    <p:extLst>
      <p:ext uri="{BB962C8B-B14F-4D97-AF65-F5344CB8AC3E}">
        <p14:creationId xmlns:p14="http://schemas.microsoft.com/office/powerpoint/2010/main" val="32401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79D6F0-B577-47BA-A2C4-AC505DF1D729}" type="datetimeFigureOut">
              <a:rPr lang="tr-TR" smtClean="0"/>
              <a:t>24.01.2018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2AE1E5-0E63-4100-872E-9BA774CF7726}" type="slidenum">
              <a:rPr lang="tr-TR" smtClean="0"/>
              <a:t>‹#›</a:t>
            </a:fld>
            <a:endParaRPr lang="tr-TR"/>
          </a:p>
        </p:txBody>
      </p:sp>
    </p:spTree>
    <p:extLst>
      <p:ext uri="{BB962C8B-B14F-4D97-AF65-F5344CB8AC3E}">
        <p14:creationId xmlns:p14="http://schemas.microsoft.com/office/powerpoint/2010/main" val="125179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79D6F0-B577-47BA-A2C4-AC505DF1D729}" type="datetimeFigureOut">
              <a:rPr lang="tr-TR" smtClean="0"/>
              <a:t>24.01.2018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52AE1E5-0E63-4100-872E-9BA774CF7726}"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14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79D6F0-B577-47BA-A2C4-AC505DF1D729}" type="datetimeFigureOut">
              <a:rPr lang="tr-TR" smtClean="0"/>
              <a:t>24.01.2018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2AE1E5-0E63-4100-872E-9BA774CF7726}" type="slidenum">
              <a:rPr lang="tr-TR" smtClean="0"/>
              <a:t>‹#›</a:t>
            </a:fld>
            <a:endParaRPr lang="tr-TR"/>
          </a:p>
        </p:txBody>
      </p:sp>
    </p:spTree>
    <p:extLst>
      <p:ext uri="{BB962C8B-B14F-4D97-AF65-F5344CB8AC3E}">
        <p14:creationId xmlns:p14="http://schemas.microsoft.com/office/powerpoint/2010/main" val="405231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79D6F0-B577-47BA-A2C4-AC505DF1D729}" type="datetimeFigureOut">
              <a:rPr lang="tr-TR" smtClean="0"/>
              <a:t>24.01.2018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52AE1E5-0E63-4100-872E-9BA774CF7726}" type="slidenum">
              <a:rPr lang="tr-TR" smtClean="0"/>
              <a:t>‹#›</a:t>
            </a:fld>
            <a:endParaRPr lang="tr-TR"/>
          </a:p>
        </p:txBody>
      </p:sp>
    </p:spTree>
    <p:extLst>
      <p:ext uri="{BB962C8B-B14F-4D97-AF65-F5344CB8AC3E}">
        <p14:creationId xmlns:p14="http://schemas.microsoft.com/office/powerpoint/2010/main" val="195946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79D6F0-B577-47BA-A2C4-AC505DF1D729}" type="datetimeFigureOut">
              <a:rPr lang="tr-TR" smtClean="0"/>
              <a:t>24.01.2018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52AE1E5-0E63-4100-872E-9BA774CF7726}" type="slidenum">
              <a:rPr lang="tr-TR" smtClean="0"/>
              <a:t>‹#›</a:t>
            </a:fld>
            <a:endParaRPr lang="tr-TR"/>
          </a:p>
        </p:txBody>
      </p:sp>
    </p:spTree>
    <p:extLst>
      <p:ext uri="{BB962C8B-B14F-4D97-AF65-F5344CB8AC3E}">
        <p14:creationId xmlns:p14="http://schemas.microsoft.com/office/powerpoint/2010/main" val="63204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79D6F0-B577-47BA-A2C4-AC505DF1D729}" type="datetimeFigureOut">
              <a:rPr lang="tr-TR" smtClean="0"/>
              <a:t>24.01.2018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252AE1E5-0E63-4100-872E-9BA774CF7726}" type="slidenum">
              <a:rPr lang="tr-TR" smtClean="0"/>
              <a:t>‹#›</a:t>
            </a:fld>
            <a:endParaRPr lang="tr-TR"/>
          </a:p>
        </p:txBody>
      </p:sp>
    </p:spTree>
    <p:extLst>
      <p:ext uri="{BB962C8B-B14F-4D97-AF65-F5344CB8AC3E}">
        <p14:creationId xmlns:p14="http://schemas.microsoft.com/office/powerpoint/2010/main" val="222638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79D6F0-B577-47BA-A2C4-AC505DF1D729}" type="datetimeFigureOut">
              <a:rPr lang="tr-TR" smtClean="0"/>
              <a:t>24.01.2018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2AE1E5-0E63-4100-872E-9BA774CF7726}" type="slidenum">
              <a:rPr lang="tr-TR" smtClean="0"/>
              <a:t>‹#›</a:t>
            </a:fld>
            <a:endParaRPr lang="tr-TR"/>
          </a:p>
        </p:txBody>
      </p:sp>
    </p:spTree>
    <p:extLst>
      <p:ext uri="{BB962C8B-B14F-4D97-AF65-F5344CB8AC3E}">
        <p14:creationId xmlns:p14="http://schemas.microsoft.com/office/powerpoint/2010/main" val="89986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79D6F0-B577-47BA-A2C4-AC505DF1D729}" type="datetimeFigureOut">
              <a:rPr lang="tr-TR" smtClean="0"/>
              <a:t>24.01.2018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52AE1E5-0E63-4100-872E-9BA774CF7726}" type="slidenum">
              <a:rPr lang="tr-TR" smtClean="0"/>
              <a:t>‹#›</a:t>
            </a:fld>
            <a:endParaRPr lang="tr-TR"/>
          </a:p>
        </p:txBody>
      </p:sp>
    </p:spTree>
    <p:extLst>
      <p:ext uri="{BB962C8B-B14F-4D97-AF65-F5344CB8AC3E}">
        <p14:creationId xmlns:p14="http://schemas.microsoft.com/office/powerpoint/2010/main" val="301413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79D6F0-B577-47BA-A2C4-AC505DF1D729}" type="datetimeFigureOut">
              <a:rPr lang="tr-TR" smtClean="0"/>
              <a:t>24.01.2018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2AE1E5-0E63-4100-872E-9BA774CF7726}"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614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SOS6_ETK_028_11_10_TARIHI%20ESERLERIMIZ%20NEREDE/Enlem-Boylam.ex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18417" y="2967335"/>
            <a:ext cx="8155181" cy="923330"/>
          </a:xfrm>
          <a:prstGeom prst="rect">
            <a:avLst/>
          </a:prstGeom>
          <a:noFill/>
        </p:spPr>
        <p:txBody>
          <a:bodyPr wrap="none" lIns="91440" tIns="45720" rIns="91440" bIns="45720">
            <a:spAutoFit/>
          </a:bodyPr>
          <a:lstStyle/>
          <a:p>
            <a:pPr algn="ctr"/>
            <a:r>
              <a:rPr lang="tr-T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HARİTA OKUMA BECERİLERİ</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810182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11281" y="3175153"/>
            <a:ext cx="10335843" cy="1077218"/>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Sizlere dağıtılan harita üzerinde 4 farklı nokta belirleyiniz.</a:t>
            </a:r>
          </a:p>
          <a:p>
            <a:pPr algn="ctr"/>
            <a:r>
              <a:rPr lang="tr-TR" sz="3200" b="1" spc="50" dirty="0" smtClean="0">
                <a:ln w="0"/>
                <a:solidFill>
                  <a:schemeClr val="tx1">
                    <a:lumMod val="95000"/>
                    <a:lumOff val="5000"/>
                  </a:schemeClr>
                </a:solidFill>
                <a:effectLst>
                  <a:innerShdw blurRad="63500" dist="50800" dir="13500000">
                    <a:srgbClr val="000000">
                      <a:alpha val="50000"/>
                    </a:srgbClr>
                  </a:innerShdw>
                </a:effectLst>
              </a:rPr>
              <a:t>(</a:t>
            </a:r>
            <a:r>
              <a:rPr lang="tr-TR" sz="3200" b="1" spc="50" dirty="0" err="1" smtClean="0">
                <a:ln w="0"/>
                <a:solidFill>
                  <a:schemeClr val="tx1">
                    <a:lumMod val="95000"/>
                    <a:lumOff val="5000"/>
                  </a:schemeClr>
                </a:solidFill>
                <a:effectLst>
                  <a:innerShdw blurRad="63500" dist="50800" dir="13500000">
                    <a:srgbClr val="000000">
                      <a:alpha val="50000"/>
                    </a:srgbClr>
                  </a:innerShdw>
                </a:effectLst>
              </a:rPr>
              <a:t>Parc</a:t>
            </a:r>
            <a:r>
              <a:rPr lang="tr-TR" sz="3200" b="1" spc="50" dirty="0" smtClean="0">
                <a:ln w="0"/>
                <a:solidFill>
                  <a:schemeClr val="tx1">
                    <a:lumMod val="95000"/>
                    <a:lumOff val="5000"/>
                  </a:schemeClr>
                </a:solidFill>
                <a:effectLst>
                  <a:innerShdw blurRad="63500" dist="50800" dir="13500000">
                    <a:srgbClr val="000000">
                      <a:alpha val="50000"/>
                    </a:srgbClr>
                  </a:innerShdw>
                </a:effectLst>
              </a:rPr>
              <a:t> </a:t>
            </a:r>
            <a:r>
              <a:rPr lang="tr-TR" sz="3200" b="1" spc="50" dirty="0" err="1" smtClean="0">
                <a:ln w="0"/>
                <a:solidFill>
                  <a:schemeClr val="tx1">
                    <a:lumMod val="95000"/>
                    <a:lumOff val="5000"/>
                  </a:schemeClr>
                </a:solidFill>
                <a:effectLst>
                  <a:innerShdw blurRad="63500" dist="50800" dir="13500000">
                    <a:srgbClr val="000000">
                      <a:alpha val="50000"/>
                    </a:srgbClr>
                  </a:innerShdw>
                </a:effectLst>
              </a:rPr>
              <a:t>Güel</a:t>
            </a:r>
            <a:r>
              <a:rPr lang="tr-TR" sz="3200" b="1" spc="50" dirty="0" smtClean="0">
                <a:ln w="0"/>
                <a:solidFill>
                  <a:schemeClr val="tx1">
                    <a:lumMod val="95000"/>
                    <a:lumOff val="5000"/>
                  </a:schemeClr>
                </a:solidFill>
                <a:effectLst>
                  <a:innerShdw blurRad="63500" dist="50800" dir="13500000">
                    <a:srgbClr val="000000">
                      <a:alpha val="50000"/>
                    </a:srgbClr>
                  </a:innerShdw>
                </a:effectLst>
              </a:rPr>
              <a:t>, </a:t>
            </a:r>
            <a:r>
              <a:rPr lang="tr-TR" sz="3200" b="1" spc="50" dirty="0" err="1" smtClean="0">
                <a:ln w="0"/>
                <a:solidFill>
                  <a:schemeClr val="tx1">
                    <a:lumMod val="95000"/>
                    <a:lumOff val="5000"/>
                  </a:schemeClr>
                </a:solidFill>
                <a:effectLst>
                  <a:innerShdw blurRad="63500" dist="50800" dir="13500000">
                    <a:srgbClr val="000000">
                      <a:alpha val="50000"/>
                    </a:srgbClr>
                  </a:innerShdw>
                </a:effectLst>
              </a:rPr>
              <a:t>Sagrada</a:t>
            </a:r>
            <a:r>
              <a:rPr lang="tr-TR" sz="3200" b="1" spc="50" dirty="0" smtClean="0">
                <a:ln w="0"/>
                <a:solidFill>
                  <a:schemeClr val="tx1">
                    <a:lumMod val="95000"/>
                    <a:lumOff val="5000"/>
                  </a:schemeClr>
                </a:solidFill>
                <a:effectLst>
                  <a:innerShdw blurRad="63500" dist="50800" dir="13500000">
                    <a:srgbClr val="000000">
                      <a:alpha val="50000"/>
                    </a:srgbClr>
                  </a:innerShdw>
                </a:effectLst>
              </a:rPr>
              <a:t> </a:t>
            </a:r>
            <a:r>
              <a:rPr lang="tr-TR" sz="3200" b="1" spc="50" dirty="0" err="1" smtClean="0">
                <a:ln w="0"/>
                <a:solidFill>
                  <a:schemeClr val="tx1">
                    <a:lumMod val="95000"/>
                    <a:lumOff val="5000"/>
                  </a:schemeClr>
                </a:solidFill>
                <a:effectLst>
                  <a:innerShdw blurRad="63500" dist="50800" dir="13500000">
                    <a:srgbClr val="000000">
                      <a:alpha val="50000"/>
                    </a:srgbClr>
                  </a:innerShdw>
                </a:effectLst>
              </a:rPr>
              <a:t>Familia</a:t>
            </a:r>
            <a:r>
              <a:rPr lang="tr-TR" sz="3200" b="1" spc="50" dirty="0" smtClean="0">
                <a:ln w="0"/>
                <a:solidFill>
                  <a:schemeClr val="tx1">
                    <a:lumMod val="95000"/>
                    <a:lumOff val="5000"/>
                  </a:schemeClr>
                </a:solidFill>
                <a:effectLst>
                  <a:innerShdw blurRad="63500" dist="50800" dir="13500000">
                    <a:srgbClr val="000000">
                      <a:alpha val="50000"/>
                    </a:srgbClr>
                  </a:innerShdw>
                </a:effectLst>
              </a:rPr>
              <a:t>, </a:t>
            </a:r>
            <a:r>
              <a:rPr lang="tr-TR" sz="3200" b="1" spc="50" dirty="0" err="1" smtClean="0">
                <a:ln w="0"/>
                <a:solidFill>
                  <a:schemeClr val="tx1">
                    <a:lumMod val="95000"/>
                    <a:lumOff val="5000"/>
                  </a:schemeClr>
                </a:solidFill>
                <a:effectLst>
                  <a:innerShdw blurRad="63500" dist="50800" dir="13500000">
                    <a:srgbClr val="000000">
                      <a:alpha val="50000"/>
                    </a:srgbClr>
                  </a:innerShdw>
                </a:effectLst>
              </a:rPr>
              <a:t>Kathedral</a:t>
            </a:r>
            <a:r>
              <a:rPr lang="tr-TR" sz="3200" b="1" spc="50" dirty="0" smtClean="0">
                <a:ln w="0"/>
                <a:solidFill>
                  <a:schemeClr val="tx1">
                    <a:lumMod val="95000"/>
                    <a:lumOff val="5000"/>
                  </a:schemeClr>
                </a:solidFill>
                <a:effectLst>
                  <a:innerShdw blurRad="63500" dist="50800" dir="13500000">
                    <a:srgbClr val="000000">
                      <a:alpha val="50000"/>
                    </a:srgbClr>
                  </a:innerShdw>
                </a:effectLst>
              </a:rPr>
              <a:t>, </a:t>
            </a:r>
            <a:r>
              <a:rPr lang="tr-TR" sz="3200" b="1" spc="50" dirty="0" err="1" smtClean="0">
                <a:ln w="0"/>
                <a:solidFill>
                  <a:schemeClr val="tx1">
                    <a:lumMod val="95000"/>
                    <a:lumOff val="5000"/>
                  </a:schemeClr>
                </a:solidFill>
                <a:effectLst>
                  <a:innerShdw blurRad="63500" dist="50800" dir="13500000">
                    <a:srgbClr val="000000">
                      <a:alpha val="50000"/>
                    </a:srgbClr>
                  </a:innerShdw>
                </a:effectLst>
              </a:rPr>
              <a:t>Nou</a:t>
            </a:r>
            <a:r>
              <a:rPr lang="tr-TR" sz="3200" b="1" spc="50" dirty="0" smtClean="0">
                <a:ln w="0"/>
                <a:solidFill>
                  <a:schemeClr val="tx1">
                    <a:lumMod val="95000"/>
                    <a:lumOff val="5000"/>
                  </a:schemeClr>
                </a:solidFill>
                <a:effectLst>
                  <a:innerShdw blurRad="63500" dist="50800" dir="13500000">
                    <a:srgbClr val="000000">
                      <a:alpha val="50000"/>
                    </a:srgbClr>
                  </a:innerShdw>
                </a:effectLst>
              </a:rPr>
              <a:t> </a:t>
            </a:r>
            <a:r>
              <a:rPr lang="tr-TR" sz="3200" b="1" spc="50" dirty="0" err="1" smtClean="0">
                <a:ln w="0"/>
                <a:solidFill>
                  <a:schemeClr val="tx1">
                    <a:lumMod val="95000"/>
                    <a:lumOff val="5000"/>
                  </a:schemeClr>
                </a:solidFill>
                <a:effectLst>
                  <a:innerShdw blurRad="63500" dist="50800" dir="13500000">
                    <a:srgbClr val="000000">
                      <a:alpha val="50000"/>
                    </a:srgbClr>
                  </a:innerShdw>
                </a:effectLst>
              </a:rPr>
              <a:t>Camp</a:t>
            </a:r>
            <a:r>
              <a:rPr lang="tr-TR" sz="3200" b="1" spc="50" dirty="0" smtClean="0">
                <a:ln w="0"/>
                <a:solidFill>
                  <a:schemeClr val="tx1">
                    <a:lumMod val="95000"/>
                    <a:lumOff val="5000"/>
                  </a:schemeClr>
                </a:solidFill>
                <a:effectLst>
                  <a:innerShdw blurRad="63500" dist="50800" dir="13500000">
                    <a:srgbClr val="000000">
                      <a:alpha val="50000"/>
                    </a:srgbClr>
                  </a:innerShdw>
                </a:effectLst>
              </a:rPr>
              <a:t>)</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331503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82851" y="2028351"/>
            <a:ext cx="10463377" cy="3257174"/>
          </a:xfrm>
          <a:prstGeom prst="rect">
            <a:avLst/>
          </a:prstGeom>
          <a:noFill/>
        </p:spPr>
        <p:txBody>
          <a:bodyPr wrap="none" lIns="91440" tIns="45720" rIns="91440" bIns="45720">
            <a:spAutoFit/>
          </a:bodyPr>
          <a:lstStyle/>
          <a:p>
            <a:pPr marL="457200" indent="-457200" algn="just">
              <a:lnSpc>
                <a:spcPct val="150000"/>
              </a:lnSpc>
              <a:buFont typeface="Arial" panose="020B0604020202020204" pitchFamily="34" charset="0"/>
              <a:buChar char="•"/>
            </a:pPr>
            <a:r>
              <a:rPr lang="tr-TR" sz="2800" b="1" cap="none" spc="50" dirty="0" smtClean="0">
                <a:ln w="0"/>
                <a:solidFill>
                  <a:schemeClr val="tx1">
                    <a:lumMod val="95000"/>
                    <a:lumOff val="5000"/>
                  </a:schemeClr>
                </a:solidFill>
                <a:effectLst>
                  <a:innerShdw blurRad="63500" dist="50800" dir="13500000">
                    <a:srgbClr val="000000">
                      <a:alpha val="50000"/>
                    </a:srgbClr>
                  </a:innerShdw>
                </a:effectLst>
              </a:rPr>
              <a:t>Belirlediğiniz noktalara yalnızca metro aracılığıyla gidebilirsiniz.</a:t>
            </a:r>
          </a:p>
          <a:p>
            <a:pPr marL="457200" indent="-457200" algn="just">
              <a:lnSpc>
                <a:spcPct val="150000"/>
              </a:lnSpc>
              <a:buFont typeface="Arial" panose="020B0604020202020204" pitchFamily="34" charset="0"/>
              <a:buChar char="•"/>
            </a:pPr>
            <a:r>
              <a:rPr lang="tr-TR" sz="2800" b="1" spc="50" dirty="0" smtClean="0">
                <a:ln w="0"/>
                <a:solidFill>
                  <a:schemeClr val="tx1">
                    <a:lumMod val="95000"/>
                    <a:lumOff val="5000"/>
                  </a:schemeClr>
                </a:solidFill>
                <a:effectLst>
                  <a:innerShdw blurRad="63500" dist="50800" dir="13500000">
                    <a:srgbClr val="000000">
                      <a:alpha val="50000"/>
                    </a:srgbClr>
                  </a:innerShdw>
                </a:effectLst>
              </a:rPr>
              <a:t>Bir sonraki slaytta yer alan metro hattını inceleyiniz.</a:t>
            </a:r>
          </a:p>
          <a:p>
            <a:pPr marL="457200" indent="-457200" algn="just">
              <a:lnSpc>
                <a:spcPct val="150000"/>
              </a:lnSpc>
              <a:buFont typeface="Arial" panose="020B0604020202020204" pitchFamily="34" charset="0"/>
              <a:buChar char="•"/>
            </a:pPr>
            <a:r>
              <a:rPr lang="tr-TR" sz="2800" b="1" cap="none" spc="50" dirty="0" smtClean="0">
                <a:ln w="0"/>
                <a:solidFill>
                  <a:schemeClr val="tx1">
                    <a:lumMod val="95000"/>
                    <a:lumOff val="5000"/>
                  </a:schemeClr>
                </a:solidFill>
                <a:effectLst>
                  <a:innerShdw blurRad="63500" dist="50800" dir="13500000">
                    <a:srgbClr val="000000">
                      <a:alpha val="50000"/>
                    </a:srgbClr>
                  </a:innerShdw>
                </a:effectLst>
              </a:rPr>
              <a:t>Belirlediğiniz noktalara ulaşmak için</a:t>
            </a:r>
          </a:p>
          <a:p>
            <a:pPr marL="457200" indent="-457200" algn="just">
              <a:lnSpc>
                <a:spcPct val="150000"/>
              </a:lnSpc>
              <a:buFont typeface="Arial" panose="020B0604020202020204" pitchFamily="34" charset="0"/>
              <a:buChar char="•"/>
            </a:pPr>
            <a:r>
              <a:rPr lang="tr-TR" sz="2800" b="1" cap="none" spc="50" dirty="0" smtClean="0">
                <a:ln w="0"/>
                <a:solidFill>
                  <a:schemeClr val="tx1">
                    <a:lumMod val="95000"/>
                    <a:lumOff val="5000"/>
                  </a:schemeClr>
                </a:solidFill>
                <a:effectLst>
                  <a:innerShdw blurRad="63500" dist="50800" dir="13500000">
                    <a:srgbClr val="000000">
                      <a:alpha val="50000"/>
                    </a:srgbClr>
                  </a:innerShdw>
                </a:effectLst>
              </a:rPr>
              <a:t>hangi metro hatlarını kullanarak, hangi istasyonlarda</a:t>
            </a:r>
          </a:p>
          <a:p>
            <a:pPr marL="457200" indent="-457200" algn="just">
              <a:lnSpc>
                <a:spcPct val="150000"/>
              </a:lnSpc>
              <a:buFont typeface="Arial" panose="020B0604020202020204" pitchFamily="34" charset="0"/>
              <a:buChar char="•"/>
            </a:pPr>
            <a:r>
              <a:rPr lang="tr-TR" sz="2800" b="1" spc="50" dirty="0" smtClean="0">
                <a:ln w="0"/>
                <a:solidFill>
                  <a:schemeClr val="tx1">
                    <a:lumMod val="95000"/>
                    <a:lumOff val="5000"/>
                  </a:schemeClr>
                </a:solidFill>
                <a:effectLst>
                  <a:innerShdw blurRad="63500" dist="50800" dir="13500000">
                    <a:srgbClr val="000000">
                      <a:alpha val="50000"/>
                    </a:srgbClr>
                  </a:innerShdw>
                </a:effectLst>
              </a:rPr>
              <a:t>İniş-biniş yapmanız gerektiğini belirtiniz. </a:t>
            </a:r>
            <a:endParaRPr lang="tr-TR" sz="28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059120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51180" y="3175153"/>
            <a:ext cx="3256020" cy="584775"/>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Süreniz 15 dakika</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699763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apametrobarcelona.net/mapas-metro/mapa-metro-barcelona.jpg"/>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55"/>
            <a:ext cx="12191999" cy="68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2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56829" y="3175153"/>
            <a:ext cx="10044737" cy="1077218"/>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Süreniz doldu. </a:t>
            </a:r>
          </a:p>
          <a:p>
            <a:pPr algn="ctr"/>
            <a:r>
              <a:rPr lang="tr-TR" sz="3200" b="1" spc="50" dirty="0" smtClean="0">
                <a:ln w="0"/>
                <a:solidFill>
                  <a:schemeClr val="tx1">
                    <a:lumMod val="95000"/>
                    <a:lumOff val="5000"/>
                  </a:schemeClr>
                </a:solidFill>
                <a:effectLst>
                  <a:innerShdw blurRad="63500" dist="50800" dir="13500000">
                    <a:srgbClr val="000000">
                      <a:alpha val="50000"/>
                    </a:srgbClr>
                  </a:innerShdw>
                </a:effectLst>
              </a:rPr>
              <a:t>Bakalım, kimler nerelere doğru bir biçimde ulaşabilmiş…</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161220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87463" y="3175153"/>
            <a:ext cx="9383466" cy="1077218"/>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Bu etkinlik sırasında hangi becerilerinizi kullandınız?</a:t>
            </a:r>
          </a:p>
          <a:p>
            <a:pPr algn="ctr"/>
            <a:r>
              <a:rPr lang="tr-TR" sz="3200" b="1" spc="50" dirty="0" smtClean="0">
                <a:ln w="0"/>
                <a:solidFill>
                  <a:schemeClr val="tx1">
                    <a:lumMod val="95000"/>
                    <a:lumOff val="5000"/>
                  </a:schemeClr>
                </a:solidFill>
                <a:effectLst>
                  <a:innerShdw blurRad="63500" dist="50800" dir="13500000">
                    <a:srgbClr val="000000">
                      <a:alpha val="50000"/>
                    </a:srgbClr>
                  </a:innerShdw>
                </a:effectLst>
              </a:rPr>
              <a:t>Haritaları okuma sırasında nelerden yararlandınız? </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0920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32299" y="3175153"/>
            <a:ext cx="6893811" cy="584775"/>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Harita okuma becerileri neler olabilir?</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129231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3583" y="847590"/>
            <a:ext cx="7589514" cy="584775"/>
          </a:xfrm>
          <a:prstGeom prst="rect">
            <a:avLst/>
          </a:prstGeom>
          <a:noFill/>
        </p:spPr>
        <p:txBody>
          <a:bodyPr wrap="none" lIns="91440" tIns="45720" rIns="91440" bIns="45720">
            <a:spAutoFit/>
          </a:bodyPr>
          <a:lstStyle/>
          <a:p>
            <a:pPr algn="ctr"/>
            <a:r>
              <a:rPr lang="tr-TR" sz="3200" dirty="0" smtClean="0"/>
              <a:t>1. Sembolleri </a:t>
            </a:r>
            <a:r>
              <a:rPr lang="tr-TR" sz="3200" dirty="0"/>
              <a:t>Anlama ve Yorumlama </a:t>
            </a:r>
            <a:r>
              <a:rPr lang="tr-TR" sz="3200" dirty="0" smtClean="0"/>
              <a:t>Becerisi</a:t>
            </a:r>
            <a:endParaRPr lang="tr-TR" sz="3200" dirty="0"/>
          </a:p>
        </p:txBody>
      </p:sp>
      <p:sp>
        <p:nvSpPr>
          <p:cNvPr id="2" name="Metin kutusu 1"/>
          <p:cNvSpPr txBox="1"/>
          <p:nvPr/>
        </p:nvSpPr>
        <p:spPr>
          <a:xfrm>
            <a:off x="727363" y="1880755"/>
            <a:ext cx="10089573" cy="4619854"/>
          </a:xfrm>
          <a:prstGeom prst="rect">
            <a:avLst/>
          </a:prstGeom>
          <a:noFill/>
        </p:spPr>
        <p:txBody>
          <a:bodyPr wrap="square" rtlCol="0">
            <a:spAutoFit/>
          </a:bodyPr>
          <a:lstStyle/>
          <a:p>
            <a:pPr marL="1257300" lvl="2" indent="-342900" algn="just">
              <a:lnSpc>
                <a:spcPct val="150000"/>
              </a:lnSpc>
              <a:buFont typeface="+mj-lt"/>
              <a:buAutoNum type="arabicPeriod"/>
            </a:pPr>
            <a:r>
              <a:rPr lang="tr-TR" dirty="0"/>
              <a:t>Gerçek dünyada var olan olay, olgu ve objeler sembolleştirilerek, haritaların lejant kısmına yerleştirilir. </a:t>
            </a:r>
          </a:p>
          <a:p>
            <a:pPr marL="1257300" lvl="2" indent="-342900" algn="just">
              <a:lnSpc>
                <a:spcPct val="150000"/>
              </a:lnSpc>
              <a:buFont typeface="+mj-lt"/>
              <a:buAutoNum type="arabicPeriod"/>
            </a:pPr>
            <a:r>
              <a:rPr lang="tr-TR" dirty="0"/>
              <a:t>Oldukça geniş sayfa ve alanları kapsayacak olan yazıların yerine sembolleri kullanarak sayfalar dolusu bilgiyi haritalara kodlamak mümkündür. </a:t>
            </a:r>
          </a:p>
          <a:p>
            <a:pPr marL="1257300" lvl="2" indent="-342900" algn="just">
              <a:lnSpc>
                <a:spcPct val="150000"/>
              </a:lnSpc>
              <a:buFont typeface="+mj-lt"/>
              <a:buAutoNum type="arabicPeriod"/>
            </a:pPr>
            <a:r>
              <a:rPr lang="tr-TR" dirty="0"/>
              <a:t>Semboller açık ve anlaşılır olmalıdır ki anahtar yardımıyla harita okuyucuları sembolleri kolaylıkla açıklamalı ve yorumlayabilmelidirler. </a:t>
            </a:r>
          </a:p>
          <a:p>
            <a:pPr marL="1257300" lvl="2" indent="-342900" algn="just">
              <a:lnSpc>
                <a:spcPct val="150000"/>
              </a:lnSpc>
              <a:buFont typeface="+mj-lt"/>
              <a:buAutoNum type="arabicPeriod"/>
            </a:pPr>
            <a:r>
              <a:rPr lang="tr-TR" dirty="0"/>
              <a:t>Sembollerin kolayca seçilmemesini ve karıştırılmasını en aza indirmek için semboller çocukların seviyelerine göre düzenlenmelidir. </a:t>
            </a:r>
          </a:p>
          <a:p>
            <a:pPr marL="1257300" lvl="2" indent="-342900" algn="just">
              <a:lnSpc>
                <a:spcPct val="150000"/>
              </a:lnSpc>
              <a:buFont typeface="+mj-lt"/>
              <a:buAutoNum type="arabicPeriod"/>
            </a:pPr>
            <a:r>
              <a:rPr lang="tr-TR" dirty="0"/>
              <a:t>Sembollerin çocuklarda bir anlam çağrıştırabilmesi için, semboller kartograflar tarafından somuttan soyuta doğru dizilim göstermeli ve şekil zemin zıtlığı sağlanmalıdır.</a:t>
            </a:r>
          </a:p>
          <a:p>
            <a:pPr>
              <a:lnSpc>
                <a:spcPct val="150000"/>
              </a:lnSpc>
            </a:pPr>
            <a:endParaRPr lang="tr-TR" dirty="0"/>
          </a:p>
        </p:txBody>
      </p:sp>
    </p:spTree>
    <p:extLst>
      <p:ext uri="{BB962C8B-B14F-4D97-AF65-F5344CB8AC3E}">
        <p14:creationId xmlns:p14="http://schemas.microsoft.com/office/powerpoint/2010/main" val="1782441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3583" y="847590"/>
            <a:ext cx="7589514" cy="584775"/>
          </a:xfrm>
          <a:prstGeom prst="rect">
            <a:avLst/>
          </a:prstGeom>
          <a:noFill/>
        </p:spPr>
        <p:txBody>
          <a:bodyPr wrap="none" lIns="91440" tIns="45720" rIns="91440" bIns="45720">
            <a:spAutoFit/>
          </a:bodyPr>
          <a:lstStyle/>
          <a:p>
            <a:pPr algn="ctr"/>
            <a:r>
              <a:rPr lang="tr-TR" sz="3200" dirty="0" smtClean="0"/>
              <a:t>1. Sembolleri </a:t>
            </a:r>
            <a:r>
              <a:rPr lang="tr-TR" sz="3200" dirty="0"/>
              <a:t>Anlama ve Yorumlama </a:t>
            </a:r>
            <a:r>
              <a:rPr lang="tr-TR" sz="3200" dirty="0" smtClean="0"/>
              <a:t>Becerisi</a:t>
            </a:r>
            <a:endParaRPr lang="tr-TR" sz="3200" dirty="0"/>
          </a:p>
        </p:txBody>
      </p:sp>
      <p:sp>
        <p:nvSpPr>
          <p:cNvPr id="2" name="Metin kutusu 1"/>
          <p:cNvSpPr txBox="1"/>
          <p:nvPr/>
        </p:nvSpPr>
        <p:spPr>
          <a:xfrm>
            <a:off x="843553" y="1693718"/>
            <a:ext cx="10089573" cy="5035353"/>
          </a:xfrm>
          <a:prstGeom prst="rect">
            <a:avLst/>
          </a:prstGeom>
          <a:noFill/>
        </p:spPr>
        <p:txBody>
          <a:bodyPr wrap="square" rtlCol="0">
            <a:spAutoFit/>
          </a:bodyPr>
          <a:lstStyle/>
          <a:p>
            <a:pPr lvl="2">
              <a:lnSpc>
                <a:spcPct val="150000"/>
              </a:lnSpc>
            </a:pPr>
            <a:r>
              <a:rPr lang="tr-TR" dirty="0" smtClean="0"/>
              <a:t>6. Sembolleri </a:t>
            </a:r>
            <a:r>
              <a:rPr lang="tr-TR" dirty="0"/>
              <a:t>kullanma yolu aşağıdaki faktörlere bağlıdır.</a:t>
            </a:r>
          </a:p>
          <a:p>
            <a:pPr marL="1714500" lvl="3" indent="-342900">
              <a:lnSpc>
                <a:spcPct val="150000"/>
              </a:lnSpc>
              <a:buFont typeface="+mj-lt"/>
              <a:buAutoNum type="arabicPeriod"/>
            </a:pPr>
            <a:r>
              <a:rPr lang="tr-TR" dirty="0"/>
              <a:t>Ne gösterilecek?</a:t>
            </a:r>
          </a:p>
          <a:p>
            <a:pPr marL="1714500" lvl="3" indent="-342900">
              <a:lnSpc>
                <a:spcPct val="150000"/>
              </a:lnSpc>
              <a:buFont typeface="+mj-lt"/>
              <a:buAutoNum type="arabicPeriod"/>
            </a:pPr>
            <a:r>
              <a:rPr lang="tr-TR" dirty="0"/>
              <a:t>Harita kimlere hitap edecek?</a:t>
            </a:r>
          </a:p>
          <a:p>
            <a:pPr marL="1714500" lvl="3" indent="-342900">
              <a:lnSpc>
                <a:spcPct val="150000"/>
              </a:lnSpc>
              <a:buFont typeface="+mj-lt"/>
              <a:buAutoNum type="arabicPeriod"/>
            </a:pPr>
            <a:r>
              <a:rPr lang="tr-TR" dirty="0"/>
              <a:t>Hangi materyaller ve teknik imkânlar mevcut? </a:t>
            </a:r>
          </a:p>
          <a:p>
            <a:pPr lvl="2">
              <a:lnSpc>
                <a:spcPct val="150000"/>
              </a:lnSpc>
            </a:pPr>
            <a:r>
              <a:rPr lang="tr-TR" dirty="0" smtClean="0"/>
              <a:t>7. Haritalarda </a:t>
            </a:r>
            <a:r>
              <a:rPr lang="tr-TR" dirty="0"/>
              <a:t>kullanılan sembol türü verilen özelliğe göre değişir.</a:t>
            </a:r>
          </a:p>
          <a:p>
            <a:pPr marL="1714500" lvl="3" indent="-342900">
              <a:lnSpc>
                <a:spcPct val="150000"/>
              </a:lnSpc>
              <a:buFont typeface="+mj-lt"/>
              <a:buAutoNum type="arabicPeriod"/>
            </a:pPr>
            <a:r>
              <a:rPr lang="tr-TR" dirty="0"/>
              <a:t>Eğer veriniz nitel ise farklılığı belirtmek için biçim ve renk tonu sembolleri kullanmanız önerilir.</a:t>
            </a:r>
          </a:p>
          <a:p>
            <a:pPr marL="1714500" lvl="3" indent="-342900">
              <a:lnSpc>
                <a:spcPct val="150000"/>
              </a:lnSpc>
              <a:buFont typeface="+mj-lt"/>
              <a:buAutoNum type="arabicPeriod"/>
            </a:pPr>
            <a:r>
              <a:rPr lang="tr-TR" dirty="0"/>
              <a:t>Eğer veriniz nicel ise farklılığı belirtmek için, boyut ve renk değer sembollerini kullanmanız önerilir. </a:t>
            </a:r>
          </a:p>
          <a:p>
            <a:pPr marL="1714500" lvl="3" indent="-342900">
              <a:lnSpc>
                <a:spcPct val="150000"/>
              </a:lnSpc>
              <a:buFont typeface="+mj-lt"/>
              <a:buAutoNum type="arabicPeriod"/>
            </a:pPr>
            <a:r>
              <a:rPr lang="tr-TR" dirty="0"/>
              <a:t>Eğer veriniz hem nicel hem de nitel ise farklılığı belirtmek için doku sembollerini kullanmanız gerekir.  </a:t>
            </a:r>
          </a:p>
          <a:p>
            <a:pPr>
              <a:lnSpc>
                <a:spcPct val="150000"/>
              </a:lnSpc>
            </a:pPr>
            <a:endParaRPr lang="tr-TR" dirty="0"/>
          </a:p>
        </p:txBody>
      </p:sp>
    </p:spTree>
    <p:extLst>
      <p:ext uri="{BB962C8B-B14F-4D97-AF65-F5344CB8AC3E}">
        <p14:creationId xmlns:p14="http://schemas.microsoft.com/office/powerpoint/2010/main" val="2989441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92981" y="837199"/>
            <a:ext cx="6750567" cy="584775"/>
          </a:xfrm>
          <a:prstGeom prst="rect">
            <a:avLst/>
          </a:prstGeom>
          <a:noFill/>
        </p:spPr>
        <p:txBody>
          <a:bodyPr wrap="none" lIns="91440" tIns="45720" rIns="91440" bIns="45720">
            <a:spAutoFit/>
          </a:bodyPr>
          <a:lstStyle/>
          <a:p>
            <a:pPr marL="0" lvl="1" algn="ctr"/>
            <a:r>
              <a:rPr lang="tr-TR" sz="3200" dirty="0" smtClean="0"/>
              <a:t>2. </a:t>
            </a:r>
            <a:r>
              <a:rPr lang="tr-TR" sz="3200" dirty="0"/>
              <a:t>Harita Okuma ve Yorumlama </a:t>
            </a:r>
            <a:r>
              <a:rPr lang="tr-TR" sz="3200" dirty="0" smtClean="0"/>
              <a:t>Becerisi</a:t>
            </a:r>
            <a:endParaRPr lang="tr-TR" sz="3200" dirty="0"/>
          </a:p>
        </p:txBody>
      </p:sp>
      <p:sp>
        <p:nvSpPr>
          <p:cNvPr id="2" name="Metin kutusu 1"/>
          <p:cNvSpPr txBox="1"/>
          <p:nvPr/>
        </p:nvSpPr>
        <p:spPr>
          <a:xfrm>
            <a:off x="801989" y="1974272"/>
            <a:ext cx="10089573" cy="3788858"/>
          </a:xfrm>
          <a:prstGeom prst="rect">
            <a:avLst/>
          </a:prstGeom>
          <a:noFill/>
        </p:spPr>
        <p:txBody>
          <a:bodyPr wrap="square" rtlCol="0">
            <a:spAutoFit/>
          </a:bodyPr>
          <a:lstStyle/>
          <a:p>
            <a:pPr marL="1257300" lvl="2" indent="-342900">
              <a:lnSpc>
                <a:spcPct val="150000"/>
              </a:lnSpc>
              <a:buFont typeface="+mj-lt"/>
              <a:buAutoNum type="arabicPeriod"/>
            </a:pPr>
            <a:r>
              <a:rPr lang="tr-TR" dirty="0"/>
              <a:t>Harita okumada ilk olarak haritanın lejantında yer alan renk, şekil ve sembollere vb. şekilde kodlanmış bilgilerin neyi ifade edildiğine bakılır.</a:t>
            </a:r>
          </a:p>
          <a:p>
            <a:pPr marL="1257300" lvl="2" indent="-342900">
              <a:lnSpc>
                <a:spcPct val="150000"/>
              </a:lnSpc>
              <a:buFont typeface="+mj-lt"/>
              <a:buAutoNum type="arabicPeriod"/>
            </a:pPr>
            <a:r>
              <a:rPr lang="tr-TR" dirty="0"/>
              <a:t>Harita okuyucularının harita üzerinde aktarılan olay olgu ve bilgileri hemen fark etmesi ve gruplandırması için kartografların en önemli harita unsurları arasında mutlak suretle zıtlık oluşturması gerekecektir. </a:t>
            </a:r>
          </a:p>
          <a:p>
            <a:pPr marL="1257300" lvl="2" indent="-342900">
              <a:lnSpc>
                <a:spcPct val="150000"/>
              </a:lnSpc>
              <a:buFont typeface="+mj-lt"/>
              <a:buAutoNum type="arabicPeriod"/>
            </a:pPr>
            <a:r>
              <a:rPr lang="tr-TR" dirty="0"/>
              <a:t>Haritaların küçük çocuklar tarafından kolay okunması için kartograflar tarafından resimli haritalar yapılmaktadır.  Buna rağmen küçük yaştaki çocukların harita üzerinde dağılışı gösteren olay, olgu ve bilgileri her zaman doğru algılayamaz ve zaman zaman yanlış yorumlayabilirler</a:t>
            </a:r>
            <a:r>
              <a:rPr lang="tr-TR" dirty="0" smtClean="0"/>
              <a:t>.</a:t>
            </a:r>
            <a:endParaRPr lang="tr-TR" dirty="0"/>
          </a:p>
        </p:txBody>
      </p:sp>
    </p:spTree>
    <p:extLst>
      <p:ext uri="{BB962C8B-B14F-4D97-AF65-F5344CB8AC3E}">
        <p14:creationId xmlns:p14="http://schemas.microsoft.com/office/powerpoint/2010/main" val="811435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83429" y="3029680"/>
            <a:ext cx="6391430" cy="1077218"/>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Bir sosyal bilgiler öğretmeni olarak </a:t>
            </a:r>
          </a:p>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harita okuma beceriniz var mı?</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05761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66064" y="857980"/>
            <a:ext cx="3733523" cy="584775"/>
          </a:xfrm>
          <a:prstGeom prst="rect">
            <a:avLst/>
          </a:prstGeom>
          <a:noFill/>
        </p:spPr>
        <p:txBody>
          <a:bodyPr wrap="none" lIns="91440" tIns="45720" rIns="91440" bIns="45720">
            <a:spAutoFit/>
          </a:bodyPr>
          <a:lstStyle/>
          <a:p>
            <a:pPr marL="0" lvl="1" algn="ctr"/>
            <a:r>
              <a:rPr lang="tr-TR" sz="3200" dirty="0" smtClean="0"/>
              <a:t>3. </a:t>
            </a:r>
            <a:r>
              <a:rPr lang="tr-TR" sz="3200" dirty="0"/>
              <a:t>Yön Bulma </a:t>
            </a:r>
            <a:r>
              <a:rPr lang="tr-TR" sz="3200" dirty="0" smtClean="0"/>
              <a:t>Becerisi</a:t>
            </a:r>
            <a:endParaRPr lang="tr-TR" sz="3200" dirty="0"/>
          </a:p>
        </p:txBody>
      </p:sp>
      <p:sp>
        <p:nvSpPr>
          <p:cNvPr id="2" name="Metin kutusu 1"/>
          <p:cNvSpPr txBox="1"/>
          <p:nvPr/>
        </p:nvSpPr>
        <p:spPr>
          <a:xfrm>
            <a:off x="801989" y="1974272"/>
            <a:ext cx="10089573" cy="1711366"/>
          </a:xfrm>
          <a:prstGeom prst="rect">
            <a:avLst/>
          </a:prstGeom>
          <a:noFill/>
        </p:spPr>
        <p:txBody>
          <a:bodyPr wrap="square" rtlCol="0">
            <a:spAutoFit/>
          </a:bodyPr>
          <a:lstStyle/>
          <a:p>
            <a:pPr marL="1257300" lvl="2" indent="-342900">
              <a:lnSpc>
                <a:spcPct val="150000"/>
              </a:lnSpc>
              <a:buFont typeface="+mj-lt"/>
              <a:buAutoNum type="arabicPeriod"/>
            </a:pPr>
            <a:r>
              <a:rPr lang="tr-TR" dirty="0"/>
              <a:t>Yön bir yere nasıl varacağınız ve ne yapacağınızı bildiren talimatlardır.</a:t>
            </a:r>
          </a:p>
          <a:p>
            <a:pPr marL="1257300" lvl="2" indent="-342900">
              <a:lnSpc>
                <a:spcPct val="150000"/>
              </a:lnSpc>
              <a:buFont typeface="+mj-lt"/>
              <a:buAutoNum type="arabicPeriod"/>
            </a:pPr>
            <a:r>
              <a:rPr lang="tr-TR" dirty="0"/>
              <a:t>Sağ, sol, ileri, geri, aşağı ve yukarı gibi yön bildiren kavramları günlük yaşantımızda yer belirtmede ve bulmada sıkça kullanırız. Fakat bu yönler bulunduğunuz yere göre değişir. </a:t>
            </a:r>
          </a:p>
          <a:p>
            <a:pPr marL="1257300" lvl="2" indent="-342900">
              <a:lnSpc>
                <a:spcPct val="150000"/>
              </a:lnSpc>
              <a:buFont typeface="+mj-lt"/>
              <a:buAutoNum type="arabicPeriod"/>
            </a:pPr>
            <a:r>
              <a:rPr lang="tr-TR" dirty="0"/>
              <a:t>Haritalarda kuzey, güney, doğu ve batı yönleri kullanılır</a:t>
            </a:r>
            <a:r>
              <a:rPr lang="tr-TR" dirty="0" smtClean="0"/>
              <a:t>.</a:t>
            </a:r>
            <a:endParaRPr lang="tr-TR" dirty="0"/>
          </a:p>
        </p:txBody>
      </p:sp>
    </p:spTree>
    <p:extLst>
      <p:ext uri="{BB962C8B-B14F-4D97-AF65-F5344CB8AC3E}">
        <p14:creationId xmlns:p14="http://schemas.microsoft.com/office/powerpoint/2010/main" val="2968193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86088" y="857980"/>
            <a:ext cx="4308424" cy="584775"/>
          </a:xfrm>
          <a:prstGeom prst="rect">
            <a:avLst/>
          </a:prstGeom>
          <a:noFill/>
        </p:spPr>
        <p:txBody>
          <a:bodyPr wrap="none" lIns="91440" tIns="45720" rIns="91440" bIns="45720">
            <a:spAutoFit/>
          </a:bodyPr>
          <a:lstStyle/>
          <a:p>
            <a:pPr marL="0" lvl="1" algn="ctr"/>
            <a:r>
              <a:rPr lang="tr-TR" sz="3200" dirty="0"/>
              <a:t>4</a:t>
            </a:r>
            <a:r>
              <a:rPr lang="tr-TR" sz="3200" dirty="0" smtClean="0"/>
              <a:t>. </a:t>
            </a:r>
            <a:r>
              <a:rPr lang="tr-TR" sz="3200" dirty="0"/>
              <a:t>Profil Çıkarma </a:t>
            </a:r>
            <a:r>
              <a:rPr lang="tr-TR" sz="3200" dirty="0" smtClean="0"/>
              <a:t>Becerisi</a:t>
            </a:r>
            <a:endParaRPr lang="tr-TR" sz="3200" dirty="0"/>
          </a:p>
        </p:txBody>
      </p:sp>
      <p:sp>
        <p:nvSpPr>
          <p:cNvPr id="2" name="Metin kutusu 1"/>
          <p:cNvSpPr txBox="1"/>
          <p:nvPr/>
        </p:nvSpPr>
        <p:spPr>
          <a:xfrm>
            <a:off x="168144" y="1735281"/>
            <a:ext cx="11064429" cy="4524315"/>
          </a:xfrm>
          <a:prstGeom prst="rect">
            <a:avLst/>
          </a:prstGeom>
          <a:noFill/>
        </p:spPr>
        <p:txBody>
          <a:bodyPr wrap="square" rtlCol="0">
            <a:spAutoFit/>
          </a:bodyPr>
          <a:lstStyle/>
          <a:p>
            <a:pPr marL="1257300" lvl="2" indent="-342900">
              <a:lnSpc>
                <a:spcPct val="150000"/>
              </a:lnSpc>
              <a:buFont typeface="+mj-lt"/>
              <a:buAutoNum type="arabicPeriod"/>
            </a:pPr>
            <a:r>
              <a:rPr lang="tr-TR" dirty="0"/>
              <a:t>Profil, perspektif nesnelerin görünümünü üç boyutlu olarak düz bir yüzeyde, yani iki boyuta indirgeyerek göstermeye yarayan </a:t>
            </a:r>
            <a:r>
              <a:rPr lang="tr-TR" dirty="0" err="1"/>
              <a:t>izdüşümdür</a:t>
            </a:r>
            <a:r>
              <a:rPr lang="tr-TR" dirty="0"/>
              <a:t>.</a:t>
            </a:r>
          </a:p>
          <a:p>
            <a:pPr marL="1257300" lvl="2" indent="-342900">
              <a:lnSpc>
                <a:spcPct val="150000"/>
              </a:lnSpc>
              <a:buFont typeface="+mj-lt"/>
              <a:buAutoNum type="arabicPeriod"/>
            </a:pPr>
            <a:r>
              <a:rPr lang="tr-TR" dirty="0"/>
              <a:t>Eş yükselti eğrileri ile yapılmış bir topografya haritası yardımı ile yer şekillerinin yandan yani </a:t>
            </a:r>
            <a:r>
              <a:rPr lang="tr-TR" dirty="0" smtClean="0"/>
              <a:t>profilinden </a:t>
            </a:r>
            <a:r>
              <a:rPr lang="tr-TR" dirty="0"/>
              <a:t>nasıl göründüklerini öğrenebiliriz</a:t>
            </a:r>
            <a:r>
              <a:rPr lang="tr-TR" dirty="0" smtClean="0"/>
              <a:t>.</a:t>
            </a:r>
            <a:endParaRPr lang="tr-TR" dirty="0"/>
          </a:p>
          <a:p>
            <a:pPr marL="1257300" lvl="2" indent="-342900">
              <a:lnSpc>
                <a:spcPct val="150000"/>
              </a:lnSpc>
              <a:buFont typeface="+mj-lt"/>
              <a:buAutoNum type="arabicPeriod"/>
            </a:pPr>
            <a:r>
              <a:rPr lang="tr-TR" dirty="0"/>
              <a:t>Profil çıkarma işleminde şu basamaklar takip edilir</a:t>
            </a:r>
          </a:p>
          <a:p>
            <a:pPr marL="1714500" lvl="3" indent="-342900">
              <a:lnSpc>
                <a:spcPct val="150000"/>
              </a:lnSpc>
              <a:buFont typeface="+mj-lt"/>
              <a:buAutoNum type="arabicPeriod"/>
            </a:pPr>
            <a:r>
              <a:rPr lang="tr-TR" dirty="0"/>
              <a:t>Profili çıkarmak istenen noktalar birleştirilir.</a:t>
            </a:r>
          </a:p>
          <a:p>
            <a:pPr marL="1714500" lvl="3" indent="-342900">
              <a:lnSpc>
                <a:spcPct val="150000"/>
              </a:lnSpc>
              <a:buFont typeface="+mj-lt"/>
              <a:buAutoNum type="arabicPeriod"/>
            </a:pPr>
            <a:r>
              <a:rPr lang="tr-TR" dirty="0"/>
              <a:t>Oluşan doğrunun belirli yüksekliklerdeki izohipsleri kestiği yerler kağıt şerit üzerinde işaretlenir. </a:t>
            </a:r>
          </a:p>
          <a:p>
            <a:pPr marL="1714500" lvl="3" indent="-342900">
              <a:lnSpc>
                <a:spcPct val="150000"/>
              </a:lnSpc>
              <a:buFont typeface="+mj-lt"/>
              <a:buAutoNum type="arabicPeriod"/>
            </a:pPr>
            <a:r>
              <a:rPr lang="tr-TR" dirty="0"/>
              <a:t>Milimetrik kağıda yatay bir doğru çizilir ve bu çizginin iki ucundan birer dikme çıkarılır ve bu dikmeler üzerinde yükseltiyi gösteren birer ölçek yapılır. Sonra kağıt şeritte yeri ve yükseltisi işaretlenmiş olan kesişme noktaları milimetrik kağıda aktarılır. </a:t>
            </a:r>
          </a:p>
          <a:p>
            <a:pPr lvl="2"/>
            <a:endParaRPr lang="tr-TR" dirty="0"/>
          </a:p>
        </p:txBody>
      </p:sp>
    </p:spTree>
    <p:extLst>
      <p:ext uri="{BB962C8B-B14F-4D97-AF65-F5344CB8AC3E}">
        <p14:creationId xmlns:p14="http://schemas.microsoft.com/office/powerpoint/2010/main" val="3299423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328526" y="878761"/>
            <a:ext cx="7049237" cy="584775"/>
          </a:xfrm>
          <a:prstGeom prst="rect">
            <a:avLst/>
          </a:prstGeom>
          <a:noFill/>
        </p:spPr>
        <p:txBody>
          <a:bodyPr wrap="none" lIns="91440" tIns="45720" rIns="91440" bIns="45720">
            <a:spAutoFit/>
          </a:bodyPr>
          <a:lstStyle/>
          <a:p>
            <a:pPr marL="0" lvl="1" algn="ctr"/>
            <a:r>
              <a:rPr lang="tr-TR" sz="3200" dirty="0" smtClean="0"/>
              <a:t>5. </a:t>
            </a:r>
            <a:r>
              <a:rPr lang="tr-TR" sz="3200" dirty="0"/>
              <a:t>Konum ve Koordinat Belirleme </a:t>
            </a:r>
            <a:r>
              <a:rPr lang="tr-TR" sz="3200" dirty="0" smtClean="0"/>
              <a:t>Becerisi</a:t>
            </a:r>
            <a:endParaRPr lang="tr-TR" sz="3200" dirty="0"/>
          </a:p>
        </p:txBody>
      </p:sp>
      <p:sp>
        <p:nvSpPr>
          <p:cNvPr id="2" name="Metin kutusu 1"/>
          <p:cNvSpPr txBox="1"/>
          <p:nvPr/>
        </p:nvSpPr>
        <p:spPr>
          <a:xfrm>
            <a:off x="157753" y="2504208"/>
            <a:ext cx="11064429" cy="461665"/>
          </a:xfrm>
          <a:prstGeom prst="rect">
            <a:avLst/>
          </a:prstGeom>
          <a:noFill/>
        </p:spPr>
        <p:txBody>
          <a:bodyPr wrap="square" rtlCol="0">
            <a:spAutoFit/>
          </a:bodyPr>
          <a:lstStyle/>
          <a:p>
            <a:pPr lvl="2" algn="ctr"/>
            <a:r>
              <a:rPr lang="tr-TR" sz="2400" dirty="0"/>
              <a:t>Coğrafi koordinat sistemi konum belirlemede kullanılır. </a:t>
            </a:r>
          </a:p>
        </p:txBody>
      </p:sp>
    </p:spTree>
    <p:extLst>
      <p:ext uri="{BB962C8B-B14F-4D97-AF65-F5344CB8AC3E}">
        <p14:creationId xmlns:p14="http://schemas.microsoft.com/office/powerpoint/2010/main" val="509376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23934" y="816416"/>
            <a:ext cx="4552848" cy="584775"/>
          </a:xfrm>
          <a:prstGeom prst="rect">
            <a:avLst/>
          </a:prstGeom>
          <a:noFill/>
        </p:spPr>
        <p:txBody>
          <a:bodyPr wrap="none" lIns="91440" tIns="45720" rIns="91440" bIns="45720">
            <a:spAutoFit/>
          </a:bodyPr>
          <a:lstStyle/>
          <a:p>
            <a:pPr marL="0" lvl="1" algn="ctr"/>
            <a:r>
              <a:rPr lang="tr-TR" sz="3200" dirty="0" smtClean="0"/>
              <a:t>5. </a:t>
            </a:r>
            <a:r>
              <a:rPr lang="tr-TR" sz="3200" dirty="0"/>
              <a:t>Ölçek Kullanma </a:t>
            </a:r>
            <a:r>
              <a:rPr lang="tr-TR" sz="3200" dirty="0" smtClean="0"/>
              <a:t>Becerisi</a:t>
            </a:r>
            <a:endParaRPr lang="tr-TR" sz="3200" dirty="0"/>
          </a:p>
        </p:txBody>
      </p:sp>
      <p:sp>
        <p:nvSpPr>
          <p:cNvPr id="2" name="Metin kutusu 1"/>
          <p:cNvSpPr txBox="1"/>
          <p:nvPr/>
        </p:nvSpPr>
        <p:spPr>
          <a:xfrm>
            <a:off x="168143" y="1943099"/>
            <a:ext cx="11064429" cy="1711366"/>
          </a:xfrm>
          <a:prstGeom prst="rect">
            <a:avLst/>
          </a:prstGeom>
          <a:noFill/>
        </p:spPr>
        <p:txBody>
          <a:bodyPr wrap="square" rtlCol="0">
            <a:spAutoFit/>
          </a:bodyPr>
          <a:lstStyle/>
          <a:p>
            <a:pPr marL="1257300" lvl="2" indent="-342900" algn="just">
              <a:lnSpc>
                <a:spcPct val="150000"/>
              </a:lnSpc>
              <a:buFont typeface="+mj-lt"/>
              <a:buAutoNum type="arabicPeriod"/>
            </a:pPr>
            <a:r>
              <a:rPr lang="tr-TR" dirty="0"/>
              <a:t>Bu beceri aynı alana ait büyük ve küçük ölçekli haritalar arasındaki farkları görebilme veya ölçek değiştikçe değişen özellikleri anlayabilme ve bir takım matematiksel işlemleri yapabilme yeteneğidir. </a:t>
            </a:r>
          </a:p>
          <a:p>
            <a:pPr marL="1257300" lvl="2" indent="-342900" algn="just">
              <a:lnSpc>
                <a:spcPct val="150000"/>
              </a:lnSpc>
              <a:buFont typeface="+mj-lt"/>
              <a:buAutoNum type="arabicPeriod"/>
            </a:pPr>
            <a:r>
              <a:rPr lang="tr-TR" dirty="0"/>
              <a:t>Haritanın boyutları ölçeğe göre değişir. Ölçek büyüdükçe gerçek alanın düzlem üzerinde kapladığı oranı büyür ve ayrıntı artar</a:t>
            </a:r>
            <a:r>
              <a:rPr lang="tr-TR" dirty="0" smtClean="0"/>
              <a:t>.</a:t>
            </a:r>
            <a:endParaRPr lang="tr-TR" dirty="0"/>
          </a:p>
        </p:txBody>
      </p:sp>
    </p:spTree>
    <p:extLst>
      <p:ext uri="{BB962C8B-B14F-4D97-AF65-F5344CB8AC3E}">
        <p14:creationId xmlns:p14="http://schemas.microsoft.com/office/powerpoint/2010/main" val="2621417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52406" y="868371"/>
            <a:ext cx="6649961" cy="584775"/>
          </a:xfrm>
          <a:prstGeom prst="rect">
            <a:avLst/>
          </a:prstGeom>
          <a:noFill/>
        </p:spPr>
        <p:txBody>
          <a:bodyPr wrap="none" lIns="91440" tIns="45720" rIns="91440" bIns="45720">
            <a:spAutoFit/>
          </a:bodyPr>
          <a:lstStyle/>
          <a:p>
            <a:pPr marL="0" lvl="1" algn="ctr"/>
            <a:r>
              <a:rPr lang="tr-TR" sz="3200" dirty="0" smtClean="0"/>
              <a:t>6. </a:t>
            </a:r>
            <a:r>
              <a:rPr lang="tr-TR" sz="3200" dirty="0"/>
              <a:t>Uzaklık, Alan ve Eğim Ölçme </a:t>
            </a:r>
            <a:r>
              <a:rPr lang="tr-TR" sz="3200" dirty="0" smtClean="0"/>
              <a:t>Becerisi</a:t>
            </a:r>
            <a:endParaRPr lang="tr-TR" sz="3200" dirty="0"/>
          </a:p>
        </p:txBody>
      </p:sp>
      <p:sp>
        <p:nvSpPr>
          <p:cNvPr id="2" name="Metin kutusu 1"/>
          <p:cNvSpPr txBox="1"/>
          <p:nvPr/>
        </p:nvSpPr>
        <p:spPr>
          <a:xfrm>
            <a:off x="168143" y="1943099"/>
            <a:ext cx="11064429" cy="2204899"/>
          </a:xfrm>
          <a:prstGeom prst="rect">
            <a:avLst/>
          </a:prstGeom>
          <a:noFill/>
        </p:spPr>
        <p:txBody>
          <a:bodyPr wrap="square" rtlCol="0">
            <a:spAutoFit/>
          </a:bodyPr>
          <a:lstStyle/>
          <a:p>
            <a:pPr lvl="2">
              <a:lnSpc>
                <a:spcPct val="200000"/>
              </a:lnSpc>
            </a:pPr>
            <a:r>
              <a:rPr lang="tr-TR" sz="2400" dirty="0"/>
              <a:t>Gerçek uzunluk = Haritadaki uzunluk x Ölçek paydası</a:t>
            </a:r>
          </a:p>
          <a:p>
            <a:pPr lvl="2">
              <a:lnSpc>
                <a:spcPct val="200000"/>
              </a:lnSpc>
            </a:pPr>
            <a:r>
              <a:rPr lang="tr-TR" sz="2400" dirty="0"/>
              <a:t>Gerçek Alan = Haritadaki alan x Ölçek paydasının karesi</a:t>
            </a:r>
          </a:p>
          <a:p>
            <a:pPr lvl="2">
              <a:lnSpc>
                <a:spcPct val="200000"/>
              </a:lnSpc>
            </a:pPr>
            <a:r>
              <a:rPr lang="tr-TR" sz="2400" dirty="0"/>
              <a:t>Eğim = Yükselti farkı / Yatay uzaklık x </a:t>
            </a:r>
            <a:r>
              <a:rPr lang="tr-TR" sz="2400" dirty="0" smtClean="0"/>
              <a:t>100</a:t>
            </a:r>
            <a:endParaRPr lang="tr-TR" sz="2400" dirty="0"/>
          </a:p>
        </p:txBody>
      </p:sp>
    </p:spTree>
    <p:extLst>
      <p:ext uri="{BB962C8B-B14F-4D97-AF65-F5344CB8AC3E}">
        <p14:creationId xmlns:p14="http://schemas.microsoft.com/office/powerpoint/2010/main" val="1533612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6251" y="793943"/>
            <a:ext cx="11436336" cy="584775"/>
          </a:xfrm>
          <a:prstGeom prst="rect">
            <a:avLst/>
          </a:prstGeom>
          <a:noFill/>
        </p:spPr>
        <p:txBody>
          <a:bodyPr wrap="none" lIns="91440" tIns="45720" rIns="91440" bIns="45720">
            <a:spAutoFit/>
          </a:bodyPr>
          <a:lstStyle/>
          <a:p>
            <a:pPr marL="0" lvl="1" algn="ctr"/>
            <a:r>
              <a:rPr lang="tr-TR" sz="3200" dirty="0"/>
              <a:t>7</a:t>
            </a:r>
            <a:r>
              <a:rPr lang="tr-TR" sz="3200" dirty="0" smtClean="0"/>
              <a:t>.</a:t>
            </a:r>
            <a:r>
              <a:rPr lang="tr-TR" sz="3200" dirty="0"/>
              <a:t> Taslak Harita Oluşturma ve Fiziksel Özellikleri Tanımlama Becerisi </a:t>
            </a:r>
          </a:p>
        </p:txBody>
      </p:sp>
    </p:spTree>
    <p:extLst>
      <p:ext uri="{BB962C8B-B14F-4D97-AF65-F5344CB8AC3E}">
        <p14:creationId xmlns:p14="http://schemas.microsoft.com/office/powerpoint/2010/main" val="161921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26274" y="2198625"/>
            <a:ext cx="10069549" cy="3539430"/>
          </a:xfrm>
          <a:prstGeom prst="rect">
            <a:avLst/>
          </a:prstGeom>
          <a:noFill/>
        </p:spPr>
        <p:txBody>
          <a:bodyPr wrap="square" lIns="91440" tIns="45720" rIns="91440" bIns="45720">
            <a:spAutoFit/>
          </a:bodyPr>
          <a:lstStyle/>
          <a:p>
            <a:pPr marL="457200" indent="-457200" algn="just">
              <a:buFont typeface="Arial" panose="020B0604020202020204" pitchFamily="34" charset="0"/>
              <a:buChar char="•"/>
            </a:pPr>
            <a:r>
              <a:rPr lang="tr-TR" sz="2800" cap="none" spc="50" dirty="0" smtClean="0">
                <a:ln w="0"/>
                <a:solidFill>
                  <a:schemeClr val="tx1">
                    <a:lumMod val="95000"/>
                    <a:lumOff val="5000"/>
                  </a:schemeClr>
                </a:solidFill>
                <a:effectLst>
                  <a:innerShdw blurRad="63500" dist="50800" dir="13500000">
                    <a:srgbClr val="000000">
                      <a:alpha val="50000"/>
                    </a:srgbClr>
                  </a:innerShdw>
                </a:effectLst>
              </a:rPr>
              <a:t>Fakültenin krokisini çiziniz.</a:t>
            </a:r>
          </a:p>
          <a:p>
            <a:pPr marL="457200" indent="-457200" algn="just">
              <a:buFont typeface="Arial" panose="020B0604020202020204" pitchFamily="34" charset="0"/>
              <a:buChar char="•"/>
            </a:pPr>
            <a:r>
              <a:rPr lang="tr-TR" sz="2800" spc="50" dirty="0" smtClean="0">
                <a:ln w="0"/>
                <a:solidFill>
                  <a:schemeClr val="tx1">
                    <a:lumMod val="95000"/>
                    <a:lumOff val="5000"/>
                  </a:schemeClr>
                </a:solidFill>
                <a:effectLst>
                  <a:innerShdw blurRad="63500" dist="50800" dir="13500000">
                    <a:srgbClr val="000000">
                      <a:alpha val="50000"/>
                    </a:srgbClr>
                  </a:innerShdw>
                </a:effectLst>
              </a:rPr>
              <a:t>Kroki içerisinde bir nokta belirleyiniz.</a:t>
            </a:r>
          </a:p>
          <a:p>
            <a:pPr marL="457200" indent="-457200" algn="just">
              <a:buFont typeface="Arial" panose="020B0604020202020204" pitchFamily="34" charset="0"/>
              <a:buChar char="•"/>
            </a:pPr>
            <a:r>
              <a:rPr lang="tr-TR" sz="2800" cap="none" spc="50" dirty="0" smtClean="0">
                <a:ln w="0"/>
                <a:solidFill>
                  <a:schemeClr val="tx1">
                    <a:lumMod val="95000"/>
                    <a:lumOff val="5000"/>
                  </a:schemeClr>
                </a:solidFill>
                <a:effectLst>
                  <a:innerShdw blurRad="63500" dist="50800" dir="13500000">
                    <a:srgbClr val="000000">
                      <a:alpha val="50000"/>
                    </a:srgbClr>
                  </a:innerShdw>
                </a:effectLst>
              </a:rPr>
              <a:t>Belirlediğiniz noktaya nasıl ulaşılabileceğine ilişkin yönerge yazınız.</a:t>
            </a:r>
          </a:p>
          <a:p>
            <a:pPr marL="457200" indent="-457200" algn="just">
              <a:buFont typeface="Arial" panose="020B0604020202020204" pitchFamily="34" charset="0"/>
              <a:buChar char="•"/>
            </a:pPr>
            <a:r>
              <a:rPr lang="tr-TR" sz="2800" spc="50" dirty="0" smtClean="0">
                <a:ln w="0"/>
                <a:solidFill>
                  <a:schemeClr val="tx1">
                    <a:lumMod val="95000"/>
                    <a:lumOff val="5000"/>
                  </a:schemeClr>
                </a:solidFill>
                <a:effectLst>
                  <a:innerShdw blurRad="63500" dist="50800" dir="13500000">
                    <a:srgbClr val="000000">
                      <a:alpha val="50000"/>
                    </a:srgbClr>
                  </a:innerShdw>
                </a:effectLst>
              </a:rPr>
              <a:t>Yönergeyi ve krokiyi test ederek belirlediğiniz noktaya kendinize ait bir nesne (not vb.)bırakınız.</a:t>
            </a:r>
            <a:r>
              <a:rPr lang="tr-TR" sz="2800" cap="none" spc="50" dirty="0" smtClean="0">
                <a:ln w="0"/>
                <a:solidFill>
                  <a:schemeClr val="tx1">
                    <a:lumMod val="95000"/>
                    <a:lumOff val="5000"/>
                  </a:schemeClr>
                </a:solidFill>
                <a:effectLst>
                  <a:innerShdw blurRad="63500" dist="50800" dir="13500000">
                    <a:srgbClr val="000000">
                      <a:alpha val="50000"/>
                    </a:srgbClr>
                  </a:innerShdw>
                </a:effectLst>
              </a:rPr>
              <a:t> </a:t>
            </a:r>
          </a:p>
          <a:p>
            <a:pPr marL="457200" indent="-457200" algn="just">
              <a:buFont typeface="Arial" panose="020B0604020202020204" pitchFamily="34" charset="0"/>
              <a:buChar char="•"/>
            </a:pPr>
            <a:r>
              <a:rPr lang="tr-TR" sz="2800" spc="50" dirty="0" smtClean="0">
                <a:ln w="0"/>
                <a:solidFill>
                  <a:schemeClr val="tx1">
                    <a:lumMod val="95000"/>
                    <a:lumOff val="5000"/>
                  </a:schemeClr>
                </a:solidFill>
                <a:effectLst>
                  <a:innerShdw blurRad="63500" dist="50800" dir="13500000">
                    <a:srgbClr val="000000">
                      <a:alpha val="50000"/>
                    </a:srgbClr>
                  </a:innerShdw>
                </a:effectLst>
              </a:rPr>
              <a:t>Krokiyi istediğiniz bir grupla değişiniz.</a:t>
            </a:r>
          </a:p>
          <a:p>
            <a:pPr marL="457200" indent="-457200" algn="just">
              <a:buFont typeface="Arial" panose="020B0604020202020204" pitchFamily="34" charset="0"/>
              <a:buChar char="•"/>
            </a:pPr>
            <a:r>
              <a:rPr lang="tr-TR" sz="2800" cap="none" spc="50" dirty="0" smtClean="0">
                <a:ln w="0"/>
                <a:solidFill>
                  <a:schemeClr val="tx1">
                    <a:lumMod val="95000"/>
                    <a:lumOff val="5000"/>
                  </a:schemeClr>
                </a:solidFill>
                <a:effectLst>
                  <a:innerShdw blurRad="63500" dist="50800" dir="13500000">
                    <a:srgbClr val="000000">
                      <a:alpha val="50000"/>
                    </a:srgbClr>
                  </a:innerShdw>
                </a:effectLst>
              </a:rPr>
              <a:t>Bıraktığınız nesneyi size getirmesini isteyiniz.</a:t>
            </a:r>
            <a:endParaRPr lang="tr-TR" sz="2800" cap="none" spc="50" dirty="0">
              <a:ln w="0"/>
              <a:solidFill>
                <a:schemeClr val="tx1">
                  <a:lumMod val="95000"/>
                  <a:lumOff val="5000"/>
                </a:schemeClr>
              </a:solidFill>
              <a:effectLst>
                <a:innerShdw blurRad="63500" dist="50800" dir="13500000">
                  <a:srgbClr val="000000">
                    <a:alpha val="50000"/>
                  </a:srgbClr>
                </a:innerShdw>
              </a:effectLst>
            </a:endParaRPr>
          </a:p>
        </p:txBody>
      </p:sp>
      <p:sp>
        <p:nvSpPr>
          <p:cNvPr id="3" name="Dikdörtgen 2"/>
          <p:cNvSpPr/>
          <p:nvPr/>
        </p:nvSpPr>
        <p:spPr>
          <a:xfrm>
            <a:off x="4139197" y="816416"/>
            <a:ext cx="3122330" cy="584775"/>
          </a:xfrm>
          <a:prstGeom prst="rect">
            <a:avLst/>
          </a:prstGeom>
          <a:noFill/>
        </p:spPr>
        <p:txBody>
          <a:bodyPr wrap="none" lIns="91440" tIns="45720" rIns="91440" bIns="45720">
            <a:spAutoFit/>
          </a:bodyPr>
          <a:lstStyle/>
          <a:p>
            <a:pPr marL="0" lvl="1" algn="ctr"/>
            <a:r>
              <a:rPr lang="tr-TR" sz="3200" b="1" dirty="0" smtClean="0"/>
              <a:t>Şimdi Sıra Sizde…</a:t>
            </a:r>
            <a:endParaRPr lang="tr-TR" sz="3200" b="1" dirty="0"/>
          </a:p>
        </p:txBody>
      </p:sp>
    </p:spTree>
    <p:extLst>
      <p:ext uri="{BB962C8B-B14F-4D97-AF65-F5344CB8AC3E}">
        <p14:creationId xmlns:p14="http://schemas.microsoft.com/office/powerpoint/2010/main" val="2005278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43009" y="3029680"/>
            <a:ext cx="6272294" cy="1077218"/>
          </a:xfrm>
          <a:prstGeom prst="rect">
            <a:avLst/>
          </a:prstGeom>
          <a:noFill/>
        </p:spPr>
        <p:txBody>
          <a:bodyPr wrap="none" lIns="91440" tIns="45720" rIns="91440" bIns="45720">
            <a:spAutoFit/>
          </a:bodyPr>
          <a:lstStyle/>
          <a:p>
            <a:pPr algn="ctr"/>
            <a:r>
              <a:rPr lang="tr-TR" sz="3200" b="1" spc="50" dirty="0">
                <a:ln w="0"/>
                <a:solidFill>
                  <a:schemeClr val="tx1">
                    <a:lumMod val="95000"/>
                    <a:lumOff val="5000"/>
                  </a:schemeClr>
                </a:solidFill>
                <a:effectLst>
                  <a:innerShdw blurRad="63500" dist="50800" dir="13500000">
                    <a:srgbClr val="000000">
                      <a:alpha val="50000"/>
                    </a:srgbClr>
                  </a:innerShdw>
                </a:effectLst>
              </a:rPr>
              <a:t>5</a:t>
            </a: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 dakika içerisinde sizlere verilmiş </a:t>
            </a:r>
          </a:p>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Çalışma yapraklarını doldurunuz.</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201916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491" y="95560"/>
            <a:ext cx="9258301"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85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96484" y="3029680"/>
            <a:ext cx="9765367" cy="1077218"/>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Süreniz doldu. </a:t>
            </a:r>
          </a:p>
          <a:p>
            <a:pPr algn="ctr"/>
            <a:r>
              <a:rPr lang="tr-TR" sz="3200" b="1" spc="50" dirty="0" smtClean="0">
                <a:ln w="0"/>
                <a:solidFill>
                  <a:schemeClr val="tx1">
                    <a:lumMod val="95000"/>
                    <a:lumOff val="5000"/>
                  </a:schemeClr>
                </a:solidFill>
                <a:effectLst>
                  <a:innerShdw blurRad="63500" dist="50800" dir="13500000">
                    <a:srgbClr val="000000">
                      <a:alpha val="50000"/>
                    </a:srgbClr>
                  </a:innerShdw>
                </a:effectLst>
              </a:rPr>
              <a:t>Çalışma yaprağınızı yanınızdaki arkadaşınızla değişiniz.</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09288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hlinkClick r:id="rId2" action="ppaction://hlinkfile"/>
          </p:cNvPr>
          <p:cNvSpPr/>
          <p:nvPr/>
        </p:nvSpPr>
        <p:spPr>
          <a:xfrm>
            <a:off x="2115020" y="3029680"/>
            <a:ext cx="8128315" cy="584775"/>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Çalışma yapraklarını değerlendirme zamanı…</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694722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80632" y="3206326"/>
            <a:ext cx="4093173" cy="584775"/>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Kimler 10’da 10 yaptı?</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33874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96676" y="3175153"/>
            <a:ext cx="6165021" cy="584775"/>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Barcelona’ya gitmek ister misiniz?</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2706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23712" y="3175153"/>
            <a:ext cx="7310977" cy="584775"/>
          </a:xfrm>
          <a:prstGeom prst="rect">
            <a:avLst/>
          </a:prstGeom>
          <a:noFill/>
        </p:spPr>
        <p:txBody>
          <a:bodyPr wrap="none" lIns="91440" tIns="45720" rIns="91440" bIns="45720">
            <a:spAutoFit/>
          </a:bodyPr>
          <a:lstStyle/>
          <a:p>
            <a:pPr algn="ctr"/>
            <a:r>
              <a:rPr lang="tr-TR" sz="3200" b="1" cap="none" spc="50" dirty="0" smtClean="0">
                <a:ln w="0"/>
                <a:solidFill>
                  <a:schemeClr val="tx1">
                    <a:lumMod val="95000"/>
                    <a:lumOff val="5000"/>
                  </a:schemeClr>
                </a:solidFill>
                <a:effectLst>
                  <a:innerShdw blurRad="63500" dist="50800" dir="13500000">
                    <a:srgbClr val="000000">
                      <a:alpha val="50000"/>
                    </a:srgbClr>
                  </a:innerShdw>
                </a:effectLst>
              </a:rPr>
              <a:t>Şimdi size kısa bir Barcelona şehir turu…</a:t>
            </a:r>
            <a:endParaRPr lang="tr-TR" sz="3200" b="1" cap="none" spc="50" dirty="0">
              <a:ln w="0"/>
              <a:solidFill>
                <a:schemeClr val="tx1">
                  <a:lumMod val="95000"/>
                  <a:lumOff val="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734208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214</TotalTime>
  <Words>745</Words>
  <Application>Microsoft Office PowerPoint</Application>
  <PresentationFormat>Geniş ekran</PresentationFormat>
  <Paragraphs>71</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Calibri Light</vt:lpstr>
      <vt:lpstr>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serkan kelesoglu</dc:creator>
  <cp:lastModifiedBy>Hakem</cp:lastModifiedBy>
  <cp:revision>20</cp:revision>
  <dcterms:created xsi:type="dcterms:W3CDTF">2013-04-25T22:13:00Z</dcterms:created>
  <dcterms:modified xsi:type="dcterms:W3CDTF">2018-01-24T13:29:51Z</dcterms:modified>
</cp:coreProperties>
</file>