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2"/>
  </p:notesMasterIdLst>
  <p:handoutMasterIdLst>
    <p:handoutMasterId r:id="rId43"/>
  </p:handoutMasterIdLst>
  <p:sldIdLst>
    <p:sldId id="256" r:id="rId3"/>
    <p:sldId id="257" r:id="rId4"/>
    <p:sldId id="264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1" r:id="rId14"/>
    <p:sldId id="273" r:id="rId15"/>
    <p:sldId id="274" r:id="rId16"/>
    <p:sldId id="276" r:id="rId17"/>
    <p:sldId id="275" r:id="rId18"/>
    <p:sldId id="321" r:id="rId19"/>
    <p:sldId id="280" r:id="rId20"/>
    <p:sldId id="293" r:id="rId21"/>
    <p:sldId id="301" r:id="rId22"/>
    <p:sldId id="313" r:id="rId23"/>
    <p:sldId id="286" r:id="rId24"/>
    <p:sldId id="287" r:id="rId25"/>
    <p:sldId id="310" r:id="rId26"/>
    <p:sldId id="307" r:id="rId27"/>
    <p:sldId id="308" r:id="rId28"/>
    <p:sldId id="309" r:id="rId29"/>
    <p:sldId id="311" r:id="rId30"/>
    <p:sldId id="322" r:id="rId31"/>
    <p:sldId id="290" r:id="rId32"/>
    <p:sldId id="282" r:id="rId33"/>
    <p:sldId id="327" r:id="rId34"/>
    <p:sldId id="333" r:id="rId35"/>
    <p:sldId id="332" r:id="rId36"/>
    <p:sldId id="352" r:id="rId37"/>
    <p:sldId id="336" r:id="rId38"/>
    <p:sldId id="350" r:id="rId39"/>
    <p:sldId id="351" r:id="rId40"/>
    <p:sldId id="337" r:id="rId41"/>
  </p:sldIdLst>
  <p:sldSz cx="9144000" cy="6858000" type="screen4x3"/>
  <p:notesSz cx="6808788" cy="98234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AB6"/>
    <a:srgbClr val="1BC2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03" autoAdjust="0"/>
    <p:restoredTop sz="94660"/>
  </p:normalViewPr>
  <p:slideViewPr>
    <p:cSldViewPr>
      <p:cViewPr varScale="1">
        <p:scale>
          <a:sx n="103" d="100"/>
          <a:sy n="103" d="100"/>
        </p:scale>
        <p:origin x="120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920" y="-78"/>
      </p:cViewPr>
      <p:guideLst>
        <p:guide orient="horz" pos="3094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F2928-BF54-4EA6-89EE-EBB11BDC08A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330572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56737" y="9330572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DB53A-AC91-4D78-9711-DB14D2A1AF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993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425C8-EABF-42A6-87EB-EAF610C2425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49325" y="736600"/>
            <a:ext cx="4910138" cy="3684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0879" y="4666139"/>
            <a:ext cx="5447030" cy="44205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330572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56737" y="9330572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34F9C-588F-4907-90F1-E60B29F5608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92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1508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8862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8202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511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2514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9419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6505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7839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264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69722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937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5693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222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23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7113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3391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5577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2887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7658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9640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464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353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5639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682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5875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2838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2460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19375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9842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369F7-5D1D-4DED-A8F6-E2B3A5A9EE93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09888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86054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48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369F7-5D1D-4DED-A8F6-E2B3A5A9EE93}" type="slidenum">
              <a:rPr lang="tr-TR" smtClean="0"/>
              <a:pPr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479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372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709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876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557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832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708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solidFill>
                  <a:srgbClr val="00B0F0"/>
                </a:solidFill>
                <a:latin typeface="Comic Sans MS" pitchFamily="66" charset="0"/>
              </a:rPr>
              <a:t>LİPİTLER II</a:t>
            </a:r>
            <a:endParaRPr lang="tr-TR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Fosfotidilinositol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(</a:t>
            </a: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Lipositol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) 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51520" y="1628800"/>
            <a:ext cx="8496944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200" b="1" dirty="0" err="1" smtClean="0">
                <a:solidFill>
                  <a:srgbClr val="7030A0"/>
                </a:solidFill>
                <a:latin typeface="Comic Sans MS" pitchFamily="66" charset="0"/>
              </a:rPr>
              <a:t>Fosfotidik</a:t>
            </a:r>
            <a:r>
              <a:rPr lang="tr-TR" sz="2200" b="1" dirty="0" smtClean="0">
                <a:solidFill>
                  <a:srgbClr val="7030A0"/>
                </a:solidFill>
                <a:latin typeface="Comic Sans MS" pitchFamily="66" charset="0"/>
              </a:rPr>
              <a:t> Asit + </a:t>
            </a:r>
            <a:r>
              <a:rPr lang="tr-TR" sz="2200" b="1" dirty="0" err="1" smtClean="0">
                <a:solidFill>
                  <a:srgbClr val="7030A0"/>
                </a:solidFill>
                <a:latin typeface="Comic Sans MS" pitchFamily="66" charset="0"/>
              </a:rPr>
              <a:t>İnositol</a:t>
            </a:r>
            <a:r>
              <a:rPr lang="tr-TR" sz="2200" b="1" dirty="0" smtClean="0">
                <a:solidFill>
                  <a:srgbClr val="7030A0"/>
                </a:solidFill>
                <a:latin typeface="Comic Sans MS" pitchFamily="66" charset="0"/>
              </a:rPr>
              <a:t>           </a:t>
            </a:r>
            <a:r>
              <a:rPr lang="tr-TR" sz="2200" b="1" dirty="0" err="1" smtClean="0">
                <a:solidFill>
                  <a:srgbClr val="7030A0"/>
                </a:solidFill>
                <a:latin typeface="Comic Sans MS" pitchFamily="66" charset="0"/>
              </a:rPr>
              <a:t>Fosfotidilinositol</a:t>
            </a:r>
            <a:r>
              <a:rPr lang="tr-TR" sz="22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</a:p>
          <a:p>
            <a:pPr algn="ctr"/>
            <a:r>
              <a:rPr lang="tr-TR" sz="2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(</a:t>
            </a:r>
            <a:r>
              <a:rPr lang="tr-TR" sz="2200" b="1" dirty="0" err="1" smtClean="0">
                <a:solidFill>
                  <a:srgbClr val="7030A0"/>
                </a:solidFill>
                <a:latin typeface="Comic Sans MS" pitchFamily="66" charset="0"/>
              </a:rPr>
              <a:t>Lipositol</a:t>
            </a:r>
            <a:r>
              <a:rPr lang="tr-TR" sz="2200" b="1" dirty="0" smtClean="0">
                <a:solidFill>
                  <a:srgbClr val="7030A0"/>
                </a:solidFill>
                <a:latin typeface="Comic Sans MS" pitchFamily="66" charset="0"/>
              </a:rPr>
              <a:t>)</a:t>
            </a:r>
          </a:p>
          <a:p>
            <a:pPr algn="ctr"/>
            <a:endParaRPr lang="tr-TR" sz="22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5 Sağ Ok"/>
          <p:cNvSpPr/>
          <p:nvPr/>
        </p:nvSpPr>
        <p:spPr>
          <a:xfrm>
            <a:off x="4499992" y="1772816"/>
            <a:ext cx="864096" cy="21602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 </a:t>
            </a:r>
            <a:endParaRPr lang="tr-TR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852936"/>
            <a:ext cx="5472608" cy="2880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50547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u="sng" dirty="0" err="1" smtClean="0">
                <a:solidFill>
                  <a:srgbClr val="B61AB6"/>
                </a:solidFill>
                <a:latin typeface="Comic Sans MS" pitchFamily="66" charset="0"/>
              </a:rPr>
              <a:t>Fosfotidilserin</a:t>
            </a:r>
            <a:r>
              <a:rPr lang="tr-TR" b="1" u="sng" dirty="0" smtClean="0">
                <a:solidFill>
                  <a:srgbClr val="B61AB6"/>
                </a:solidFill>
                <a:latin typeface="Comic Sans MS" pitchFamily="66" charset="0"/>
              </a:rPr>
              <a:t> ve </a:t>
            </a:r>
            <a:r>
              <a:rPr lang="tr-TR" b="1" u="sng" dirty="0" err="1" smtClean="0">
                <a:solidFill>
                  <a:srgbClr val="B61AB6"/>
                </a:solidFill>
                <a:latin typeface="Comic Sans MS" pitchFamily="66" charset="0"/>
              </a:rPr>
              <a:t>Fosfotidiletanolamin</a:t>
            </a:r>
            <a:r>
              <a:rPr lang="tr-TR" b="1" u="sng" dirty="0" smtClean="0">
                <a:solidFill>
                  <a:srgbClr val="B61AB6"/>
                </a:solidFill>
                <a:latin typeface="Comic Sans MS" pitchFamily="66" charset="0"/>
              </a:rPr>
              <a:t> (</a:t>
            </a:r>
            <a:r>
              <a:rPr lang="tr-TR" b="1" u="sng" dirty="0" err="1" smtClean="0">
                <a:solidFill>
                  <a:srgbClr val="B61AB6"/>
                </a:solidFill>
                <a:latin typeface="Comic Sans MS" pitchFamily="66" charset="0"/>
              </a:rPr>
              <a:t>Sefalin</a:t>
            </a:r>
            <a:r>
              <a:rPr lang="tr-TR" b="1" u="sng" dirty="0" smtClean="0">
                <a:solidFill>
                  <a:srgbClr val="B61AB6"/>
                </a:solidFill>
                <a:latin typeface="Comic Sans MS" pitchFamily="66" charset="0"/>
              </a:rPr>
              <a:t>);</a:t>
            </a:r>
          </a:p>
          <a:p>
            <a:pPr>
              <a:buNone/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Hücre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zarının temel ögesidir. </a:t>
            </a: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b="1" u="sng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b="1" u="sng" dirty="0" err="1" smtClean="0">
                <a:solidFill>
                  <a:srgbClr val="B61AB6"/>
                </a:solidFill>
                <a:latin typeface="Comic Sans MS" pitchFamily="66" charset="0"/>
              </a:rPr>
              <a:t>Fosfotidilinositol</a:t>
            </a:r>
            <a:r>
              <a:rPr lang="tr-TR" b="1" u="sng" dirty="0" smtClean="0">
                <a:solidFill>
                  <a:srgbClr val="B61AB6"/>
                </a:solidFill>
                <a:latin typeface="Comic Sans MS" pitchFamily="66" charset="0"/>
              </a:rPr>
              <a:t> </a:t>
            </a:r>
            <a:r>
              <a:rPr lang="tr-TR" b="1" u="sng" dirty="0" smtClean="0">
                <a:solidFill>
                  <a:srgbClr val="B61AB6"/>
                </a:solidFill>
                <a:latin typeface="Comic Sans MS" pitchFamily="66" charset="0"/>
              </a:rPr>
              <a:t>(</a:t>
            </a:r>
            <a:r>
              <a:rPr lang="tr-TR" b="1" u="sng" dirty="0" err="1" smtClean="0">
                <a:solidFill>
                  <a:srgbClr val="B61AB6"/>
                </a:solidFill>
                <a:latin typeface="Comic Sans MS" pitchFamily="66" charset="0"/>
              </a:rPr>
              <a:t>Lipositol</a:t>
            </a:r>
            <a:r>
              <a:rPr lang="tr-TR" b="1" u="sng" dirty="0" smtClean="0">
                <a:solidFill>
                  <a:srgbClr val="B61AB6"/>
                </a:solidFill>
                <a:latin typeface="Comic Sans MS" pitchFamily="66" charset="0"/>
              </a:rPr>
              <a:t>);</a:t>
            </a:r>
          </a:p>
          <a:p>
            <a:pPr>
              <a:buNone/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Hücrede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transport süreçlerinde etkilidir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.  </a:t>
            </a: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err="1" smtClean="0">
                <a:latin typeface="Comic Sans MS" pitchFamily="66" charset="0"/>
              </a:rPr>
              <a:t>Sfingozin</a:t>
            </a:r>
            <a:r>
              <a:rPr lang="tr-TR" dirty="0" smtClean="0">
                <a:latin typeface="Comic Sans MS" pitchFamily="66" charset="0"/>
              </a:rPr>
              <a:t> + Y.A. + Fosforik asit + Kolin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Sfingofosfolipitler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4 Aşağı Ok"/>
          <p:cNvSpPr/>
          <p:nvPr/>
        </p:nvSpPr>
        <p:spPr>
          <a:xfrm>
            <a:off x="3491880" y="2708920"/>
            <a:ext cx="864096" cy="1224136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Yuvarlatılmış Dikdörtgen"/>
          <p:cNvSpPr/>
          <p:nvPr/>
        </p:nvSpPr>
        <p:spPr>
          <a:xfrm>
            <a:off x="1907704" y="4005064"/>
            <a:ext cx="3888432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b="1" dirty="0" err="1" smtClean="0">
                <a:latin typeface="Comic Sans MS" pitchFamily="66" charset="0"/>
              </a:rPr>
              <a:t>Sfingomyelin</a:t>
            </a:r>
            <a:endParaRPr lang="tr-TR" sz="32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628800"/>
            <a:ext cx="746760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Sfingofosfolipitler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4077072"/>
            <a:ext cx="7063011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4900" b="1" dirty="0" err="1" smtClean="0">
                <a:solidFill>
                  <a:srgbClr val="FF0000"/>
                </a:solidFill>
                <a:latin typeface="Comic Sans MS" pitchFamily="66" charset="0"/>
              </a:rPr>
              <a:t>Sfingomyelin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Sinir dokusu, beyin ve kırmızı kan hücrelerinde bulunur</a:t>
            </a:r>
            <a:r>
              <a:rPr lang="tr-TR" b="1" dirty="0" smtClean="0">
                <a:latin typeface="Comic Sans MS" pitchFamily="66" charset="0"/>
              </a:rPr>
              <a:t>.</a:t>
            </a:r>
            <a:endParaRPr lang="tr-TR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B050"/>
                </a:solidFill>
                <a:latin typeface="Comic Sans MS" pitchFamily="66" charset="0"/>
              </a:rPr>
              <a:t>Fosfolipitlerin</a:t>
            </a:r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 Fonksiyonları </a:t>
            </a:r>
            <a:endParaRPr lang="tr-TR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531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800" b="1" dirty="0" smtClean="0">
                <a:solidFill>
                  <a:srgbClr val="7030A0"/>
                </a:solidFill>
                <a:latin typeface="Comic Sans MS" pitchFamily="66" charset="0"/>
              </a:rPr>
              <a:t>Hücre zarlarının ana bileşenlerinden biridir. </a:t>
            </a:r>
          </a:p>
          <a:p>
            <a:pPr>
              <a:buFont typeface="Wingdings" pitchFamily="2" charset="2"/>
              <a:buChar char="q"/>
            </a:pPr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</a:rPr>
              <a:t>Kandaki lipitlerin taşınmasında etkilidir.</a:t>
            </a:r>
          </a:p>
          <a:p>
            <a:pPr>
              <a:buFont typeface="Wingdings" pitchFamily="2" charset="2"/>
              <a:buChar char="q"/>
            </a:pPr>
            <a:r>
              <a:rPr lang="tr-TR" sz="2800" b="1" dirty="0" smtClean="0">
                <a:solidFill>
                  <a:srgbClr val="7030A0"/>
                </a:solidFill>
                <a:latin typeface="Comic Sans MS" pitchFamily="66" charset="0"/>
              </a:rPr>
              <a:t>Özellikle, </a:t>
            </a:r>
            <a:r>
              <a:rPr lang="tr-TR" sz="2800" b="1" dirty="0" err="1" smtClean="0">
                <a:solidFill>
                  <a:srgbClr val="7030A0"/>
                </a:solidFill>
                <a:latin typeface="Comic Sans MS" pitchFamily="66" charset="0"/>
              </a:rPr>
              <a:t>lesitin</a:t>
            </a:r>
            <a:r>
              <a:rPr lang="tr-TR" sz="2800" b="1" dirty="0" smtClean="0">
                <a:solidFill>
                  <a:srgbClr val="7030A0"/>
                </a:solidFill>
                <a:latin typeface="Comic Sans MS" pitchFamily="66" charset="0"/>
              </a:rPr>
              <a:t> yağ sindiriminde önemlidir (safranın yapısında bol miktarda </a:t>
            </a:r>
            <a:r>
              <a:rPr lang="tr-TR" sz="2800" b="1" dirty="0" err="1" smtClean="0">
                <a:solidFill>
                  <a:srgbClr val="7030A0"/>
                </a:solidFill>
                <a:latin typeface="Comic Sans MS" pitchFamily="66" charset="0"/>
              </a:rPr>
              <a:t>lesitin</a:t>
            </a:r>
            <a:r>
              <a:rPr lang="tr-TR" sz="2800" b="1" dirty="0" smtClean="0">
                <a:solidFill>
                  <a:srgbClr val="7030A0"/>
                </a:solidFill>
                <a:latin typeface="Comic Sans MS" pitchFamily="66" charset="0"/>
              </a:rPr>
              <a:t> var)</a:t>
            </a:r>
          </a:p>
          <a:p>
            <a:pPr>
              <a:buFont typeface="Wingdings" pitchFamily="2" charset="2"/>
              <a:buChar char="q"/>
            </a:pPr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</a:rPr>
              <a:t>Besin hazırlamada önemlidir – Mayonez yapımı</a:t>
            </a:r>
          </a:p>
          <a:p>
            <a:pPr>
              <a:buFont typeface="Wingdings" pitchFamily="2" charset="2"/>
              <a:buChar char="q"/>
            </a:pPr>
            <a:r>
              <a:rPr lang="tr-TR" sz="2800" b="1" dirty="0" smtClean="0">
                <a:solidFill>
                  <a:srgbClr val="7030A0"/>
                </a:solidFill>
                <a:latin typeface="Comic Sans MS" pitchFamily="66" charset="0"/>
              </a:rPr>
              <a:t>En önemli özelliği, su ve yağda eriyen grupları bulundurur. Hücre zarında bulunarak, hem su, hem de yağda eriyen maddelerin geçişini sağlar.</a:t>
            </a:r>
            <a:endParaRPr lang="tr-TR" sz="28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b="1" dirty="0" smtClean="0">
                <a:latin typeface="Comic Sans MS" pitchFamily="66" charset="0"/>
              </a:rPr>
              <a:t>GLİKOLİPİTLER (SEREBROSİTLER)</a:t>
            </a:r>
            <a:endParaRPr lang="tr-TR" sz="3200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tr-TR" b="1" u="sng" dirty="0" err="1" smtClean="0">
                <a:solidFill>
                  <a:srgbClr val="FF0000"/>
                </a:solidFill>
                <a:latin typeface="Comic Sans MS" pitchFamily="66" charset="0"/>
              </a:rPr>
              <a:t>Gangliosidler</a:t>
            </a:r>
            <a:endParaRPr lang="tr-TR" b="1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tr-TR" b="1" u="sng" dirty="0" err="1" smtClean="0">
                <a:solidFill>
                  <a:srgbClr val="FF0000"/>
                </a:solidFill>
                <a:latin typeface="Comic Sans MS" pitchFamily="66" charset="0"/>
              </a:rPr>
              <a:t>Sülfolipitler</a:t>
            </a:r>
            <a:endParaRPr lang="tr-TR" b="1" u="sng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tr-TR" b="1" u="sng" dirty="0" err="1" smtClean="0">
                <a:solidFill>
                  <a:srgbClr val="FF0000"/>
                </a:solidFill>
                <a:latin typeface="Comic Sans MS" pitchFamily="66" charset="0"/>
              </a:rPr>
              <a:t>Proteolipitler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5" y="620688"/>
            <a:ext cx="7200800" cy="55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71513"/>
          </a:xfrm>
        </p:spPr>
        <p:txBody>
          <a:bodyPr/>
          <a:lstStyle/>
          <a:p>
            <a:pPr eaLnBrk="1" hangingPunct="1"/>
            <a:r>
              <a:rPr lang="tr-TR" sz="3200" b="1" dirty="0" err="1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Lipoproteinler</a:t>
            </a: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(Lipit + Protein)</a:t>
            </a:r>
            <a:endParaRPr lang="tr-TR" sz="3200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04800" y="1340768"/>
            <a:ext cx="8227640" cy="212365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	</a:t>
            </a:r>
            <a:r>
              <a:rPr lang="tr-TR" sz="2400" b="1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Lipoproteinler</a:t>
            </a:r>
            <a:r>
              <a:rPr lang="tr-TR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2400" b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fosfolipidler</a:t>
            </a:r>
            <a:r>
              <a:rPr lang="tr-TR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kolesterol, kolesterol esterleri ve </a:t>
            </a:r>
            <a:r>
              <a:rPr lang="tr-TR" sz="2400" b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trigliseridlerin</a:t>
            </a:r>
            <a:r>
              <a:rPr lang="tr-TR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çeşitli kombinasyonları ile </a:t>
            </a:r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proteinlerin birleşmesiyle oluşan maddelerdir. </a:t>
            </a:r>
            <a:endParaRPr lang="tr-TR" sz="2400" b="1" dirty="0" smtClean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tr-TR" sz="24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B61AB6"/>
                </a:solidFill>
                <a:latin typeface="Comic Sans MS" pitchFamily="66" charset="0"/>
              </a:rPr>
              <a:t>Lipoproteinler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Şilomikronlar</a:t>
            </a:r>
            <a:endParaRPr lang="tr-TR" b="1" i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b="1" i="1" dirty="0" smtClean="0">
                <a:latin typeface="Comic Sans MS" pitchFamily="66" charset="0"/>
              </a:rPr>
              <a:t> VLDL (</a:t>
            </a:r>
            <a:r>
              <a:rPr lang="tr-TR" b="1" i="1" dirty="0" err="1" smtClean="0">
                <a:latin typeface="Comic Sans MS" pitchFamily="66" charset="0"/>
              </a:rPr>
              <a:t>Very</a:t>
            </a: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Low</a:t>
            </a: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Density</a:t>
            </a: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Lipoprotein</a:t>
            </a:r>
            <a:r>
              <a:rPr lang="tr-TR" b="1" i="1" dirty="0" smtClean="0">
                <a:latin typeface="Comic Sans MS" pitchFamily="66" charset="0"/>
              </a:rPr>
              <a:t>)</a:t>
            </a:r>
          </a:p>
          <a:p>
            <a:pPr>
              <a:buNone/>
            </a:pPr>
            <a:r>
              <a:rPr lang="tr-TR" b="1" i="1" dirty="0" smtClean="0">
                <a:latin typeface="Comic Sans MS" pitchFamily="66" charset="0"/>
              </a:rPr>
              <a:t>      (Çok Düşük </a:t>
            </a:r>
            <a:r>
              <a:rPr lang="tr-TR" b="1" i="1" dirty="0" err="1" smtClean="0">
                <a:latin typeface="Comic Sans MS" pitchFamily="66" charset="0"/>
              </a:rPr>
              <a:t>Dansiteli</a:t>
            </a: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Lipoprotein</a:t>
            </a:r>
            <a:r>
              <a:rPr lang="tr-TR" b="1" i="1" dirty="0" smtClean="0">
                <a:latin typeface="Comic Sans MS" pitchFamily="66" charset="0"/>
              </a:rPr>
              <a:t>)</a:t>
            </a:r>
          </a:p>
          <a:p>
            <a:pPr>
              <a:buFont typeface="Wingdings" pitchFamily="2" charset="2"/>
              <a:buChar char="q"/>
            </a:pPr>
            <a:r>
              <a:rPr lang="tr-TR" b="1" i="1" dirty="0" smtClean="0">
                <a:latin typeface="Comic Sans MS" pitchFamily="66" charset="0"/>
              </a:rPr>
              <a:t> LDL (</a:t>
            </a:r>
            <a:r>
              <a:rPr lang="tr-TR" b="1" i="1" dirty="0" err="1" smtClean="0">
                <a:latin typeface="Comic Sans MS" pitchFamily="66" charset="0"/>
              </a:rPr>
              <a:t>Low</a:t>
            </a: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Density</a:t>
            </a: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Lipoprotein</a:t>
            </a:r>
            <a:r>
              <a:rPr lang="tr-TR" b="1" i="1" dirty="0" smtClean="0">
                <a:latin typeface="Comic Sans MS" pitchFamily="66" charset="0"/>
              </a:rPr>
              <a:t>)</a:t>
            </a:r>
          </a:p>
          <a:p>
            <a:pPr>
              <a:buNone/>
            </a:pPr>
            <a:r>
              <a:rPr lang="tr-TR" b="1" i="1" dirty="0" smtClean="0">
                <a:latin typeface="Comic Sans MS" pitchFamily="66" charset="0"/>
              </a:rPr>
              <a:t>      (Düşük </a:t>
            </a:r>
            <a:r>
              <a:rPr lang="tr-TR" b="1" i="1" dirty="0" err="1" smtClean="0">
                <a:latin typeface="Comic Sans MS" pitchFamily="66" charset="0"/>
              </a:rPr>
              <a:t>Dansiteli</a:t>
            </a: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Lipoprotein</a:t>
            </a:r>
            <a:r>
              <a:rPr lang="tr-TR" b="1" i="1" dirty="0" smtClean="0">
                <a:latin typeface="Comic Sans MS" pitchFamily="66" charset="0"/>
              </a:rPr>
              <a:t>)</a:t>
            </a:r>
          </a:p>
          <a:p>
            <a:pPr>
              <a:buFont typeface="Wingdings" pitchFamily="2" charset="2"/>
              <a:buChar char="q"/>
            </a:pPr>
            <a:r>
              <a:rPr lang="tr-TR" b="1" i="1" dirty="0" smtClean="0">
                <a:latin typeface="Comic Sans MS" pitchFamily="66" charset="0"/>
              </a:rPr>
              <a:t> HDL (</a:t>
            </a:r>
            <a:r>
              <a:rPr lang="tr-TR" b="1" i="1" dirty="0" err="1" smtClean="0">
                <a:latin typeface="Comic Sans MS" pitchFamily="66" charset="0"/>
              </a:rPr>
              <a:t>High</a:t>
            </a: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Density</a:t>
            </a: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Lipoprotein</a:t>
            </a:r>
            <a:r>
              <a:rPr lang="tr-TR" b="1" i="1" dirty="0" smtClean="0">
                <a:latin typeface="Comic Sans MS" pitchFamily="66" charset="0"/>
              </a:rPr>
              <a:t>)</a:t>
            </a:r>
          </a:p>
          <a:p>
            <a:pPr>
              <a:buNone/>
            </a:pPr>
            <a:r>
              <a:rPr lang="tr-TR" b="1" i="1" dirty="0" smtClean="0">
                <a:latin typeface="Comic Sans MS" pitchFamily="66" charset="0"/>
              </a:rPr>
              <a:t>      (Yüksek </a:t>
            </a:r>
            <a:r>
              <a:rPr lang="tr-TR" b="1" i="1" dirty="0" err="1" smtClean="0">
                <a:latin typeface="Comic Sans MS" pitchFamily="66" charset="0"/>
              </a:rPr>
              <a:t>Dansiteli</a:t>
            </a:r>
            <a:r>
              <a:rPr lang="tr-TR" b="1" i="1" dirty="0" smtClean="0">
                <a:latin typeface="Comic Sans MS" pitchFamily="66" charset="0"/>
              </a:rPr>
              <a:t> </a:t>
            </a:r>
            <a:r>
              <a:rPr lang="tr-TR" b="1" i="1" dirty="0" err="1" smtClean="0">
                <a:latin typeface="Comic Sans MS" pitchFamily="66" charset="0"/>
              </a:rPr>
              <a:t>Lipoprotein</a:t>
            </a:r>
            <a:r>
              <a:rPr lang="tr-TR" b="1" i="1" dirty="0" smtClean="0">
                <a:latin typeface="Comic Sans MS" pitchFamily="66" charset="0"/>
              </a:rPr>
              <a:t>)</a:t>
            </a:r>
            <a:endParaRPr lang="tr-TR" b="1" i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>BİLEŞİK LİPİTLER</a:t>
            </a:r>
            <a:b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FOSFOLİPİTLER</a:t>
            </a:r>
            <a:endParaRPr lang="tr-TR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772816"/>
            <a:ext cx="8291264" cy="4353347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Comic Sans MS" pitchFamily="66" charset="0"/>
              </a:rPr>
              <a:t>Yapılarında fosfor bulunan lipitlerdir. </a:t>
            </a:r>
          </a:p>
          <a:p>
            <a:r>
              <a:rPr lang="tr-TR" sz="2800" b="1" dirty="0" smtClean="0">
                <a:latin typeface="Comic Sans MS" pitchFamily="66" charset="0"/>
              </a:rPr>
              <a:t>En çok bulunduğu dokular, yumurta sarısı, beyin, karaciğer, böbrek, pankreas, akciğer, süt ve yürektir.</a:t>
            </a:r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Türev Lipitler (</a:t>
            </a: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Steroidler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  <a:t>Dokularda birkaç tür </a:t>
            </a:r>
            <a:r>
              <a:rPr lang="tr-TR" sz="3200" b="1" dirty="0" err="1" smtClean="0">
                <a:solidFill>
                  <a:srgbClr val="0070C0"/>
                </a:solidFill>
                <a:latin typeface="Comic Sans MS" pitchFamily="66" charset="0"/>
              </a:rPr>
              <a:t>steroid</a:t>
            </a:r>
            <a: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  <a:t> bulunur.</a:t>
            </a:r>
            <a:b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1. </a:t>
            </a:r>
            <a: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  <a:t>Kolesterol (Steroller-Sterinler)</a:t>
            </a:r>
            <a:b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2. </a:t>
            </a:r>
            <a:r>
              <a:rPr lang="tr-TR" sz="3200" b="1" dirty="0" err="1" smtClean="0">
                <a:solidFill>
                  <a:srgbClr val="0070C0"/>
                </a:solidFill>
                <a:latin typeface="Comic Sans MS" pitchFamily="66" charset="0"/>
              </a:rPr>
              <a:t>Ergesterol</a:t>
            </a:r>
            <a: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3. </a:t>
            </a:r>
            <a: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  <a:t>Safra asidi</a:t>
            </a:r>
            <a:b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4. </a:t>
            </a:r>
            <a:r>
              <a:rPr lang="tr-TR" sz="3200" b="1" dirty="0" err="1" smtClean="0">
                <a:solidFill>
                  <a:srgbClr val="0070C0"/>
                </a:solidFill>
                <a:latin typeface="Comic Sans MS" pitchFamily="66" charset="0"/>
              </a:rPr>
              <a:t>Adrenokortikal</a:t>
            </a:r>
            <a: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  <a:t> hormonlar</a:t>
            </a:r>
            <a:b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5. </a:t>
            </a:r>
            <a:r>
              <a:rPr lang="tr-TR" sz="3200" b="1" dirty="0" smtClean="0">
                <a:solidFill>
                  <a:srgbClr val="0070C0"/>
                </a:solidFill>
                <a:latin typeface="Comic Sans MS" pitchFamily="66" charset="0"/>
              </a:rPr>
              <a:t>Cinsiyet hormonları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sz="3200" b="1" dirty="0" smtClean="0">
                <a:latin typeface="Comic Sans MS" pitchFamily="66" charset="0"/>
                <a:cs typeface="Times New Roman" pitchFamily="18" charset="0"/>
              </a:rPr>
              <a:t>KOLESTEROL (KOLESTERİN)</a:t>
            </a:r>
            <a:r>
              <a:rPr lang="tr-TR" sz="3200" b="1" dirty="0" smtClean="0">
                <a:latin typeface="Comic Sans MS" pitchFamily="66" charset="0"/>
              </a:rPr>
              <a:t> 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895600"/>
            <a:ext cx="6477000" cy="35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3348038" y="2624138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/>
        </p:nvGraphicFramePr>
        <p:xfrm>
          <a:off x="1115616" y="2060848"/>
          <a:ext cx="6552728" cy="415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4" r:id="rId4" imgW="5090160" imgH="3108960" progId="Word.Picture.8">
                  <p:embed/>
                </p:oleObj>
              </mc:Choice>
              <mc:Fallback>
                <p:oleObj r:id="rId4" imgW="5090160" imgH="310896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060848"/>
                        <a:ext cx="6552728" cy="41592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Kolesterolün Görevleri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256584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tr-TR" sz="2800" b="1" dirty="0" smtClean="0">
                <a:latin typeface="Comic Sans MS" pitchFamily="66" charset="0"/>
              </a:rPr>
              <a:t>Hücre </a:t>
            </a:r>
            <a:r>
              <a:rPr lang="tr-TR" sz="2800" b="1" dirty="0" smtClean="0">
                <a:latin typeface="Comic Sans MS" pitchFamily="66" charset="0"/>
              </a:rPr>
              <a:t>ve hücre içi zarlarının temel ögesidir.</a:t>
            </a:r>
          </a:p>
          <a:p>
            <a:pPr eaLnBrk="1" hangingPunct="1"/>
            <a:r>
              <a:rPr lang="tr-TR" sz="2800" b="1" dirty="0" smtClean="0">
                <a:latin typeface="Comic Sans MS" pitchFamily="66" charset="0"/>
              </a:rPr>
              <a:t>Özellikle beyinde ve sinir sinir sistemi ile ilgili dokularda, hücrelerin </a:t>
            </a:r>
            <a:r>
              <a:rPr lang="tr-TR" sz="2800" b="1" dirty="0" err="1" smtClean="0">
                <a:latin typeface="Comic Sans MS" pitchFamily="66" charset="0"/>
              </a:rPr>
              <a:t>myelin</a:t>
            </a:r>
            <a:r>
              <a:rPr lang="tr-TR" sz="2800" b="1" dirty="0" smtClean="0">
                <a:latin typeface="Comic Sans MS" pitchFamily="66" charset="0"/>
              </a:rPr>
              <a:t> zarlarında yoğun olarak bulunur. </a:t>
            </a:r>
          </a:p>
          <a:p>
            <a:r>
              <a:rPr lang="tr-TR" sz="2800" b="1" dirty="0" err="1" smtClean="0">
                <a:latin typeface="Comic Sans MS" pitchFamily="66" charset="0"/>
                <a:cs typeface="Times New Roman" pitchFamily="18" charset="0"/>
              </a:rPr>
              <a:t>Steroid</a:t>
            </a:r>
            <a:r>
              <a:rPr lang="tr-TR" sz="2800" b="1" dirty="0" smtClean="0">
                <a:latin typeface="Comic Sans MS" pitchFamily="66" charset="0"/>
                <a:cs typeface="Times New Roman" pitchFamily="18" charset="0"/>
              </a:rPr>
              <a:t> hormonlarının (</a:t>
            </a:r>
            <a:r>
              <a:rPr lang="tr-TR" sz="2800" b="1" dirty="0" err="1" smtClean="0">
                <a:latin typeface="Comic Sans MS" pitchFamily="66" charset="0"/>
                <a:cs typeface="Times New Roman" pitchFamily="18" charset="0"/>
              </a:rPr>
              <a:t>progesteron</a:t>
            </a:r>
            <a:r>
              <a:rPr lang="tr-TR" sz="2800" b="1" dirty="0" smtClean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Comic Sans MS" pitchFamily="66" charset="0"/>
                <a:cs typeface="Times New Roman" pitchFamily="18" charset="0"/>
              </a:rPr>
              <a:t>estrojen</a:t>
            </a:r>
            <a:r>
              <a:rPr lang="tr-TR" sz="2800" b="1" dirty="0" smtClean="0">
                <a:latin typeface="Comic Sans MS" pitchFamily="66" charset="0"/>
                <a:cs typeface="Times New Roman" pitchFamily="18" charset="0"/>
              </a:rPr>
              <a:t>,</a:t>
            </a:r>
            <a:r>
              <a:rPr lang="tr-TR" sz="2800" b="1" dirty="0" err="1" smtClean="0">
                <a:latin typeface="Comic Sans MS" pitchFamily="66" charset="0"/>
                <a:cs typeface="Times New Roman" pitchFamily="18" charset="0"/>
              </a:rPr>
              <a:t>testeron</a:t>
            </a:r>
            <a:r>
              <a:rPr lang="tr-TR" sz="2800" b="1" dirty="0" smtClean="0">
                <a:latin typeface="Comic Sans MS" pitchFamily="66" charset="0"/>
                <a:cs typeface="Times New Roman" pitchFamily="18" charset="0"/>
              </a:rPr>
              <a:t> gibi cinsiyet hormonları** ve adrenal </a:t>
            </a:r>
            <a:r>
              <a:rPr lang="tr-TR" sz="2800" b="1" dirty="0" err="1" smtClean="0">
                <a:latin typeface="Comic Sans MS" pitchFamily="66" charset="0"/>
                <a:cs typeface="Times New Roman" pitchFamily="18" charset="0"/>
              </a:rPr>
              <a:t>kortikal</a:t>
            </a:r>
            <a:r>
              <a:rPr lang="tr-TR" sz="2800" b="1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  <a:cs typeface="Times New Roman" pitchFamily="18" charset="0"/>
              </a:rPr>
              <a:t>steroidler</a:t>
            </a:r>
            <a:r>
              <a:rPr lang="tr-TR" sz="2800" b="1" dirty="0" smtClean="0">
                <a:latin typeface="Comic Sans MS" pitchFamily="66" charset="0"/>
                <a:cs typeface="Times New Roman" pitchFamily="18" charset="0"/>
              </a:rPr>
              <a:t>)  ön maddesidir. </a:t>
            </a:r>
          </a:p>
          <a:p>
            <a:pPr eaLnBrk="1" hangingPunct="1"/>
            <a:endParaRPr lang="tr-TR" sz="2800" b="1" dirty="0" smtClean="0">
              <a:latin typeface="Comic Sans MS" pitchFamily="66" charset="0"/>
            </a:endParaRPr>
          </a:p>
          <a:p>
            <a:pPr eaLnBrk="1" hangingPunct="1"/>
            <a:endParaRPr lang="tr-TR" sz="28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Kolesterolün Görevleri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256584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ctr"/>
            <a:endParaRPr lang="tr-TR" sz="2400" b="1" dirty="0" smtClean="0"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tr-TR" sz="2400" b="1" dirty="0"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tr-TR" sz="2400" b="1" dirty="0" smtClean="0">
                <a:latin typeface="Comic Sans MS" pitchFamily="66" charset="0"/>
                <a:cs typeface="Times New Roman" pitchFamily="18" charset="0"/>
              </a:rPr>
              <a:t>Safra </a:t>
            </a:r>
            <a:r>
              <a:rPr lang="tr-TR" sz="2400" b="1" dirty="0" smtClean="0">
                <a:latin typeface="Comic Sans MS" pitchFamily="66" charset="0"/>
                <a:cs typeface="Times New Roman" pitchFamily="18" charset="0"/>
              </a:rPr>
              <a:t>asitlerinin sentezinde etkilidir. </a:t>
            </a:r>
            <a:endParaRPr lang="tr-TR" sz="2400" b="1" dirty="0" smtClean="0"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tr-TR" sz="2400" b="1" dirty="0" smtClean="0">
                <a:latin typeface="Comic Sans MS" pitchFamily="66" charset="0"/>
                <a:cs typeface="Times New Roman" pitchFamily="18" charset="0"/>
              </a:rPr>
              <a:t>D </a:t>
            </a:r>
            <a:r>
              <a:rPr lang="tr-TR" sz="2400" b="1" dirty="0" smtClean="0">
                <a:latin typeface="Comic Sans MS" pitchFamily="66" charset="0"/>
                <a:cs typeface="Times New Roman" pitchFamily="18" charset="0"/>
              </a:rPr>
              <a:t>vitamini öncüsüdür. </a:t>
            </a:r>
            <a:endParaRPr lang="tr-TR" sz="2400" b="1" dirty="0" smtClean="0"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tr-TR" sz="2800" b="1" dirty="0" smtClean="0">
              <a:latin typeface="Comic Sans MS" pitchFamily="66" charset="0"/>
            </a:endParaRPr>
          </a:p>
          <a:p>
            <a:pPr eaLnBrk="1" hangingPunct="1"/>
            <a:endParaRPr lang="tr-TR" sz="2800" b="1" dirty="0" smtClean="0">
              <a:latin typeface="Comic Sans MS" pitchFamily="66" charset="0"/>
            </a:endParaRPr>
          </a:p>
          <a:p>
            <a:pPr eaLnBrk="1" hangingPunct="1"/>
            <a:endParaRPr lang="tr-TR" sz="28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8219256" cy="6096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20280"/>
                <a:gridCol w="1512168"/>
                <a:gridCol w="2808312"/>
                <a:gridCol w="1378496"/>
              </a:tblGrid>
              <a:tr h="648068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200" b="1" dirty="0" smtClean="0">
                          <a:latin typeface="Comic Sans MS" pitchFamily="66" charset="0"/>
                        </a:rPr>
                        <a:t>Besinlerdeki kolesterol içerikleri (mg/100</a:t>
                      </a:r>
                      <a:r>
                        <a:rPr lang="tr-TR" sz="3200" b="1" baseline="0" dirty="0" smtClean="0">
                          <a:latin typeface="Comic Sans MS" pitchFamily="66" charset="0"/>
                        </a:rPr>
                        <a:t> g)</a:t>
                      </a:r>
                      <a:endParaRPr lang="tr-TR" sz="3200" b="1" dirty="0" smtClean="0">
                        <a:solidFill>
                          <a:srgbClr val="B61AB6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Beyin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2000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İnek sütü (yağlı)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14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Yumurta sarısı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1300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Tereyağı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250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Yumurta akı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Yağlı peynir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100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Tam yumurta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420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Yağsız peynir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Az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Balık yumurtası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300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Tavuk </a:t>
                      </a:r>
                      <a:r>
                        <a:rPr lang="tr-TR" sz="2000" b="1" dirty="0" smtClean="0">
                          <a:latin typeface="Comic Sans MS" pitchFamily="66" charset="0"/>
                        </a:rPr>
                        <a:t>(et ve deri)</a:t>
                      </a:r>
                      <a:endParaRPr lang="tr-TR" sz="20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75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Karaciğer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300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Beyaz et </a:t>
                      </a:r>
                      <a:r>
                        <a:rPr lang="tr-TR" sz="2200" b="1" dirty="0" smtClean="0">
                          <a:latin typeface="Comic Sans MS" pitchFamily="66" charset="0"/>
                        </a:rPr>
                        <a:t>(derisiz)</a:t>
                      </a:r>
                      <a:endParaRPr lang="tr-TR" sz="22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58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Böbrek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375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Koyun eti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65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Yürek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150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Dana eti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90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err="1" smtClean="0">
                          <a:latin typeface="Comic Sans MS" pitchFamily="66" charset="0"/>
                        </a:rPr>
                        <a:t>İstakoz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125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Sığır eti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70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Diğer balıklar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70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Margarin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9066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Sebze-meyve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latin typeface="Comic Sans MS" pitchFamily="66" charset="0"/>
                        </a:rPr>
                        <a:t>KB,tahıl, Y.tohu</a:t>
                      </a:r>
                      <a:r>
                        <a:rPr lang="tr-TR" sz="2200" b="1" dirty="0" smtClean="0">
                          <a:latin typeface="Comic Sans MS" pitchFamily="66" charset="0"/>
                        </a:rPr>
                        <a:t>m</a:t>
                      </a:r>
                      <a:endParaRPr lang="tr-TR" sz="22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Comic Sans MS" pitchFamily="66" charset="0"/>
                        </a:rPr>
                        <a:t>0</a:t>
                      </a:r>
                      <a:endParaRPr lang="tr-T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764704"/>
            <a:ext cx="8363272" cy="49685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  <a:t>Bitkisel kaynaklı besinler kolesterol içermez!!!!!</a:t>
            </a:r>
            <a:b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</a:br>
            <a: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  <a:t/>
            </a:r>
            <a:b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</a:br>
            <a:endParaRPr lang="tr-TR" b="1" dirty="0">
              <a:solidFill>
                <a:srgbClr val="B61AB6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972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36712"/>
            <a:ext cx="8748464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83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59" y="1268760"/>
            <a:ext cx="7560841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31460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SAFRA</a:t>
            </a:r>
            <a:b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tr-TR" sz="2400" b="1" dirty="0" err="1" smtClean="0">
                <a:solidFill>
                  <a:srgbClr val="B61AB6"/>
                </a:solidFill>
                <a:latin typeface="Comic Sans MS" pitchFamily="66" charset="0"/>
              </a:rPr>
              <a:t>KC’de</a:t>
            </a:r>
            <a:r>
              <a:rPr lang="tr-TR" sz="2400" b="1" dirty="0" smtClean="0">
                <a:solidFill>
                  <a:srgbClr val="B61AB6"/>
                </a:solidFill>
                <a:latin typeface="Comic Sans MS" pitchFamily="66" charset="0"/>
              </a:rPr>
              <a:t> yapılır, safra kanalı ile safra kesesine aktarılır,safra kesesinde yoğunlaşıp depo edilir. Günde yaklaşık 1 L safra salgılanır.</a:t>
            </a:r>
            <a:br>
              <a:rPr lang="tr-TR" sz="2400" b="1" dirty="0" smtClean="0">
                <a:solidFill>
                  <a:srgbClr val="B61AB6"/>
                </a:solidFill>
                <a:latin typeface="Comic Sans MS" pitchFamily="66" charset="0"/>
              </a:rPr>
            </a:br>
            <a:r>
              <a:rPr lang="tr-TR" sz="2400" b="1" dirty="0" smtClean="0">
                <a:solidFill>
                  <a:srgbClr val="B61AB6"/>
                </a:solidFill>
                <a:latin typeface="Comic Sans MS" pitchFamily="66" charset="0"/>
              </a:rPr>
              <a:t/>
            </a:r>
            <a:br>
              <a:rPr lang="tr-TR" sz="2400" b="1" dirty="0" smtClean="0">
                <a:solidFill>
                  <a:srgbClr val="B61AB6"/>
                </a:solidFill>
                <a:latin typeface="Comic Sans MS" pitchFamily="66" charset="0"/>
              </a:rPr>
            </a:br>
            <a: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  <a:t/>
            </a:r>
            <a:b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</a:br>
            <a:endParaRPr lang="tr-TR" b="1" dirty="0">
              <a:solidFill>
                <a:srgbClr val="B61AB6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124746"/>
          <a:ext cx="8363272" cy="408921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81636"/>
                <a:gridCol w="4181636"/>
              </a:tblGrid>
              <a:tr h="438762">
                <a:tc gridSpan="2">
                  <a:txBody>
                    <a:bodyPr/>
                    <a:lstStyle/>
                    <a:p>
                      <a:pPr algn="ctr"/>
                      <a:r>
                        <a:rPr lang="tr-TR" sz="3200" dirty="0" smtClean="0">
                          <a:latin typeface="Comic Sans MS" pitchFamily="66" charset="0"/>
                        </a:rPr>
                        <a:t>FOSFOLİPİTLER</a:t>
                      </a:r>
                      <a:endParaRPr lang="tr-TR" sz="32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38762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38762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38762">
                <a:tc>
                  <a:txBody>
                    <a:bodyPr/>
                    <a:lstStyle/>
                    <a:p>
                      <a:r>
                        <a:rPr lang="tr-TR" sz="2200" b="1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GLİSEROFOSFOLİPİTLER</a:t>
                      </a:r>
                      <a:endParaRPr lang="tr-TR" sz="2200" b="1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b="1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  SFİNGOFOSFOLİPİTLER</a:t>
                      </a:r>
                      <a:endParaRPr lang="tr-TR" sz="2200" b="1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876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b="1" dirty="0" err="1" smtClean="0">
                          <a:latin typeface="Comic Sans MS" pitchFamily="66" charset="0"/>
                        </a:rPr>
                        <a:t>Fosfotidilkolin</a:t>
                      </a:r>
                      <a:r>
                        <a:rPr lang="tr-TR" b="1" dirty="0" smtClean="0">
                          <a:latin typeface="Comic Sans MS" pitchFamily="66" charset="0"/>
                        </a:rPr>
                        <a:t> (</a:t>
                      </a:r>
                      <a:r>
                        <a:rPr lang="tr-TR" b="1" dirty="0" err="1" smtClean="0">
                          <a:latin typeface="Comic Sans MS" pitchFamily="66" charset="0"/>
                        </a:rPr>
                        <a:t>Lesitin</a:t>
                      </a:r>
                      <a:r>
                        <a:rPr lang="tr-TR" b="1" dirty="0" smtClean="0">
                          <a:latin typeface="Comic Sans MS" pitchFamily="66" charset="0"/>
                        </a:rPr>
                        <a:t>)*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   1. </a:t>
                      </a:r>
                      <a:r>
                        <a:rPr lang="tr-TR" b="1" dirty="0" err="1" smtClean="0">
                          <a:latin typeface="Comic Sans MS" pitchFamily="66" charset="0"/>
                        </a:rPr>
                        <a:t>Sfingomyelin</a:t>
                      </a:r>
                      <a:r>
                        <a:rPr lang="tr-TR" b="1" dirty="0" smtClean="0">
                          <a:latin typeface="Comic Sans MS" pitchFamily="66" charset="0"/>
                        </a:rPr>
                        <a:t> 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8762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2. </a:t>
                      </a:r>
                      <a:r>
                        <a:rPr lang="tr-TR" b="1" dirty="0" err="1" smtClean="0">
                          <a:latin typeface="Comic Sans MS" pitchFamily="66" charset="0"/>
                        </a:rPr>
                        <a:t>Fosfotidilserin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38762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3.</a:t>
                      </a:r>
                      <a:r>
                        <a:rPr lang="tr-TR" b="1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="1" dirty="0" err="1" smtClean="0">
                          <a:latin typeface="Comic Sans MS" pitchFamily="66" charset="0"/>
                        </a:rPr>
                        <a:t>Fosfotidiletanolamin</a:t>
                      </a:r>
                      <a:r>
                        <a:rPr lang="tr-TR" b="1" dirty="0" smtClean="0">
                          <a:latin typeface="Comic Sans MS" pitchFamily="66" charset="0"/>
                        </a:rPr>
                        <a:t> (</a:t>
                      </a:r>
                      <a:r>
                        <a:rPr lang="tr-TR" b="1" dirty="0" err="1" smtClean="0">
                          <a:latin typeface="Comic Sans MS" pitchFamily="66" charset="0"/>
                        </a:rPr>
                        <a:t>Sefalin</a:t>
                      </a:r>
                      <a:r>
                        <a:rPr lang="tr-TR" b="1" dirty="0" smtClean="0">
                          <a:latin typeface="Comic Sans MS" pitchFamily="66" charset="0"/>
                        </a:rPr>
                        <a:t>)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38762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4. </a:t>
                      </a:r>
                      <a:r>
                        <a:rPr lang="tr-TR" b="1" dirty="0" err="1" smtClean="0">
                          <a:latin typeface="Comic Sans MS" pitchFamily="66" charset="0"/>
                        </a:rPr>
                        <a:t>Fosfotidilinositol</a:t>
                      </a:r>
                      <a:r>
                        <a:rPr lang="tr-TR" b="1" dirty="0" smtClean="0">
                          <a:latin typeface="Comic Sans MS" pitchFamily="66" charset="0"/>
                        </a:rPr>
                        <a:t> (</a:t>
                      </a:r>
                      <a:r>
                        <a:rPr lang="tr-TR" b="1" dirty="0" err="1" smtClean="0">
                          <a:latin typeface="Comic Sans MS" pitchFamily="66" charset="0"/>
                        </a:rPr>
                        <a:t>Lipositol</a:t>
                      </a:r>
                      <a:r>
                        <a:rPr lang="tr-TR" b="1" dirty="0" smtClean="0">
                          <a:latin typeface="Comic Sans MS" pitchFamily="66" charset="0"/>
                        </a:rPr>
                        <a:t>)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38762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* Besinlerde en çok bulunan </a:t>
                      </a:r>
                      <a:r>
                        <a:rPr lang="tr-TR" b="1" dirty="0" err="1" smtClean="0">
                          <a:latin typeface="Comic Sans MS" pitchFamily="66" charset="0"/>
                        </a:rPr>
                        <a:t>Lesitin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Aşağı Ok"/>
          <p:cNvSpPr/>
          <p:nvPr/>
        </p:nvSpPr>
        <p:spPr>
          <a:xfrm>
            <a:off x="3203848" y="1628800"/>
            <a:ext cx="576064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4860032" y="1628800"/>
            <a:ext cx="576064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>
              <a:spcBef>
                <a:spcPct val="50000"/>
              </a:spcBef>
            </a:pPr>
            <a:r>
              <a:rPr lang="tr-TR" sz="3100" u="sng" dirty="0" smtClean="0">
                <a:cs typeface="Times New Roman" pitchFamily="18" charset="0"/>
              </a:rPr>
              <a:t/>
            </a:r>
            <a:br>
              <a:rPr lang="tr-TR" sz="3100" u="sng" dirty="0" smtClean="0">
                <a:cs typeface="Times New Roman" pitchFamily="18" charset="0"/>
              </a:rPr>
            </a:br>
            <a:r>
              <a:rPr lang="tr-TR" sz="3100" u="sng" dirty="0" smtClean="0">
                <a:cs typeface="Times New Roman" pitchFamily="18" charset="0"/>
              </a:rPr>
              <a:t/>
            </a:r>
            <a:br>
              <a:rPr lang="tr-TR" sz="3100" u="sng" dirty="0" smtClean="0">
                <a:cs typeface="Times New Roman" pitchFamily="18" charset="0"/>
              </a:rPr>
            </a:br>
            <a:r>
              <a:rPr lang="tr-TR" sz="3800" b="1" dirty="0" smtClean="0">
                <a:solidFill>
                  <a:srgbClr val="B61AB6"/>
                </a:solidFill>
                <a:latin typeface="Comic Sans MS" pitchFamily="66" charset="0"/>
                <a:cs typeface="Times New Roman" pitchFamily="18" charset="0"/>
              </a:rPr>
              <a:t>SAFRA ASİTLERİ</a:t>
            </a:r>
            <a:r>
              <a:rPr lang="tr-TR" sz="3800" u="sng" dirty="0" smtClean="0">
                <a:cs typeface="Times New Roman" pitchFamily="18" charset="0"/>
              </a:rPr>
              <a:t/>
            </a:r>
            <a:br>
              <a:rPr lang="tr-TR" sz="3800" u="sng" dirty="0" smtClean="0">
                <a:cs typeface="Times New Roman" pitchFamily="18" charset="0"/>
              </a:rPr>
            </a:br>
            <a:r>
              <a:rPr lang="tr-TR" b="1" dirty="0" smtClean="0">
                <a:latin typeface="Comic Sans MS" pitchFamily="66" charset="0"/>
              </a:rPr>
              <a:t/>
            </a:r>
            <a:br>
              <a:rPr lang="tr-TR" b="1" dirty="0" smtClean="0">
                <a:latin typeface="Comic Sans MS" pitchFamily="66" charset="0"/>
              </a:rPr>
            </a:br>
            <a:endParaRPr lang="tr-TR" u="sng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492896"/>
            <a:ext cx="8003232" cy="3633267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tr-TR" sz="2200" b="1" i="1" dirty="0" err="1" smtClean="0">
                <a:solidFill>
                  <a:srgbClr val="B61AB6"/>
                </a:solidFill>
                <a:latin typeface="Comic Sans MS" pitchFamily="66" charset="0"/>
              </a:rPr>
              <a:t>Primer</a:t>
            </a:r>
            <a:r>
              <a:rPr lang="tr-TR" sz="2200" b="1" i="1" dirty="0" smtClean="0">
                <a:solidFill>
                  <a:srgbClr val="B61AB6"/>
                </a:solidFill>
                <a:latin typeface="Comic Sans MS" pitchFamily="66" charset="0"/>
              </a:rPr>
              <a:t> safra asitleri</a:t>
            </a:r>
            <a:r>
              <a:rPr lang="tr-TR" sz="2200" b="1" dirty="0" smtClean="0">
                <a:solidFill>
                  <a:srgbClr val="B61AB6"/>
                </a:solidFill>
                <a:latin typeface="Comic Sans MS" pitchFamily="66" charset="0"/>
              </a:rPr>
              <a:t>: </a:t>
            </a:r>
            <a:r>
              <a:rPr lang="tr-TR" sz="2200" b="1" dirty="0" smtClean="0">
                <a:latin typeface="Comic Sans MS" pitchFamily="66" charset="0"/>
              </a:rPr>
              <a:t>K</a:t>
            </a:r>
            <a:r>
              <a:rPr lang="tr-TR" sz="2200" b="1" dirty="0" smtClean="0">
                <a:latin typeface="Comic Sans MS" pitchFamily="66" charset="0"/>
                <a:cs typeface="Times New Roman" pitchFamily="18" charset="0"/>
              </a:rPr>
              <a:t>olik asit, </a:t>
            </a:r>
            <a:r>
              <a:rPr lang="tr-TR" sz="2200" b="1" dirty="0" err="1" smtClean="0">
                <a:latin typeface="Comic Sans MS" pitchFamily="66" charset="0"/>
                <a:cs typeface="Times New Roman" pitchFamily="18" charset="0"/>
              </a:rPr>
              <a:t>kenodezoksikolik</a:t>
            </a:r>
            <a:r>
              <a:rPr lang="tr-TR" sz="2200" b="1" dirty="0" smtClean="0">
                <a:latin typeface="Comic Sans MS" pitchFamily="66" charset="0"/>
                <a:cs typeface="Times New Roman" pitchFamily="18" charset="0"/>
              </a:rPr>
              <a:t> asit</a:t>
            </a:r>
          </a:p>
          <a:p>
            <a:pPr>
              <a:lnSpc>
                <a:spcPct val="90000"/>
              </a:lnSpc>
              <a:buNone/>
            </a:pPr>
            <a:r>
              <a:rPr lang="tr-TR" sz="2200" b="1" i="1" dirty="0" err="1" smtClean="0">
                <a:solidFill>
                  <a:srgbClr val="B61AB6"/>
                </a:solidFill>
                <a:latin typeface="Comic Sans MS" pitchFamily="66" charset="0"/>
              </a:rPr>
              <a:t>Sekonder</a:t>
            </a:r>
            <a:r>
              <a:rPr lang="tr-TR" sz="2200" b="1" i="1" dirty="0" smtClean="0">
                <a:solidFill>
                  <a:srgbClr val="B61AB6"/>
                </a:solidFill>
                <a:latin typeface="Comic Sans MS" pitchFamily="66" charset="0"/>
              </a:rPr>
              <a:t> safra asitleri: </a:t>
            </a:r>
            <a:r>
              <a:rPr lang="tr-TR" sz="2200" b="1" dirty="0" err="1" smtClean="0">
                <a:latin typeface="Comic Sans MS" pitchFamily="66" charset="0"/>
              </a:rPr>
              <a:t>D</a:t>
            </a:r>
            <a:r>
              <a:rPr lang="tr-TR" sz="2200" b="1" dirty="0" err="1" smtClean="0">
                <a:latin typeface="Comic Sans MS" pitchFamily="66" charset="0"/>
                <a:cs typeface="Times New Roman" pitchFamily="18" charset="0"/>
              </a:rPr>
              <a:t>ezoksikolik</a:t>
            </a:r>
            <a:r>
              <a:rPr lang="tr-TR" sz="2200" b="1" dirty="0" smtClean="0">
                <a:latin typeface="Comic Sans MS" pitchFamily="66" charset="0"/>
                <a:cs typeface="Times New Roman" pitchFamily="18" charset="0"/>
              </a:rPr>
              <a:t> asit, </a:t>
            </a:r>
            <a:r>
              <a:rPr lang="tr-TR" sz="2200" b="1" dirty="0" err="1" smtClean="0">
                <a:latin typeface="Comic Sans MS" pitchFamily="66" charset="0"/>
                <a:cs typeface="Times New Roman" pitchFamily="18" charset="0"/>
              </a:rPr>
              <a:t>litokolik</a:t>
            </a:r>
            <a:r>
              <a:rPr lang="tr-TR" sz="2200" b="1" dirty="0" smtClean="0">
                <a:latin typeface="Comic Sans MS" pitchFamily="66" charset="0"/>
                <a:cs typeface="Times New Roman" pitchFamily="18" charset="0"/>
              </a:rPr>
              <a:t> asit</a:t>
            </a:r>
          </a:p>
          <a:p>
            <a:pPr>
              <a:lnSpc>
                <a:spcPct val="90000"/>
              </a:lnSpc>
              <a:buNone/>
            </a:pPr>
            <a:endParaRPr lang="tr-TR" sz="2200" b="1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sz="2800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>
                <a:solidFill>
                  <a:srgbClr val="1BC20E"/>
                </a:solidFill>
                <a:latin typeface="Comic Sans MS" pitchFamily="66" charset="0"/>
              </a:rPr>
              <a:t>YAĞLARIN SİNDİRİMİ, EMİLİMİ,METABOLİZMASI</a:t>
            </a:r>
            <a:endParaRPr lang="tr-TR" sz="3600" b="1" dirty="0">
              <a:solidFill>
                <a:srgbClr val="1BC20E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tr-TR" sz="2600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endParaRPr lang="tr-TR" sz="2600" b="1" dirty="0">
              <a:solidFill>
                <a:srgbClr val="B61AB6"/>
              </a:solidFill>
              <a:latin typeface="Comic Sans MS" pitchFamily="66" charset="0"/>
            </a:endParaRPr>
          </a:p>
          <a:p>
            <a:endParaRPr lang="tr-TR" sz="2600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endParaRPr lang="tr-TR" sz="2600" b="1" dirty="0">
              <a:solidFill>
                <a:srgbClr val="B61AB6"/>
              </a:solidFill>
              <a:latin typeface="Comic Sans MS" pitchFamily="66" charset="0"/>
            </a:endParaRPr>
          </a:p>
          <a:p>
            <a:endParaRPr lang="tr-TR" sz="2600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r>
              <a:rPr lang="tr-TR" sz="2600" b="1" dirty="0" smtClean="0">
                <a:solidFill>
                  <a:srgbClr val="0070C0"/>
                </a:solidFill>
                <a:latin typeface="Comic Sans MS" pitchFamily="66" charset="0"/>
              </a:rPr>
              <a:t>Büyük yağ damlacıkları </a:t>
            </a:r>
            <a:r>
              <a:rPr lang="tr-TR" sz="2600" b="1" dirty="0" smtClean="0">
                <a:solidFill>
                  <a:srgbClr val="FF0000"/>
                </a:solidFill>
                <a:latin typeface="Comic Sans MS" pitchFamily="66" charset="0"/>
              </a:rPr>
              <a:t>Safra      </a:t>
            </a:r>
            <a:r>
              <a:rPr lang="tr-TR" sz="2600" b="1" dirty="0" smtClean="0">
                <a:solidFill>
                  <a:srgbClr val="0070C0"/>
                </a:solidFill>
                <a:latin typeface="Comic Sans MS" pitchFamily="66" charset="0"/>
              </a:rPr>
              <a:t>Misel</a:t>
            </a:r>
          </a:p>
          <a:p>
            <a:pPr>
              <a:buNone/>
            </a:pPr>
            <a:r>
              <a:rPr lang="tr-TR" sz="2600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Barsak </a:t>
            </a:r>
            <a:r>
              <a:rPr lang="tr-TR" sz="2600" b="1" dirty="0" err="1" smtClean="0">
                <a:solidFill>
                  <a:srgbClr val="FF0000"/>
                </a:solidFill>
                <a:latin typeface="Comic Sans MS" pitchFamily="66" charset="0"/>
              </a:rPr>
              <a:t>peristalsizi</a:t>
            </a:r>
            <a:r>
              <a:rPr lang="tr-TR" sz="2600" b="1" dirty="0" smtClean="0">
                <a:solidFill>
                  <a:srgbClr val="B61AB6"/>
                </a:solidFill>
                <a:latin typeface="Comic Sans MS" pitchFamily="66" charset="0"/>
              </a:rPr>
              <a:t> </a:t>
            </a:r>
            <a:endParaRPr lang="tr-TR" sz="2600" dirty="0"/>
          </a:p>
        </p:txBody>
      </p:sp>
      <p:sp>
        <p:nvSpPr>
          <p:cNvPr id="4" name="3 Sağ Ok"/>
          <p:cNvSpPr/>
          <p:nvPr/>
        </p:nvSpPr>
        <p:spPr>
          <a:xfrm>
            <a:off x="4553542" y="4293096"/>
            <a:ext cx="1728192" cy="216024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MİSEL</a:t>
            </a:r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endParaRPr lang="tr-TR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Küçük </a:t>
            </a:r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emülsifiye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 yağ parçaları</a:t>
            </a:r>
            <a:endParaRPr lang="tr-TR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solidFill>
                  <a:srgbClr val="1BC20E"/>
                </a:solidFill>
                <a:latin typeface="Comic Sans MS" pitchFamily="66" charset="0"/>
              </a:rPr>
              <a:t>YAĞ SİNDİRİMİ</a:t>
            </a:r>
            <a:endParaRPr lang="tr-TR" b="1" dirty="0">
              <a:solidFill>
                <a:srgbClr val="1BC20E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800" b="1" dirty="0" smtClean="0">
                <a:latin typeface="Comic Sans MS" pitchFamily="66" charset="0"/>
              </a:rPr>
              <a:t>Ağızda </a:t>
            </a:r>
            <a:r>
              <a:rPr lang="tr-TR" sz="2800" b="1" dirty="0" err="1" smtClean="0">
                <a:latin typeface="Comic Sans MS" pitchFamily="66" charset="0"/>
              </a:rPr>
              <a:t>lingual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lipaz</a:t>
            </a:r>
            <a:r>
              <a:rPr lang="tr-TR" sz="2800" b="1" dirty="0" smtClean="0">
                <a:latin typeface="Comic Sans MS" pitchFamily="66" charset="0"/>
              </a:rPr>
              <a:t> ile mekanik parçalama </a:t>
            </a:r>
          </a:p>
          <a:p>
            <a:endParaRPr lang="tr-TR" sz="2800" b="1" dirty="0" smtClean="0">
              <a:latin typeface="Comic Sans MS" pitchFamily="66" charset="0"/>
            </a:endParaRPr>
          </a:p>
          <a:p>
            <a:endParaRPr lang="tr-TR" sz="2800" b="1" dirty="0" smtClean="0">
              <a:latin typeface="Comic Sans MS" pitchFamily="66" charset="0"/>
            </a:endParaRPr>
          </a:p>
          <a:p>
            <a:r>
              <a:rPr lang="tr-TR" sz="2800" b="1" dirty="0" smtClean="0">
                <a:latin typeface="Comic Sans MS" pitchFamily="66" charset="0"/>
              </a:rPr>
              <a:t>Yemekle birlikte alınan yağ bir süre midede </a:t>
            </a:r>
            <a:r>
              <a:rPr lang="tr-TR" sz="2800" b="1" dirty="0" smtClean="0">
                <a:latin typeface="Comic Sans MS" pitchFamily="66" charset="0"/>
              </a:rPr>
              <a:t>kalır.</a:t>
            </a:r>
            <a:endParaRPr lang="tr-TR" sz="2800" b="1" dirty="0" smtClean="0">
              <a:latin typeface="Comic Sans MS" pitchFamily="66" charset="0"/>
            </a:endParaRPr>
          </a:p>
          <a:p>
            <a:endParaRPr lang="tr-TR" sz="2800" b="1" dirty="0" smtClean="0">
              <a:latin typeface="Comic Sans MS" pitchFamily="66" charset="0"/>
            </a:endParaRPr>
          </a:p>
          <a:p>
            <a:r>
              <a:rPr lang="tr-TR" sz="2800" b="1" dirty="0" smtClean="0">
                <a:latin typeface="Comic Sans MS" pitchFamily="66" charset="0"/>
              </a:rPr>
              <a:t>Midede </a:t>
            </a:r>
            <a:r>
              <a:rPr lang="tr-TR" sz="2800" b="1" dirty="0" err="1" smtClean="0">
                <a:latin typeface="Comic Sans MS" pitchFamily="66" charset="0"/>
              </a:rPr>
              <a:t>lingual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lipaz</a:t>
            </a:r>
            <a:r>
              <a:rPr lang="tr-TR" sz="2800" b="1" dirty="0" smtClean="0">
                <a:latin typeface="Comic Sans MS" pitchFamily="66" charset="0"/>
              </a:rPr>
              <a:t> ve </a:t>
            </a:r>
            <a:r>
              <a:rPr lang="tr-TR" sz="2800" b="1" dirty="0" err="1" smtClean="0">
                <a:latin typeface="Comic Sans MS" pitchFamily="66" charset="0"/>
              </a:rPr>
              <a:t>gastrik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lipazla</a:t>
            </a:r>
            <a:r>
              <a:rPr lang="tr-TR" sz="2800" b="1" dirty="0" smtClean="0">
                <a:latin typeface="Comic Sans MS" pitchFamily="66" charset="0"/>
              </a:rPr>
              <a:t> KZYA ve </a:t>
            </a:r>
            <a:r>
              <a:rPr lang="tr-TR" sz="2800" b="1" dirty="0" err="1" smtClean="0">
                <a:latin typeface="Comic Sans MS" pitchFamily="66" charset="0"/>
              </a:rPr>
              <a:t>OZYA’ne</a:t>
            </a:r>
            <a:r>
              <a:rPr lang="tr-TR" sz="2800" b="1" dirty="0" smtClean="0">
                <a:latin typeface="Comic Sans MS" pitchFamily="66" charset="0"/>
              </a:rPr>
              <a:t> ayrılır (%10’dan az)</a:t>
            </a:r>
          </a:p>
          <a:p>
            <a:endParaRPr lang="tr-TR" sz="2800" b="1" dirty="0" smtClean="0"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tr-TR" sz="2800" b="1" dirty="0" smtClean="0">
                <a:latin typeface="Comic Sans MS" pitchFamily="66" charset="0"/>
              </a:rPr>
              <a:t> </a:t>
            </a:r>
            <a:endParaRPr lang="tr-TR" sz="2800" b="1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tr-TR" sz="2800" dirty="0" smtClean="0"/>
          </a:p>
          <a:p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>
              <a:solidFill>
                <a:srgbClr val="B61AB6"/>
              </a:solidFill>
            </a:endParaRPr>
          </a:p>
          <a:p>
            <a:pPr>
              <a:buNone/>
            </a:pPr>
            <a:r>
              <a:rPr lang="tr-TR" b="1" i="1" dirty="0" smtClean="0">
                <a:solidFill>
                  <a:srgbClr val="B61AB6"/>
                </a:solidFill>
                <a:latin typeface="Comic Sans MS" pitchFamily="66" charset="0"/>
              </a:rPr>
              <a:t>           </a:t>
            </a:r>
            <a:r>
              <a:rPr lang="tr-TR" sz="2400" b="1" i="1" dirty="0" err="1" smtClean="0">
                <a:solidFill>
                  <a:srgbClr val="FF0000"/>
                </a:solidFill>
                <a:latin typeface="Comic Sans MS" pitchFamily="66" charset="0"/>
              </a:rPr>
              <a:t>Pankreatik</a:t>
            </a:r>
            <a:r>
              <a:rPr lang="tr-TR" sz="2400" b="1" i="1" dirty="0" smtClean="0">
                <a:solidFill>
                  <a:srgbClr val="FF0000"/>
                </a:solidFill>
                <a:latin typeface="Comic Sans MS" pitchFamily="66" charset="0"/>
              </a:rPr>
              <a:t>    </a:t>
            </a:r>
            <a:r>
              <a:rPr lang="tr-TR" sz="2400" b="1" i="1" dirty="0" err="1" smtClean="0">
                <a:solidFill>
                  <a:srgbClr val="FF0000"/>
                </a:solidFill>
                <a:latin typeface="Comic Sans MS" pitchFamily="66" charset="0"/>
              </a:rPr>
              <a:t>Lipaz</a:t>
            </a:r>
            <a:r>
              <a:rPr lang="tr-TR" sz="2400" b="1" i="1" dirty="0" smtClean="0">
                <a:solidFill>
                  <a:srgbClr val="FF0000"/>
                </a:solidFill>
                <a:latin typeface="Comic Sans MS" pitchFamily="66" charset="0"/>
              </a:rPr>
              <a:t> (</a:t>
            </a:r>
            <a:r>
              <a:rPr lang="tr-TR" sz="2400" b="1" i="1" dirty="0" err="1" smtClean="0">
                <a:solidFill>
                  <a:srgbClr val="FF0000"/>
                </a:solidFill>
                <a:latin typeface="Comic Sans MS" pitchFamily="66" charset="0"/>
              </a:rPr>
              <a:t>Steapsin</a:t>
            </a:r>
            <a:r>
              <a:rPr lang="tr-TR" sz="2400" b="1" i="1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  <a:endParaRPr lang="tr-TR" sz="2400" b="1" i="1" dirty="0" smtClean="0">
              <a:solidFill>
                <a:srgbClr val="1BC20E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2400" b="1" i="1" dirty="0" smtClean="0">
              <a:solidFill>
                <a:srgbClr val="1BC20E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400" b="1" i="1" dirty="0" smtClean="0">
                <a:solidFill>
                  <a:srgbClr val="1BC20E"/>
                </a:solidFill>
                <a:latin typeface="Comic Sans MS" pitchFamily="66" charset="0"/>
              </a:rPr>
              <a:t>            </a:t>
            </a:r>
            <a:r>
              <a:rPr lang="tr-TR" sz="2400" b="1" i="1" dirty="0" err="1" smtClean="0">
                <a:solidFill>
                  <a:srgbClr val="1BC20E"/>
                </a:solidFill>
                <a:latin typeface="Comic Sans MS" pitchFamily="66" charset="0"/>
              </a:rPr>
              <a:t>Trigliserit</a:t>
            </a:r>
            <a:r>
              <a:rPr lang="tr-TR" sz="2400" b="1" i="1" dirty="0" smtClean="0">
                <a:solidFill>
                  <a:srgbClr val="1BC20E"/>
                </a:solidFill>
                <a:latin typeface="Comic Sans MS" pitchFamily="66" charset="0"/>
              </a:rPr>
              <a:t>         </a:t>
            </a:r>
            <a:r>
              <a:rPr lang="tr-TR" sz="2400" b="1" i="1" dirty="0" err="1" smtClean="0">
                <a:solidFill>
                  <a:srgbClr val="1BC20E"/>
                </a:solidFill>
                <a:latin typeface="Comic Sans MS" pitchFamily="66" charset="0"/>
              </a:rPr>
              <a:t>Digliserit</a:t>
            </a:r>
            <a:r>
              <a:rPr lang="tr-TR" sz="2400" b="1" i="1" dirty="0" smtClean="0">
                <a:solidFill>
                  <a:srgbClr val="1BC20E"/>
                </a:solidFill>
                <a:latin typeface="Comic Sans MS" pitchFamily="66" charset="0"/>
              </a:rPr>
              <a:t> + 1 YA</a:t>
            </a:r>
          </a:p>
          <a:p>
            <a:pPr>
              <a:buNone/>
            </a:pPr>
            <a:r>
              <a:rPr lang="tr-TR" sz="2400" b="1" i="1" dirty="0" smtClean="0">
                <a:solidFill>
                  <a:srgbClr val="1BC20E"/>
                </a:solidFill>
                <a:latin typeface="Comic Sans MS" pitchFamily="66" charset="0"/>
              </a:rPr>
              <a:t>            </a:t>
            </a:r>
            <a:r>
              <a:rPr lang="tr-TR" sz="2400" b="1" i="1" dirty="0" err="1" smtClean="0">
                <a:solidFill>
                  <a:srgbClr val="1BC20E"/>
                </a:solidFill>
                <a:latin typeface="Comic Sans MS" pitchFamily="66" charset="0"/>
              </a:rPr>
              <a:t>Digliserit</a:t>
            </a:r>
            <a:r>
              <a:rPr lang="tr-TR" sz="2400" b="1" i="1" dirty="0" smtClean="0">
                <a:solidFill>
                  <a:srgbClr val="1BC20E"/>
                </a:solidFill>
                <a:latin typeface="Comic Sans MS" pitchFamily="66" charset="0"/>
              </a:rPr>
              <a:t>          </a:t>
            </a:r>
            <a:r>
              <a:rPr lang="tr-TR" sz="2400" b="1" i="1" dirty="0" err="1" smtClean="0">
                <a:solidFill>
                  <a:srgbClr val="1BC20E"/>
                </a:solidFill>
                <a:latin typeface="Comic Sans MS" pitchFamily="66" charset="0"/>
              </a:rPr>
              <a:t>Monogliserit</a:t>
            </a:r>
            <a:r>
              <a:rPr lang="tr-TR" sz="2400" b="1" i="1" dirty="0" smtClean="0">
                <a:solidFill>
                  <a:srgbClr val="1BC20E"/>
                </a:solidFill>
                <a:latin typeface="Comic Sans MS" pitchFamily="66" charset="0"/>
              </a:rPr>
              <a:t> + 1 YA</a:t>
            </a:r>
          </a:p>
          <a:p>
            <a:pPr>
              <a:buNone/>
            </a:pPr>
            <a:r>
              <a:rPr lang="tr-TR" sz="2400" b="1" i="1" dirty="0" smtClean="0">
                <a:solidFill>
                  <a:srgbClr val="1BC20E"/>
                </a:solidFill>
                <a:latin typeface="Comic Sans MS" pitchFamily="66" charset="0"/>
              </a:rPr>
              <a:t>            </a:t>
            </a:r>
            <a:r>
              <a:rPr lang="tr-TR" sz="2400" b="1" i="1" dirty="0" err="1" smtClean="0">
                <a:solidFill>
                  <a:srgbClr val="1BC20E"/>
                </a:solidFill>
                <a:latin typeface="Comic Sans MS" pitchFamily="66" charset="0"/>
              </a:rPr>
              <a:t>Monogliserit</a:t>
            </a:r>
            <a:r>
              <a:rPr lang="tr-TR" sz="2400" b="1" i="1" dirty="0" smtClean="0">
                <a:solidFill>
                  <a:srgbClr val="1BC20E"/>
                </a:solidFill>
                <a:latin typeface="Comic Sans MS" pitchFamily="66" charset="0"/>
              </a:rPr>
              <a:t>         </a:t>
            </a:r>
            <a:r>
              <a:rPr lang="tr-TR" sz="2400" b="1" i="1" dirty="0" err="1" smtClean="0">
                <a:solidFill>
                  <a:srgbClr val="1BC20E"/>
                </a:solidFill>
                <a:latin typeface="Comic Sans MS" pitchFamily="66" charset="0"/>
              </a:rPr>
              <a:t>Gliserol</a:t>
            </a:r>
            <a:r>
              <a:rPr lang="tr-TR" sz="2400" b="1" i="1" dirty="0" smtClean="0">
                <a:solidFill>
                  <a:srgbClr val="1BC20E"/>
                </a:solidFill>
                <a:latin typeface="Comic Sans MS" pitchFamily="66" charset="0"/>
              </a:rPr>
              <a:t> + 1 YA</a:t>
            </a:r>
          </a:p>
          <a:p>
            <a:pPr>
              <a:buNone/>
            </a:pPr>
            <a:endParaRPr lang="tr-TR" sz="2400" b="1" i="1" dirty="0" smtClean="0">
              <a:solidFill>
                <a:srgbClr val="1BC20E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400" b="1" i="1" dirty="0" smtClean="0">
                <a:solidFill>
                  <a:srgbClr val="1BC20E"/>
                </a:solidFill>
                <a:latin typeface="Comic Sans MS" pitchFamily="66" charset="0"/>
              </a:rPr>
              <a:t> </a:t>
            </a:r>
            <a:endParaRPr lang="tr-TR" sz="2400" b="1" i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5 Oval"/>
          <p:cNvSpPr/>
          <p:nvPr/>
        </p:nvSpPr>
        <p:spPr>
          <a:xfrm>
            <a:off x="1835696" y="332656"/>
            <a:ext cx="4968552" cy="144016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İnce </a:t>
            </a:r>
            <a:r>
              <a:rPr lang="tr-TR" sz="2800" b="1" dirty="0" err="1" smtClean="0">
                <a:solidFill>
                  <a:srgbClr val="B61AB6"/>
                </a:solidFill>
                <a:latin typeface="Comic Sans MS" pitchFamily="66" charset="0"/>
              </a:rPr>
              <a:t>Barsaklarda</a:t>
            </a:r>
            <a:endParaRPr lang="tr-TR" sz="2800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pPr algn="ctr"/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(</a:t>
            </a:r>
            <a:r>
              <a:rPr lang="tr-TR" sz="2800" b="1" dirty="0" err="1" smtClean="0">
                <a:solidFill>
                  <a:srgbClr val="B61AB6"/>
                </a:solidFill>
                <a:latin typeface="Comic Sans MS" pitchFamily="66" charset="0"/>
              </a:rPr>
              <a:t>Duodenumda</a:t>
            </a: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)</a:t>
            </a:r>
          </a:p>
          <a:p>
            <a:pPr algn="ctr"/>
            <a:r>
              <a:rPr lang="tr-TR" sz="2800" b="1" dirty="0" err="1" smtClean="0">
                <a:solidFill>
                  <a:srgbClr val="B61AB6"/>
                </a:solidFill>
                <a:latin typeface="Comic Sans MS" pitchFamily="66" charset="0"/>
              </a:rPr>
              <a:t>Emülsifiye</a:t>
            </a: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 Yağlar</a:t>
            </a:r>
            <a:endParaRPr lang="tr-TR" sz="2800" b="1" dirty="0">
              <a:solidFill>
                <a:srgbClr val="B61AB6"/>
              </a:solidFill>
              <a:latin typeface="Comic Sans MS" pitchFamily="66" charset="0"/>
            </a:endParaRPr>
          </a:p>
        </p:txBody>
      </p:sp>
      <p:sp>
        <p:nvSpPr>
          <p:cNvPr id="7" name="6 Aşağı Ok"/>
          <p:cNvSpPr/>
          <p:nvPr/>
        </p:nvSpPr>
        <p:spPr>
          <a:xfrm>
            <a:off x="3995936" y="1700808"/>
            <a:ext cx="648072" cy="158417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3851920" y="3501008"/>
            <a:ext cx="86409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Sağ Ok"/>
          <p:cNvSpPr/>
          <p:nvPr/>
        </p:nvSpPr>
        <p:spPr>
          <a:xfrm>
            <a:off x="3851920" y="3861048"/>
            <a:ext cx="864096" cy="135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ağ Ok"/>
          <p:cNvSpPr/>
          <p:nvPr/>
        </p:nvSpPr>
        <p:spPr>
          <a:xfrm>
            <a:off x="4067944" y="4221088"/>
            <a:ext cx="86409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Kolesistokinin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(CCK): </a:t>
            </a:r>
            <a:r>
              <a:rPr lang="tr-TR" b="1" dirty="0" err="1" smtClean="0">
                <a:latin typeface="Comic Sans MS" pitchFamily="66" charset="0"/>
              </a:rPr>
              <a:t>Duodenumdan</a:t>
            </a:r>
            <a:r>
              <a:rPr lang="tr-TR" b="1" dirty="0" smtClean="0">
                <a:latin typeface="Comic Sans MS" pitchFamily="66" charset="0"/>
              </a:rPr>
              <a:t> salgılanır. Pankreas enzimlerinin üretimini ve salınımını etkiler. </a:t>
            </a:r>
          </a:p>
          <a:p>
            <a:pPr>
              <a:buNone/>
            </a:pP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Sekretin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tr-TR" b="1" dirty="0" smtClean="0">
                <a:latin typeface="Comic Sans MS" pitchFamily="66" charset="0"/>
              </a:rPr>
              <a:t>pankreas enzimlerinin salgılanmasını sağlar. 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Emilim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b="1" dirty="0" smtClean="0">
                <a:latin typeface="Comic Sans MS" pitchFamily="66" charset="0"/>
              </a:rPr>
              <a:t>İB </a:t>
            </a:r>
            <a:r>
              <a:rPr lang="tr-TR" b="1" dirty="0" err="1" smtClean="0">
                <a:latin typeface="Comic Sans MS" pitchFamily="66" charset="0"/>
              </a:rPr>
              <a:t>epitelinde</a:t>
            </a:r>
            <a:r>
              <a:rPr lang="tr-TR" b="1" dirty="0" smtClean="0">
                <a:latin typeface="Comic Sans MS" pitchFamily="66" charset="0"/>
              </a:rPr>
              <a:t> yağ karışımı emildikten sonra yağ asidi ve </a:t>
            </a:r>
            <a:r>
              <a:rPr lang="tr-TR" b="1" dirty="0" err="1" smtClean="0">
                <a:latin typeface="Comic Sans MS" pitchFamily="66" charset="0"/>
              </a:rPr>
              <a:t>gliserol</a:t>
            </a:r>
            <a:r>
              <a:rPr lang="tr-TR" b="1" dirty="0" smtClean="0">
                <a:latin typeface="Comic Sans MS" pitchFamily="66" charset="0"/>
              </a:rPr>
              <a:t> tekrar birleşerek TG sentezlenir.</a:t>
            </a:r>
          </a:p>
          <a:p>
            <a:pPr eaLnBrk="1" hangingPunct="1"/>
            <a:r>
              <a:rPr lang="tr-TR" b="1" dirty="0" smtClean="0">
                <a:latin typeface="Comic Sans MS" pitchFamily="66" charset="0"/>
              </a:rPr>
              <a:t>TG, kolesterol, </a:t>
            </a:r>
            <a:r>
              <a:rPr lang="tr-TR" b="1" dirty="0" err="1" smtClean="0">
                <a:latin typeface="Comic Sans MS" pitchFamily="66" charset="0"/>
              </a:rPr>
              <a:t>fosfolipid</a:t>
            </a:r>
            <a:r>
              <a:rPr lang="tr-TR" b="1" dirty="0" smtClean="0">
                <a:latin typeface="Comic Sans MS" pitchFamily="66" charset="0"/>
              </a:rPr>
              <a:t> ve </a:t>
            </a:r>
            <a:r>
              <a:rPr lang="tr-TR" b="1" dirty="0" err="1" smtClean="0">
                <a:latin typeface="Comic Sans MS" pitchFamily="66" charset="0"/>
              </a:rPr>
              <a:t>lipoproteinler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şilomikronları</a:t>
            </a:r>
            <a:r>
              <a:rPr lang="tr-TR" b="1" dirty="0" smtClean="0">
                <a:latin typeface="Comic Sans MS" pitchFamily="66" charset="0"/>
              </a:rPr>
              <a:t> oluşturur</a:t>
            </a:r>
            <a:r>
              <a:rPr lang="tr-TR" b="1" dirty="0" smtClean="0">
                <a:latin typeface="Comic Sans MS" pitchFamily="66" charset="0"/>
              </a:rPr>
              <a:t>.</a:t>
            </a:r>
            <a:endParaRPr lang="tr-TR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200" b="1" dirty="0" smtClean="0">
                <a:latin typeface="Comic Sans MS" pitchFamily="66" charset="0"/>
              </a:rPr>
              <a:t>Emilimde zincir uzunluğu emilim yolunu belirler.</a:t>
            </a:r>
          </a:p>
          <a:p>
            <a:endParaRPr lang="tr-TR" sz="2200" b="1" dirty="0" smtClean="0">
              <a:latin typeface="Comic Sans MS" pitchFamily="66" charset="0"/>
            </a:endParaRPr>
          </a:p>
          <a:p>
            <a:endParaRPr lang="tr-TR" sz="2200" b="1" dirty="0" smtClean="0">
              <a:latin typeface="Comic Sans MS" pitchFamily="66" charset="0"/>
            </a:endParaRPr>
          </a:p>
          <a:p>
            <a:r>
              <a:rPr lang="tr-TR" sz="2200" b="1" dirty="0" smtClean="0">
                <a:latin typeface="Comic Sans MS" pitchFamily="66" charset="0"/>
              </a:rPr>
              <a:t>Kolesterolün emilebilmesi için serbest hale geçmesi gerekir. </a:t>
            </a:r>
            <a:r>
              <a:rPr lang="tr-TR" sz="2200" b="1" dirty="0" err="1" smtClean="0">
                <a:latin typeface="Comic Sans MS" pitchFamily="66" charset="0"/>
              </a:rPr>
              <a:t>Şilomikronların</a:t>
            </a:r>
            <a:r>
              <a:rPr lang="tr-TR" sz="2200" b="1" dirty="0" smtClean="0">
                <a:latin typeface="Comic Sans MS" pitchFamily="66" charset="0"/>
              </a:rPr>
              <a:t> yapısında lenf kanalları aracılığıyla dolaşıma geçer. Kolesterol portal </a:t>
            </a:r>
            <a:r>
              <a:rPr lang="tr-TR" sz="2200" b="1" dirty="0" err="1" smtClean="0">
                <a:latin typeface="Comic Sans MS" pitchFamily="66" charset="0"/>
              </a:rPr>
              <a:t>vende</a:t>
            </a:r>
            <a:r>
              <a:rPr lang="tr-TR" sz="2200" b="1" dirty="0" smtClean="0">
                <a:latin typeface="Comic Sans MS" pitchFamily="66" charset="0"/>
              </a:rPr>
              <a:t> </a:t>
            </a:r>
            <a:r>
              <a:rPr lang="tr-TR" sz="2200" b="1" dirty="0" smtClean="0">
                <a:latin typeface="Comic Sans MS" pitchFamily="66" charset="0"/>
              </a:rPr>
              <a:t>emilmez.</a:t>
            </a:r>
            <a:endParaRPr lang="tr-TR" sz="22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2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200" b="1" dirty="0" smtClean="0">
              <a:latin typeface="Comic Sans MS" pitchFamily="66" charset="0"/>
            </a:endParaRPr>
          </a:p>
          <a:p>
            <a:endParaRPr lang="tr-TR" sz="2400" b="1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868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Yağ sindirimine etki eden etmenler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400" b="1" dirty="0" smtClean="0">
                <a:latin typeface="Comic Sans MS" pitchFamily="66" charset="0"/>
              </a:rPr>
              <a:t>KC, pankreas ve safra kesesinin sağlıklı olması</a:t>
            </a:r>
          </a:p>
          <a:p>
            <a:endParaRPr lang="tr-TR" sz="2400" b="1" dirty="0" smtClean="0">
              <a:latin typeface="Comic Sans MS" pitchFamily="66" charset="0"/>
            </a:endParaRPr>
          </a:p>
          <a:p>
            <a:r>
              <a:rPr lang="tr-TR" sz="2400" b="1" dirty="0" smtClean="0">
                <a:latin typeface="Comic Sans MS" pitchFamily="66" charset="0"/>
              </a:rPr>
              <a:t>Yağlı ve proteinli yiyeceklerin birlikte </a:t>
            </a:r>
            <a:r>
              <a:rPr lang="tr-TR" sz="2400" b="1" dirty="0" smtClean="0">
                <a:latin typeface="Comic Sans MS" pitchFamily="66" charset="0"/>
              </a:rPr>
              <a:t>alınması</a:t>
            </a:r>
            <a:endParaRPr lang="tr-TR" sz="2400" b="1" dirty="0" smtClean="0">
              <a:latin typeface="Comic Sans MS" pitchFamily="66" charset="0"/>
            </a:endParaRPr>
          </a:p>
          <a:p>
            <a:endParaRPr lang="tr-TR" sz="2400" b="1" dirty="0" smtClean="0">
              <a:latin typeface="Comic Sans MS" pitchFamily="66" charset="0"/>
            </a:endParaRPr>
          </a:p>
          <a:p>
            <a:r>
              <a:rPr lang="tr-TR" sz="2400" b="1" u="sng" dirty="0" smtClean="0">
                <a:latin typeface="Comic Sans MS" pitchFamily="66" charset="0"/>
              </a:rPr>
              <a:t>Yağ </a:t>
            </a:r>
            <a:r>
              <a:rPr lang="tr-TR" sz="2400" b="1" u="sng" dirty="0" smtClean="0">
                <a:latin typeface="Comic Sans MS" pitchFamily="66" charset="0"/>
              </a:rPr>
              <a:t>türü</a:t>
            </a:r>
          </a:p>
          <a:p>
            <a:endParaRPr lang="tr-TR" sz="2400" b="1" dirty="0" smtClean="0">
              <a:latin typeface="Comic Sans MS" pitchFamily="66" charset="0"/>
            </a:endParaRPr>
          </a:p>
          <a:p>
            <a:r>
              <a:rPr lang="tr-TR" sz="2400" b="1" dirty="0" smtClean="0">
                <a:latin typeface="Comic Sans MS" pitchFamily="66" charset="0"/>
              </a:rPr>
              <a:t>İnce </a:t>
            </a:r>
            <a:r>
              <a:rPr lang="tr-TR" sz="2400" b="1" dirty="0" err="1" smtClean="0">
                <a:latin typeface="Comic Sans MS" pitchFamily="66" charset="0"/>
              </a:rPr>
              <a:t>barsaklardaki</a:t>
            </a:r>
            <a:r>
              <a:rPr lang="tr-TR" sz="2400" b="1" dirty="0" smtClean="0">
                <a:latin typeface="Comic Sans MS" pitchFamily="66" charset="0"/>
              </a:rPr>
              <a:t> bozukluklar, </a:t>
            </a:r>
            <a:r>
              <a:rPr lang="tr-TR" sz="2400" b="1" dirty="0" err="1" smtClean="0">
                <a:latin typeface="Comic Sans MS" pitchFamily="66" charset="0"/>
              </a:rPr>
              <a:t>malnutrisyon</a:t>
            </a:r>
            <a:r>
              <a:rPr lang="tr-TR" sz="2400" b="1" dirty="0" smtClean="0">
                <a:latin typeface="Comic Sans MS" pitchFamily="66" charset="0"/>
              </a:rPr>
              <a:t>, </a:t>
            </a:r>
            <a:r>
              <a:rPr lang="tr-TR" sz="2400" b="1" dirty="0" err="1" smtClean="0">
                <a:latin typeface="Comic Sans MS" pitchFamily="66" charset="0"/>
              </a:rPr>
              <a:t>malabsorpsiyonlar</a:t>
            </a:r>
            <a:r>
              <a:rPr lang="tr-TR" sz="2400" b="1" dirty="0" smtClean="0">
                <a:latin typeface="Comic Sans MS" pitchFamily="66" charset="0"/>
              </a:rPr>
              <a:t>, </a:t>
            </a:r>
            <a:r>
              <a:rPr lang="tr-TR" sz="2400" b="1" dirty="0" err="1" smtClean="0">
                <a:latin typeface="Comic Sans MS" pitchFamily="66" charset="0"/>
              </a:rPr>
              <a:t>steatoreye</a:t>
            </a:r>
            <a:r>
              <a:rPr lang="tr-TR" sz="2400" b="1" dirty="0" smtClean="0">
                <a:latin typeface="Comic Sans MS" pitchFamily="66" charset="0"/>
              </a:rPr>
              <a:t> neden olur.</a:t>
            </a:r>
          </a:p>
          <a:p>
            <a:endParaRPr lang="tr-TR" sz="24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Metabolizma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b="1" dirty="0" smtClean="0">
                <a:latin typeface="Comic Sans MS" pitchFamily="66" charset="0"/>
              </a:rPr>
              <a:t>Yağlar </a:t>
            </a:r>
            <a:r>
              <a:rPr lang="tr-TR" b="1" dirty="0" err="1" smtClean="0">
                <a:latin typeface="Comic Sans MS" pitchFamily="66" charset="0"/>
              </a:rPr>
              <a:t>adipoz</a:t>
            </a:r>
            <a:r>
              <a:rPr lang="tr-TR" b="1" dirty="0" smtClean="0">
                <a:latin typeface="Comic Sans MS" pitchFamily="66" charset="0"/>
              </a:rPr>
              <a:t> dokuda TG şeklinde depolanır. </a:t>
            </a:r>
            <a:endParaRPr lang="tr-TR" b="1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b="1" dirty="0" smtClean="0">
                <a:latin typeface="Comic Sans MS" pitchFamily="66" charset="0"/>
              </a:rPr>
              <a:t>Alınan </a:t>
            </a:r>
            <a:r>
              <a:rPr lang="tr-TR" b="1" dirty="0" smtClean="0">
                <a:latin typeface="Comic Sans MS" pitchFamily="66" charset="0"/>
              </a:rPr>
              <a:t>yağın büyük bir kısmı enerji sağlamak için kullanılır.</a:t>
            </a:r>
          </a:p>
          <a:p>
            <a:pPr eaLnBrk="1" hangingPunct="1">
              <a:lnSpc>
                <a:spcPct val="90000"/>
              </a:lnSpc>
            </a:pPr>
            <a:r>
              <a:rPr lang="tr-TR" b="1" dirty="0" smtClean="0">
                <a:latin typeface="Comic Sans MS" pitchFamily="66" charset="0"/>
              </a:rPr>
              <a:t>Yağ okside olmadan </a:t>
            </a:r>
            <a:r>
              <a:rPr lang="tr-TR" b="1" dirty="0" err="1" smtClean="0">
                <a:latin typeface="Comic Sans MS" pitchFamily="66" charset="0"/>
              </a:rPr>
              <a:t>gliserol</a:t>
            </a:r>
            <a:r>
              <a:rPr lang="tr-TR" b="1" dirty="0" smtClean="0">
                <a:latin typeface="Comic Sans MS" pitchFamily="66" charset="0"/>
              </a:rPr>
              <a:t> ve yağ asitlerine hidroliz olur.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91264" cy="208823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FOSFOTİDİLKOLİN – LESİTİN</a:t>
            </a:r>
            <a:b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2204864"/>
            <a:ext cx="511256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6" name="Object 6"/>
          <p:cNvGraphicFramePr>
            <a:graphicFrameLocks noChangeAspect="1"/>
          </p:cNvGraphicFramePr>
          <p:nvPr/>
        </p:nvGraphicFramePr>
        <p:xfrm>
          <a:off x="1043608" y="3717032"/>
          <a:ext cx="6624736" cy="2829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Bit Eşlem Resmi" r:id="rId5" imgW="5257143" imgH="3543795" progId="PBrush">
                  <p:embed/>
                </p:oleObj>
              </mc:Choice>
              <mc:Fallback>
                <p:oleObj name="Bit Eşlem Resmi" r:id="rId5" imgW="5257143" imgH="3543795" progId="PBrush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717032"/>
                        <a:ext cx="6624736" cy="2829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Lesitin</a:t>
            </a:r>
            <a:endParaRPr lang="tr-TR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tr-TR" sz="2600" b="1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tr-TR" sz="2600" b="1" dirty="0" err="1" smtClean="0">
                <a:latin typeface="Comic Sans MS" pitchFamily="66" charset="0"/>
              </a:rPr>
              <a:t>Lesitin</a:t>
            </a:r>
            <a:r>
              <a:rPr lang="tr-TR" sz="2600" b="1" dirty="0" smtClean="0">
                <a:latin typeface="Comic Sans MS" pitchFamily="66" charset="0"/>
              </a:rPr>
              <a:t>, ismini yüksek miktarda </a:t>
            </a:r>
            <a:r>
              <a:rPr lang="tr-TR" sz="2600" b="1" dirty="0" err="1" smtClean="0">
                <a:latin typeface="Comic Sans MS" pitchFamily="66" charset="0"/>
              </a:rPr>
              <a:t>lesitin</a:t>
            </a:r>
            <a:r>
              <a:rPr lang="tr-TR" sz="2600" b="1" dirty="0" smtClean="0">
                <a:latin typeface="Comic Sans MS" pitchFamily="66" charset="0"/>
              </a:rPr>
              <a:t> içeren ve Yunancada yumurta sarısı anlamına gelen </a:t>
            </a:r>
            <a:r>
              <a:rPr lang="tr-TR" sz="2600" b="1" dirty="0" err="1" smtClean="0">
                <a:latin typeface="Comic Sans MS" pitchFamily="66" charset="0"/>
              </a:rPr>
              <a:t>lekithos</a:t>
            </a:r>
            <a:r>
              <a:rPr lang="tr-TR" sz="2600" b="1" dirty="0" smtClean="0">
                <a:latin typeface="Comic Sans MS" pitchFamily="66" charset="0"/>
              </a:rPr>
              <a:t> sözcükten almıştır.</a:t>
            </a:r>
          </a:p>
          <a:p>
            <a:pPr>
              <a:lnSpc>
                <a:spcPct val="80000"/>
              </a:lnSpc>
              <a:buNone/>
            </a:pPr>
            <a:r>
              <a:rPr lang="tr-TR" sz="2600" b="1" dirty="0" smtClean="0">
                <a:latin typeface="Comic Sans MS" pitchFamily="66" charset="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tr-TR" sz="2600" b="1" dirty="0" smtClean="0">
                <a:latin typeface="Comic Sans MS" pitchFamily="66" charset="0"/>
              </a:rPr>
              <a:t>Yumurta sarısı, organ etleri ve beyinde bulunur.Ticari olarak soya </a:t>
            </a:r>
            <a:r>
              <a:rPr lang="tr-TR" sz="2600" b="1" dirty="0" err="1" smtClean="0">
                <a:latin typeface="Comic Sans MS" pitchFamily="66" charset="0"/>
              </a:rPr>
              <a:t>fasülyesinden</a:t>
            </a:r>
            <a:r>
              <a:rPr lang="tr-TR" sz="2600" b="1" dirty="0" smtClean="0">
                <a:latin typeface="Comic Sans MS" pitchFamily="66" charset="0"/>
              </a:rPr>
              <a:t> elde edilir.</a:t>
            </a:r>
          </a:p>
          <a:p>
            <a:pPr>
              <a:lnSpc>
                <a:spcPct val="80000"/>
              </a:lnSpc>
              <a:buNone/>
            </a:pPr>
            <a:endParaRPr lang="tr-TR" sz="2600" b="1" dirty="0" smtClean="0">
              <a:latin typeface="Comic Sans MS" pitchFamily="66" charset="0"/>
            </a:endParaRPr>
          </a:p>
          <a:p>
            <a:pPr eaLnBrk="1" hangingPunct="1"/>
            <a:endParaRPr lang="tr-TR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Emülsiyon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400" b="1" dirty="0" smtClean="0">
                <a:latin typeface="Comic Sans MS" pitchFamily="66" charset="0"/>
              </a:rPr>
              <a:t>Emülsiyon birbiri içinde çözülmeyen iki sıvının (yağ –su) karışımıdır. </a:t>
            </a:r>
            <a:endParaRPr lang="tr-TR" sz="2400" b="1" dirty="0" smtClean="0">
              <a:latin typeface="Comic Sans MS" pitchFamily="66" charset="0"/>
            </a:endParaRPr>
          </a:p>
          <a:p>
            <a:r>
              <a:rPr lang="tr-TR" sz="2400" b="1" dirty="0" smtClean="0">
                <a:latin typeface="Comic Sans MS" pitchFamily="66" charset="0"/>
              </a:rPr>
              <a:t>Emülsiyon </a:t>
            </a:r>
            <a:r>
              <a:rPr lang="tr-TR" sz="2400" b="1" dirty="0" smtClean="0">
                <a:latin typeface="Comic Sans MS" pitchFamily="66" charset="0"/>
              </a:rPr>
              <a:t>oluşma sürecine </a:t>
            </a:r>
            <a:r>
              <a:rPr lang="tr-TR" sz="2400" b="1" dirty="0" err="1" smtClean="0">
                <a:latin typeface="Comic Sans MS" pitchFamily="66" charset="0"/>
              </a:rPr>
              <a:t>emülsifikasyon</a:t>
            </a:r>
            <a:r>
              <a:rPr lang="tr-TR" sz="2400" b="1" dirty="0" smtClean="0">
                <a:latin typeface="Comic Sans MS" pitchFamily="66" charset="0"/>
              </a:rPr>
              <a:t> denir</a:t>
            </a:r>
            <a:r>
              <a:rPr lang="tr-TR" sz="2400" b="1" dirty="0" smtClean="0">
                <a:latin typeface="Comic Sans MS" pitchFamily="66" charset="0"/>
              </a:rPr>
              <a:t>.</a:t>
            </a:r>
          </a:p>
          <a:p>
            <a:r>
              <a:rPr lang="tr-TR" sz="2400" b="1" dirty="0" smtClean="0">
                <a:latin typeface="Comic Sans MS" pitchFamily="66" charset="0"/>
              </a:rPr>
              <a:t>Emülsiyonu </a:t>
            </a:r>
            <a:r>
              <a:rPr lang="tr-TR" sz="2400" b="1" dirty="0" smtClean="0">
                <a:latin typeface="Comic Sans MS" pitchFamily="66" charset="0"/>
              </a:rPr>
              <a:t>sağlayan maddelere </a:t>
            </a:r>
            <a:r>
              <a:rPr lang="tr-TR" sz="2400" b="1" dirty="0" err="1" smtClean="0">
                <a:latin typeface="Comic Sans MS" pitchFamily="66" charset="0"/>
              </a:rPr>
              <a:t>emülgatör</a:t>
            </a:r>
            <a:r>
              <a:rPr lang="tr-TR" sz="2400" b="1" dirty="0" smtClean="0">
                <a:latin typeface="Comic Sans MS" pitchFamily="66" charset="0"/>
              </a:rPr>
              <a:t> / </a:t>
            </a:r>
            <a:r>
              <a:rPr lang="tr-TR" sz="2400" b="1" dirty="0" err="1" smtClean="0">
                <a:latin typeface="Comic Sans MS" pitchFamily="66" charset="0"/>
              </a:rPr>
              <a:t>emülsifikatör</a:t>
            </a:r>
            <a:r>
              <a:rPr lang="tr-TR" sz="2400" b="1" dirty="0" smtClean="0">
                <a:latin typeface="Comic Sans MS" pitchFamily="66" charset="0"/>
              </a:rPr>
              <a:t> veya </a:t>
            </a:r>
            <a:r>
              <a:rPr lang="tr-TR" sz="2400" b="1" dirty="0" err="1" smtClean="0">
                <a:latin typeface="Comic Sans MS" pitchFamily="66" charset="0"/>
              </a:rPr>
              <a:t>emülsifiyer</a:t>
            </a:r>
            <a:r>
              <a:rPr lang="tr-TR" sz="2400" b="1" dirty="0" smtClean="0">
                <a:latin typeface="Comic Sans MS" pitchFamily="66" charset="0"/>
              </a:rPr>
              <a:t> denir. </a:t>
            </a:r>
          </a:p>
          <a:p>
            <a:pPr eaLnBrk="1" hangingPunct="1">
              <a:lnSpc>
                <a:spcPct val="80000"/>
              </a:lnSpc>
            </a:pPr>
            <a:endParaRPr lang="tr-TR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539552" y="908720"/>
            <a:ext cx="8280920" cy="4536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tr-TR" sz="3200" b="1" dirty="0" smtClean="0">
                <a:solidFill>
                  <a:srgbClr val="7030A0"/>
                </a:solidFill>
                <a:latin typeface="Comic Sans MS" pitchFamily="66" charset="0"/>
              </a:rPr>
              <a:t> Emülsiyon</a:t>
            </a:r>
            <a:r>
              <a:rPr lang="tr-TR" sz="3200" dirty="0" smtClean="0">
                <a:solidFill>
                  <a:srgbClr val="7030A0"/>
                </a:solidFill>
              </a:rPr>
              <a:t> </a:t>
            </a:r>
          </a:p>
          <a:p>
            <a:pPr marL="342900" indent="-342900">
              <a:buAutoNum type="alphaUcPeriod"/>
            </a:pPr>
            <a:endParaRPr lang="tr-TR" sz="1600" b="1" dirty="0" smtClean="0">
              <a:latin typeface="Comic Sans MS" pitchFamily="66" charset="0"/>
            </a:endParaRPr>
          </a:p>
          <a:p>
            <a:pPr marL="342900" indent="-342900">
              <a:buAutoNum type="alphaUcPeriod"/>
            </a:pPr>
            <a:r>
              <a:rPr lang="tr-TR" sz="1600" b="1" dirty="0" smtClean="0">
                <a:latin typeface="Comic Sans MS" pitchFamily="66" charset="0"/>
              </a:rPr>
              <a:t>İki karışmaz sıvı, daha emülsiyonlaşmadan; </a:t>
            </a:r>
          </a:p>
          <a:p>
            <a:pPr marL="342900" indent="-342900">
              <a:buAutoNum type="alphaUcPeriod"/>
            </a:pPr>
            <a:r>
              <a:rPr lang="tr-TR" sz="1600" b="1" dirty="0" smtClean="0">
                <a:latin typeface="Comic Sans MS" pitchFamily="66" charset="0"/>
              </a:rPr>
              <a:t>Faz I içinde dağılmış bir Faz II emülsiyonu; </a:t>
            </a:r>
          </a:p>
          <a:p>
            <a:pPr marL="342900" indent="-342900">
              <a:buAutoNum type="alphaUcPeriod"/>
            </a:pPr>
            <a:r>
              <a:rPr lang="tr-TR" sz="1600" b="1" dirty="0" smtClean="0">
                <a:latin typeface="Comic Sans MS" pitchFamily="66" charset="0"/>
              </a:rPr>
              <a:t>Kararsız emülsiyon zamanla ayrılır; </a:t>
            </a:r>
          </a:p>
          <a:p>
            <a:pPr marL="342900" indent="-342900">
              <a:buFontTx/>
              <a:buAutoNum type="alphaUcPeriod"/>
            </a:pPr>
            <a:r>
              <a:rPr lang="tr-TR" sz="1600" b="1" dirty="0" err="1" smtClean="0">
                <a:latin typeface="Comic Sans MS" pitchFamily="66" charset="0"/>
              </a:rPr>
              <a:t>Emülgatör</a:t>
            </a:r>
            <a:r>
              <a:rPr lang="tr-TR" sz="1600" b="1" dirty="0" smtClean="0">
                <a:latin typeface="Comic Sans MS" pitchFamily="66" charset="0"/>
              </a:rPr>
              <a:t>, Faz I ve Faz II arasındaki </a:t>
            </a:r>
            <a:r>
              <a:rPr lang="tr-TR" sz="1600" b="1" dirty="0" err="1" smtClean="0">
                <a:latin typeface="Comic Sans MS" pitchFamily="66" charset="0"/>
              </a:rPr>
              <a:t>arayüze</a:t>
            </a:r>
            <a:r>
              <a:rPr lang="tr-TR" sz="1600" b="1" dirty="0" smtClean="0">
                <a:latin typeface="Comic Sans MS" pitchFamily="66" charset="0"/>
              </a:rPr>
              <a:t> yerleşerek emülsiyonu stabilize eder.</a:t>
            </a:r>
            <a:endParaRPr lang="tr-TR" sz="1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Fosfotidilserin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600" dirty="0" err="1" smtClean="0">
                <a:latin typeface="Comic Sans MS" pitchFamily="66" charset="0"/>
              </a:rPr>
              <a:t>Fosfotidik</a:t>
            </a:r>
            <a:r>
              <a:rPr lang="tr-TR" sz="2600" dirty="0" smtClean="0">
                <a:latin typeface="Comic Sans MS" pitchFamily="66" charset="0"/>
              </a:rPr>
              <a:t> Asit + Serin                </a:t>
            </a:r>
            <a:r>
              <a:rPr lang="tr-TR" sz="2600" dirty="0" err="1" smtClean="0">
                <a:latin typeface="Comic Sans MS" pitchFamily="66" charset="0"/>
              </a:rPr>
              <a:t>Fosfotidil</a:t>
            </a:r>
            <a:r>
              <a:rPr lang="tr-TR" sz="2600" dirty="0" smtClean="0">
                <a:latin typeface="Comic Sans MS" pitchFamily="66" charset="0"/>
              </a:rPr>
              <a:t> Serin </a:t>
            </a:r>
            <a:endParaRPr lang="tr-TR" sz="2600" dirty="0">
              <a:latin typeface="Comic Sans MS" pitchFamily="66" charset="0"/>
            </a:endParaRPr>
          </a:p>
        </p:txBody>
      </p:sp>
      <p:sp>
        <p:nvSpPr>
          <p:cNvPr id="4" name="3 Sağ Ok"/>
          <p:cNvSpPr/>
          <p:nvPr/>
        </p:nvSpPr>
        <p:spPr>
          <a:xfrm>
            <a:off x="4283968" y="1772816"/>
            <a:ext cx="1224136" cy="21602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9" y="2636912"/>
            <a:ext cx="633670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Fosfotidiletanolamin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(</a:t>
            </a: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Sefalin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) 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189856" y="2852936"/>
            <a:ext cx="8496944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200" b="1" dirty="0" err="1" smtClean="0">
                <a:solidFill>
                  <a:srgbClr val="7030A0"/>
                </a:solidFill>
                <a:latin typeface="Comic Sans MS" pitchFamily="66" charset="0"/>
              </a:rPr>
              <a:t>Fosfotidik</a:t>
            </a:r>
            <a:r>
              <a:rPr lang="tr-TR" sz="2200" b="1" dirty="0" smtClean="0">
                <a:solidFill>
                  <a:srgbClr val="7030A0"/>
                </a:solidFill>
                <a:latin typeface="Comic Sans MS" pitchFamily="66" charset="0"/>
              </a:rPr>
              <a:t> Asit + </a:t>
            </a:r>
            <a:r>
              <a:rPr lang="tr-TR" sz="2200" b="1" dirty="0" err="1" smtClean="0">
                <a:solidFill>
                  <a:srgbClr val="7030A0"/>
                </a:solidFill>
                <a:latin typeface="Comic Sans MS" pitchFamily="66" charset="0"/>
              </a:rPr>
              <a:t>Etanolamin</a:t>
            </a:r>
            <a:r>
              <a:rPr lang="tr-TR" sz="2200" b="1" dirty="0" smtClean="0">
                <a:solidFill>
                  <a:srgbClr val="7030A0"/>
                </a:solidFill>
                <a:latin typeface="Comic Sans MS" pitchFamily="66" charset="0"/>
              </a:rPr>
              <a:t>           </a:t>
            </a:r>
            <a:r>
              <a:rPr lang="tr-TR" sz="2200" b="1" dirty="0" err="1" smtClean="0">
                <a:solidFill>
                  <a:srgbClr val="7030A0"/>
                </a:solidFill>
                <a:latin typeface="Comic Sans MS" pitchFamily="66" charset="0"/>
              </a:rPr>
              <a:t>Fosfotidiletanolamin</a:t>
            </a:r>
            <a:endParaRPr lang="tr-TR" sz="2200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ctr"/>
            <a:r>
              <a:rPr lang="tr-TR" sz="2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(</a:t>
            </a:r>
            <a:r>
              <a:rPr lang="tr-TR" sz="2200" b="1" dirty="0" err="1" smtClean="0">
                <a:solidFill>
                  <a:srgbClr val="7030A0"/>
                </a:solidFill>
                <a:latin typeface="Comic Sans MS" pitchFamily="66" charset="0"/>
              </a:rPr>
              <a:t>Sefalin</a:t>
            </a:r>
            <a:r>
              <a:rPr lang="tr-TR" sz="2200" b="1" dirty="0" smtClean="0">
                <a:solidFill>
                  <a:srgbClr val="7030A0"/>
                </a:solidFill>
                <a:latin typeface="Comic Sans MS" pitchFamily="66" charset="0"/>
              </a:rPr>
              <a:t>)</a:t>
            </a:r>
          </a:p>
          <a:p>
            <a:pPr algn="ctr"/>
            <a:endParaRPr lang="tr-TR" sz="22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5 Sağ Ok"/>
          <p:cNvSpPr/>
          <p:nvPr/>
        </p:nvSpPr>
        <p:spPr>
          <a:xfrm>
            <a:off x="4644008" y="2996952"/>
            <a:ext cx="864096" cy="21602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Özel Tasarım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774</Words>
  <Application>Microsoft Office PowerPoint</Application>
  <PresentationFormat>Ekran Gösterisi (4:3)</PresentationFormat>
  <Paragraphs>228</Paragraphs>
  <Slides>39</Slides>
  <Notes>39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2</vt:i4>
      </vt:variant>
      <vt:variant>
        <vt:lpstr>Slayt Başlıkları</vt:lpstr>
      </vt:variant>
      <vt:variant>
        <vt:i4>39</vt:i4>
      </vt:variant>
    </vt:vector>
  </HeadingPairs>
  <TitlesOfParts>
    <vt:vector size="48" baseType="lpstr">
      <vt:lpstr>Arial</vt:lpstr>
      <vt:lpstr>Calibri</vt:lpstr>
      <vt:lpstr>Comic Sans MS</vt:lpstr>
      <vt:lpstr>Times New Roman</vt:lpstr>
      <vt:lpstr>Wingdings</vt:lpstr>
      <vt:lpstr>Ofis Teması</vt:lpstr>
      <vt:lpstr>Özel Tasarım</vt:lpstr>
      <vt:lpstr>Bit Eşlem Resmi</vt:lpstr>
      <vt:lpstr>Microsoft Word Picture</vt:lpstr>
      <vt:lpstr>LİPİTLER II</vt:lpstr>
      <vt:lpstr>BİLEŞİK LİPİTLER FOSFOLİPİTLER</vt:lpstr>
      <vt:lpstr>PowerPoint Sunusu</vt:lpstr>
      <vt:lpstr>   FOSFOTİDİLKOLİN – LESİTİN  </vt:lpstr>
      <vt:lpstr>Lesitin</vt:lpstr>
      <vt:lpstr>Emülsiyon</vt:lpstr>
      <vt:lpstr>PowerPoint Sunusu</vt:lpstr>
      <vt:lpstr>Fosfotidilserin</vt:lpstr>
      <vt:lpstr>Fosfotidiletanolamin (Sefalin) </vt:lpstr>
      <vt:lpstr>Fosfotidilinositol (Lipositol) </vt:lpstr>
      <vt:lpstr>PowerPoint Sunusu</vt:lpstr>
      <vt:lpstr>Sfingofosfolipitler</vt:lpstr>
      <vt:lpstr>Sfingofosfolipitler</vt:lpstr>
      <vt:lpstr> Sfingomyelin </vt:lpstr>
      <vt:lpstr>Fosfolipitlerin Fonksiyonları </vt:lpstr>
      <vt:lpstr>GLİKOLİPİTLER (SEREBROSİTLER)</vt:lpstr>
      <vt:lpstr>PowerPoint Sunusu</vt:lpstr>
      <vt:lpstr>Lipoproteinler (Lipit + Protein)</vt:lpstr>
      <vt:lpstr>Lipoproteinler </vt:lpstr>
      <vt:lpstr> Türev Lipitler (Steroidler)  Dokularda birkaç tür steroid bulunur.  1. Kolesterol (Steroller-Sterinler) 2. Ergesterol 3. Safra asidi 4. Adrenokortikal hormonlar 5. Cinsiyet hormonları </vt:lpstr>
      <vt:lpstr>KOLESTEROL (KOLESTERİN) </vt:lpstr>
      <vt:lpstr>PowerPoint Sunusu</vt:lpstr>
      <vt:lpstr>Kolesterolün Görevleri </vt:lpstr>
      <vt:lpstr>Kolesterolün Görevleri </vt:lpstr>
      <vt:lpstr>PowerPoint Sunusu</vt:lpstr>
      <vt:lpstr>Bitkisel kaynaklı besinler kolesterol içermez!!!!!  </vt:lpstr>
      <vt:lpstr>PowerPoint Sunusu</vt:lpstr>
      <vt:lpstr>PowerPoint Sunusu</vt:lpstr>
      <vt:lpstr>SAFRA KC’de yapılır, safra kanalı ile safra kesesine aktarılır,safra kesesinde yoğunlaşıp depo edilir. Günde yaklaşık 1 L safra salgılanır.   </vt:lpstr>
      <vt:lpstr>  SAFRA ASİTLERİ  </vt:lpstr>
      <vt:lpstr>YAĞLARIN SİNDİRİMİ, EMİLİMİ,METABOLİZMASI</vt:lpstr>
      <vt:lpstr>MİSEL </vt:lpstr>
      <vt:lpstr>YAĞ SİNDİRİMİ</vt:lpstr>
      <vt:lpstr>PowerPoint Sunusu</vt:lpstr>
      <vt:lpstr>PowerPoint Sunusu</vt:lpstr>
      <vt:lpstr>Emilim</vt:lpstr>
      <vt:lpstr>PowerPoint Sunusu</vt:lpstr>
      <vt:lpstr>Yağ sindirimine etki eden etmenler</vt:lpstr>
      <vt:lpstr>Metabolizma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LİPİTLER II</dc:title>
  <dc:creator>nurcan</dc:creator>
  <cp:lastModifiedBy>acer</cp:lastModifiedBy>
  <cp:revision>134</cp:revision>
  <cp:lastPrinted>2016-10-31T15:50:10Z</cp:lastPrinted>
  <dcterms:created xsi:type="dcterms:W3CDTF">2011-10-31T09:37:01Z</dcterms:created>
  <dcterms:modified xsi:type="dcterms:W3CDTF">2017-01-30T13:06:47Z</dcterms:modified>
</cp:coreProperties>
</file>