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18" r:id="rId2"/>
    <p:sldId id="282" r:id="rId3"/>
    <p:sldId id="285" r:id="rId4"/>
    <p:sldId id="286" r:id="rId5"/>
    <p:sldId id="287" r:id="rId6"/>
    <p:sldId id="288" r:id="rId7"/>
    <p:sldId id="289" r:id="rId8"/>
    <p:sldId id="29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B55DE8-AE4C-9C48-BC07-C41E4BFE107A}" type="doc">
      <dgm:prSet loTypeId="urn:microsoft.com/office/officeart/2005/8/layout/hProcess9" loCatId="" qsTypeId="urn:microsoft.com/office/officeart/2005/8/quickstyle/simple1" qsCatId="simple" csTypeId="urn:microsoft.com/office/officeart/2005/8/colors/colorful1" csCatId="colorful" phldr="1"/>
      <dgm:spPr/>
    </dgm:pt>
    <dgm:pt modelId="{A9D0530A-E42C-0446-B98C-09184C192E43}">
      <dgm:prSet phldrT="[Metin]"/>
      <dgm:spPr/>
      <dgm:t>
        <a:bodyPr/>
        <a:lstStyle/>
        <a:p>
          <a:r>
            <a:rPr lang="tr-TR" dirty="0"/>
            <a:t>ADIM 1: Pazar ve müşteri hedefini belirle</a:t>
          </a:r>
        </a:p>
      </dgm:t>
    </dgm:pt>
    <dgm:pt modelId="{83955F14-BA25-C241-9E1C-9145B1CC6767}" type="parTrans" cxnId="{96139309-60D2-8745-A36E-4955FEC8AB1F}">
      <dgm:prSet/>
      <dgm:spPr/>
      <dgm:t>
        <a:bodyPr/>
        <a:lstStyle/>
        <a:p>
          <a:endParaRPr lang="tr-TR"/>
        </a:p>
      </dgm:t>
    </dgm:pt>
    <dgm:pt modelId="{0B875659-F9BF-EF41-913D-D6BBAE9E2EB3}" type="sibTrans" cxnId="{96139309-60D2-8745-A36E-4955FEC8AB1F}">
      <dgm:prSet/>
      <dgm:spPr/>
      <dgm:t>
        <a:bodyPr/>
        <a:lstStyle/>
        <a:p>
          <a:endParaRPr lang="tr-TR"/>
        </a:p>
      </dgm:t>
    </dgm:pt>
    <dgm:pt modelId="{AFAA8A3D-5E23-5149-81EA-11870D0B32CE}">
      <dgm:prSet phldrT="[Metin]"/>
      <dgm:spPr/>
      <dgm:t>
        <a:bodyPr/>
        <a:lstStyle/>
        <a:p>
          <a:r>
            <a:rPr lang="tr-TR" dirty="0"/>
            <a:t>ADIM 2: Fırsatları hesapla ve tanımla</a:t>
          </a:r>
        </a:p>
      </dgm:t>
    </dgm:pt>
    <dgm:pt modelId="{0DD475D3-953C-114E-99CD-6E3EB8EBB2B4}" type="parTrans" cxnId="{6D5F8DE0-0416-8D43-9B40-7456E8FA4555}">
      <dgm:prSet/>
      <dgm:spPr/>
      <dgm:t>
        <a:bodyPr/>
        <a:lstStyle/>
        <a:p>
          <a:endParaRPr lang="tr-TR"/>
        </a:p>
      </dgm:t>
    </dgm:pt>
    <dgm:pt modelId="{149085F2-1C15-A240-AEE3-018E07B484AF}" type="sibTrans" cxnId="{6D5F8DE0-0416-8D43-9B40-7456E8FA4555}">
      <dgm:prSet/>
      <dgm:spPr/>
      <dgm:t>
        <a:bodyPr/>
        <a:lstStyle/>
        <a:p>
          <a:endParaRPr lang="tr-TR"/>
        </a:p>
      </dgm:t>
    </dgm:pt>
    <dgm:pt modelId="{490A7635-6B18-3249-A014-E9FD423825EA}">
      <dgm:prSet phldrT="[Metin]"/>
      <dgm:spPr/>
      <dgm:t>
        <a:bodyPr/>
        <a:lstStyle/>
        <a:p>
          <a:r>
            <a:rPr lang="tr-TR" dirty="0"/>
            <a:t>ADIM 3: Konumlandırma alanlarının modelini çıkar</a:t>
          </a:r>
        </a:p>
      </dgm:t>
    </dgm:pt>
    <dgm:pt modelId="{257ABF7B-79C8-D44D-8404-9EC290821C72}" type="parTrans" cxnId="{AA91A599-C08A-2A4A-9D7A-38A333573045}">
      <dgm:prSet/>
      <dgm:spPr/>
      <dgm:t>
        <a:bodyPr/>
        <a:lstStyle/>
        <a:p>
          <a:endParaRPr lang="tr-TR"/>
        </a:p>
      </dgm:t>
    </dgm:pt>
    <dgm:pt modelId="{DA612707-E5B8-764A-A07C-470660F33937}" type="sibTrans" cxnId="{AA91A599-C08A-2A4A-9D7A-38A333573045}">
      <dgm:prSet/>
      <dgm:spPr/>
      <dgm:t>
        <a:bodyPr/>
        <a:lstStyle/>
        <a:p>
          <a:endParaRPr lang="tr-TR"/>
        </a:p>
      </dgm:t>
    </dgm:pt>
    <dgm:pt modelId="{BE8AAAC6-4310-2847-BC61-9824DAE06B40}">
      <dgm:prSet/>
      <dgm:spPr/>
      <dgm:t>
        <a:bodyPr/>
        <a:lstStyle/>
        <a:p>
          <a:r>
            <a:rPr lang="tr-TR" dirty="0"/>
            <a:t>ADIM 4: Nihai konumlandırmayı sadeleştir</a:t>
          </a:r>
        </a:p>
      </dgm:t>
    </dgm:pt>
    <dgm:pt modelId="{BE88D2EE-F494-A049-A34D-93354505FD1D}" type="parTrans" cxnId="{394B03B7-6FB4-AF49-8191-234A5BA32742}">
      <dgm:prSet/>
      <dgm:spPr/>
      <dgm:t>
        <a:bodyPr/>
        <a:lstStyle/>
        <a:p>
          <a:endParaRPr lang="tr-TR"/>
        </a:p>
      </dgm:t>
    </dgm:pt>
    <dgm:pt modelId="{11880400-C5D3-D84C-8D5F-B5430C7D3F62}" type="sibTrans" cxnId="{394B03B7-6FB4-AF49-8191-234A5BA32742}">
      <dgm:prSet/>
      <dgm:spPr/>
      <dgm:t>
        <a:bodyPr/>
        <a:lstStyle/>
        <a:p>
          <a:endParaRPr lang="tr-TR"/>
        </a:p>
      </dgm:t>
    </dgm:pt>
    <dgm:pt modelId="{F1EC903E-64C8-7B4C-A372-373D8BB975BC}">
      <dgm:prSet/>
      <dgm:spPr/>
      <dgm:t>
        <a:bodyPr/>
        <a:lstStyle/>
        <a:p>
          <a:r>
            <a:rPr lang="tr-TR" dirty="0"/>
            <a:t>ADIM 5: Konumlandırmayı hayata geçir</a:t>
          </a:r>
        </a:p>
      </dgm:t>
    </dgm:pt>
    <dgm:pt modelId="{58D2B330-AE8B-9E43-8D42-3C45C9A8ED4B}" type="parTrans" cxnId="{6302C9E7-17AF-2040-9248-66B6875E5854}">
      <dgm:prSet/>
      <dgm:spPr/>
      <dgm:t>
        <a:bodyPr/>
        <a:lstStyle/>
        <a:p>
          <a:endParaRPr lang="tr-TR"/>
        </a:p>
      </dgm:t>
    </dgm:pt>
    <dgm:pt modelId="{03DF07E1-F398-014B-909E-9E705A754F6E}" type="sibTrans" cxnId="{6302C9E7-17AF-2040-9248-66B6875E5854}">
      <dgm:prSet/>
      <dgm:spPr/>
      <dgm:t>
        <a:bodyPr/>
        <a:lstStyle/>
        <a:p>
          <a:endParaRPr lang="tr-TR"/>
        </a:p>
      </dgm:t>
    </dgm:pt>
    <dgm:pt modelId="{A83BD3D8-21DF-074E-8137-B2AFBD2BB63A}">
      <dgm:prSet/>
      <dgm:spPr/>
      <dgm:t>
        <a:bodyPr/>
        <a:lstStyle/>
        <a:p>
          <a:r>
            <a:rPr lang="tr-TR" dirty="0"/>
            <a:t>ADIM 6: Sonuçları ölç</a:t>
          </a:r>
        </a:p>
      </dgm:t>
    </dgm:pt>
    <dgm:pt modelId="{0ABBCE7A-B954-F54D-8368-6882F68D419A}" type="parTrans" cxnId="{B0D5BA90-FFAD-D641-B60B-8230CE8D61D3}">
      <dgm:prSet/>
      <dgm:spPr/>
      <dgm:t>
        <a:bodyPr/>
        <a:lstStyle/>
        <a:p>
          <a:endParaRPr lang="tr-TR"/>
        </a:p>
      </dgm:t>
    </dgm:pt>
    <dgm:pt modelId="{BB1FDC94-2680-334F-AF40-D780DE9739C2}" type="sibTrans" cxnId="{B0D5BA90-FFAD-D641-B60B-8230CE8D61D3}">
      <dgm:prSet/>
      <dgm:spPr/>
      <dgm:t>
        <a:bodyPr/>
        <a:lstStyle/>
        <a:p>
          <a:endParaRPr lang="tr-TR"/>
        </a:p>
      </dgm:t>
    </dgm:pt>
    <dgm:pt modelId="{BC400E99-98DC-844A-AA06-048D464AD4B1}" type="pres">
      <dgm:prSet presAssocID="{00B55DE8-AE4C-9C48-BC07-C41E4BFE107A}" presName="CompostProcess" presStyleCnt="0">
        <dgm:presLayoutVars>
          <dgm:dir/>
          <dgm:resizeHandles val="exact"/>
        </dgm:presLayoutVars>
      </dgm:prSet>
      <dgm:spPr/>
    </dgm:pt>
    <dgm:pt modelId="{3D0C73F1-83C8-4648-B215-1C8C89618882}" type="pres">
      <dgm:prSet presAssocID="{00B55DE8-AE4C-9C48-BC07-C41E4BFE107A}" presName="arrow" presStyleLbl="bgShp" presStyleIdx="0" presStyleCnt="1"/>
      <dgm:spPr/>
    </dgm:pt>
    <dgm:pt modelId="{0322885B-93BA-3F4A-B179-694A17BBF739}" type="pres">
      <dgm:prSet presAssocID="{00B55DE8-AE4C-9C48-BC07-C41E4BFE107A}" presName="linearProcess" presStyleCnt="0"/>
      <dgm:spPr/>
    </dgm:pt>
    <dgm:pt modelId="{738024E4-49E5-D349-9D43-620CB6100B67}" type="pres">
      <dgm:prSet presAssocID="{A9D0530A-E42C-0446-B98C-09184C192E43}" presName="textNode" presStyleLbl="node1" presStyleIdx="0" presStyleCnt="6">
        <dgm:presLayoutVars>
          <dgm:bulletEnabled val="1"/>
        </dgm:presLayoutVars>
      </dgm:prSet>
      <dgm:spPr/>
      <dgm:t>
        <a:bodyPr/>
        <a:lstStyle/>
        <a:p>
          <a:endParaRPr lang="tr-TR"/>
        </a:p>
      </dgm:t>
    </dgm:pt>
    <dgm:pt modelId="{7AA22377-1304-E443-A57E-FDF91DD41C3F}" type="pres">
      <dgm:prSet presAssocID="{0B875659-F9BF-EF41-913D-D6BBAE9E2EB3}" presName="sibTrans" presStyleCnt="0"/>
      <dgm:spPr/>
    </dgm:pt>
    <dgm:pt modelId="{406EA3A7-1548-B845-8426-08B784B4B063}" type="pres">
      <dgm:prSet presAssocID="{AFAA8A3D-5E23-5149-81EA-11870D0B32CE}" presName="textNode" presStyleLbl="node1" presStyleIdx="1" presStyleCnt="6">
        <dgm:presLayoutVars>
          <dgm:bulletEnabled val="1"/>
        </dgm:presLayoutVars>
      </dgm:prSet>
      <dgm:spPr/>
      <dgm:t>
        <a:bodyPr/>
        <a:lstStyle/>
        <a:p>
          <a:endParaRPr lang="tr-TR"/>
        </a:p>
      </dgm:t>
    </dgm:pt>
    <dgm:pt modelId="{0CDF8199-E890-4F44-9EE4-FCB729766830}" type="pres">
      <dgm:prSet presAssocID="{149085F2-1C15-A240-AEE3-018E07B484AF}" presName="sibTrans" presStyleCnt="0"/>
      <dgm:spPr/>
    </dgm:pt>
    <dgm:pt modelId="{36F507DF-AD90-8842-9BE8-051B22DED5FB}" type="pres">
      <dgm:prSet presAssocID="{490A7635-6B18-3249-A014-E9FD423825EA}" presName="textNode" presStyleLbl="node1" presStyleIdx="2" presStyleCnt="6">
        <dgm:presLayoutVars>
          <dgm:bulletEnabled val="1"/>
        </dgm:presLayoutVars>
      </dgm:prSet>
      <dgm:spPr/>
      <dgm:t>
        <a:bodyPr/>
        <a:lstStyle/>
        <a:p>
          <a:endParaRPr lang="tr-TR"/>
        </a:p>
      </dgm:t>
    </dgm:pt>
    <dgm:pt modelId="{572A93D8-F8BF-BA42-9EB8-508BC2804EE6}" type="pres">
      <dgm:prSet presAssocID="{DA612707-E5B8-764A-A07C-470660F33937}" presName="sibTrans" presStyleCnt="0"/>
      <dgm:spPr/>
    </dgm:pt>
    <dgm:pt modelId="{65C8531F-DF4F-C740-AD6B-BB22DD702E8A}" type="pres">
      <dgm:prSet presAssocID="{BE8AAAC6-4310-2847-BC61-9824DAE06B40}" presName="textNode" presStyleLbl="node1" presStyleIdx="3" presStyleCnt="6">
        <dgm:presLayoutVars>
          <dgm:bulletEnabled val="1"/>
        </dgm:presLayoutVars>
      </dgm:prSet>
      <dgm:spPr/>
      <dgm:t>
        <a:bodyPr/>
        <a:lstStyle/>
        <a:p>
          <a:endParaRPr lang="tr-TR"/>
        </a:p>
      </dgm:t>
    </dgm:pt>
    <dgm:pt modelId="{9FE24A0C-854B-4F4B-946D-AC2E64701011}" type="pres">
      <dgm:prSet presAssocID="{11880400-C5D3-D84C-8D5F-B5430C7D3F62}" presName="sibTrans" presStyleCnt="0"/>
      <dgm:spPr/>
    </dgm:pt>
    <dgm:pt modelId="{CDC1514F-29AB-484A-A525-A75E4BC686F1}" type="pres">
      <dgm:prSet presAssocID="{F1EC903E-64C8-7B4C-A372-373D8BB975BC}" presName="textNode" presStyleLbl="node1" presStyleIdx="4" presStyleCnt="6">
        <dgm:presLayoutVars>
          <dgm:bulletEnabled val="1"/>
        </dgm:presLayoutVars>
      </dgm:prSet>
      <dgm:spPr/>
      <dgm:t>
        <a:bodyPr/>
        <a:lstStyle/>
        <a:p>
          <a:endParaRPr lang="tr-TR"/>
        </a:p>
      </dgm:t>
    </dgm:pt>
    <dgm:pt modelId="{F005841C-CF6E-A542-9D46-8B5DAE0FD09D}" type="pres">
      <dgm:prSet presAssocID="{03DF07E1-F398-014B-909E-9E705A754F6E}" presName="sibTrans" presStyleCnt="0"/>
      <dgm:spPr/>
    </dgm:pt>
    <dgm:pt modelId="{88BDA3A0-DD00-4A4C-97BC-D9E0B7EFFD6D}" type="pres">
      <dgm:prSet presAssocID="{A83BD3D8-21DF-074E-8137-B2AFBD2BB63A}" presName="textNode" presStyleLbl="node1" presStyleIdx="5" presStyleCnt="6">
        <dgm:presLayoutVars>
          <dgm:bulletEnabled val="1"/>
        </dgm:presLayoutVars>
      </dgm:prSet>
      <dgm:spPr/>
      <dgm:t>
        <a:bodyPr/>
        <a:lstStyle/>
        <a:p>
          <a:endParaRPr lang="tr-TR"/>
        </a:p>
      </dgm:t>
    </dgm:pt>
  </dgm:ptLst>
  <dgm:cxnLst>
    <dgm:cxn modelId="{E7B36488-78B4-BC4C-98B5-661D1D6305A4}" type="presOf" srcId="{BE8AAAC6-4310-2847-BC61-9824DAE06B40}" destId="{65C8531F-DF4F-C740-AD6B-BB22DD702E8A}" srcOrd="0" destOrd="0" presId="urn:microsoft.com/office/officeart/2005/8/layout/hProcess9"/>
    <dgm:cxn modelId="{6D5F8DE0-0416-8D43-9B40-7456E8FA4555}" srcId="{00B55DE8-AE4C-9C48-BC07-C41E4BFE107A}" destId="{AFAA8A3D-5E23-5149-81EA-11870D0B32CE}" srcOrd="1" destOrd="0" parTransId="{0DD475D3-953C-114E-99CD-6E3EB8EBB2B4}" sibTransId="{149085F2-1C15-A240-AEE3-018E07B484AF}"/>
    <dgm:cxn modelId="{96139309-60D2-8745-A36E-4955FEC8AB1F}" srcId="{00B55DE8-AE4C-9C48-BC07-C41E4BFE107A}" destId="{A9D0530A-E42C-0446-B98C-09184C192E43}" srcOrd="0" destOrd="0" parTransId="{83955F14-BA25-C241-9E1C-9145B1CC6767}" sibTransId="{0B875659-F9BF-EF41-913D-D6BBAE9E2EB3}"/>
    <dgm:cxn modelId="{80AF0C92-0ADB-844C-A7E4-4E533B59B2C9}" type="presOf" srcId="{F1EC903E-64C8-7B4C-A372-373D8BB975BC}" destId="{CDC1514F-29AB-484A-A525-A75E4BC686F1}" srcOrd="0" destOrd="0" presId="urn:microsoft.com/office/officeart/2005/8/layout/hProcess9"/>
    <dgm:cxn modelId="{394B03B7-6FB4-AF49-8191-234A5BA32742}" srcId="{00B55DE8-AE4C-9C48-BC07-C41E4BFE107A}" destId="{BE8AAAC6-4310-2847-BC61-9824DAE06B40}" srcOrd="3" destOrd="0" parTransId="{BE88D2EE-F494-A049-A34D-93354505FD1D}" sibTransId="{11880400-C5D3-D84C-8D5F-B5430C7D3F62}"/>
    <dgm:cxn modelId="{CC16E55B-E3DE-F848-B057-9C7270EE40EF}" type="presOf" srcId="{490A7635-6B18-3249-A014-E9FD423825EA}" destId="{36F507DF-AD90-8842-9BE8-051B22DED5FB}" srcOrd="0" destOrd="0" presId="urn:microsoft.com/office/officeart/2005/8/layout/hProcess9"/>
    <dgm:cxn modelId="{45321DDC-A571-6B47-92A7-349D7C1D8181}" type="presOf" srcId="{A9D0530A-E42C-0446-B98C-09184C192E43}" destId="{738024E4-49E5-D349-9D43-620CB6100B67}" srcOrd="0" destOrd="0" presId="urn:microsoft.com/office/officeart/2005/8/layout/hProcess9"/>
    <dgm:cxn modelId="{8715F3D9-DD9F-A94E-94F6-4B5321B1A856}" type="presOf" srcId="{AFAA8A3D-5E23-5149-81EA-11870D0B32CE}" destId="{406EA3A7-1548-B845-8426-08B784B4B063}" srcOrd="0" destOrd="0" presId="urn:microsoft.com/office/officeart/2005/8/layout/hProcess9"/>
    <dgm:cxn modelId="{CE2CBB6E-A7C2-AC43-915A-72FD3CF99B35}" type="presOf" srcId="{A83BD3D8-21DF-074E-8137-B2AFBD2BB63A}" destId="{88BDA3A0-DD00-4A4C-97BC-D9E0B7EFFD6D}" srcOrd="0" destOrd="0" presId="urn:microsoft.com/office/officeart/2005/8/layout/hProcess9"/>
    <dgm:cxn modelId="{98CF8B89-365D-F643-BE6E-EC6A44AFA245}" type="presOf" srcId="{00B55DE8-AE4C-9C48-BC07-C41E4BFE107A}" destId="{BC400E99-98DC-844A-AA06-048D464AD4B1}" srcOrd="0" destOrd="0" presId="urn:microsoft.com/office/officeart/2005/8/layout/hProcess9"/>
    <dgm:cxn modelId="{AA91A599-C08A-2A4A-9D7A-38A333573045}" srcId="{00B55DE8-AE4C-9C48-BC07-C41E4BFE107A}" destId="{490A7635-6B18-3249-A014-E9FD423825EA}" srcOrd="2" destOrd="0" parTransId="{257ABF7B-79C8-D44D-8404-9EC290821C72}" sibTransId="{DA612707-E5B8-764A-A07C-470660F33937}"/>
    <dgm:cxn modelId="{B0D5BA90-FFAD-D641-B60B-8230CE8D61D3}" srcId="{00B55DE8-AE4C-9C48-BC07-C41E4BFE107A}" destId="{A83BD3D8-21DF-074E-8137-B2AFBD2BB63A}" srcOrd="5" destOrd="0" parTransId="{0ABBCE7A-B954-F54D-8368-6882F68D419A}" sibTransId="{BB1FDC94-2680-334F-AF40-D780DE9739C2}"/>
    <dgm:cxn modelId="{6302C9E7-17AF-2040-9248-66B6875E5854}" srcId="{00B55DE8-AE4C-9C48-BC07-C41E4BFE107A}" destId="{F1EC903E-64C8-7B4C-A372-373D8BB975BC}" srcOrd="4" destOrd="0" parTransId="{58D2B330-AE8B-9E43-8D42-3C45C9A8ED4B}" sibTransId="{03DF07E1-F398-014B-909E-9E705A754F6E}"/>
    <dgm:cxn modelId="{EE0A3FB9-EA55-0340-8D0C-5D39501622D9}" type="presParOf" srcId="{BC400E99-98DC-844A-AA06-048D464AD4B1}" destId="{3D0C73F1-83C8-4648-B215-1C8C89618882}" srcOrd="0" destOrd="0" presId="urn:microsoft.com/office/officeart/2005/8/layout/hProcess9"/>
    <dgm:cxn modelId="{A68CA10E-B6E8-2F4E-BC01-62204D19AF16}" type="presParOf" srcId="{BC400E99-98DC-844A-AA06-048D464AD4B1}" destId="{0322885B-93BA-3F4A-B179-694A17BBF739}" srcOrd="1" destOrd="0" presId="urn:microsoft.com/office/officeart/2005/8/layout/hProcess9"/>
    <dgm:cxn modelId="{50F66B08-D096-EB4B-8D60-BF3343E50319}" type="presParOf" srcId="{0322885B-93BA-3F4A-B179-694A17BBF739}" destId="{738024E4-49E5-D349-9D43-620CB6100B67}" srcOrd="0" destOrd="0" presId="urn:microsoft.com/office/officeart/2005/8/layout/hProcess9"/>
    <dgm:cxn modelId="{6AE0BA7F-6050-894A-92A6-D4E6481CFE80}" type="presParOf" srcId="{0322885B-93BA-3F4A-B179-694A17BBF739}" destId="{7AA22377-1304-E443-A57E-FDF91DD41C3F}" srcOrd="1" destOrd="0" presId="urn:microsoft.com/office/officeart/2005/8/layout/hProcess9"/>
    <dgm:cxn modelId="{2A83C1B8-DFDF-BC4C-AA2A-717F9A4A1396}" type="presParOf" srcId="{0322885B-93BA-3F4A-B179-694A17BBF739}" destId="{406EA3A7-1548-B845-8426-08B784B4B063}" srcOrd="2" destOrd="0" presId="urn:microsoft.com/office/officeart/2005/8/layout/hProcess9"/>
    <dgm:cxn modelId="{2C505B19-6BB5-B442-B580-8A19F9871C79}" type="presParOf" srcId="{0322885B-93BA-3F4A-B179-694A17BBF739}" destId="{0CDF8199-E890-4F44-9EE4-FCB729766830}" srcOrd="3" destOrd="0" presId="urn:microsoft.com/office/officeart/2005/8/layout/hProcess9"/>
    <dgm:cxn modelId="{DF24E5F5-0A27-7144-976C-B2C3571DCB6B}" type="presParOf" srcId="{0322885B-93BA-3F4A-B179-694A17BBF739}" destId="{36F507DF-AD90-8842-9BE8-051B22DED5FB}" srcOrd="4" destOrd="0" presId="urn:microsoft.com/office/officeart/2005/8/layout/hProcess9"/>
    <dgm:cxn modelId="{C0FBF0E4-E596-F64F-BB48-CC410CC1DD09}" type="presParOf" srcId="{0322885B-93BA-3F4A-B179-694A17BBF739}" destId="{572A93D8-F8BF-BA42-9EB8-508BC2804EE6}" srcOrd="5" destOrd="0" presId="urn:microsoft.com/office/officeart/2005/8/layout/hProcess9"/>
    <dgm:cxn modelId="{EEF236F1-58A4-954A-BB62-27C9E7841620}" type="presParOf" srcId="{0322885B-93BA-3F4A-B179-694A17BBF739}" destId="{65C8531F-DF4F-C740-AD6B-BB22DD702E8A}" srcOrd="6" destOrd="0" presId="urn:microsoft.com/office/officeart/2005/8/layout/hProcess9"/>
    <dgm:cxn modelId="{6FB39AA8-6D40-6C46-A6D2-917DD60550A5}" type="presParOf" srcId="{0322885B-93BA-3F4A-B179-694A17BBF739}" destId="{9FE24A0C-854B-4F4B-946D-AC2E64701011}" srcOrd="7" destOrd="0" presId="urn:microsoft.com/office/officeart/2005/8/layout/hProcess9"/>
    <dgm:cxn modelId="{F280F77A-8355-2245-8B48-653039346A20}" type="presParOf" srcId="{0322885B-93BA-3F4A-B179-694A17BBF739}" destId="{CDC1514F-29AB-484A-A525-A75E4BC686F1}" srcOrd="8" destOrd="0" presId="urn:microsoft.com/office/officeart/2005/8/layout/hProcess9"/>
    <dgm:cxn modelId="{B04484B1-0EBD-324F-ACE1-8668A07456D5}" type="presParOf" srcId="{0322885B-93BA-3F4A-B179-694A17BBF739}" destId="{F005841C-CF6E-A542-9D46-8B5DAE0FD09D}" srcOrd="9" destOrd="0" presId="urn:microsoft.com/office/officeart/2005/8/layout/hProcess9"/>
    <dgm:cxn modelId="{AF3D4907-8AC4-944A-81A6-2DDB6119EC0B}" type="presParOf" srcId="{0322885B-93BA-3F4A-B179-694A17BBF739}" destId="{88BDA3A0-DD00-4A4C-97BC-D9E0B7EFFD6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0C73F1-83C8-4648-B215-1C8C89618882}">
      <dsp:nvSpPr>
        <dsp:cNvPr id="0" name=""/>
        <dsp:cNvSpPr/>
      </dsp:nvSpPr>
      <dsp:spPr>
        <a:xfrm>
          <a:off x="788669" y="0"/>
          <a:ext cx="8938260" cy="4351338"/>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8024E4-49E5-D349-9D43-620CB6100B67}">
      <dsp:nvSpPr>
        <dsp:cNvPr id="0" name=""/>
        <dsp:cNvSpPr/>
      </dsp:nvSpPr>
      <dsp:spPr>
        <a:xfrm>
          <a:off x="2888" y="1305401"/>
          <a:ext cx="1681571" cy="174053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1: Pazar ve müşteri hedefini belirle</a:t>
          </a:r>
        </a:p>
      </dsp:txBody>
      <dsp:txXfrm>
        <a:off x="84976" y="1387489"/>
        <a:ext cx="1517395" cy="1576359"/>
      </dsp:txXfrm>
    </dsp:sp>
    <dsp:sp modelId="{406EA3A7-1548-B845-8426-08B784B4B063}">
      <dsp:nvSpPr>
        <dsp:cNvPr id="0" name=""/>
        <dsp:cNvSpPr/>
      </dsp:nvSpPr>
      <dsp:spPr>
        <a:xfrm>
          <a:off x="1768538" y="1305401"/>
          <a:ext cx="1681571" cy="174053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2: Fırsatları hesapla ve tanımla</a:t>
          </a:r>
        </a:p>
      </dsp:txBody>
      <dsp:txXfrm>
        <a:off x="1850626" y="1387489"/>
        <a:ext cx="1517395" cy="1576359"/>
      </dsp:txXfrm>
    </dsp:sp>
    <dsp:sp modelId="{36F507DF-AD90-8842-9BE8-051B22DED5FB}">
      <dsp:nvSpPr>
        <dsp:cNvPr id="0" name=""/>
        <dsp:cNvSpPr/>
      </dsp:nvSpPr>
      <dsp:spPr>
        <a:xfrm>
          <a:off x="3534188" y="1305401"/>
          <a:ext cx="1681571" cy="174053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3: Konumlandırma alanlarının modelini çıkar</a:t>
          </a:r>
        </a:p>
      </dsp:txBody>
      <dsp:txXfrm>
        <a:off x="3616276" y="1387489"/>
        <a:ext cx="1517395" cy="1576359"/>
      </dsp:txXfrm>
    </dsp:sp>
    <dsp:sp modelId="{65C8531F-DF4F-C740-AD6B-BB22DD702E8A}">
      <dsp:nvSpPr>
        <dsp:cNvPr id="0" name=""/>
        <dsp:cNvSpPr/>
      </dsp:nvSpPr>
      <dsp:spPr>
        <a:xfrm>
          <a:off x="5299839" y="1305401"/>
          <a:ext cx="1681571" cy="174053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4: Nihai konumlandırmayı sadeleştir</a:t>
          </a:r>
        </a:p>
      </dsp:txBody>
      <dsp:txXfrm>
        <a:off x="5381927" y="1387489"/>
        <a:ext cx="1517395" cy="1576359"/>
      </dsp:txXfrm>
    </dsp:sp>
    <dsp:sp modelId="{CDC1514F-29AB-484A-A525-A75E4BC686F1}">
      <dsp:nvSpPr>
        <dsp:cNvPr id="0" name=""/>
        <dsp:cNvSpPr/>
      </dsp:nvSpPr>
      <dsp:spPr>
        <a:xfrm>
          <a:off x="7065489" y="1305401"/>
          <a:ext cx="1681571" cy="174053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5: Konumlandırmayı hayata geçir</a:t>
          </a:r>
        </a:p>
      </dsp:txBody>
      <dsp:txXfrm>
        <a:off x="7147577" y="1387489"/>
        <a:ext cx="1517395" cy="1576359"/>
      </dsp:txXfrm>
    </dsp:sp>
    <dsp:sp modelId="{88BDA3A0-DD00-4A4C-97BC-D9E0B7EFFD6D}">
      <dsp:nvSpPr>
        <dsp:cNvPr id="0" name=""/>
        <dsp:cNvSpPr/>
      </dsp:nvSpPr>
      <dsp:spPr>
        <a:xfrm>
          <a:off x="8831140" y="1305401"/>
          <a:ext cx="1681571" cy="174053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kern="1200" dirty="0"/>
            <a:t>ADIM 6: Sonuçları ölç</a:t>
          </a:r>
        </a:p>
      </dsp:txBody>
      <dsp:txXfrm>
        <a:off x="8913228" y="1387489"/>
        <a:ext cx="1517395" cy="157635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7AAE31-EF84-0844-A757-FEF6BE1414E9}"/>
              </a:ext>
            </a:extLst>
          </p:cNvPr>
          <p:cNvSpPr>
            <a:spLocks noGrp="1"/>
          </p:cNvSpPr>
          <p:nvPr>
            <p:ph type="title"/>
          </p:nvPr>
        </p:nvSpPr>
        <p:spPr/>
        <p:txBody>
          <a:bodyPr/>
          <a:lstStyle/>
          <a:p>
            <a:pPr algn="ctr"/>
            <a:r>
              <a:rPr lang="tr-TR" b="1" dirty="0"/>
              <a:t>Marka Konumlandırma Süreci</a:t>
            </a:r>
          </a:p>
        </p:txBody>
      </p:sp>
      <p:graphicFrame>
        <p:nvGraphicFramePr>
          <p:cNvPr id="4" name="İçerik Yer Tutucusu 3">
            <a:extLst>
              <a:ext uri="{FF2B5EF4-FFF2-40B4-BE49-F238E27FC236}">
                <a16:creationId xmlns:a16="http://schemas.microsoft.com/office/drawing/2014/main" id="{F01D5C3C-8E4C-BA43-BBBE-327A288885AE}"/>
              </a:ext>
            </a:extLst>
          </p:cNvPr>
          <p:cNvGraphicFramePr>
            <a:graphicFrameLocks noGrp="1"/>
          </p:cNvGraphicFramePr>
          <p:nvPr>
            <p:ph idx="1"/>
            <p:extLst>
              <p:ext uri="{D42A27DB-BD31-4B8C-83A1-F6EECF244321}">
                <p14:modId xmlns:p14="http://schemas.microsoft.com/office/powerpoint/2010/main" val="839336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a:extLst>
              <a:ext uri="{FF2B5EF4-FFF2-40B4-BE49-F238E27FC236}">
                <a16:creationId xmlns:a16="http://schemas.microsoft.com/office/drawing/2014/main" id="{7104108A-88EE-A348-888A-ABCADB80368C}"/>
              </a:ext>
            </a:extLst>
          </p:cNvPr>
          <p:cNvSpPr txBox="1"/>
          <p:nvPr/>
        </p:nvSpPr>
        <p:spPr>
          <a:xfrm>
            <a:off x="1079653" y="6311900"/>
            <a:ext cx="10735691" cy="338554"/>
          </a:xfrm>
          <a:prstGeom prst="rect">
            <a:avLst/>
          </a:prstGeom>
          <a:noFill/>
        </p:spPr>
        <p:txBody>
          <a:bodyPr wrap="square" rtlCol="0">
            <a:spAutoFit/>
          </a:bodyPr>
          <a:lstStyle/>
          <a:p>
            <a:pPr algn="ctr"/>
            <a:r>
              <a:rPr lang="tr-TR" sz="1600" dirty="0" err="1"/>
              <a:t>Interbrand</a:t>
            </a:r>
            <a:r>
              <a:rPr lang="tr-TR" sz="1600" dirty="0"/>
              <a:t> 2009’dan aktaran </a:t>
            </a:r>
            <a:r>
              <a:rPr lang="tr-TR" sz="1600" dirty="0" err="1"/>
              <a:t>Ellwood</a:t>
            </a:r>
            <a:r>
              <a:rPr lang="tr-TR" sz="1600" dirty="0"/>
              <a:t>, 2014, s.104’den alınmıştır</a:t>
            </a:r>
          </a:p>
        </p:txBody>
      </p:sp>
    </p:spTree>
    <p:extLst>
      <p:ext uri="{BB962C8B-B14F-4D97-AF65-F5344CB8AC3E}">
        <p14:creationId xmlns:p14="http://schemas.microsoft.com/office/powerpoint/2010/main" val="6823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2434CBA-A68D-0347-AD87-55E1206EB2D1}"/>
              </a:ext>
            </a:extLst>
          </p:cNvPr>
          <p:cNvSpPr>
            <a:spLocks noGrp="1"/>
          </p:cNvSpPr>
          <p:nvPr>
            <p:ph type="title"/>
          </p:nvPr>
        </p:nvSpPr>
        <p:spPr/>
        <p:txBody>
          <a:bodyPr/>
          <a:lstStyle/>
          <a:p>
            <a:pPr algn="ctr"/>
            <a:r>
              <a:rPr lang="tr-TR" b="1" dirty="0"/>
              <a:t>Değer Konumlandırması Stratejileri</a:t>
            </a:r>
          </a:p>
        </p:txBody>
      </p:sp>
      <p:sp>
        <p:nvSpPr>
          <p:cNvPr id="3" name="İçerik Yer Tutucusu 2">
            <a:extLst>
              <a:ext uri="{FF2B5EF4-FFF2-40B4-BE49-F238E27FC236}">
                <a16:creationId xmlns:a16="http://schemas.microsoft.com/office/drawing/2014/main" id="{A0460A7D-2DB0-434A-B961-50F126B85615}"/>
              </a:ext>
            </a:extLst>
          </p:cNvPr>
          <p:cNvSpPr>
            <a:spLocks noGrp="1"/>
          </p:cNvSpPr>
          <p:nvPr>
            <p:ph idx="1"/>
          </p:nvPr>
        </p:nvSpPr>
        <p:spPr/>
        <p:txBody>
          <a:bodyPr/>
          <a:lstStyle/>
          <a:p>
            <a:pPr>
              <a:buFont typeface="Wingdings" pitchFamily="2" charset="2"/>
              <a:buChar char="Ø"/>
            </a:pPr>
            <a:r>
              <a:rPr lang="tr-TR" dirty="0"/>
              <a:t>Daha fazla paraya daha fazlası</a:t>
            </a:r>
          </a:p>
          <a:p>
            <a:pPr>
              <a:buFont typeface="Wingdings" pitchFamily="2" charset="2"/>
              <a:buChar char="Ø"/>
            </a:pPr>
            <a:r>
              <a:rPr lang="tr-TR" dirty="0"/>
              <a:t>Aynı paraya daha fazlası</a:t>
            </a:r>
          </a:p>
          <a:p>
            <a:pPr>
              <a:buFont typeface="Wingdings" pitchFamily="2" charset="2"/>
              <a:buChar char="Ø"/>
            </a:pPr>
            <a:r>
              <a:rPr lang="tr-TR" dirty="0"/>
              <a:t>Daha az paraya aynısı</a:t>
            </a:r>
          </a:p>
          <a:p>
            <a:pPr>
              <a:buFont typeface="Wingdings" pitchFamily="2" charset="2"/>
              <a:buChar char="Ø"/>
            </a:pPr>
            <a:r>
              <a:rPr lang="tr-TR" dirty="0"/>
              <a:t>Çok daha az paraya daha azı</a:t>
            </a:r>
          </a:p>
          <a:p>
            <a:pPr>
              <a:buFont typeface="Wingdings" pitchFamily="2" charset="2"/>
              <a:buChar char="Ø"/>
            </a:pPr>
            <a:r>
              <a:rPr lang="tr-TR" dirty="0"/>
              <a:t>Daha az paraya daha fazlası </a:t>
            </a:r>
          </a:p>
          <a:p>
            <a:pPr>
              <a:buFont typeface="Wingdings" pitchFamily="2" charset="2"/>
              <a:buChar char="Ø"/>
            </a:pPr>
            <a:endParaRPr lang="tr-TR" dirty="0"/>
          </a:p>
          <a:p>
            <a:pPr marL="0" indent="0" algn="r">
              <a:buNone/>
            </a:pPr>
            <a:endParaRPr lang="tr-TR" sz="1600" dirty="0"/>
          </a:p>
          <a:p>
            <a:pPr marL="0" indent="0" algn="r">
              <a:buNone/>
            </a:pPr>
            <a:endParaRPr lang="tr-TR" sz="1600" dirty="0"/>
          </a:p>
          <a:p>
            <a:pPr marL="0" indent="0" algn="r">
              <a:buNone/>
            </a:pPr>
            <a:r>
              <a:rPr lang="tr-TR" sz="1600" dirty="0"/>
              <a:t>(</a:t>
            </a:r>
            <a:r>
              <a:rPr lang="tr-TR" sz="1600" dirty="0" err="1"/>
              <a:t>Kotler</a:t>
            </a:r>
            <a:r>
              <a:rPr lang="tr-TR" sz="1600" dirty="0"/>
              <a:t>, 2009)</a:t>
            </a:r>
          </a:p>
        </p:txBody>
      </p:sp>
    </p:spTree>
    <p:extLst>
      <p:ext uri="{BB962C8B-B14F-4D97-AF65-F5344CB8AC3E}">
        <p14:creationId xmlns:p14="http://schemas.microsoft.com/office/powerpoint/2010/main" val="2361054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CC484F-ED74-9C42-A762-2B5AFCCBE73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D8DFD4C-B668-A548-911B-80A4CA5290C0}"/>
              </a:ext>
            </a:extLst>
          </p:cNvPr>
          <p:cNvSpPr>
            <a:spLocks noGrp="1"/>
          </p:cNvSpPr>
          <p:nvPr>
            <p:ph idx="1"/>
          </p:nvPr>
        </p:nvSpPr>
        <p:spPr/>
        <p:txBody>
          <a:bodyPr>
            <a:normAutofit fontScale="92500" lnSpcReduction="10000"/>
          </a:bodyPr>
          <a:lstStyle/>
          <a:p>
            <a:pPr marL="0" indent="0">
              <a:buNone/>
            </a:pPr>
            <a:endParaRPr lang="tr-TR" b="1" dirty="0"/>
          </a:p>
          <a:p>
            <a:pPr marL="0" indent="0">
              <a:buNone/>
            </a:pPr>
            <a:r>
              <a:rPr lang="tr-TR" b="1" dirty="0"/>
              <a:t>Daha fazla paraya daha fazlası konumlandırması</a:t>
            </a:r>
            <a:r>
              <a:rPr lang="tr-TR" dirty="0"/>
              <a:t>, ‘gösterişli tüketimden çekinmeyen ya da yüksek kalite bilinci olan üreticileri desteklemeleri gerektiğini düşünen varlıklı alıcılar olduğu sürece, başarılı şekilde varlığını sürdürür. Hemen hemen her ürün ya da hizmet kategorisinde, en iyiyi sunan bir ya da daha fazla satıcı bulunacaktır.’ </a:t>
            </a:r>
          </a:p>
          <a:p>
            <a:pPr marL="0" indent="0">
              <a:buNone/>
            </a:pPr>
            <a:endParaRPr lang="tr-TR" dirty="0"/>
          </a:p>
          <a:p>
            <a:pPr marL="0" indent="0">
              <a:buNone/>
            </a:pPr>
            <a:endParaRPr lang="tr-TR" dirty="0"/>
          </a:p>
          <a:p>
            <a:pPr marL="0" indent="0" algn="r">
              <a:buNone/>
            </a:pPr>
            <a:endParaRPr lang="tr-TR" dirty="0"/>
          </a:p>
          <a:p>
            <a:pPr marL="0" indent="0" algn="r">
              <a:buNone/>
            </a:pPr>
            <a:endParaRPr lang="tr-TR" dirty="0"/>
          </a:p>
          <a:p>
            <a:pPr marL="0" indent="0" algn="r">
              <a:buNone/>
            </a:pPr>
            <a:r>
              <a:rPr lang="tr-TR" sz="1600" dirty="0"/>
              <a:t>(</a:t>
            </a:r>
            <a:r>
              <a:rPr lang="tr-TR" sz="1600" dirty="0" err="1"/>
              <a:t>Kotler</a:t>
            </a:r>
            <a:r>
              <a:rPr lang="tr-TR" sz="1600" dirty="0"/>
              <a:t>, 2009, s. 75)</a:t>
            </a:r>
          </a:p>
        </p:txBody>
      </p:sp>
    </p:spTree>
    <p:extLst>
      <p:ext uri="{BB962C8B-B14F-4D97-AF65-F5344CB8AC3E}">
        <p14:creationId xmlns:p14="http://schemas.microsoft.com/office/powerpoint/2010/main" val="2206721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A962AAA-D156-8F45-A453-28CC815ACD3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833579A-5072-134F-8E5C-F26E86C37234}"/>
              </a:ext>
            </a:extLst>
          </p:cNvPr>
          <p:cNvSpPr>
            <a:spLocks noGrp="1"/>
          </p:cNvSpPr>
          <p:nvPr>
            <p:ph idx="1"/>
          </p:nvPr>
        </p:nvSpPr>
        <p:spPr/>
        <p:txBody>
          <a:bodyPr/>
          <a:lstStyle/>
          <a:p>
            <a:pPr marL="0" indent="0">
              <a:buNone/>
            </a:pPr>
            <a:endParaRPr lang="tr-TR" dirty="0"/>
          </a:p>
          <a:p>
            <a:pPr marL="0" indent="0">
              <a:buNone/>
            </a:pPr>
            <a:r>
              <a:rPr lang="tr-TR" dirty="0"/>
              <a:t>‘Şirketler </a:t>
            </a:r>
            <a:r>
              <a:rPr lang="tr-TR" b="1" dirty="0"/>
              <a:t>daha fazla paraya daha fazlasın</a:t>
            </a:r>
            <a:r>
              <a:rPr lang="tr-TR" dirty="0"/>
              <a:t>ı veren rakiplere, kalitesi ve fiyatı onların ürünleri ile kıyaslanabilir düzeyde, ama fiyatı onlarından daha düşük olan markalarla saldırabilmektedirler.’ </a:t>
            </a:r>
          </a:p>
          <a:p>
            <a:pPr marL="0" indent="0" algn="r">
              <a:buNone/>
            </a:pPr>
            <a:endParaRPr lang="tr-TR" dirty="0"/>
          </a:p>
          <a:p>
            <a:pPr marL="0" indent="0" algn="r">
              <a:buNone/>
            </a:pPr>
            <a:endParaRPr lang="tr-TR" dirty="0"/>
          </a:p>
          <a:p>
            <a:pPr marL="0" indent="0" algn="r">
              <a:buNone/>
            </a:pPr>
            <a:endParaRPr lang="tr-TR" dirty="0"/>
          </a:p>
          <a:p>
            <a:pPr marL="0" indent="0" algn="r">
              <a:buNone/>
            </a:pPr>
            <a:endParaRPr lang="tr-TR" sz="1600" dirty="0"/>
          </a:p>
          <a:p>
            <a:pPr marL="0" indent="0" algn="r">
              <a:buNone/>
            </a:pPr>
            <a:r>
              <a:rPr lang="tr-TR" sz="1600" dirty="0"/>
              <a:t>(</a:t>
            </a:r>
            <a:r>
              <a:rPr lang="tr-TR" sz="1600" dirty="0" err="1"/>
              <a:t>Kotler</a:t>
            </a:r>
            <a:r>
              <a:rPr lang="tr-TR" sz="1600" dirty="0"/>
              <a:t>, 2009, s.75)</a:t>
            </a:r>
          </a:p>
        </p:txBody>
      </p:sp>
    </p:spTree>
    <p:extLst>
      <p:ext uri="{BB962C8B-B14F-4D97-AF65-F5344CB8AC3E}">
        <p14:creationId xmlns:p14="http://schemas.microsoft.com/office/powerpoint/2010/main" val="75068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7FACEE-C1E3-254F-814E-E1645574236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845E764-4449-DF41-861F-D088C382658C}"/>
              </a:ext>
            </a:extLst>
          </p:cNvPr>
          <p:cNvSpPr>
            <a:spLocks noGrp="1"/>
          </p:cNvSpPr>
          <p:nvPr>
            <p:ph idx="1"/>
          </p:nvPr>
        </p:nvSpPr>
        <p:spPr/>
        <p:txBody>
          <a:bodyPr/>
          <a:lstStyle/>
          <a:p>
            <a:pPr marL="0" indent="0">
              <a:buNone/>
            </a:pPr>
            <a:endParaRPr lang="tr-TR" b="1" dirty="0"/>
          </a:p>
          <a:p>
            <a:pPr marL="0" indent="0">
              <a:buNone/>
            </a:pPr>
            <a:r>
              <a:rPr lang="tr-TR" b="1" dirty="0"/>
              <a:t>Daha az paraya aynısı</a:t>
            </a:r>
            <a:r>
              <a:rPr lang="tr-TR" dirty="0"/>
              <a:t>: </a:t>
            </a:r>
          </a:p>
          <a:p>
            <a:pPr marL="0" indent="0">
              <a:buNone/>
            </a:pPr>
            <a:r>
              <a:rPr lang="tr-TR" dirty="0"/>
              <a:t>Tipik bir ürün ya da markayı normal fiyatından daha düşük fiyata almak caziptir. Günümüzde birçok alıcı, ürünü en düşük fiyattan alabilmek için farklı satış platformlarını değerlendirmektedir.</a:t>
            </a:r>
          </a:p>
          <a:p>
            <a:pPr marL="0" indent="0">
              <a:buNone/>
            </a:pPr>
            <a:endParaRPr lang="tr-TR" dirty="0"/>
          </a:p>
        </p:txBody>
      </p:sp>
    </p:spTree>
    <p:extLst>
      <p:ext uri="{BB962C8B-B14F-4D97-AF65-F5344CB8AC3E}">
        <p14:creationId xmlns:p14="http://schemas.microsoft.com/office/powerpoint/2010/main" val="807191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137DD8B-0998-F24A-AD22-F1F0AE2C80A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6028B0C-8C6F-AA4C-96DB-B1026A497093}"/>
              </a:ext>
            </a:extLst>
          </p:cNvPr>
          <p:cNvSpPr>
            <a:spLocks noGrp="1"/>
          </p:cNvSpPr>
          <p:nvPr>
            <p:ph idx="1"/>
          </p:nvPr>
        </p:nvSpPr>
        <p:spPr/>
        <p:txBody>
          <a:bodyPr/>
          <a:lstStyle/>
          <a:p>
            <a:pPr marL="0" indent="0">
              <a:buNone/>
            </a:pPr>
            <a:endParaRPr lang="tr-TR" dirty="0"/>
          </a:p>
          <a:p>
            <a:pPr marL="0" indent="0">
              <a:buNone/>
            </a:pPr>
            <a:r>
              <a:rPr lang="tr-TR" b="1" dirty="0"/>
              <a:t>Çok daha az paraya daha azı:</a:t>
            </a:r>
          </a:p>
          <a:p>
            <a:pPr marL="0" indent="0">
              <a:buNone/>
            </a:pPr>
            <a:r>
              <a:rPr lang="tr-TR" dirty="0"/>
              <a:t>Bazı alıcılar, işletmeleri istediklerinden fazlasını verdiklerini ve yüksek ücret ödemek zorunda kaldıklarından şikayet ederler. Bu nedenle satıcılar daha azını çok daha az paraya teklif ederek rekabet avantajı yakalayabilirler. </a:t>
            </a:r>
          </a:p>
        </p:txBody>
      </p:sp>
    </p:spTree>
    <p:extLst>
      <p:ext uri="{BB962C8B-B14F-4D97-AF65-F5344CB8AC3E}">
        <p14:creationId xmlns:p14="http://schemas.microsoft.com/office/powerpoint/2010/main" val="37450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3344F7-C5E1-7242-B442-3841479D88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8EDA90-4088-E349-86D8-87FD15DC3CA1}"/>
              </a:ext>
            </a:extLst>
          </p:cNvPr>
          <p:cNvSpPr>
            <a:spLocks noGrp="1"/>
          </p:cNvSpPr>
          <p:nvPr>
            <p:ph idx="1"/>
          </p:nvPr>
        </p:nvSpPr>
        <p:spPr/>
        <p:txBody>
          <a:bodyPr/>
          <a:lstStyle/>
          <a:p>
            <a:pPr marL="0" indent="0">
              <a:buNone/>
            </a:pPr>
            <a:endParaRPr lang="tr-TR" b="1" dirty="0"/>
          </a:p>
          <a:p>
            <a:pPr marL="0" indent="0">
              <a:buNone/>
            </a:pPr>
            <a:r>
              <a:rPr lang="tr-TR" b="1" dirty="0"/>
              <a:t>Daha az paraya daha fazlası:</a:t>
            </a:r>
          </a:p>
          <a:p>
            <a:pPr marL="0" indent="0">
              <a:buNone/>
            </a:pPr>
            <a:r>
              <a:rPr lang="tr-TR" dirty="0"/>
              <a:t>‘Kuşkusuz kazandıran değer önerisi, müşterilere ve müşteri adaylarına daha az paraya daha fazlasını teklif etmek olacaktır. Kategorilerindeki tüm rakipleri vuran son derece başarılı mağazaları cazip hale getiren de budur.’ </a:t>
            </a:r>
          </a:p>
          <a:p>
            <a:pPr marL="0" indent="0" algn="r">
              <a:buNone/>
            </a:pPr>
            <a:endParaRPr lang="tr-TR" sz="1600" dirty="0"/>
          </a:p>
          <a:p>
            <a:pPr marL="0" indent="0" algn="r">
              <a:buNone/>
            </a:pPr>
            <a:endParaRPr lang="tr-TR" sz="1600" dirty="0"/>
          </a:p>
          <a:p>
            <a:pPr marL="0" indent="0" algn="r">
              <a:buNone/>
            </a:pPr>
            <a:r>
              <a:rPr lang="tr-TR" sz="1600" dirty="0"/>
              <a:t>(</a:t>
            </a:r>
            <a:r>
              <a:rPr lang="tr-TR" sz="1600" dirty="0" err="1"/>
              <a:t>Kotler</a:t>
            </a:r>
            <a:r>
              <a:rPr lang="tr-TR" sz="1600" dirty="0"/>
              <a:t>, 2009, s. 77)</a:t>
            </a:r>
          </a:p>
        </p:txBody>
      </p:sp>
    </p:spTree>
    <p:extLst>
      <p:ext uri="{BB962C8B-B14F-4D97-AF65-F5344CB8AC3E}">
        <p14:creationId xmlns:p14="http://schemas.microsoft.com/office/powerpoint/2010/main" val="1758689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EF74FE-3FFB-A04D-9D2F-070C9276BD3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FD7159E-C35C-4F49-875F-5891584F56CB}"/>
              </a:ext>
            </a:extLst>
          </p:cNvPr>
          <p:cNvSpPr>
            <a:spLocks noGrp="1"/>
          </p:cNvSpPr>
          <p:nvPr>
            <p:ph idx="1"/>
          </p:nvPr>
        </p:nvSpPr>
        <p:spPr/>
        <p:txBody>
          <a:bodyPr/>
          <a:lstStyle/>
          <a:p>
            <a:pPr marL="0" indent="0">
              <a:buNone/>
            </a:pPr>
            <a:r>
              <a:rPr lang="tr-TR" dirty="0"/>
              <a:t>‘Her marka kendi hedef pazarına göre tasarlanmış bir değer konumlandırma stratejisi seçmelidir. Daha fazla paraya daha fazlası bir hedef pazarı kendine çekecektir; çok daha az paraya daha azı ise başka hedef pazarı kendine çekecektir. Eninde sonunda başarısızlığa uğrayacak tek değer konumlandırması, daha çok paraya daha azıdır. Burada müşteri sonunda aldatıldığını hisseder ve piyasaya bu şekilde girmiş olan marka kısa zamanda piyasadan kaybolur.’</a:t>
            </a:r>
          </a:p>
          <a:p>
            <a:pPr marL="0" indent="0" algn="r">
              <a:buNone/>
            </a:pPr>
            <a:endParaRPr lang="tr-TR" dirty="0"/>
          </a:p>
          <a:p>
            <a:pPr marL="0" indent="0" algn="r">
              <a:buNone/>
            </a:pPr>
            <a:endParaRPr lang="tr-TR" sz="1600" dirty="0"/>
          </a:p>
          <a:p>
            <a:pPr marL="0" indent="0" algn="r">
              <a:buNone/>
            </a:pPr>
            <a:r>
              <a:rPr lang="tr-TR" sz="1600" dirty="0"/>
              <a:t>(</a:t>
            </a:r>
            <a:r>
              <a:rPr lang="tr-TR" sz="1600" dirty="0" err="1"/>
              <a:t>Kotler</a:t>
            </a:r>
            <a:r>
              <a:rPr lang="tr-TR" sz="1600" dirty="0"/>
              <a:t>, 2009, s.78)</a:t>
            </a:r>
          </a:p>
        </p:txBody>
      </p:sp>
    </p:spTree>
    <p:extLst>
      <p:ext uri="{BB962C8B-B14F-4D97-AF65-F5344CB8AC3E}">
        <p14:creationId xmlns:p14="http://schemas.microsoft.com/office/powerpoint/2010/main" val="8355856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2114</TotalTime>
  <Words>374</Words>
  <Application>Microsoft Office PowerPoint</Application>
  <PresentationFormat>Geniş ekran</PresentationFormat>
  <Paragraphs>48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Marka Konumlandırma Süreci</vt:lpstr>
      <vt:lpstr>Değer Konumlandırması Stratejileri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94</cp:revision>
  <dcterms:created xsi:type="dcterms:W3CDTF">2020-07-05T09:05:55Z</dcterms:created>
  <dcterms:modified xsi:type="dcterms:W3CDTF">2020-07-10T09:47:52Z</dcterms:modified>
</cp:coreProperties>
</file>