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04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34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05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31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82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93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12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35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2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47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30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34C4C-0420-419E-A6E6-B883DCFEA2DC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869D-B853-4A72-AD04-0C2892759C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69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91066" y="2046357"/>
            <a:ext cx="4660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4000" b="1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STOICHIOMETRY I</a:t>
            </a:r>
            <a:endParaRPr lang="tr-TR" sz="40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99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3999" y="1720840"/>
            <a:ext cx="87998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Determining Empirical Formulas</a:t>
            </a:r>
            <a:endParaRPr lang="tr-TR" sz="24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An empirical formula can be determined through chemical stoichiometry by determining which elements are present in the molecule and in what ratio.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85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33832" y="1720840"/>
            <a:ext cx="8455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Determining Molecular Formulas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To determine a molecular formula, first determine the empirical formula for the compound as shown in the section above and then determine the molecular mass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experimentally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115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6348" y="1027441"/>
            <a:ext cx="91243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400" b="1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Oxidation - Reduction </a:t>
            </a:r>
            <a:r>
              <a:rPr lang="tr-TR" sz="24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Reactions</a:t>
            </a:r>
          </a:p>
          <a:p>
            <a:pPr lvl="0" algn="just">
              <a:lnSpc>
                <a:spcPct val="150000"/>
              </a:lnSpc>
            </a:pPr>
            <a:endParaRPr lang="tr-TR" sz="2400" b="1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An oxidation-reduction (redox) reaction is a type of chemical reaction that involves a transfer of electrons between two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species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 </a:t>
            </a: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The 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reduced half gains electrons and the oxidation number decreases, while the oxidized half loses electrons and the oxidation number increases.</a:t>
            </a:r>
            <a:endParaRPr lang="tr-TR" sz="24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09136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73161" y="1120676"/>
            <a:ext cx="876054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Disproportionation Reactions</a:t>
            </a: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In some redox reactions a single substance can be both oxidized and reduced. These are known as disproportionation reactions, with the following general equation:</a:t>
            </a:r>
          </a:p>
          <a:p>
            <a:pPr lvl="0" indent="251460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2A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→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</a:t>
            </a:r>
            <a:r>
              <a:rPr lang="en-US" sz="2400" baseline="30000" dirty="0" err="1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+n</a:t>
            </a:r>
            <a:r>
              <a:rPr lang="tr-TR" sz="2400" baseline="300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+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</a:t>
            </a:r>
            <a:r>
              <a:rPr lang="en-US" sz="2400" baseline="30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−n</a:t>
            </a:r>
            <a:endParaRPr lang="tr-TR" sz="2400" baseline="300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959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60207" y="442452"/>
            <a:ext cx="99699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Stoichiometry is a section of chemistry that involves using relationships between reactants and/or products in a chemical reaction to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determine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  <a:r>
              <a:rPr lang="en-US" b="1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endParaRPr lang="tr-TR" b="1" dirty="0" smtClean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tr-TR" b="1" dirty="0" smtClean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tr-TR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Balancing</a:t>
            </a:r>
            <a:endParaRPr lang="tr-TR" sz="24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In </a:t>
            </a:r>
            <a:r>
              <a:rPr lang="en-US" sz="2400" dirty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chemistry, chemical reactions are frequently written as an equation, using chemical </a:t>
            </a:r>
            <a:r>
              <a:rPr lang="en-US" sz="2400" dirty="0" smtClean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symbols</a:t>
            </a:r>
            <a:r>
              <a:rPr lang="tr-TR" sz="2400" dirty="0" smtClean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tr-TR" sz="2400" b="1" dirty="0">
              <a:solidFill>
                <a:srgbClr val="000000"/>
              </a:solidFill>
              <a:effectLst/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just">
              <a:lnSpc>
                <a:spcPct val="150000"/>
              </a:lnSpc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6137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025" y="838200"/>
            <a:ext cx="78009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Reactants </a:t>
            </a:r>
            <a:r>
              <a:rPr lang="en-US" sz="24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to Products</a:t>
            </a:r>
            <a:endParaRPr lang="tr-TR" sz="24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 chemical equation is like a recipe for a reaction so it displays all the ingredients or terms of a chemical reaction</a:t>
            </a:r>
            <a:endParaRPr lang="tr-TR" sz="2400" dirty="0">
              <a:solidFill>
                <a:srgbClr val="00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86275" y="3546560"/>
            <a:ext cx="66948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8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 </a:t>
            </a:r>
            <a:r>
              <a:rPr lang="en-US" sz="28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+</a:t>
            </a:r>
            <a:r>
              <a:rPr lang="tr-TR" sz="28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B </a:t>
            </a:r>
            <a:r>
              <a:rPr lang="en-US" sz="28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→</a:t>
            </a:r>
            <a:r>
              <a:rPr lang="tr-TR" sz="28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C + D</a:t>
            </a:r>
            <a:endParaRPr lang="tr-TR" sz="2800" baseline="-250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240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81315" y="889844"/>
            <a:ext cx="92521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(s)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2(g)</a:t>
            </a:r>
            <a:endParaRPr lang="tr-TR" sz="2400" baseline="-250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In the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equation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, the elements present in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reaction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are represented by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chemical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symbols. Based on the Law of Conservation of Mass, which states that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is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neither created nor destroyed 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27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65239" y="780335"/>
            <a:ext cx="969460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400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</a:t>
            </a:r>
            <a:r>
              <a:rPr lang="en-US" sz="2400" dirty="0" err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toichiometric</a:t>
            </a:r>
            <a:r>
              <a:rPr lang="en-US" sz="2400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Coefficients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In a balanced reaction, both sides of the equation have the same number of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elements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</a:p>
          <a:p>
            <a:pPr lvl="0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This 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stoichiometric coefficients are useful since they establish the mole ratio between reactants and products. In the balanced equation: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tr-TR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2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(s)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2(g)</a:t>
            </a:r>
            <a:endParaRPr lang="tr-TR" sz="2400" baseline="-250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2086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99535" y="976980"/>
            <a:ext cx="929148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04975">
              <a:lnSpc>
                <a:spcPct val="150000"/>
              </a:lnSpc>
            </a:pPr>
            <a:r>
              <a:rPr lang="tr-TR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2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Na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(s)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+2HCl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→2NaCl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(</a:t>
            </a:r>
            <a:r>
              <a:rPr lang="en-US" sz="2400" baseline="-250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aq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r>
              <a:rPr lang="en-US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+H</a:t>
            </a:r>
            <a:r>
              <a:rPr lang="en-US" sz="2400" baseline="-25000" dirty="0">
                <a:latin typeface="MS Gothic" panose="020B0609070205080204" pitchFamily="49" charset="-128"/>
                <a:ea typeface="MS Gothic" panose="020B0609070205080204" pitchFamily="49" charset="-128"/>
              </a:rPr>
              <a:t>2(g)</a:t>
            </a:r>
            <a:endParaRPr lang="tr-TR" sz="2400" baseline="-250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tr-TR" sz="2400" dirty="0" smtClean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A </a:t>
            </a: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balanced equation ultimately has to satisfy two conditions.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1-</a:t>
            </a: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The numbers of each element on the left and right side of the equation must be equal.</a:t>
            </a:r>
            <a:endParaRPr lang="tr-TR" sz="2400" dirty="0" smtClean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2-</a:t>
            </a:r>
            <a:r>
              <a:rPr lang="en-US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The charge on both sides of the equation must be equal</a:t>
            </a:r>
            <a:r>
              <a:rPr lang="tr-TR" sz="2400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  <a:endParaRPr lang="tr-TR" sz="2400" dirty="0"/>
          </a:p>
          <a:p>
            <a:endParaRPr lang="tr-TR" sz="2400" dirty="0" smtClean="0"/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6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47019" y="927477"/>
            <a:ext cx="92914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EXAMPLE</a:t>
            </a:r>
          </a:p>
          <a:p>
            <a:pPr lvl="0"/>
            <a:endParaRPr lang="en-US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What is the molar mass of H</a:t>
            </a:r>
            <a:r>
              <a:rPr lang="en-US" sz="2400" baseline="-250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O?</a:t>
            </a:r>
          </a:p>
          <a:p>
            <a:pPr lvl="0"/>
            <a:endParaRPr lang="en-US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endParaRPr lang="tr-TR" sz="2400" dirty="0" smtClean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r>
              <a:rPr lang="en-US" sz="2400" dirty="0" smtClean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SOLUTION</a:t>
            </a:r>
            <a:endParaRPr lang="en-US" sz="2400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endParaRPr lang="en-US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Molar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mass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=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2×(1.00g/</a:t>
            </a:r>
            <a:r>
              <a:rPr lang="en-US" sz="2400" dirty="0" err="1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mol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)+</a:t>
            </a: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1×(1</a:t>
            </a: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6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00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g/mol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)</a:t>
            </a:r>
            <a:endParaRPr lang="tr-TR" sz="2400" dirty="0" smtClean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 indent="1704975"/>
            <a:endParaRPr lang="tr-TR" sz="2400" dirty="0" smtClean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 indent="1704975"/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=</a:t>
            </a:r>
            <a:r>
              <a:rPr lang="tr-TR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18.</a:t>
            </a: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00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g/</a:t>
            </a:r>
            <a:r>
              <a:rPr lang="tr-TR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mol</a:t>
            </a: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986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8529" y="1443841"/>
            <a:ext cx="91636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Molarity</a:t>
            </a: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Molarity (moles/L) establishes a relationship between moles and liters. </a:t>
            </a:r>
            <a:endParaRPr lang="tr-TR" sz="2400" dirty="0" smtClean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Given </a:t>
            </a:r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volume and molarity, it is possible to calculate mole or use moles and molarity to calculate volume.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1562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68361" y="1262115"/>
            <a:ext cx="95274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EXAMPLE</a:t>
            </a:r>
          </a:p>
          <a:p>
            <a:pPr lvl="0"/>
            <a:endParaRPr lang="en-US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How much 5 M stock solution is needed to prepare 100 mL of </a:t>
            </a: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2 M solution?</a:t>
            </a:r>
            <a:endParaRPr lang="tr-TR" sz="2400" dirty="0">
              <a:solidFill>
                <a:prstClr val="black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927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405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MS Gothic</vt:lpstr>
      <vt:lpstr>Arial</vt:lpstr>
      <vt:lpstr>Calibri</vt:lpstr>
      <vt:lpstr>Calibri Light</vt:lpstr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Ceren Ertekin</cp:lastModifiedBy>
  <cp:revision>6</cp:revision>
  <dcterms:created xsi:type="dcterms:W3CDTF">2019-02-20T10:18:36Z</dcterms:created>
  <dcterms:modified xsi:type="dcterms:W3CDTF">2019-02-22T07:17:46Z</dcterms:modified>
</cp:coreProperties>
</file>