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8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4/25/2018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46C117F-5CCF-4837-BE5F-2B92066CAFAF}" type="datetimeFigureOut">
              <a:rPr lang="en-US" dirty="0"/>
              <a:t>4/25/2018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84EB90BD-B6CE-46B7-997F-7313B992CCDC}" type="datetimeFigureOut">
              <a:rPr lang="en-US" dirty="0"/>
              <a:t>4/25/2018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tr-TR" smtClean="0"/>
              <a:t>Asıl başlık stili için tıklatın</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DB9D11F-B188-461D-B23F-39381795C052}" type="datetimeFigureOut">
              <a:rPr lang="en-US" dirty="0"/>
              <a:t>4/25/2018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52E6D8D9-55A2-4063-B0F3-121F44549695}" type="datetimeFigureOut">
              <a:rPr lang="en-US" dirty="0"/>
              <a:t>4/25/2018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tr-TR" smtClean="0"/>
              <a:t>Asıl başlık stili için tıklatın</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D4B24536-994D-4021-A283-9F449C0DB509}" type="datetimeFigureOut">
              <a:rPr lang="en-US" dirty="0"/>
              <a:t>4/25/2018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tr-TR" smtClean="0"/>
              <a:t>Asıl başlık stili için tıklatın</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3CBBBB78-C96F-47B7-AB17-D852CA960AC9}" type="datetimeFigureOut">
              <a:rPr lang="en-US" dirty="0"/>
              <a:t>4/25/2018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4/25/2018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4/25/2018</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4/25/2018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30578ACC-22D6-47C1-A373-4FD133E34F3C}" type="datetimeFigureOut">
              <a:rPr lang="en-US" dirty="0"/>
              <a:t>4/25/2018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4/25/2018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80322" y="3030008"/>
            <a:ext cx="4698355" cy="2906179"/>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594123" y="3030008"/>
            <a:ext cx="4700059" cy="2906179"/>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4/25/2018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4/25/2018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4/25/2018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E331444B-B92B-4E27-8C94-BB93EAF5CB18}" type="datetimeFigureOut">
              <a:rPr lang="en-US" dirty="0"/>
              <a:t>4/25/2018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363EFA5E-FA76-400D-B3DC-F0BA90E6D107}" type="datetimeFigureOut">
              <a:rPr lang="en-US" dirty="0"/>
              <a:t>4/25/2018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4/25/2018</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Öğrenme Psikolojisi Kuramlar: Sosyal Bilişsel Öğrenme</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9343270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2"/>
          <p:cNvSpPr>
            <a:spLocks noGrp="1" noChangeArrowheads="1"/>
          </p:cNvSpPr>
          <p:nvPr>
            <p:ph type="title"/>
          </p:nvPr>
        </p:nvSpPr>
        <p:spPr/>
        <p:txBody>
          <a:bodyPr>
            <a:normAutofit/>
          </a:bodyPr>
          <a:lstStyle/>
          <a:p>
            <a:pPr>
              <a:defRPr/>
            </a:pPr>
            <a:r>
              <a:rPr lang="en-US" smtClean="0"/>
              <a:t/>
            </a:r>
            <a:br>
              <a:rPr lang="en-US" smtClean="0"/>
            </a:br>
            <a:r>
              <a:rPr lang="en-US" smtClean="0"/>
              <a:t> Gözlemcinin Özellikleri</a:t>
            </a:r>
          </a:p>
        </p:txBody>
      </p:sp>
      <p:sp>
        <p:nvSpPr>
          <p:cNvPr id="123907" name="Rectangle 1"/>
          <p:cNvSpPr>
            <a:spLocks noGrp="1" noChangeArrowheads="1"/>
          </p:cNvSpPr>
          <p:nvPr>
            <p:ph idx="1"/>
          </p:nvPr>
        </p:nvSpPr>
        <p:spPr/>
        <p:txBody>
          <a:bodyPr/>
          <a:lstStyle/>
          <a:p>
            <a:pPr marL="382588" indent="-342900">
              <a:buClr>
                <a:srgbClr val="003366"/>
              </a:buClr>
              <a:buSzPct val="75000"/>
              <a:buFont typeface="Wingdings" panose="05000000000000000000" pitchFamily="2" charset="2"/>
              <a:buChar char="l"/>
            </a:pPr>
            <a:r>
              <a:rPr lang="en-US" altLang="tr-TR" smtClean="0">
                <a:latin typeface="Arial Bold" charset="0"/>
                <a:sym typeface="Arial Bold" charset="0"/>
              </a:rPr>
              <a:t>Öngörü Kapasitesi: </a:t>
            </a:r>
            <a:r>
              <a:rPr lang="en-US" altLang="tr-TR" smtClean="0"/>
              <a:t>İnsanlar ön bilgilerini kullanarak ileriyi düşünme ve geleceği tahmin etme tahmin etme kapasitesine sahiptirler. İleriyi düşünme yeteneği, aynı zamanda geçmiş ve gelecek olaylar arasında bağ kurma ile yakından ilgilidir. Bu ilişki sayesinde plan yapabilirler, geleceğe yönelik amaçlar belirleyebilirler.</a:t>
            </a:r>
          </a:p>
        </p:txBody>
      </p:sp>
    </p:spTree>
    <p:extLst>
      <p:ext uri="{BB962C8B-B14F-4D97-AF65-F5344CB8AC3E}">
        <p14:creationId xmlns:p14="http://schemas.microsoft.com/office/powerpoint/2010/main" val="4244312132"/>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p:nvPr>
        </p:nvSpPr>
        <p:spPr/>
        <p:txBody>
          <a:bodyPr/>
          <a:lstStyle/>
          <a:p>
            <a:pPr eaLnBrk="1" hangingPunct="1"/>
            <a:r>
              <a:rPr lang="en-US" altLang="tr-TR" smtClean="0"/>
              <a:t>Gözlemcinin Özellikleri</a:t>
            </a:r>
          </a:p>
        </p:txBody>
      </p:sp>
      <p:sp>
        <p:nvSpPr>
          <p:cNvPr id="124931" name="Rectangle 1"/>
          <p:cNvSpPr>
            <a:spLocks noGrp="1" noChangeArrowheads="1"/>
          </p:cNvSpPr>
          <p:nvPr>
            <p:ph idx="1"/>
          </p:nvPr>
        </p:nvSpPr>
        <p:spPr/>
        <p:txBody>
          <a:bodyPr/>
          <a:lstStyle/>
          <a:p>
            <a:pPr marL="382588" indent="-342900">
              <a:buClr>
                <a:srgbClr val="003366"/>
              </a:buClr>
              <a:buSzPct val="75000"/>
              <a:buFont typeface="Wingdings" panose="05000000000000000000" pitchFamily="2" charset="2"/>
              <a:buChar char="l"/>
            </a:pPr>
            <a:r>
              <a:rPr lang="en-US" altLang="tr-TR" smtClean="0">
                <a:latin typeface="Arial Bold" charset="0"/>
                <a:sym typeface="Arial Bold" charset="0"/>
              </a:rPr>
              <a:t>Öz Düzenleme Kapasitesi:</a:t>
            </a:r>
            <a:r>
              <a:rPr lang="en-US" altLang="tr-TR" smtClean="0"/>
              <a:t> Kişinin kendi davranışlarını kontrol edebilmesi, onlara yön vermesi öz düzenleme kapasitesi ile yakından ilgilidir. İnsanlar ne kadar çalışacaklarına, ne kadar uyuyacaklarına, sosyal bir ortamda nasıl davranacaklarına kendileri karar verirler. </a:t>
            </a:r>
          </a:p>
        </p:txBody>
      </p:sp>
    </p:spTree>
    <p:extLst>
      <p:ext uri="{BB962C8B-B14F-4D97-AF65-F5344CB8AC3E}">
        <p14:creationId xmlns:p14="http://schemas.microsoft.com/office/powerpoint/2010/main" val="4030096502"/>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ChangeArrowheads="1"/>
          </p:cNvSpPr>
          <p:nvPr>
            <p:ph type="title"/>
          </p:nvPr>
        </p:nvSpPr>
        <p:spPr/>
        <p:txBody>
          <a:bodyPr/>
          <a:lstStyle/>
          <a:p>
            <a:pPr eaLnBrk="1" hangingPunct="1"/>
            <a:r>
              <a:rPr lang="en-US" altLang="tr-TR" smtClean="0"/>
              <a:t>Gözlemcinin Özellikleri</a:t>
            </a:r>
          </a:p>
        </p:txBody>
      </p:sp>
      <p:sp>
        <p:nvSpPr>
          <p:cNvPr id="125955" name="Rectangle 1"/>
          <p:cNvSpPr>
            <a:spLocks noGrp="1" noChangeArrowheads="1"/>
          </p:cNvSpPr>
          <p:nvPr>
            <p:ph idx="1"/>
          </p:nvPr>
        </p:nvSpPr>
        <p:spPr/>
        <p:txBody>
          <a:bodyPr/>
          <a:lstStyle/>
          <a:p>
            <a:pPr marL="382588" indent="-342900">
              <a:buClr>
                <a:srgbClr val="003366"/>
              </a:buClr>
              <a:buSzPct val="75000"/>
              <a:buFont typeface="Wingdings" panose="05000000000000000000" pitchFamily="2" charset="2"/>
              <a:buChar char="l"/>
            </a:pPr>
            <a:r>
              <a:rPr lang="en-US" altLang="tr-TR" smtClean="0">
                <a:latin typeface="Arial Bold" charset="0"/>
                <a:sym typeface="Arial Bold" charset="0"/>
              </a:rPr>
              <a:t>Öz Yargılama Kapasitesi:</a:t>
            </a:r>
            <a:r>
              <a:rPr lang="en-US" altLang="tr-TR" smtClean="0"/>
              <a:t> İnsanların kendileri hakkında düşünme, yargıda bulunma ve davranışlarını değerlendirme becerileri öz düzenleme kapasitesi ilgilidir. </a:t>
            </a:r>
          </a:p>
        </p:txBody>
      </p:sp>
    </p:spTree>
    <p:extLst>
      <p:ext uri="{BB962C8B-B14F-4D97-AF65-F5344CB8AC3E}">
        <p14:creationId xmlns:p14="http://schemas.microsoft.com/office/powerpoint/2010/main" val="1839169971"/>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title"/>
          </p:nvPr>
        </p:nvSpPr>
        <p:spPr/>
        <p:txBody>
          <a:bodyPr/>
          <a:lstStyle/>
          <a:p>
            <a:pPr eaLnBrk="1" hangingPunct="1"/>
            <a:r>
              <a:rPr lang="en-US" altLang="tr-TR" smtClean="0"/>
              <a:t>Gözlemcinin Özellikleri</a:t>
            </a:r>
          </a:p>
        </p:txBody>
      </p:sp>
      <p:sp>
        <p:nvSpPr>
          <p:cNvPr id="126979" name="Rectangle 1"/>
          <p:cNvSpPr>
            <a:spLocks noGrp="1" noChangeArrowheads="1"/>
          </p:cNvSpPr>
          <p:nvPr>
            <p:ph idx="1"/>
          </p:nvPr>
        </p:nvSpPr>
        <p:spPr/>
        <p:txBody>
          <a:bodyPr/>
          <a:lstStyle/>
          <a:p>
            <a:pPr marL="382588" indent="-342900">
              <a:buClr>
                <a:srgbClr val="003366"/>
              </a:buClr>
              <a:buSzPct val="75000"/>
              <a:buFont typeface="Wingdings" panose="05000000000000000000" pitchFamily="2" charset="2"/>
              <a:buChar char="l"/>
            </a:pPr>
            <a:r>
              <a:rPr lang="en-US" altLang="tr-TR" smtClean="0">
                <a:latin typeface="Arial Bold" charset="0"/>
                <a:sym typeface="Arial Bold" charset="0"/>
              </a:rPr>
              <a:t>Öz yeterlik (Yetkinlik) Kapasitesi:</a:t>
            </a:r>
            <a:r>
              <a:rPr lang="en-US" altLang="tr-TR" smtClean="0"/>
              <a:t> Birey, bir davranışı gerçekleştirmeden önce kendisinin o davranışı yapıp yapamayacağına dair bir inanç geliştirir. Bu inanca öz yeterlik inancı denir. Bir kişinin öz yeterlik inancı düşükse, bir davranışı yapması ya da model alması zor görünmektedir. </a:t>
            </a:r>
          </a:p>
        </p:txBody>
      </p:sp>
    </p:spTree>
    <p:extLst>
      <p:ext uri="{BB962C8B-B14F-4D97-AF65-F5344CB8AC3E}">
        <p14:creationId xmlns:p14="http://schemas.microsoft.com/office/powerpoint/2010/main" val="54122219"/>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Rectangle 2"/>
          <p:cNvSpPr>
            <a:spLocks noGrp="1" noChangeArrowheads="1"/>
          </p:cNvSpPr>
          <p:nvPr>
            <p:ph type="title"/>
          </p:nvPr>
        </p:nvSpPr>
        <p:spPr/>
        <p:txBody>
          <a:bodyPr>
            <a:normAutofit/>
          </a:bodyPr>
          <a:lstStyle/>
          <a:p>
            <a:pPr>
              <a:defRPr/>
            </a:pPr>
            <a:r>
              <a:rPr lang="en-US" smtClean="0"/>
              <a:t/>
            </a:r>
            <a:br>
              <a:rPr lang="en-US" smtClean="0"/>
            </a:br>
            <a:r>
              <a:rPr lang="en-US" smtClean="0"/>
              <a:t> Öğrenmeyi sağlayan dolaylı yaşantılar</a:t>
            </a:r>
          </a:p>
        </p:txBody>
      </p:sp>
      <p:sp>
        <p:nvSpPr>
          <p:cNvPr id="128003" name="Rectangle 1"/>
          <p:cNvSpPr>
            <a:spLocks noGrp="1" noChangeArrowheads="1"/>
          </p:cNvSpPr>
          <p:nvPr>
            <p:ph idx="1"/>
          </p:nvPr>
        </p:nvSpPr>
        <p:spPr/>
        <p:txBody>
          <a:bodyPr/>
          <a:lstStyle/>
          <a:p>
            <a:pPr marL="382588" indent="-342900">
              <a:buClr>
                <a:srgbClr val="003366"/>
              </a:buClr>
              <a:buSzPct val="75000"/>
              <a:buFont typeface="Wingdings" panose="05000000000000000000" pitchFamily="2" charset="2"/>
              <a:buChar char="l"/>
            </a:pPr>
            <a:r>
              <a:rPr lang="en-US" altLang="tr-TR" smtClean="0"/>
              <a:t>Dolaylı Pekiştirme</a:t>
            </a:r>
          </a:p>
          <a:p>
            <a:pPr marL="382588" indent="-342900">
              <a:buClr>
                <a:srgbClr val="003366"/>
              </a:buClr>
              <a:buSzPct val="75000"/>
              <a:buFont typeface="Wingdings" panose="05000000000000000000" pitchFamily="2" charset="2"/>
              <a:buChar char="l"/>
            </a:pPr>
            <a:r>
              <a:rPr lang="en-US" altLang="tr-TR" smtClean="0"/>
              <a:t>Dolaylı Güdülenme</a:t>
            </a:r>
          </a:p>
          <a:p>
            <a:pPr marL="382588" indent="-342900">
              <a:buClr>
                <a:srgbClr val="003366"/>
              </a:buClr>
              <a:buSzPct val="75000"/>
              <a:buFont typeface="Wingdings" panose="05000000000000000000" pitchFamily="2" charset="2"/>
              <a:buChar char="l"/>
            </a:pPr>
            <a:r>
              <a:rPr lang="en-US" altLang="tr-TR" smtClean="0"/>
              <a:t>Dolaylı Duygu</a:t>
            </a:r>
          </a:p>
          <a:p>
            <a:pPr marL="382588" indent="-342900">
              <a:buClr>
                <a:srgbClr val="003366"/>
              </a:buClr>
              <a:buSzPct val="75000"/>
              <a:buFont typeface="Wingdings" panose="05000000000000000000" pitchFamily="2" charset="2"/>
              <a:buChar char="l"/>
            </a:pPr>
            <a:r>
              <a:rPr lang="en-US" altLang="tr-TR" smtClean="0"/>
              <a:t>Dolaylı Ceza</a:t>
            </a:r>
          </a:p>
        </p:txBody>
      </p:sp>
    </p:spTree>
    <p:extLst>
      <p:ext uri="{BB962C8B-B14F-4D97-AF65-F5344CB8AC3E}">
        <p14:creationId xmlns:p14="http://schemas.microsoft.com/office/powerpoint/2010/main" val="1679095167"/>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3"/>
          <p:cNvSpPr>
            <a:spLocks noGrp="1" noChangeArrowheads="1"/>
          </p:cNvSpPr>
          <p:nvPr>
            <p:ph type="title"/>
          </p:nvPr>
        </p:nvSpPr>
        <p:spPr/>
        <p:txBody>
          <a:bodyPr/>
          <a:lstStyle/>
          <a:p>
            <a:pPr eaLnBrk="1" hangingPunct="1"/>
            <a:r>
              <a:rPr lang="en-US" altLang="tr-TR" smtClean="0"/>
              <a:t/>
            </a:r>
            <a:br>
              <a:rPr lang="en-US" altLang="tr-TR" smtClean="0"/>
            </a:br>
            <a:r>
              <a:rPr lang="en-US" altLang="tr-TR" smtClean="0"/>
              <a:t> Dolaylı Pekiştirme</a:t>
            </a:r>
          </a:p>
        </p:txBody>
      </p:sp>
      <p:sp>
        <p:nvSpPr>
          <p:cNvPr id="129027" name="Rectangle 1"/>
          <p:cNvSpPr>
            <a:spLocks noGrp="1" noChangeArrowheads="1"/>
          </p:cNvSpPr>
          <p:nvPr>
            <p:ph idx="1"/>
          </p:nvPr>
        </p:nvSpPr>
        <p:spPr>
          <a:xfrm>
            <a:off x="2362201" y="2362200"/>
            <a:ext cx="3770313" cy="4495800"/>
          </a:xfrm>
        </p:spPr>
        <p:txBody>
          <a:bodyPr/>
          <a:lstStyle/>
          <a:p>
            <a:pPr marL="382588" indent="-342900">
              <a:buClr>
                <a:srgbClr val="003366"/>
              </a:buClr>
              <a:buSzPct val="75000"/>
              <a:buFont typeface="Wingdings" panose="05000000000000000000" pitchFamily="2" charset="2"/>
              <a:buChar char="l"/>
            </a:pPr>
            <a:r>
              <a:rPr lang="en-US" altLang="tr-TR" sz="2000">
                <a:latin typeface="Arial Bold" charset="0"/>
                <a:sym typeface="Arial Bold" charset="0"/>
              </a:rPr>
              <a:t>Dolaylı pekiştirme:</a:t>
            </a:r>
            <a:r>
              <a:rPr lang="en-US" altLang="tr-TR" sz="2000"/>
              <a:t> Bandura</a:t>
            </a:r>
            <a:r>
              <a:rPr lang="ja-JP" altLang="en-US" sz="2000">
                <a:latin typeface="Arial" panose="020B0604020202020204" pitchFamily="34" charset="0"/>
                <a:cs typeface="HGP明朝E"/>
              </a:rPr>
              <a:t>’</a:t>
            </a:r>
            <a:r>
              <a:rPr lang="en-US" altLang="ja-JP" sz="2000">
                <a:cs typeface="HGP明朝E"/>
              </a:rPr>
              <a:t>ya göre modelin davranışı pekiştireçle bitmişse gözlemci tarafından daha fazla model alınmaktadır. Örneğin, bir öğrenci başarısından dolayı takdir belgesi almışsa, bu ödül diğer öğrencilerin model alma davranışını olumlu etkileyecektir.</a:t>
            </a:r>
            <a:endParaRPr lang="en-US" altLang="tr-TR" sz="2000"/>
          </a:p>
        </p:txBody>
      </p:sp>
      <p:pic>
        <p:nvPicPr>
          <p:cNvPr id="129028"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84913" y="2286000"/>
            <a:ext cx="3770312"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19582191"/>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title"/>
          </p:nvPr>
        </p:nvSpPr>
        <p:spPr/>
        <p:txBody>
          <a:bodyPr/>
          <a:lstStyle/>
          <a:p>
            <a:pPr eaLnBrk="1" hangingPunct="1"/>
            <a:r>
              <a:rPr lang="en-US" altLang="tr-TR" smtClean="0"/>
              <a:t>Dolaylı Güdülenme</a:t>
            </a:r>
          </a:p>
        </p:txBody>
      </p:sp>
      <p:sp>
        <p:nvSpPr>
          <p:cNvPr id="130051" name="Rectangle 1"/>
          <p:cNvSpPr>
            <a:spLocks noGrp="1" noChangeArrowheads="1"/>
          </p:cNvSpPr>
          <p:nvPr>
            <p:ph idx="1"/>
          </p:nvPr>
        </p:nvSpPr>
        <p:spPr/>
        <p:txBody>
          <a:bodyPr/>
          <a:lstStyle/>
          <a:p>
            <a:pPr marL="382588" indent="-342900">
              <a:buClr>
                <a:srgbClr val="003366"/>
              </a:buClr>
              <a:buSzPct val="75000"/>
              <a:buFont typeface="Wingdings" panose="05000000000000000000" pitchFamily="2" charset="2"/>
              <a:buChar char="l"/>
            </a:pPr>
            <a:r>
              <a:rPr lang="en-US" altLang="tr-TR" smtClean="0"/>
              <a:t>Model dışarıdan herhangi bir pekiştireç almasa bile kendi kendini ödüllendirebilir. Bu durum gözlemcinin model alma davranışını olumlu etkiler. Örneğin, bir öğrenci ders çalışmasının karşılığını sınavından yüksek puan olarak almışsa bu gözlemciyi model alma konusunda motive edecektir.</a:t>
            </a:r>
          </a:p>
        </p:txBody>
      </p:sp>
    </p:spTree>
    <p:extLst>
      <p:ext uri="{BB962C8B-B14F-4D97-AF65-F5344CB8AC3E}">
        <p14:creationId xmlns:p14="http://schemas.microsoft.com/office/powerpoint/2010/main" val="1740009622"/>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3"/>
          <p:cNvSpPr>
            <a:spLocks noGrp="1" noChangeArrowheads="1"/>
          </p:cNvSpPr>
          <p:nvPr>
            <p:ph type="title"/>
          </p:nvPr>
        </p:nvSpPr>
        <p:spPr/>
        <p:txBody>
          <a:bodyPr/>
          <a:lstStyle/>
          <a:p>
            <a:pPr eaLnBrk="1" hangingPunct="1"/>
            <a:r>
              <a:rPr lang="en-US" altLang="tr-TR" smtClean="0">
                <a:solidFill>
                  <a:srgbClr val="003366"/>
                </a:solidFill>
              </a:rPr>
              <a:t>Dolaylı duygu</a:t>
            </a:r>
          </a:p>
        </p:txBody>
      </p:sp>
      <p:sp>
        <p:nvSpPr>
          <p:cNvPr id="131075" name="Rectangle 1"/>
          <p:cNvSpPr>
            <a:spLocks noGrp="1" noChangeArrowheads="1"/>
          </p:cNvSpPr>
          <p:nvPr>
            <p:ph idx="1"/>
          </p:nvPr>
        </p:nvSpPr>
        <p:spPr>
          <a:xfrm>
            <a:off x="2362201" y="2362200"/>
            <a:ext cx="3770313" cy="4495800"/>
          </a:xfrm>
        </p:spPr>
        <p:txBody>
          <a:bodyPr/>
          <a:lstStyle/>
          <a:p>
            <a:pPr marL="382588" indent="-342900">
              <a:buClr>
                <a:srgbClr val="003366"/>
              </a:buClr>
              <a:buSzPct val="75000"/>
              <a:buFont typeface="Wingdings" panose="05000000000000000000" pitchFamily="2" charset="2"/>
              <a:buChar char="l"/>
            </a:pPr>
            <a:r>
              <a:rPr lang="en-US" altLang="tr-TR" sz="2000"/>
              <a:t>Birçok duygu gözlem yoluyla kazanılır. Örneğin, bir kişi hiç yaralanmasa da tabancadan korkar. Yine, bizi hiç yılan sokmasa bile yine de yılandan korkarız. Bu tür duyguları öğrenmemizde başkalarının yaşantıları önemli yer tutar.</a:t>
            </a:r>
          </a:p>
        </p:txBody>
      </p:sp>
      <p:pic>
        <p:nvPicPr>
          <p:cNvPr id="131076"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70663" y="2362201"/>
            <a:ext cx="3198812" cy="372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70114483"/>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4"/>
          <p:cNvSpPr>
            <a:spLocks noGrp="1" noChangeArrowheads="1"/>
          </p:cNvSpPr>
          <p:nvPr>
            <p:ph type="title"/>
          </p:nvPr>
        </p:nvSpPr>
        <p:spPr/>
        <p:txBody>
          <a:bodyPr/>
          <a:lstStyle/>
          <a:p>
            <a:pPr eaLnBrk="1" hangingPunct="1"/>
            <a:r>
              <a:rPr lang="en-US" altLang="tr-TR" smtClean="0">
                <a:solidFill>
                  <a:srgbClr val="003366"/>
                </a:solidFill>
              </a:rPr>
              <a:t>Dolaylı ceza</a:t>
            </a:r>
          </a:p>
        </p:txBody>
      </p:sp>
      <p:sp>
        <p:nvSpPr>
          <p:cNvPr id="132099" name="Rectangle 1"/>
          <p:cNvSpPr>
            <a:spLocks noGrp="1" noChangeArrowheads="1"/>
          </p:cNvSpPr>
          <p:nvPr>
            <p:ph idx="1"/>
          </p:nvPr>
        </p:nvSpPr>
        <p:spPr>
          <a:xfrm>
            <a:off x="2362201" y="2362200"/>
            <a:ext cx="3770313" cy="4495800"/>
          </a:xfrm>
        </p:spPr>
        <p:txBody>
          <a:bodyPr/>
          <a:lstStyle/>
          <a:p>
            <a:pPr marL="382588" indent="-342900">
              <a:buNone/>
            </a:pPr>
            <a:r>
              <a:rPr lang="en-US" altLang="tr-TR" sz="2800"/>
              <a:t>	</a:t>
            </a:r>
            <a:r>
              <a:rPr lang="en-US" altLang="tr-TR" sz="2000"/>
              <a:t>Modelin olumsuz bir davranışı ceza ile sonlanmışsa, gözlemci o davranışı yapmama eğilimi gösterir. Örneğin, trafikte araba kullanırken önümüzdeki bir kişi hızlı araba kullandığı için ceza almışsa, biz yolumuzun kalan kısmında hız yapmamaya daha fazla dikkat ederiz.</a:t>
            </a:r>
          </a:p>
        </p:txBody>
      </p:sp>
      <p:sp>
        <p:nvSpPr>
          <p:cNvPr id="209922" name="Rectangle 2"/>
          <p:cNvSpPr>
            <a:spLocks/>
          </p:cNvSpPr>
          <p:nvPr/>
        </p:nvSpPr>
        <p:spPr bwMode="auto">
          <a:xfrm>
            <a:off x="4668838" y="1934032"/>
            <a:ext cx="1958870" cy="430887"/>
          </a:xfrm>
          <a:prstGeom prst="rect">
            <a:avLst/>
          </a:prstGeom>
          <a:noFill/>
          <a:ln>
            <a:noFill/>
          </a:ln>
          <a:extLst>
            <a:ext uri="{909E8E84-426E-40dd-AFC4-6F175D3DCCD1}"/>
            <a:ext uri="{91240B29-F687-4f45-9708-019B960494DF}"/>
          </a:extLst>
        </p:spPr>
        <p:txBody>
          <a:bodyPr wrap="none" lIns="0" tIns="0" rIns="0" bIns="0" anchor="ctr">
            <a:spAutoFit/>
          </a:bodyPr>
          <a:lstStyle/>
          <a:p>
            <a:pPr>
              <a:defRPr/>
            </a:pPr>
            <a:r>
              <a:rPr lang="en-US" sz="2800">
                <a:solidFill>
                  <a:srgbClr val="003366"/>
                </a:solidFill>
                <a:effectLst>
                  <a:outerShdw blurRad="38100" dist="38100" dir="2700000" algn="tl">
                    <a:srgbClr val="000000"/>
                  </a:outerShdw>
                </a:effectLst>
                <a:latin typeface="Arial Bold" charset="0"/>
                <a:ea typeface="MS PGothic" pitchFamily="34" charset="-128"/>
                <a:sym typeface="Arial Bold" charset="0"/>
              </a:rPr>
              <a:t>Dolaylı ceza</a:t>
            </a:r>
          </a:p>
        </p:txBody>
      </p:sp>
      <p:pic>
        <p:nvPicPr>
          <p:cNvPr id="132101" name="Picture 3"/>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84913" y="2590800"/>
            <a:ext cx="3770312"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8240663"/>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42023375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3"/>
          <p:cNvSpPr>
            <a:spLocks noGrp="1" noChangeArrowheads="1"/>
          </p:cNvSpPr>
          <p:nvPr>
            <p:ph type="title"/>
          </p:nvPr>
        </p:nvSpPr>
        <p:spPr/>
        <p:txBody>
          <a:bodyPr/>
          <a:lstStyle/>
          <a:p>
            <a:pPr eaLnBrk="1" hangingPunct="1"/>
            <a:r>
              <a:rPr lang="en-US" altLang="tr-TR" smtClean="0"/>
              <a:t>Sosyal Öğrenme kuramı</a:t>
            </a:r>
          </a:p>
        </p:txBody>
      </p:sp>
      <p:sp>
        <p:nvSpPr>
          <p:cNvPr id="116739" name="Rectangle 1"/>
          <p:cNvSpPr>
            <a:spLocks noGrp="1" noChangeArrowheads="1"/>
          </p:cNvSpPr>
          <p:nvPr>
            <p:ph idx="1"/>
          </p:nvPr>
        </p:nvSpPr>
        <p:spPr>
          <a:xfrm>
            <a:off x="2362201" y="2362200"/>
            <a:ext cx="3770313" cy="4495800"/>
          </a:xfrm>
        </p:spPr>
        <p:txBody>
          <a:bodyPr/>
          <a:lstStyle/>
          <a:p>
            <a:pPr marL="382588" indent="-342900">
              <a:buNone/>
            </a:pPr>
            <a:r>
              <a:rPr lang="en-US" altLang="tr-TR" sz="2800" dirty="0"/>
              <a:t>	</a:t>
            </a:r>
            <a:r>
              <a:rPr lang="en-US" altLang="tr-TR" sz="2000" dirty="0"/>
              <a:t>Albert Bandura, </a:t>
            </a:r>
            <a:r>
              <a:rPr lang="en-US" altLang="tr-TR" sz="2000" dirty="0" err="1"/>
              <a:t>gündelik</a:t>
            </a:r>
            <a:r>
              <a:rPr lang="en-US" altLang="tr-TR" sz="2000" dirty="0"/>
              <a:t> </a:t>
            </a:r>
            <a:r>
              <a:rPr lang="en-US" altLang="tr-TR" sz="2000" dirty="0" err="1"/>
              <a:t>hayattaki</a:t>
            </a:r>
            <a:r>
              <a:rPr lang="en-US" altLang="tr-TR" sz="2000" dirty="0"/>
              <a:t> </a:t>
            </a:r>
            <a:r>
              <a:rPr lang="en-US" altLang="tr-TR" sz="2000" dirty="0" err="1"/>
              <a:t>öğrenmelerimizin</a:t>
            </a:r>
            <a:r>
              <a:rPr lang="en-US" altLang="tr-TR" sz="2000" dirty="0"/>
              <a:t> </a:t>
            </a:r>
            <a:r>
              <a:rPr lang="en-US" altLang="tr-TR" sz="2000" dirty="0" err="1"/>
              <a:t>büyük</a:t>
            </a:r>
            <a:r>
              <a:rPr lang="en-US" altLang="tr-TR" sz="2000" dirty="0"/>
              <a:t> </a:t>
            </a:r>
            <a:r>
              <a:rPr lang="en-US" altLang="tr-TR" sz="2000" dirty="0" err="1"/>
              <a:t>bir</a:t>
            </a:r>
            <a:r>
              <a:rPr lang="en-US" altLang="tr-TR" sz="2000" dirty="0"/>
              <a:t> </a:t>
            </a:r>
            <a:r>
              <a:rPr lang="en-US" altLang="tr-TR" sz="2000" dirty="0" err="1"/>
              <a:t>çoğunluğunun</a:t>
            </a:r>
            <a:r>
              <a:rPr lang="en-US" altLang="tr-TR" sz="2000" dirty="0"/>
              <a:t> </a:t>
            </a:r>
            <a:r>
              <a:rPr lang="en-US" altLang="tr-TR" sz="2000" dirty="0" err="1"/>
              <a:t>sosyal</a:t>
            </a:r>
            <a:r>
              <a:rPr lang="en-US" altLang="tr-TR" sz="2000" dirty="0"/>
              <a:t> </a:t>
            </a:r>
            <a:r>
              <a:rPr lang="en-US" altLang="tr-TR" sz="2000" dirty="0" err="1"/>
              <a:t>öğrenme</a:t>
            </a:r>
            <a:r>
              <a:rPr lang="en-US" altLang="tr-TR" sz="2000" dirty="0"/>
              <a:t> </a:t>
            </a:r>
            <a:r>
              <a:rPr lang="en-US" altLang="tr-TR" sz="2000" dirty="0" err="1"/>
              <a:t>yoluyla</a:t>
            </a:r>
            <a:r>
              <a:rPr lang="en-US" altLang="tr-TR" sz="2000" dirty="0"/>
              <a:t> </a:t>
            </a:r>
            <a:r>
              <a:rPr lang="en-US" altLang="tr-TR" sz="2000"/>
              <a:t>gerçekleştiğini</a:t>
            </a:r>
            <a:r>
              <a:rPr lang="en-US" altLang="tr-TR" sz="2000" dirty="0"/>
              <a:t> </a:t>
            </a:r>
            <a:r>
              <a:rPr lang="en-US" altLang="tr-TR" sz="2000" dirty="0" err="1"/>
              <a:t>açıklayan</a:t>
            </a:r>
            <a:r>
              <a:rPr lang="en-US" altLang="tr-TR" sz="2000" dirty="0"/>
              <a:t> </a:t>
            </a:r>
            <a:r>
              <a:rPr lang="en-US" altLang="tr-TR" sz="2000" dirty="0" err="1"/>
              <a:t>bir</a:t>
            </a:r>
            <a:r>
              <a:rPr lang="en-US" altLang="tr-TR" sz="2000" dirty="0"/>
              <a:t> </a:t>
            </a:r>
            <a:r>
              <a:rPr lang="en-US" altLang="tr-TR" sz="2000" dirty="0" err="1"/>
              <a:t>kuram</a:t>
            </a:r>
            <a:r>
              <a:rPr lang="en-US" altLang="tr-TR" sz="2000" dirty="0"/>
              <a:t> </a:t>
            </a:r>
            <a:r>
              <a:rPr lang="en-US" altLang="tr-TR" sz="2000" dirty="0" err="1"/>
              <a:t>geliştirmiştir</a:t>
            </a:r>
            <a:r>
              <a:rPr lang="en-US" altLang="tr-TR" sz="2000" dirty="0"/>
              <a:t>. </a:t>
            </a:r>
            <a:r>
              <a:rPr lang="en-US" altLang="tr-TR" sz="2000" dirty="0" err="1"/>
              <a:t>Bandıra</a:t>
            </a:r>
            <a:r>
              <a:rPr lang="ja-JP" altLang="en-US" sz="2000" dirty="0">
                <a:latin typeface="Arial" panose="020B0604020202020204" pitchFamily="34" charset="0"/>
                <a:cs typeface="HGP明朝E"/>
              </a:rPr>
              <a:t>’</a:t>
            </a:r>
            <a:r>
              <a:rPr lang="en-US" altLang="ja-JP" sz="2000" dirty="0" err="1">
                <a:cs typeface="HGP明朝E"/>
              </a:rPr>
              <a:t>nın</a:t>
            </a:r>
            <a:r>
              <a:rPr lang="en-US" altLang="ja-JP" sz="2000" dirty="0">
                <a:cs typeface="HGP明朝E"/>
              </a:rPr>
              <a:t> </a:t>
            </a:r>
            <a:r>
              <a:rPr lang="en-US" altLang="ja-JP" sz="2000" dirty="0" err="1">
                <a:cs typeface="HGP明朝E"/>
              </a:rPr>
              <a:t>öğrenme</a:t>
            </a:r>
            <a:r>
              <a:rPr lang="en-US" altLang="ja-JP" sz="2000" dirty="0">
                <a:cs typeface="HGP明朝E"/>
              </a:rPr>
              <a:t> </a:t>
            </a:r>
            <a:r>
              <a:rPr lang="en-US" altLang="ja-JP" sz="2000" dirty="0" err="1">
                <a:cs typeface="HGP明朝E"/>
              </a:rPr>
              <a:t>ile</a:t>
            </a:r>
            <a:r>
              <a:rPr lang="en-US" altLang="ja-JP" sz="2000" dirty="0">
                <a:cs typeface="HGP明朝E"/>
              </a:rPr>
              <a:t> </a:t>
            </a:r>
            <a:r>
              <a:rPr lang="en-US" altLang="ja-JP" sz="2000" dirty="0" err="1">
                <a:cs typeface="HGP明朝E"/>
              </a:rPr>
              <a:t>ilgili</a:t>
            </a:r>
            <a:r>
              <a:rPr lang="en-US" altLang="ja-JP" sz="2000" dirty="0">
                <a:cs typeface="HGP明朝E"/>
              </a:rPr>
              <a:t> </a:t>
            </a:r>
            <a:r>
              <a:rPr lang="en-US" altLang="ja-JP" sz="2000" dirty="0" err="1">
                <a:cs typeface="HGP明朝E"/>
              </a:rPr>
              <a:t>görüşleri</a:t>
            </a:r>
            <a:r>
              <a:rPr lang="en-US" altLang="ja-JP" sz="2000" dirty="0">
                <a:cs typeface="HGP明朝E"/>
              </a:rPr>
              <a:t> </a:t>
            </a:r>
            <a:r>
              <a:rPr lang="en-US" altLang="ja-JP" sz="2000" dirty="0" err="1">
                <a:cs typeface="HGP明朝E"/>
              </a:rPr>
              <a:t>kısaca</a:t>
            </a:r>
            <a:r>
              <a:rPr lang="en-US" altLang="ja-JP" sz="2000" dirty="0">
                <a:cs typeface="HGP明朝E"/>
              </a:rPr>
              <a:t> </a:t>
            </a:r>
            <a:r>
              <a:rPr lang="en-US" altLang="ja-JP" sz="2000" dirty="0" err="1">
                <a:cs typeface="HGP明朝E"/>
              </a:rPr>
              <a:t>şöyledir</a:t>
            </a:r>
            <a:r>
              <a:rPr lang="en-US" altLang="ja-JP" sz="2000" dirty="0">
                <a:cs typeface="HGP明朝E"/>
              </a:rPr>
              <a:t>;</a:t>
            </a:r>
            <a:endParaRPr lang="en-US" altLang="tr-TR" sz="2000" dirty="0"/>
          </a:p>
        </p:txBody>
      </p:sp>
      <p:pic>
        <p:nvPicPr>
          <p:cNvPr id="116740"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72200" y="2286000"/>
            <a:ext cx="3924300" cy="392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61062734"/>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7" name="Rectangle 3"/>
          <p:cNvSpPr>
            <a:spLocks noGrp="1" noChangeArrowheads="1"/>
          </p:cNvSpPr>
          <p:nvPr>
            <p:ph type="title"/>
          </p:nvPr>
        </p:nvSpPr>
        <p:spPr/>
        <p:txBody>
          <a:bodyPr>
            <a:normAutofit/>
          </a:bodyPr>
          <a:lstStyle/>
          <a:p>
            <a:pPr>
              <a:defRPr/>
            </a:pPr>
            <a:r>
              <a:rPr lang="en-US" dirty="0" smtClean="0">
                <a:solidFill>
                  <a:srgbClr val="003366"/>
                </a:solidFill>
              </a:rPr>
              <a:t>Band</a:t>
            </a:r>
            <a:r>
              <a:rPr lang="tr-TR" dirty="0" smtClean="0">
                <a:solidFill>
                  <a:srgbClr val="003366"/>
                </a:solidFill>
              </a:rPr>
              <a:t>u</a:t>
            </a:r>
            <a:r>
              <a:rPr lang="en-US" dirty="0" err="1" smtClean="0">
                <a:solidFill>
                  <a:srgbClr val="003366"/>
                </a:solidFill>
              </a:rPr>
              <a:t>ra</a:t>
            </a:r>
            <a:r>
              <a:rPr lang="tr-TR" dirty="0" smtClean="0">
                <a:solidFill>
                  <a:srgbClr val="003366"/>
                </a:solidFill>
                <a:latin typeface="Arial" pitchFamily="34" charset="0"/>
              </a:rPr>
              <a:t>’</a:t>
            </a:r>
            <a:r>
              <a:rPr lang="en-US" altLang="ja-JP" dirty="0" err="1" smtClean="0">
                <a:solidFill>
                  <a:srgbClr val="003366"/>
                </a:solidFill>
              </a:rPr>
              <a:t>nın</a:t>
            </a:r>
            <a:r>
              <a:rPr lang="en-US" altLang="ja-JP" dirty="0" smtClean="0">
                <a:solidFill>
                  <a:srgbClr val="003366"/>
                </a:solidFill>
              </a:rPr>
              <a:t> </a:t>
            </a:r>
            <a:r>
              <a:rPr lang="en-US" altLang="ja-JP" dirty="0" err="1" smtClean="0">
                <a:solidFill>
                  <a:srgbClr val="003366"/>
                </a:solidFill>
              </a:rPr>
              <a:t>öğrenme</a:t>
            </a:r>
            <a:r>
              <a:rPr lang="en-US" altLang="ja-JP" dirty="0" smtClean="0">
                <a:solidFill>
                  <a:srgbClr val="003366"/>
                </a:solidFill>
              </a:rPr>
              <a:t> </a:t>
            </a:r>
            <a:r>
              <a:rPr lang="en-US" altLang="ja-JP" dirty="0" err="1" smtClean="0">
                <a:solidFill>
                  <a:srgbClr val="003366"/>
                </a:solidFill>
              </a:rPr>
              <a:t>ile</a:t>
            </a:r>
            <a:r>
              <a:rPr lang="en-US" altLang="ja-JP" dirty="0" smtClean="0">
                <a:solidFill>
                  <a:srgbClr val="003366"/>
                </a:solidFill>
              </a:rPr>
              <a:t> </a:t>
            </a:r>
            <a:r>
              <a:rPr lang="en-US" altLang="ja-JP" dirty="0" err="1" smtClean="0">
                <a:solidFill>
                  <a:srgbClr val="003366"/>
                </a:solidFill>
              </a:rPr>
              <a:t>ilgili</a:t>
            </a:r>
            <a:r>
              <a:rPr lang="en-US" altLang="ja-JP" dirty="0" smtClean="0">
                <a:solidFill>
                  <a:srgbClr val="003366"/>
                </a:solidFill>
              </a:rPr>
              <a:t> </a:t>
            </a:r>
            <a:r>
              <a:rPr lang="en-US" altLang="ja-JP" dirty="0" err="1" smtClean="0">
                <a:solidFill>
                  <a:srgbClr val="003366"/>
                </a:solidFill>
              </a:rPr>
              <a:t>görüşleri</a:t>
            </a:r>
            <a:endParaRPr lang="en-US" dirty="0" smtClean="0">
              <a:solidFill>
                <a:srgbClr val="003366"/>
              </a:solidFill>
            </a:endParaRPr>
          </a:p>
        </p:txBody>
      </p:sp>
      <p:sp>
        <p:nvSpPr>
          <p:cNvPr id="117763" name="Rectangle 1"/>
          <p:cNvSpPr>
            <a:spLocks noGrp="1" noChangeArrowheads="1"/>
          </p:cNvSpPr>
          <p:nvPr>
            <p:ph idx="1"/>
          </p:nvPr>
        </p:nvSpPr>
        <p:spPr>
          <a:xfrm>
            <a:off x="2362201" y="2362200"/>
            <a:ext cx="3770313" cy="4495800"/>
          </a:xfrm>
        </p:spPr>
        <p:txBody>
          <a:bodyPr/>
          <a:lstStyle/>
          <a:p>
            <a:pPr marL="382588" indent="-342900">
              <a:buClr>
                <a:srgbClr val="003366"/>
              </a:buClr>
              <a:buSzPct val="75000"/>
              <a:buFont typeface="Wingdings" panose="05000000000000000000" pitchFamily="2" charset="2"/>
              <a:buChar char="l"/>
            </a:pPr>
            <a:r>
              <a:rPr lang="en-US" altLang="tr-TR" sz="2000">
                <a:latin typeface="Arial Bold" charset="0"/>
                <a:sym typeface="Arial Bold" charset="0"/>
              </a:rPr>
              <a:t>Karşılıklı Belirleyicilik:</a:t>
            </a:r>
            <a:r>
              <a:rPr lang="en-US" altLang="tr-TR" sz="2000"/>
              <a:t> davranışçıların katı çevreci anlayışına karşı çıkmış ve bireyin sadece çevre tarafından etkilenen bir varlık olmadığını, bazen bireyin de çevreyi etkilediğini ifade etmiştir. Buna da </a:t>
            </a:r>
            <a:r>
              <a:rPr lang="en-US" altLang="tr-TR" sz="2000">
                <a:latin typeface="Arial Bold" charset="0"/>
                <a:sym typeface="Arial Bold" charset="0"/>
              </a:rPr>
              <a:t>Karşılıklı Belirleyicilik</a:t>
            </a:r>
            <a:r>
              <a:rPr lang="en-US" altLang="tr-TR" sz="2000"/>
              <a:t> ilkesi demiştir. </a:t>
            </a:r>
          </a:p>
        </p:txBody>
      </p:sp>
      <p:pic>
        <p:nvPicPr>
          <p:cNvPr id="117764"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24600" y="2362200"/>
            <a:ext cx="40767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16008420"/>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2"/>
          <p:cNvSpPr>
            <a:spLocks noGrp="1" noChangeArrowheads="1"/>
          </p:cNvSpPr>
          <p:nvPr>
            <p:ph type="title"/>
          </p:nvPr>
        </p:nvSpPr>
        <p:spPr/>
        <p:txBody>
          <a:bodyPr>
            <a:normAutofit/>
          </a:bodyPr>
          <a:lstStyle/>
          <a:p>
            <a:pPr>
              <a:defRPr/>
            </a:pPr>
            <a:r>
              <a:rPr lang="en-US" dirty="0" smtClean="0">
                <a:solidFill>
                  <a:srgbClr val="003366"/>
                </a:solidFill>
              </a:rPr>
              <a:t>Band</a:t>
            </a:r>
            <a:r>
              <a:rPr lang="tr-TR" dirty="0" smtClean="0">
                <a:solidFill>
                  <a:srgbClr val="003366"/>
                </a:solidFill>
              </a:rPr>
              <a:t>u</a:t>
            </a:r>
            <a:r>
              <a:rPr lang="en-US" dirty="0" err="1" smtClean="0">
                <a:solidFill>
                  <a:srgbClr val="003366"/>
                </a:solidFill>
              </a:rPr>
              <a:t>ra</a:t>
            </a:r>
            <a:r>
              <a:rPr lang="ja-JP" altLang="en-US" dirty="0" smtClean="0">
                <a:solidFill>
                  <a:srgbClr val="003366"/>
                </a:solidFill>
                <a:latin typeface="Arial" pitchFamily="34" charset="0"/>
              </a:rPr>
              <a:t>’</a:t>
            </a:r>
            <a:r>
              <a:rPr lang="en-US" altLang="ja-JP" dirty="0" err="1" smtClean="0">
                <a:solidFill>
                  <a:srgbClr val="003366"/>
                </a:solidFill>
              </a:rPr>
              <a:t>nın</a:t>
            </a:r>
            <a:r>
              <a:rPr lang="en-US" altLang="ja-JP" dirty="0" smtClean="0">
                <a:solidFill>
                  <a:srgbClr val="003366"/>
                </a:solidFill>
              </a:rPr>
              <a:t> </a:t>
            </a:r>
            <a:r>
              <a:rPr lang="en-US" altLang="ja-JP" dirty="0" err="1" smtClean="0">
                <a:solidFill>
                  <a:srgbClr val="003366"/>
                </a:solidFill>
              </a:rPr>
              <a:t>öğrenme</a:t>
            </a:r>
            <a:r>
              <a:rPr lang="en-US" altLang="ja-JP" dirty="0" smtClean="0">
                <a:solidFill>
                  <a:srgbClr val="003366"/>
                </a:solidFill>
              </a:rPr>
              <a:t> </a:t>
            </a:r>
            <a:r>
              <a:rPr lang="en-US" altLang="ja-JP" dirty="0" err="1" smtClean="0">
                <a:solidFill>
                  <a:srgbClr val="003366"/>
                </a:solidFill>
              </a:rPr>
              <a:t>ile</a:t>
            </a:r>
            <a:r>
              <a:rPr lang="en-US" altLang="ja-JP" dirty="0" smtClean="0">
                <a:solidFill>
                  <a:srgbClr val="003366"/>
                </a:solidFill>
              </a:rPr>
              <a:t> </a:t>
            </a:r>
            <a:r>
              <a:rPr lang="en-US" altLang="ja-JP" dirty="0" err="1" smtClean="0">
                <a:solidFill>
                  <a:srgbClr val="003366"/>
                </a:solidFill>
              </a:rPr>
              <a:t>ilgili</a:t>
            </a:r>
            <a:r>
              <a:rPr lang="en-US" altLang="ja-JP" dirty="0" smtClean="0">
                <a:solidFill>
                  <a:srgbClr val="003366"/>
                </a:solidFill>
              </a:rPr>
              <a:t> </a:t>
            </a:r>
            <a:r>
              <a:rPr lang="en-US" altLang="ja-JP" dirty="0" err="1" smtClean="0">
                <a:solidFill>
                  <a:srgbClr val="003366"/>
                </a:solidFill>
              </a:rPr>
              <a:t>görüşleri</a:t>
            </a:r>
            <a:endParaRPr lang="en-US" dirty="0" smtClean="0">
              <a:solidFill>
                <a:srgbClr val="003366"/>
              </a:solidFill>
            </a:endParaRPr>
          </a:p>
        </p:txBody>
      </p:sp>
      <p:sp>
        <p:nvSpPr>
          <p:cNvPr id="118787" name="Rectangle 1"/>
          <p:cNvSpPr>
            <a:spLocks noGrp="1" noChangeArrowheads="1"/>
          </p:cNvSpPr>
          <p:nvPr>
            <p:ph idx="1"/>
          </p:nvPr>
        </p:nvSpPr>
        <p:spPr/>
        <p:txBody>
          <a:bodyPr/>
          <a:lstStyle/>
          <a:p>
            <a:pPr marL="382588" indent="-342900">
              <a:buClr>
                <a:srgbClr val="003366"/>
              </a:buClr>
              <a:buSzPct val="75000"/>
              <a:buFont typeface="Wingdings" panose="05000000000000000000" pitchFamily="2" charset="2"/>
              <a:buChar char="l"/>
            </a:pPr>
            <a:r>
              <a:rPr lang="en-US" altLang="tr-TR" smtClean="0"/>
              <a:t>Bandura</a:t>
            </a:r>
            <a:r>
              <a:rPr lang="ja-JP" altLang="en-US" smtClean="0">
                <a:latin typeface="Arial" panose="020B0604020202020204" pitchFamily="34" charset="0"/>
                <a:cs typeface="HGP明朝E"/>
              </a:rPr>
              <a:t>’</a:t>
            </a:r>
            <a:r>
              <a:rPr lang="en-US" altLang="ja-JP" smtClean="0">
                <a:cs typeface="HGP明朝E"/>
              </a:rPr>
              <a:t>ya göre öğrenme ile performans aynı şeyler değildir. Bir kişi öğrendiği bir konuyu zamanı geldiğinde davranışa dönüştürebilir. Bandura</a:t>
            </a:r>
            <a:r>
              <a:rPr lang="ja-JP" altLang="en-US" smtClean="0">
                <a:latin typeface="Arial" panose="020B0604020202020204" pitchFamily="34" charset="0"/>
                <a:cs typeface="HGP明朝E"/>
              </a:rPr>
              <a:t>’</a:t>
            </a:r>
            <a:r>
              <a:rPr lang="en-US" altLang="ja-JP" smtClean="0">
                <a:cs typeface="HGP明朝E"/>
              </a:rPr>
              <a:t>ya göre </a:t>
            </a:r>
            <a:r>
              <a:rPr lang="en-US" altLang="ja-JP" smtClean="0">
                <a:latin typeface="Arial Bold" charset="0"/>
                <a:cs typeface="HGP明朝E"/>
                <a:sym typeface="Arial Bold" charset="0"/>
              </a:rPr>
              <a:t>performans</a:t>
            </a:r>
            <a:r>
              <a:rPr lang="en-US" altLang="ja-JP" smtClean="0">
                <a:cs typeface="HGP明朝E"/>
              </a:rPr>
              <a:t>; gözlenebilir davranış değişikliğidir. </a:t>
            </a:r>
            <a:r>
              <a:rPr lang="en-US" altLang="ja-JP" smtClean="0">
                <a:latin typeface="Arial Bold" charset="0"/>
                <a:cs typeface="HGP明朝E"/>
                <a:sym typeface="Arial Bold" charset="0"/>
              </a:rPr>
              <a:t>Öğrenme</a:t>
            </a:r>
            <a:r>
              <a:rPr lang="en-US" altLang="ja-JP" smtClean="0">
                <a:cs typeface="HGP明朝E"/>
              </a:rPr>
              <a:t> ise, öğrenilenlerin gerek duyulduğunda davranışa dönüştürülmesidir. </a:t>
            </a:r>
            <a:endParaRPr lang="en-US" altLang="tr-TR" smtClean="0"/>
          </a:p>
        </p:txBody>
      </p:sp>
    </p:spTree>
    <p:extLst>
      <p:ext uri="{BB962C8B-B14F-4D97-AF65-F5344CB8AC3E}">
        <p14:creationId xmlns:p14="http://schemas.microsoft.com/office/powerpoint/2010/main" val="211793549"/>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Rectangle 2"/>
          <p:cNvSpPr>
            <a:spLocks noGrp="1" noChangeArrowheads="1"/>
          </p:cNvSpPr>
          <p:nvPr>
            <p:ph type="title"/>
          </p:nvPr>
        </p:nvSpPr>
        <p:spPr/>
        <p:txBody>
          <a:bodyPr>
            <a:normAutofit/>
          </a:bodyPr>
          <a:lstStyle/>
          <a:p>
            <a:pPr>
              <a:defRPr/>
            </a:pPr>
            <a:r>
              <a:rPr lang="en-US" dirty="0" smtClean="0">
                <a:solidFill>
                  <a:srgbClr val="003366"/>
                </a:solidFill>
              </a:rPr>
              <a:t>Band</a:t>
            </a:r>
            <a:r>
              <a:rPr lang="tr-TR" dirty="0" smtClean="0">
                <a:solidFill>
                  <a:srgbClr val="003366"/>
                </a:solidFill>
              </a:rPr>
              <a:t>u</a:t>
            </a:r>
            <a:r>
              <a:rPr lang="en-US" dirty="0" err="1" smtClean="0">
                <a:solidFill>
                  <a:srgbClr val="003366"/>
                </a:solidFill>
              </a:rPr>
              <a:t>ra</a:t>
            </a:r>
            <a:r>
              <a:rPr lang="ja-JP" altLang="en-US" dirty="0" smtClean="0">
                <a:solidFill>
                  <a:srgbClr val="003366"/>
                </a:solidFill>
                <a:latin typeface="Arial" pitchFamily="34" charset="0"/>
              </a:rPr>
              <a:t>’</a:t>
            </a:r>
            <a:r>
              <a:rPr lang="en-US" altLang="ja-JP" dirty="0" err="1" smtClean="0">
                <a:solidFill>
                  <a:srgbClr val="003366"/>
                </a:solidFill>
              </a:rPr>
              <a:t>nın</a:t>
            </a:r>
            <a:r>
              <a:rPr lang="en-US" altLang="ja-JP" dirty="0" smtClean="0">
                <a:solidFill>
                  <a:srgbClr val="003366"/>
                </a:solidFill>
              </a:rPr>
              <a:t> </a:t>
            </a:r>
            <a:r>
              <a:rPr lang="en-US" altLang="ja-JP" dirty="0" err="1" smtClean="0">
                <a:solidFill>
                  <a:srgbClr val="003366"/>
                </a:solidFill>
              </a:rPr>
              <a:t>öğrenme</a:t>
            </a:r>
            <a:r>
              <a:rPr lang="en-US" altLang="ja-JP" dirty="0" smtClean="0">
                <a:solidFill>
                  <a:srgbClr val="003366"/>
                </a:solidFill>
              </a:rPr>
              <a:t> </a:t>
            </a:r>
            <a:r>
              <a:rPr lang="en-US" altLang="ja-JP" dirty="0" err="1" smtClean="0">
                <a:solidFill>
                  <a:srgbClr val="003366"/>
                </a:solidFill>
              </a:rPr>
              <a:t>ile</a:t>
            </a:r>
            <a:r>
              <a:rPr lang="en-US" altLang="ja-JP" dirty="0" smtClean="0">
                <a:solidFill>
                  <a:srgbClr val="003366"/>
                </a:solidFill>
              </a:rPr>
              <a:t> </a:t>
            </a:r>
            <a:r>
              <a:rPr lang="en-US" altLang="ja-JP" dirty="0" err="1" smtClean="0">
                <a:solidFill>
                  <a:srgbClr val="003366"/>
                </a:solidFill>
              </a:rPr>
              <a:t>ilgili</a:t>
            </a:r>
            <a:r>
              <a:rPr lang="en-US" altLang="ja-JP" dirty="0" smtClean="0">
                <a:solidFill>
                  <a:srgbClr val="003366"/>
                </a:solidFill>
              </a:rPr>
              <a:t> </a:t>
            </a:r>
            <a:r>
              <a:rPr lang="en-US" altLang="ja-JP" dirty="0" err="1" smtClean="0">
                <a:solidFill>
                  <a:srgbClr val="003366"/>
                </a:solidFill>
              </a:rPr>
              <a:t>görüşleri</a:t>
            </a:r>
            <a:endParaRPr lang="en-US" dirty="0" smtClean="0">
              <a:solidFill>
                <a:srgbClr val="003366"/>
              </a:solidFill>
            </a:endParaRPr>
          </a:p>
        </p:txBody>
      </p:sp>
      <p:sp>
        <p:nvSpPr>
          <p:cNvPr id="119811" name="Rectangle 1"/>
          <p:cNvSpPr>
            <a:spLocks noGrp="1" noChangeArrowheads="1"/>
          </p:cNvSpPr>
          <p:nvPr>
            <p:ph idx="1"/>
          </p:nvPr>
        </p:nvSpPr>
        <p:spPr/>
        <p:txBody>
          <a:bodyPr/>
          <a:lstStyle/>
          <a:p>
            <a:pPr marL="382588" indent="-342900">
              <a:buClr>
                <a:srgbClr val="003366"/>
              </a:buClr>
              <a:buSzPct val="75000"/>
              <a:buFont typeface="Wingdings" panose="05000000000000000000" pitchFamily="2" charset="2"/>
              <a:buChar char="l"/>
            </a:pPr>
            <a:r>
              <a:rPr lang="en-US" altLang="tr-TR" smtClean="0"/>
              <a:t>Öğrenmede içsel pekiştireç daha önemlidir. İnsan kendi davranışlarını kendisi pekiştirebilir.</a:t>
            </a:r>
          </a:p>
          <a:p>
            <a:pPr marL="382588" indent="-342900">
              <a:buClr>
                <a:srgbClr val="003366"/>
              </a:buClr>
              <a:buSzPct val="75000"/>
              <a:buFont typeface="Wingdings" panose="05000000000000000000" pitchFamily="2" charset="2"/>
              <a:buChar char="l"/>
            </a:pPr>
            <a:r>
              <a:rPr lang="en-US" altLang="tr-TR" smtClean="0"/>
              <a:t>İnsanlar en fazla başkalarının davranışlarını gözlemleyerek öğrenirler.</a:t>
            </a:r>
          </a:p>
          <a:p>
            <a:pPr marL="382588" indent="-342900">
              <a:buClr>
                <a:srgbClr val="003366"/>
              </a:buClr>
              <a:buSzPct val="75000"/>
              <a:buFont typeface="Wingdings" panose="05000000000000000000" pitchFamily="2" charset="2"/>
              <a:buChar char="l"/>
            </a:pPr>
            <a:r>
              <a:rPr lang="en-US" altLang="tr-TR" smtClean="0"/>
              <a:t>Sonucu pekiştreçle biten davranışlar daha fazla model alınır. </a:t>
            </a:r>
          </a:p>
        </p:txBody>
      </p:sp>
    </p:spTree>
    <p:extLst>
      <p:ext uri="{BB962C8B-B14F-4D97-AF65-F5344CB8AC3E}">
        <p14:creationId xmlns:p14="http://schemas.microsoft.com/office/powerpoint/2010/main" val="638049908"/>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2"/>
          <p:cNvSpPr>
            <a:spLocks noGrp="1" noChangeArrowheads="1"/>
          </p:cNvSpPr>
          <p:nvPr>
            <p:ph type="title"/>
          </p:nvPr>
        </p:nvSpPr>
        <p:spPr/>
        <p:txBody>
          <a:bodyPr>
            <a:normAutofit/>
          </a:bodyPr>
          <a:lstStyle/>
          <a:p>
            <a:pPr>
              <a:defRPr/>
            </a:pPr>
            <a:r>
              <a:rPr lang="en-US" dirty="0" smtClean="0">
                <a:solidFill>
                  <a:srgbClr val="003366"/>
                </a:solidFill>
              </a:rPr>
              <a:t>Band</a:t>
            </a:r>
            <a:r>
              <a:rPr lang="tr-TR" dirty="0" smtClean="0">
                <a:solidFill>
                  <a:srgbClr val="003366"/>
                </a:solidFill>
              </a:rPr>
              <a:t>u</a:t>
            </a:r>
            <a:r>
              <a:rPr lang="en-US" dirty="0" err="1" smtClean="0">
                <a:solidFill>
                  <a:srgbClr val="003366"/>
                </a:solidFill>
              </a:rPr>
              <a:t>ra</a:t>
            </a:r>
            <a:r>
              <a:rPr lang="ja-JP" altLang="en-US" dirty="0" smtClean="0">
                <a:solidFill>
                  <a:srgbClr val="003366"/>
                </a:solidFill>
                <a:latin typeface="Arial" pitchFamily="34" charset="0"/>
              </a:rPr>
              <a:t>’</a:t>
            </a:r>
            <a:r>
              <a:rPr lang="en-US" altLang="ja-JP" dirty="0" err="1" smtClean="0">
                <a:solidFill>
                  <a:srgbClr val="003366"/>
                </a:solidFill>
              </a:rPr>
              <a:t>nın</a:t>
            </a:r>
            <a:r>
              <a:rPr lang="en-US" altLang="ja-JP" dirty="0" smtClean="0">
                <a:solidFill>
                  <a:srgbClr val="003366"/>
                </a:solidFill>
              </a:rPr>
              <a:t> </a:t>
            </a:r>
            <a:r>
              <a:rPr lang="en-US" altLang="ja-JP" dirty="0" err="1" smtClean="0">
                <a:solidFill>
                  <a:srgbClr val="003366"/>
                </a:solidFill>
              </a:rPr>
              <a:t>öğrenme</a:t>
            </a:r>
            <a:r>
              <a:rPr lang="en-US" altLang="ja-JP" dirty="0" smtClean="0">
                <a:solidFill>
                  <a:srgbClr val="003366"/>
                </a:solidFill>
              </a:rPr>
              <a:t> </a:t>
            </a:r>
            <a:r>
              <a:rPr lang="en-US" altLang="ja-JP" dirty="0" err="1" smtClean="0">
                <a:solidFill>
                  <a:srgbClr val="003366"/>
                </a:solidFill>
              </a:rPr>
              <a:t>ile</a:t>
            </a:r>
            <a:r>
              <a:rPr lang="en-US" altLang="ja-JP" dirty="0" smtClean="0">
                <a:solidFill>
                  <a:srgbClr val="003366"/>
                </a:solidFill>
              </a:rPr>
              <a:t> </a:t>
            </a:r>
            <a:r>
              <a:rPr lang="en-US" altLang="ja-JP" dirty="0" err="1" smtClean="0">
                <a:solidFill>
                  <a:srgbClr val="003366"/>
                </a:solidFill>
              </a:rPr>
              <a:t>ilgili</a:t>
            </a:r>
            <a:r>
              <a:rPr lang="en-US" altLang="ja-JP" dirty="0" smtClean="0">
                <a:solidFill>
                  <a:srgbClr val="003366"/>
                </a:solidFill>
              </a:rPr>
              <a:t> </a:t>
            </a:r>
            <a:r>
              <a:rPr lang="en-US" altLang="ja-JP" dirty="0" err="1" smtClean="0">
                <a:solidFill>
                  <a:srgbClr val="003366"/>
                </a:solidFill>
              </a:rPr>
              <a:t>görüşleri</a:t>
            </a:r>
            <a:endParaRPr lang="en-US" dirty="0" smtClean="0">
              <a:solidFill>
                <a:srgbClr val="003366"/>
              </a:solidFill>
            </a:endParaRPr>
          </a:p>
        </p:txBody>
      </p:sp>
      <p:sp>
        <p:nvSpPr>
          <p:cNvPr id="120835" name="Rectangle 1"/>
          <p:cNvSpPr>
            <a:spLocks noGrp="1" noChangeArrowheads="1"/>
          </p:cNvSpPr>
          <p:nvPr>
            <p:ph idx="1"/>
          </p:nvPr>
        </p:nvSpPr>
        <p:spPr/>
        <p:txBody>
          <a:bodyPr/>
          <a:lstStyle/>
          <a:p>
            <a:pPr marL="382588" indent="-342900">
              <a:buClr>
                <a:srgbClr val="003366"/>
              </a:buClr>
              <a:buSzPct val="75000"/>
              <a:buFont typeface="Wingdings" panose="05000000000000000000" pitchFamily="2" charset="2"/>
              <a:buChar char="l"/>
            </a:pPr>
            <a:r>
              <a:rPr lang="en-US" altLang="tr-TR" smtClean="0"/>
              <a:t>Model alma ile taklit aynı şey değildir. Taklit birebir modelin davranışını kopyalamaktır. </a:t>
            </a:r>
          </a:p>
          <a:p>
            <a:pPr marL="382588" indent="-342900">
              <a:buClr>
                <a:srgbClr val="003366"/>
              </a:buClr>
              <a:buSzPct val="75000"/>
              <a:buFont typeface="Wingdings" panose="05000000000000000000" pitchFamily="2" charset="2"/>
              <a:buChar char="l"/>
            </a:pPr>
            <a:r>
              <a:rPr lang="en-US" altLang="tr-TR" smtClean="0"/>
              <a:t>Öğrenme sadece uyarıcılara karşı gösterilen tepkiler değildir. Buna ek olarak çeşitili bilişsel süreçler de öğrenmede etkilidir. </a:t>
            </a:r>
          </a:p>
        </p:txBody>
      </p:sp>
    </p:spTree>
    <p:extLst>
      <p:ext uri="{BB962C8B-B14F-4D97-AF65-F5344CB8AC3E}">
        <p14:creationId xmlns:p14="http://schemas.microsoft.com/office/powerpoint/2010/main" val="2703755077"/>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2"/>
          <p:cNvSpPr>
            <a:spLocks noGrp="1" noChangeArrowheads="1"/>
          </p:cNvSpPr>
          <p:nvPr>
            <p:ph type="title"/>
          </p:nvPr>
        </p:nvSpPr>
        <p:spPr>
          <a:xfrm>
            <a:off x="2209800" y="0"/>
            <a:ext cx="7924800" cy="1905000"/>
          </a:xfrm>
        </p:spPr>
        <p:txBody>
          <a:bodyPr>
            <a:normAutofit fontScale="90000"/>
          </a:bodyPr>
          <a:lstStyle/>
          <a:p>
            <a:pPr>
              <a:defRPr/>
            </a:pPr>
            <a:r>
              <a:rPr lang="en-US" smtClean="0"/>
              <a:t/>
            </a:r>
            <a:br>
              <a:rPr lang="en-US" smtClean="0"/>
            </a:br>
            <a:r>
              <a:rPr lang="en-US" smtClean="0"/>
              <a:t/>
            </a:r>
            <a:br>
              <a:rPr lang="en-US" smtClean="0"/>
            </a:br>
            <a:r>
              <a:rPr lang="en-US" smtClean="0"/>
              <a:t> </a:t>
            </a:r>
            <a:br>
              <a:rPr lang="en-US" smtClean="0"/>
            </a:br>
            <a:r>
              <a:rPr lang="en-US" smtClean="0"/>
              <a:t> </a:t>
            </a:r>
            <a:br>
              <a:rPr lang="en-US" smtClean="0"/>
            </a:br>
            <a:r>
              <a:rPr lang="en-US" smtClean="0"/>
              <a:t/>
            </a:r>
            <a:br>
              <a:rPr lang="en-US" smtClean="0"/>
            </a:br>
            <a:r>
              <a:rPr lang="en-US" smtClean="0"/>
              <a:t>Gözlem Yoluyla Öğrenme Süreci</a:t>
            </a:r>
          </a:p>
        </p:txBody>
      </p:sp>
      <p:sp>
        <p:nvSpPr>
          <p:cNvPr id="121859" name="Rectangle 1"/>
          <p:cNvSpPr>
            <a:spLocks noGrp="1" noChangeArrowheads="1"/>
          </p:cNvSpPr>
          <p:nvPr>
            <p:ph idx="1"/>
          </p:nvPr>
        </p:nvSpPr>
        <p:spPr/>
        <p:txBody>
          <a:bodyPr/>
          <a:lstStyle/>
          <a:p>
            <a:pPr marL="382588" indent="-342900">
              <a:buClr>
                <a:srgbClr val="003366"/>
              </a:buClr>
              <a:buSzPct val="75000"/>
              <a:buFont typeface="Wingdings" panose="05000000000000000000" pitchFamily="2" charset="2"/>
              <a:buChar char="l"/>
            </a:pPr>
            <a:r>
              <a:rPr lang="en-US" altLang="tr-TR" smtClean="0"/>
              <a:t>Gözlem yolu ile öğrenme süreci kendi içinde dört aşamadan meydana gelir. </a:t>
            </a:r>
          </a:p>
          <a:p>
            <a:pPr marL="382588" indent="-342900">
              <a:buClr>
                <a:srgbClr val="003366"/>
              </a:buClr>
              <a:buSzPct val="75000"/>
              <a:buFont typeface="Wingdings" panose="05000000000000000000" pitchFamily="2" charset="2"/>
              <a:buChar char="l"/>
            </a:pPr>
            <a:r>
              <a:rPr lang="en-US" altLang="tr-TR" smtClean="0"/>
              <a:t>1. Dikkat</a:t>
            </a:r>
          </a:p>
          <a:p>
            <a:pPr marL="382588" indent="-342900">
              <a:buClr>
                <a:srgbClr val="003366"/>
              </a:buClr>
              <a:buSzPct val="75000"/>
              <a:buFont typeface="Wingdings" panose="05000000000000000000" pitchFamily="2" charset="2"/>
              <a:buChar char="l"/>
            </a:pPr>
            <a:r>
              <a:rPr lang="en-US" altLang="tr-TR" smtClean="0"/>
              <a:t>2. Hatırda tutma</a:t>
            </a:r>
          </a:p>
          <a:p>
            <a:pPr marL="382588" indent="-342900">
              <a:buClr>
                <a:srgbClr val="003366"/>
              </a:buClr>
              <a:buSzPct val="75000"/>
              <a:buFont typeface="Wingdings" panose="05000000000000000000" pitchFamily="2" charset="2"/>
              <a:buChar char="l"/>
            </a:pPr>
            <a:r>
              <a:rPr lang="en-US" altLang="tr-TR" smtClean="0"/>
              <a:t>3. Uygulama</a:t>
            </a:r>
          </a:p>
          <a:p>
            <a:pPr marL="382588" indent="-342900">
              <a:buClr>
                <a:srgbClr val="003366"/>
              </a:buClr>
              <a:buSzPct val="75000"/>
              <a:buFont typeface="Wingdings" panose="05000000000000000000" pitchFamily="2" charset="2"/>
              <a:buChar char="l"/>
            </a:pPr>
            <a:r>
              <a:rPr lang="en-US" altLang="tr-TR" smtClean="0"/>
              <a:t>4. Pekiştirme</a:t>
            </a:r>
          </a:p>
        </p:txBody>
      </p:sp>
    </p:spTree>
    <p:extLst>
      <p:ext uri="{BB962C8B-B14F-4D97-AF65-F5344CB8AC3E}">
        <p14:creationId xmlns:p14="http://schemas.microsoft.com/office/powerpoint/2010/main" val="1153096431"/>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Rectangle 2"/>
          <p:cNvSpPr>
            <a:spLocks noGrp="1" noChangeArrowheads="1"/>
          </p:cNvSpPr>
          <p:nvPr>
            <p:ph type="title"/>
          </p:nvPr>
        </p:nvSpPr>
        <p:spPr/>
        <p:txBody>
          <a:bodyPr>
            <a:normAutofit/>
          </a:bodyPr>
          <a:lstStyle/>
          <a:p>
            <a:pPr>
              <a:defRPr/>
            </a:pPr>
            <a:r>
              <a:rPr lang="en-US" smtClean="0"/>
              <a:t/>
            </a:r>
            <a:br>
              <a:rPr lang="en-US" smtClean="0"/>
            </a:br>
            <a:r>
              <a:rPr lang="en-US" smtClean="0"/>
              <a:t> Gözlemcinin Özellikleri</a:t>
            </a:r>
          </a:p>
        </p:txBody>
      </p:sp>
      <p:sp>
        <p:nvSpPr>
          <p:cNvPr id="122883" name="Rectangle 1"/>
          <p:cNvSpPr>
            <a:spLocks noGrp="1" noChangeArrowheads="1"/>
          </p:cNvSpPr>
          <p:nvPr>
            <p:ph idx="1"/>
          </p:nvPr>
        </p:nvSpPr>
        <p:spPr/>
        <p:txBody>
          <a:bodyPr/>
          <a:lstStyle/>
          <a:p>
            <a:pPr marL="382588" indent="-342900">
              <a:buClr>
                <a:srgbClr val="003366"/>
              </a:buClr>
              <a:buSzPct val="75000"/>
              <a:buFont typeface="Wingdings" panose="05000000000000000000" pitchFamily="2" charset="2"/>
              <a:buChar char="l"/>
            </a:pPr>
            <a:r>
              <a:rPr lang="en-US" altLang="tr-TR" smtClean="0">
                <a:latin typeface="Arial Bold" charset="0"/>
                <a:sym typeface="Arial Bold" charset="0"/>
              </a:rPr>
              <a:t>Sembolleştirme Kapasitesi: </a:t>
            </a:r>
            <a:r>
              <a:rPr lang="en-US" altLang="tr-TR" smtClean="0"/>
              <a:t>Sembolleştirme yaşantıların bilişsel kodlara dönüştürülmesini sağlar. Bu kodlamalar gelecekteki etkinliklere rehberlik eder.</a:t>
            </a:r>
          </a:p>
        </p:txBody>
      </p:sp>
    </p:spTree>
    <p:extLst>
      <p:ext uri="{BB962C8B-B14F-4D97-AF65-F5344CB8AC3E}">
        <p14:creationId xmlns:p14="http://schemas.microsoft.com/office/powerpoint/2010/main" val="1769678051"/>
      </p:ext>
    </p:extLst>
  </p:cSld>
  <p:clrMapOvr>
    <a:masterClrMapping/>
  </p:clrMapOvr>
  <p:transition/>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TM04033917[[fn=Berlin]]</Template>
  <TotalTime>1</TotalTime>
  <Words>512</Words>
  <Application>Microsoft Office PowerPoint</Application>
  <PresentationFormat>Geniş ekran</PresentationFormat>
  <Paragraphs>44</Paragraphs>
  <Slides>18</Slides>
  <Notes>0</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18</vt:i4>
      </vt:variant>
    </vt:vector>
  </HeadingPairs>
  <TitlesOfParts>
    <vt:vector size="26" baseType="lpstr">
      <vt:lpstr>MS PGothic</vt:lpstr>
      <vt:lpstr>MS PGothic</vt:lpstr>
      <vt:lpstr>Arial</vt:lpstr>
      <vt:lpstr>Arial Bold</vt:lpstr>
      <vt:lpstr>HGP明朝E</vt:lpstr>
      <vt:lpstr>Trebuchet MS</vt:lpstr>
      <vt:lpstr>Wingdings</vt:lpstr>
      <vt:lpstr>Berlin</vt:lpstr>
      <vt:lpstr>Öğrenme Psikolojisi Kuramlar: Sosyal Bilişsel Öğrenme</vt:lpstr>
      <vt:lpstr>PowerPoint Sunusu</vt:lpstr>
      <vt:lpstr>Sosyal Öğrenme kuramı</vt:lpstr>
      <vt:lpstr>Bandura’nın öğrenme ile ilgili görüşleri</vt:lpstr>
      <vt:lpstr>Bandura’nın öğrenme ile ilgili görüşleri</vt:lpstr>
      <vt:lpstr>Bandura’nın öğrenme ile ilgili görüşleri</vt:lpstr>
      <vt:lpstr>Bandura’nın öğrenme ile ilgili görüşleri</vt:lpstr>
      <vt:lpstr>       Gözlem Yoluyla Öğrenme Süreci</vt:lpstr>
      <vt:lpstr>  Gözlemcinin Özellikleri</vt:lpstr>
      <vt:lpstr>  Gözlemcinin Özellikleri</vt:lpstr>
      <vt:lpstr>Gözlemcinin Özellikleri</vt:lpstr>
      <vt:lpstr>Gözlemcinin Özellikleri</vt:lpstr>
      <vt:lpstr>Gözlemcinin Özellikleri</vt:lpstr>
      <vt:lpstr>  Öğrenmeyi sağlayan dolaylı yaşantılar</vt:lpstr>
      <vt:lpstr>  Dolaylı Pekiştirme</vt:lpstr>
      <vt:lpstr>Dolaylı Güdülenme</vt:lpstr>
      <vt:lpstr>Dolaylı duygu</vt:lpstr>
      <vt:lpstr>Dolaylı ceza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Öğrenme Psikolojisi Kuramlar: Sosyal Bilişsel Öğrenme</dc:title>
  <dc:creator>EYLEMTURK</dc:creator>
  <cp:lastModifiedBy>EYLEMTURK</cp:lastModifiedBy>
  <cp:revision>1</cp:revision>
  <dcterms:created xsi:type="dcterms:W3CDTF">2018-04-25T15:52:41Z</dcterms:created>
  <dcterms:modified xsi:type="dcterms:W3CDTF">2018-04-25T15:53:52Z</dcterms:modified>
</cp:coreProperties>
</file>