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28" r:id="rId1"/>
  </p:sldMasterIdLst>
  <p:notesMasterIdLst>
    <p:notesMasterId r:id="rId92"/>
  </p:notesMasterIdLst>
  <p:sldIdLst>
    <p:sldId id="257" r:id="rId2"/>
    <p:sldId id="292" r:id="rId3"/>
    <p:sldId id="266" r:id="rId4"/>
    <p:sldId id="262" r:id="rId5"/>
    <p:sldId id="267" r:id="rId6"/>
    <p:sldId id="261" r:id="rId7"/>
    <p:sldId id="263" r:id="rId8"/>
    <p:sldId id="268" r:id="rId9"/>
    <p:sldId id="269" r:id="rId10"/>
    <p:sldId id="264" r:id="rId11"/>
    <p:sldId id="265" r:id="rId12"/>
    <p:sldId id="270" r:id="rId13"/>
    <p:sldId id="271" r:id="rId14"/>
    <p:sldId id="293" r:id="rId15"/>
    <p:sldId id="294" r:id="rId16"/>
    <p:sldId id="295" r:id="rId17"/>
    <p:sldId id="296" r:id="rId18"/>
    <p:sldId id="297" r:id="rId19"/>
    <p:sldId id="298" r:id="rId20"/>
    <p:sldId id="299" r:id="rId21"/>
    <p:sldId id="300" r:id="rId22"/>
    <p:sldId id="301" r:id="rId23"/>
    <p:sldId id="302" r:id="rId24"/>
    <p:sldId id="303" r:id="rId25"/>
    <p:sldId id="304" r:id="rId26"/>
    <p:sldId id="305" r:id="rId27"/>
    <p:sldId id="328" r:id="rId28"/>
    <p:sldId id="329" r:id="rId29"/>
    <p:sldId id="306" r:id="rId30"/>
    <p:sldId id="307" r:id="rId31"/>
    <p:sldId id="312" r:id="rId32"/>
    <p:sldId id="313" r:id="rId33"/>
    <p:sldId id="314" r:id="rId34"/>
    <p:sldId id="315" r:id="rId35"/>
    <p:sldId id="316" r:id="rId36"/>
    <p:sldId id="317" r:id="rId37"/>
    <p:sldId id="318" r:id="rId38"/>
    <p:sldId id="320" r:id="rId39"/>
    <p:sldId id="321" r:id="rId40"/>
    <p:sldId id="334" r:id="rId41"/>
    <p:sldId id="319" r:id="rId42"/>
    <p:sldId id="322" r:id="rId43"/>
    <p:sldId id="323" r:id="rId44"/>
    <p:sldId id="324" r:id="rId45"/>
    <p:sldId id="330" r:id="rId46"/>
    <p:sldId id="331" r:id="rId47"/>
    <p:sldId id="332" r:id="rId48"/>
    <p:sldId id="333" r:id="rId49"/>
    <p:sldId id="335" r:id="rId50"/>
    <p:sldId id="336" r:id="rId51"/>
    <p:sldId id="337" r:id="rId52"/>
    <p:sldId id="338" r:id="rId53"/>
    <p:sldId id="386" r:id="rId54"/>
    <p:sldId id="401" r:id="rId55"/>
    <p:sldId id="389" r:id="rId56"/>
    <p:sldId id="400" r:id="rId57"/>
    <p:sldId id="387" r:id="rId58"/>
    <p:sldId id="388" r:id="rId59"/>
    <p:sldId id="390" r:id="rId60"/>
    <p:sldId id="402" r:id="rId61"/>
    <p:sldId id="403" r:id="rId62"/>
    <p:sldId id="404" r:id="rId63"/>
    <p:sldId id="405" r:id="rId64"/>
    <p:sldId id="406" r:id="rId65"/>
    <p:sldId id="407" r:id="rId66"/>
    <p:sldId id="408" r:id="rId67"/>
    <p:sldId id="409" r:id="rId68"/>
    <p:sldId id="395" r:id="rId69"/>
    <p:sldId id="411" r:id="rId70"/>
    <p:sldId id="394" r:id="rId71"/>
    <p:sldId id="398" r:id="rId72"/>
    <p:sldId id="379" r:id="rId73"/>
    <p:sldId id="377" r:id="rId74"/>
    <p:sldId id="385" r:id="rId75"/>
    <p:sldId id="339" r:id="rId76"/>
    <p:sldId id="340" r:id="rId77"/>
    <p:sldId id="384" r:id="rId78"/>
    <p:sldId id="342" r:id="rId79"/>
    <p:sldId id="413" r:id="rId80"/>
    <p:sldId id="414" r:id="rId81"/>
    <p:sldId id="415" r:id="rId82"/>
    <p:sldId id="416" r:id="rId83"/>
    <p:sldId id="380" r:id="rId84"/>
    <p:sldId id="343" r:id="rId85"/>
    <p:sldId id="344" r:id="rId86"/>
    <p:sldId id="345" r:id="rId87"/>
    <p:sldId id="412" r:id="rId88"/>
    <p:sldId id="346" r:id="rId89"/>
    <p:sldId id="347" r:id="rId90"/>
    <p:sldId id="325" r:id="rId91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4" autoAdjust="0"/>
    <p:restoredTop sz="99815" autoAdjust="0"/>
  </p:normalViewPr>
  <p:slideViewPr>
    <p:cSldViewPr snapToGrid="0">
      <p:cViewPr varScale="1">
        <p:scale>
          <a:sx n="91" d="100"/>
          <a:sy n="91" d="100"/>
        </p:scale>
        <p:origin x="1404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-839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theme" Target="theme/theme1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9D943C1-FEFA-4166-B3B0-848959FBA8C7}" type="doc">
      <dgm:prSet loTypeId="urn:microsoft.com/office/officeart/2005/8/layout/vList6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tr-TR"/>
        </a:p>
      </dgm:t>
    </dgm:pt>
    <dgm:pt modelId="{F9A93C0E-235F-4001-B2CA-CAC0A3CEDA19}">
      <dgm:prSet phldrT="[Metin]" custT="1"/>
      <dgm:spPr/>
      <dgm:t>
        <a:bodyPr/>
        <a:lstStyle/>
        <a:p>
          <a:r>
            <a:rPr lang="tr-TR" sz="3600" b="1" dirty="0" err="1" smtClean="0"/>
            <a:t>Lipolysis</a:t>
          </a:r>
          <a:r>
            <a:rPr lang="tr-TR" sz="3600" b="1" dirty="0" smtClean="0"/>
            <a:t> (</a:t>
          </a:r>
          <a:r>
            <a:rPr lang="tr-TR" sz="3600" b="1" dirty="0" err="1" smtClean="0"/>
            <a:t>Hydrolysis</a:t>
          </a:r>
          <a:r>
            <a:rPr lang="tr-TR" sz="3600" b="1" dirty="0" smtClean="0"/>
            <a:t> in </a:t>
          </a:r>
          <a:r>
            <a:rPr lang="tr-TR" sz="3600" b="1" dirty="0" err="1" smtClean="0"/>
            <a:t>lipids</a:t>
          </a:r>
          <a:r>
            <a:rPr lang="tr-TR" sz="3600" b="1" dirty="0" smtClean="0"/>
            <a:t>)</a:t>
          </a:r>
          <a:endParaRPr lang="tr-TR" sz="3600" b="1" dirty="0"/>
        </a:p>
      </dgm:t>
    </dgm:pt>
    <dgm:pt modelId="{3D24E14C-170F-4C3F-A9C5-1F62D1D11B16}" type="parTrans" cxnId="{58B17300-135D-491C-A28D-90D86C579407}">
      <dgm:prSet/>
      <dgm:spPr/>
      <dgm:t>
        <a:bodyPr/>
        <a:lstStyle/>
        <a:p>
          <a:endParaRPr lang="tr-TR"/>
        </a:p>
      </dgm:t>
    </dgm:pt>
    <dgm:pt modelId="{C84526F0-1ACA-477E-8E34-7330EFA63CCE}" type="sibTrans" cxnId="{58B17300-135D-491C-A28D-90D86C579407}">
      <dgm:prSet/>
      <dgm:spPr/>
      <dgm:t>
        <a:bodyPr/>
        <a:lstStyle/>
        <a:p>
          <a:endParaRPr lang="tr-TR"/>
        </a:p>
      </dgm:t>
    </dgm:pt>
    <dgm:pt modelId="{2EC25F05-94F8-4C54-810D-B45CD5770C60}">
      <dgm:prSet phldrT="[Metin]" custT="1"/>
      <dgm:spPr/>
      <dgm:t>
        <a:bodyPr/>
        <a:lstStyle/>
        <a:p>
          <a:r>
            <a:rPr lang="tr-TR" sz="3200" dirty="0" err="1" smtClean="0"/>
            <a:t>Enzymatic</a:t>
          </a:r>
          <a:r>
            <a:rPr lang="tr-TR" sz="3200" dirty="0" smtClean="0"/>
            <a:t> </a:t>
          </a:r>
          <a:r>
            <a:rPr lang="tr-TR" sz="3200" dirty="0" err="1" smtClean="0"/>
            <a:t>hydrolysis</a:t>
          </a:r>
          <a:endParaRPr lang="tr-TR" sz="3200" dirty="0"/>
        </a:p>
      </dgm:t>
    </dgm:pt>
    <dgm:pt modelId="{BF6DE116-A7F5-4F06-85E5-B2ADF5FE4A8D}" type="parTrans" cxnId="{7D748B65-93B4-4B31-A7B4-CAF99EB6BC03}">
      <dgm:prSet/>
      <dgm:spPr/>
      <dgm:t>
        <a:bodyPr/>
        <a:lstStyle/>
        <a:p>
          <a:endParaRPr lang="tr-TR"/>
        </a:p>
      </dgm:t>
    </dgm:pt>
    <dgm:pt modelId="{E0E3F38C-A425-45D1-8C99-3F91C623EE5B}" type="sibTrans" cxnId="{7D748B65-93B4-4B31-A7B4-CAF99EB6BC03}">
      <dgm:prSet/>
      <dgm:spPr/>
      <dgm:t>
        <a:bodyPr/>
        <a:lstStyle/>
        <a:p>
          <a:endParaRPr lang="tr-TR"/>
        </a:p>
      </dgm:t>
    </dgm:pt>
    <dgm:pt modelId="{28F4B801-877A-44D1-ACFC-5DAF649CF840}">
      <dgm:prSet phldrT="[Metin]" custT="1"/>
      <dgm:spPr/>
      <dgm:t>
        <a:bodyPr/>
        <a:lstStyle/>
        <a:p>
          <a:r>
            <a:rPr lang="tr-TR" sz="4000" b="1" dirty="0" err="1" smtClean="0"/>
            <a:t>Lipid</a:t>
          </a:r>
          <a:r>
            <a:rPr lang="tr-TR" sz="4000" b="1" dirty="0" smtClean="0"/>
            <a:t> </a:t>
          </a:r>
          <a:r>
            <a:rPr lang="tr-TR" sz="4000" b="1" dirty="0" err="1" smtClean="0"/>
            <a:t>oxidation</a:t>
          </a:r>
          <a:endParaRPr lang="tr-TR" sz="4000" b="1" dirty="0"/>
        </a:p>
      </dgm:t>
    </dgm:pt>
    <dgm:pt modelId="{C4E7326E-51F9-49B0-A748-7381580A0712}" type="parTrans" cxnId="{BAB608F8-7ADF-49EB-A0A1-B655F4D3389A}">
      <dgm:prSet/>
      <dgm:spPr/>
      <dgm:t>
        <a:bodyPr/>
        <a:lstStyle/>
        <a:p>
          <a:endParaRPr lang="tr-TR"/>
        </a:p>
      </dgm:t>
    </dgm:pt>
    <dgm:pt modelId="{9DB3D427-F2E4-47D3-A817-DFE27BBD2654}" type="sibTrans" cxnId="{BAB608F8-7ADF-49EB-A0A1-B655F4D3389A}">
      <dgm:prSet/>
      <dgm:spPr/>
      <dgm:t>
        <a:bodyPr/>
        <a:lstStyle/>
        <a:p>
          <a:endParaRPr lang="tr-TR"/>
        </a:p>
      </dgm:t>
    </dgm:pt>
    <dgm:pt modelId="{EE124A91-5FF4-4578-ABA1-EAF0E7E42D3D}">
      <dgm:prSet phldrT="[Metin]" custT="1"/>
      <dgm:spPr/>
      <dgm:t>
        <a:bodyPr/>
        <a:lstStyle/>
        <a:p>
          <a:r>
            <a:rPr lang="tr-TR" sz="3200" dirty="0" err="1" smtClean="0"/>
            <a:t>Chemical</a:t>
          </a:r>
          <a:r>
            <a:rPr lang="tr-TR" sz="3200" dirty="0" smtClean="0"/>
            <a:t> </a:t>
          </a:r>
          <a:r>
            <a:rPr lang="tr-TR" sz="3200" dirty="0" err="1" smtClean="0"/>
            <a:t>oxidation</a:t>
          </a:r>
          <a:endParaRPr lang="tr-TR" sz="3200" dirty="0"/>
        </a:p>
      </dgm:t>
    </dgm:pt>
    <dgm:pt modelId="{0DE5D555-1946-426C-9395-9896C94C5463}" type="parTrans" cxnId="{AA0FAE90-51B0-495F-A1C3-1C21C68F5654}">
      <dgm:prSet/>
      <dgm:spPr/>
      <dgm:t>
        <a:bodyPr/>
        <a:lstStyle/>
        <a:p>
          <a:endParaRPr lang="tr-TR"/>
        </a:p>
      </dgm:t>
    </dgm:pt>
    <dgm:pt modelId="{0D967428-0947-4C98-A7E6-045028D549F0}" type="sibTrans" cxnId="{AA0FAE90-51B0-495F-A1C3-1C21C68F5654}">
      <dgm:prSet/>
      <dgm:spPr/>
      <dgm:t>
        <a:bodyPr/>
        <a:lstStyle/>
        <a:p>
          <a:endParaRPr lang="tr-TR"/>
        </a:p>
      </dgm:t>
    </dgm:pt>
    <dgm:pt modelId="{40829412-6C8C-454D-8F99-774239F0C660}">
      <dgm:prSet phldrT="[Metin]" custT="1"/>
      <dgm:spPr/>
      <dgm:t>
        <a:bodyPr/>
        <a:lstStyle/>
        <a:p>
          <a:r>
            <a:rPr lang="tr-TR" sz="3200" dirty="0" err="1" smtClean="0"/>
            <a:t>Enzymatic</a:t>
          </a:r>
          <a:r>
            <a:rPr lang="tr-TR" sz="3200" dirty="0" smtClean="0"/>
            <a:t> </a:t>
          </a:r>
          <a:r>
            <a:rPr lang="tr-TR" sz="3200" dirty="0" err="1" smtClean="0"/>
            <a:t>oxidation</a:t>
          </a:r>
          <a:endParaRPr lang="tr-TR" sz="3200" dirty="0"/>
        </a:p>
      </dgm:t>
    </dgm:pt>
    <dgm:pt modelId="{EB21591F-420B-4AD5-A4DC-FB310189A909}" type="parTrans" cxnId="{5BACFC8E-8D93-429B-8EF2-396DEE99F66A}">
      <dgm:prSet/>
      <dgm:spPr/>
      <dgm:t>
        <a:bodyPr/>
        <a:lstStyle/>
        <a:p>
          <a:endParaRPr lang="tr-TR"/>
        </a:p>
      </dgm:t>
    </dgm:pt>
    <dgm:pt modelId="{C20765BD-41E0-41B9-AA1D-D2500E591EB2}" type="sibTrans" cxnId="{5BACFC8E-8D93-429B-8EF2-396DEE99F66A}">
      <dgm:prSet/>
      <dgm:spPr/>
      <dgm:t>
        <a:bodyPr/>
        <a:lstStyle/>
        <a:p>
          <a:endParaRPr lang="tr-TR"/>
        </a:p>
      </dgm:t>
    </dgm:pt>
    <dgm:pt modelId="{8714461A-C66A-4CE9-AFBC-256BB2B70CBD}">
      <dgm:prSet phldrT="[Metin]" custT="1"/>
      <dgm:spPr/>
      <dgm:t>
        <a:bodyPr/>
        <a:lstStyle/>
        <a:p>
          <a:r>
            <a:rPr lang="tr-TR" sz="3200" dirty="0" err="1" smtClean="0"/>
            <a:t>Thermic</a:t>
          </a:r>
          <a:r>
            <a:rPr lang="tr-TR" sz="3200" dirty="0" smtClean="0"/>
            <a:t> </a:t>
          </a:r>
          <a:r>
            <a:rPr lang="tr-TR" sz="3200" dirty="0" err="1" smtClean="0"/>
            <a:t>oxidation</a:t>
          </a:r>
          <a:endParaRPr lang="tr-TR" sz="3200" dirty="0"/>
        </a:p>
      </dgm:t>
    </dgm:pt>
    <dgm:pt modelId="{27955F42-9C1F-413F-A814-DA2C45B89DE9}" type="parTrans" cxnId="{344426F8-64EA-4E1B-9DF8-7CDECD7D51A8}">
      <dgm:prSet/>
      <dgm:spPr/>
      <dgm:t>
        <a:bodyPr/>
        <a:lstStyle/>
        <a:p>
          <a:endParaRPr lang="tr-TR"/>
        </a:p>
      </dgm:t>
    </dgm:pt>
    <dgm:pt modelId="{13FFB897-E3F7-4967-82B3-1BFEAD265AE3}" type="sibTrans" cxnId="{344426F8-64EA-4E1B-9DF8-7CDECD7D51A8}">
      <dgm:prSet/>
      <dgm:spPr/>
      <dgm:t>
        <a:bodyPr/>
        <a:lstStyle/>
        <a:p>
          <a:endParaRPr lang="tr-TR"/>
        </a:p>
      </dgm:t>
    </dgm:pt>
    <dgm:pt modelId="{D8E77180-5746-48A8-8D9D-51311F74F860}">
      <dgm:prSet phldrT="[Metin]" custT="1"/>
      <dgm:spPr/>
      <dgm:t>
        <a:bodyPr/>
        <a:lstStyle/>
        <a:p>
          <a:r>
            <a:rPr lang="tr-TR" sz="3200" dirty="0" err="1" smtClean="0"/>
            <a:t>Chemical</a:t>
          </a:r>
          <a:r>
            <a:rPr lang="tr-TR" sz="3200" dirty="0" smtClean="0"/>
            <a:t> </a:t>
          </a:r>
          <a:r>
            <a:rPr lang="tr-TR" sz="3200" dirty="0" err="1" smtClean="0"/>
            <a:t>hydrolysis</a:t>
          </a:r>
          <a:endParaRPr lang="tr-TR" sz="3200" dirty="0"/>
        </a:p>
      </dgm:t>
    </dgm:pt>
    <dgm:pt modelId="{CA40DED9-FB78-4EA5-B1C3-C3A7E97401B4}" type="parTrans" cxnId="{256D68EF-EC55-4D7D-9088-5B83F9391D7B}">
      <dgm:prSet/>
      <dgm:spPr/>
    </dgm:pt>
    <dgm:pt modelId="{67285F02-2970-4FA6-86F9-9F07951A6844}" type="sibTrans" cxnId="{256D68EF-EC55-4D7D-9088-5B83F9391D7B}">
      <dgm:prSet/>
      <dgm:spPr/>
    </dgm:pt>
    <dgm:pt modelId="{1A434ABB-1860-405B-8C35-B818ADC1B660}" type="pres">
      <dgm:prSet presAssocID="{B9D943C1-FEFA-4166-B3B0-848959FBA8C7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tr-TR"/>
        </a:p>
      </dgm:t>
    </dgm:pt>
    <dgm:pt modelId="{8C5679CF-7C50-409D-884F-E9319404A4BE}" type="pres">
      <dgm:prSet presAssocID="{F9A93C0E-235F-4001-B2CA-CAC0A3CEDA19}" presName="linNode" presStyleCnt="0"/>
      <dgm:spPr/>
    </dgm:pt>
    <dgm:pt modelId="{54831E21-847A-4155-9CB3-D071EB46CBED}" type="pres">
      <dgm:prSet presAssocID="{F9A93C0E-235F-4001-B2CA-CAC0A3CEDA19}" presName="parentShp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17C4BD05-EBEE-4D72-87AD-4B4F3EE9F022}" type="pres">
      <dgm:prSet presAssocID="{F9A93C0E-235F-4001-B2CA-CAC0A3CEDA19}" presName="childShp" presStyleLbl="b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0EBAE423-60C7-43FD-A91C-0B97107CA16A}" type="pres">
      <dgm:prSet presAssocID="{C84526F0-1ACA-477E-8E34-7330EFA63CCE}" presName="spacing" presStyleCnt="0"/>
      <dgm:spPr/>
    </dgm:pt>
    <dgm:pt modelId="{9459C9F8-3D7B-45EE-B7C3-0E669233471A}" type="pres">
      <dgm:prSet presAssocID="{28F4B801-877A-44D1-ACFC-5DAF649CF840}" presName="linNode" presStyleCnt="0"/>
      <dgm:spPr/>
    </dgm:pt>
    <dgm:pt modelId="{C826256F-C467-41C5-99B5-DA084FABB333}" type="pres">
      <dgm:prSet presAssocID="{28F4B801-877A-44D1-ACFC-5DAF649CF840}" presName="parentShp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E69247B4-8442-4B27-BB29-23771F64FE65}" type="pres">
      <dgm:prSet presAssocID="{28F4B801-877A-44D1-ACFC-5DAF649CF840}" presName="childShp" presStyleLbl="b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8088A4FF-6F78-48BA-ABAB-B33BD36E8062}" type="presOf" srcId="{B9D943C1-FEFA-4166-B3B0-848959FBA8C7}" destId="{1A434ABB-1860-405B-8C35-B818ADC1B660}" srcOrd="0" destOrd="0" presId="urn:microsoft.com/office/officeart/2005/8/layout/vList6"/>
    <dgm:cxn modelId="{3AFF7F97-DA54-443E-B8E0-A9CFE0855A4D}" type="presOf" srcId="{F9A93C0E-235F-4001-B2CA-CAC0A3CEDA19}" destId="{54831E21-847A-4155-9CB3-D071EB46CBED}" srcOrd="0" destOrd="0" presId="urn:microsoft.com/office/officeart/2005/8/layout/vList6"/>
    <dgm:cxn modelId="{AA0FAE90-51B0-495F-A1C3-1C21C68F5654}" srcId="{28F4B801-877A-44D1-ACFC-5DAF649CF840}" destId="{EE124A91-5FF4-4578-ABA1-EAF0E7E42D3D}" srcOrd="0" destOrd="0" parTransId="{0DE5D555-1946-426C-9395-9896C94C5463}" sibTransId="{0D967428-0947-4C98-A7E6-045028D549F0}"/>
    <dgm:cxn modelId="{221C28BB-DE0E-4EE3-BAD3-6EAF6AABBD2B}" type="presOf" srcId="{8714461A-C66A-4CE9-AFBC-256BB2B70CBD}" destId="{E69247B4-8442-4B27-BB29-23771F64FE65}" srcOrd="0" destOrd="2" presId="urn:microsoft.com/office/officeart/2005/8/layout/vList6"/>
    <dgm:cxn modelId="{40459A24-D701-4CED-A3EB-349B5EF47F27}" type="presOf" srcId="{D8E77180-5746-48A8-8D9D-51311F74F860}" destId="{17C4BD05-EBEE-4D72-87AD-4B4F3EE9F022}" srcOrd="0" destOrd="1" presId="urn:microsoft.com/office/officeart/2005/8/layout/vList6"/>
    <dgm:cxn modelId="{BAB608F8-7ADF-49EB-A0A1-B655F4D3389A}" srcId="{B9D943C1-FEFA-4166-B3B0-848959FBA8C7}" destId="{28F4B801-877A-44D1-ACFC-5DAF649CF840}" srcOrd="1" destOrd="0" parTransId="{C4E7326E-51F9-49B0-A748-7381580A0712}" sibTransId="{9DB3D427-F2E4-47D3-A817-DFE27BBD2654}"/>
    <dgm:cxn modelId="{58B17300-135D-491C-A28D-90D86C579407}" srcId="{B9D943C1-FEFA-4166-B3B0-848959FBA8C7}" destId="{F9A93C0E-235F-4001-B2CA-CAC0A3CEDA19}" srcOrd="0" destOrd="0" parTransId="{3D24E14C-170F-4C3F-A9C5-1F62D1D11B16}" sibTransId="{C84526F0-1ACA-477E-8E34-7330EFA63CCE}"/>
    <dgm:cxn modelId="{344426F8-64EA-4E1B-9DF8-7CDECD7D51A8}" srcId="{28F4B801-877A-44D1-ACFC-5DAF649CF840}" destId="{8714461A-C66A-4CE9-AFBC-256BB2B70CBD}" srcOrd="2" destOrd="0" parTransId="{27955F42-9C1F-413F-A814-DA2C45B89DE9}" sibTransId="{13FFB897-E3F7-4967-82B3-1BFEAD265AE3}"/>
    <dgm:cxn modelId="{64C01EB3-5176-4540-838A-01768C8F6F17}" type="presOf" srcId="{2EC25F05-94F8-4C54-810D-B45CD5770C60}" destId="{17C4BD05-EBEE-4D72-87AD-4B4F3EE9F022}" srcOrd="0" destOrd="0" presId="urn:microsoft.com/office/officeart/2005/8/layout/vList6"/>
    <dgm:cxn modelId="{5BACFC8E-8D93-429B-8EF2-396DEE99F66A}" srcId="{28F4B801-877A-44D1-ACFC-5DAF649CF840}" destId="{40829412-6C8C-454D-8F99-774239F0C660}" srcOrd="1" destOrd="0" parTransId="{EB21591F-420B-4AD5-A4DC-FB310189A909}" sibTransId="{C20765BD-41E0-41B9-AA1D-D2500E591EB2}"/>
    <dgm:cxn modelId="{0FA56610-2BA2-47C7-B0CD-BA5B1594333B}" type="presOf" srcId="{40829412-6C8C-454D-8F99-774239F0C660}" destId="{E69247B4-8442-4B27-BB29-23771F64FE65}" srcOrd="0" destOrd="1" presId="urn:microsoft.com/office/officeart/2005/8/layout/vList6"/>
    <dgm:cxn modelId="{9F461B26-1D05-422D-80E4-C7E65D8524EA}" type="presOf" srcId="{28F4B801-877A-44D1-ACFC-5DAF649CF840}" destId="{C826256F-C467-41C5-99B5-DA084FABB333}" srcOrd="0" destOrd="0" presId="urn:microsoft.com/office/officeart/2005/8/layout/vList6"/>
    <dgm:cxn modelId="{D913E4E7-B639-422D-98A1-0B7B53BC751E}" type="presOf" srcId="{EE124A91-5FF4-4578-ABA1-EAF0E7E42D3D}" destId="{E69247B4-8442-4B27-BB29-23771F64FE65}" srcOrd="0" destOrd="0" presId="urn:microsoft.com/office/officeart/2005/8/layout/vList6"/>
    <dgm:cxn modelId="{7D748B65-93B4-4B31-A7B4-CAF99EB6BC03}" srcId="{F9A93C0E-235F-4001-B2CA-CAC0A3CEDA19}" destId="{2EC25F05-94F8-4C54-810D-B45CD5770C60}" srcOrd="0" destOrd="0" parTransId="{BF6DE116-A7F5-4F06-85E5-B2ADF5FE4A8D}" sibTransId="{E0E3F38C-A425-45D1-8C99-3F91C623EE5B}"/>
    <dgm:cxn modelId="{256D68EF-EC55-4D7D-9088-5B83F9391D7B}" srcId="{F9A93C0E-235F-4001-B2CA-CAC0A3CEDA19}" destId="{D8E77180-5746-48A8-8D9D-51311F74F860}" srcOrd="1" destOrd="0" parTransId="{CA40DED9-FB78-4EA5-B1C3-C3A7E97401B4}" sibTransId="{67285F02-2970-4FA6-86F9-9F07951A6844}"/>
    <dgm:cxn modelId="{2F43A6CE-87A5-413C-B6A8-5F7DB041083B}" type="presParOf" srcId="{1A434ABB-1860-405B-8C35-B818ADC1B660}" destId="{8C5679CF-7C50-409D-884F-E9319404A4BE}" srcOrd="0" destOrd="0" presId="urn:microsoft.com/office/officeart/2005/8/layout/vList6"/>
    <dgm:cxn modelId="{0E311A2C-3A89-442D-87AE-783459B1A4E4}" type="presParOf" srcId="{8C5679CF-7C50-409D-884F-E9319404A4BE}" destId="{54831E21-847A-4155-9CB3-D071EB46CBED}" srcOrd="0" destOrd="0" presId="urn:microsoft.com/office/officeart/2005/8/layout/vList6"/>
    <dgm:cxn modelId="{38C6DCAE-77F3-4BBA-AEBA-863EFA94662A}" type="presParOf" srcId="{8C5679CF-7C50-409D-884F-E9319404A4BE}" destId="{17C4BD05-EBEE-4D72-87AD-4B4F3EE9F022}" srcOrd="1" destOrd="0" presId="urn:microsoft.com/office/officeart/2005/8/layout/vList6"/>
    <dgm:cxn modelId="{AC00AEA7-8340-4CC5-A585-226901EA1C1B}" type="presParOf" srcId="{1A434ABB-1860-405B-8C35-B818ADC1B660}" destId="{0EBAE423-60C7-43FD-A91C-0B97107CA16A}" srcOrd="1" destOrd="0" presId="urn:microsoft.com/office/officeart/2005/8/layout/vList6"/>
    <dgm:cxn modelId="{0DE6A46E-1382-42D3-9AC6-7712A4C59B39}" type="presParOf" srcId="{1A434ABB-1860-405B-8C35-B818ADC1B660}" destId="{9459C9F8-3D7B-45EE-B7C3-0E669233471A}" srcOrd="2" destOrd="0" presId="urn:microsoft.com/office/officeart/2005/8/layout/vList6"/>
    <dgm:cxn modelId="{032D693C-F54E-4769-AC5C-6389E69F86FD}" type="presParOf" srcId="{9459C9F8-3D7B-45EE-B7C3-0E669233471A}" destId="{C826256F-C467-41C5-99B5-DA084FABB333}" srcOrd="0" destOrd="0" presId="urn:microsoft.com/office/officeart/2005/8/layout/vList6"/>
    <dgm:cxn modelId="{1854A07E-DDF1-4AE4-8228-E61AB038790E}" type="presParOf" srcId="{9459C9F8-3D7B-45EE-B7C3-0E669233471A}" destId="{E69247B4-8442-4B27-BB29-23771F64FE65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C4BD05-EBEE-4D72-87AD-4B4F3EE9F022}">
      <dsp:nvSpPr>
        <dsp:cNvPr id="0" name=""/>
        <dsp:cNvSpPr/>
      </dsp:nvSpPr>
      <dsp:spPr>
        <a:xfrm>
          <a:off x="3447010" y="602"/>
          <a:ext cx="5170515" cy="2349201"/>
        </a:xfrm>
        <a:prstGeom prst="rightArrow">
          <a:avLst>
            <a:gd name="adj1" fmla="val 75000"/>
            <a:gd name="adj2" fmla="val 50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t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3200" kern="1200" dirty="0" err="1" smtClean="0"/>
            <a:t>Enzymatic</a:t>
          </a:r>
          <a:r>
            <a:rPr lang="tr-TR" sz="3200" kern="1200" dirty="0" smtClean="0"/>
            <a:t> </a:t>
          </a:r>
          <a:r>
            <a:rPr lang="tr-TR" sz="3200" kern="1200" dirty="0" err="1" smtClean="0"/>
            <a:t>hydrolysis</a:t>
          </a:r>
          <a:endParaRPr lang="tr-TR" sz="3200" kern="1200" dirty="0"/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3200" kern="1200" dirty="0" err="1" smtClean="0"/>
            <a:t>Chemical</a:t>
          </a:r>
          <a:r>
            <a:rPr lang="tr-TR" sz="3200" kern="1200" dirty="0" smtClean="0"/>
            <a:t> </a:t>
          </a:r>
          <a:r>
            <a:rPr lang="tr-TR" sz="3200" kern="1200" dirty="0" err="1" smtClean="0"/>
            <a:t>hydrolysis</a:t>
          </a:r>
          <a:endParaRPr lang="tr-TR" sz="3200" kern="1200" dirty="0"/>
        </a:p>
      </dsp:txBody>
      <dsp:txXfrm>
        <a:off x="3447010" y="294252"/>
        <a:ext cx="4289565" cy="1761901"/>
      </dsp:txXfrm>
    </dsp:sp>
    <dsp:sp modelId="{54831E21-847A-4155-9CB3-D071EB46CBED}">
      <dsp:nvSpPr>
        <dsp:cNvPr id="0" name=""/>
        <dsp:cNvSpPr/>
      </dsp:nvSpPr>
      <dsp:spPr>
        <a:xfrm>
          <a:off x="0" y="602"/>
          <a:ext cx="3447010" cy="2349201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600" b="1" kern="1200" dirty="0" err="1" smtClean="0"/>
            <a:t>Lipolysis</a:t>
          </a:r>
          <a:r>
            <a:rPr lang="tr-TR" sz="3600" b="1" kern="1200" dirty="0" smtClean="0"/>
            <a:t> (</a:t>
          </a:r>
          <a:r>
            <a:rPr lang="tr-TR" sz="3600" b="1" kern="1200" dirty="0" err="1" smtClean="0"/>
            <a:t>Hydrolysis</a:t>
          </a:r>
          <a:r>
            <a:rPr lang="tr-TR" sz="3600" b="1" kern="1200" dirty="0" smtClean="0"/>
            <a:t> in </a:t>
          </a:r>
          <a:r>
            <a:rPr lang="tr-TR" sz="3600" b="1" kern="1200" dirty="0" err="1" smtClean="0"/>
            <a:t>lipids</a:t>
          </a:r>
          <a:r>
            <a:rPr lang="tr-TR" sz="3600" b="1" kern="1200" dirty="0" smtClean="0"/>
            <a:t>)</a:t>
          </a:r>
          <a:endParaRPr lang="tr-TR" sz="3600" b="1" kern="1200" dirty="0"/>
        </a:p>
      </dsp:txBody>
      <dsp:txXfrm>
        <a:off x="114679" y="115281"/>
        <a:ext cx="3217652" cy="2119843"/>
      </dsp:txXfrm>
    </dsp:sp>
    <dsp:sp modelId="{E69247B4-8442-4B27-BB29-23771F64FE65}">
      <dsp:nvSpPr>
        <dsp:cNvPr id="0" name=""/>
        <dsp:cNvSpPr/>
      </dsp:nvSpPr>
      <dsp:spPr>
        <a:xfrm>
          <a:off x="3447010" y="2584724"/>
          <a:ext cx="5170515" cy="2349201"/>
        </a:xfrm>
        <a:prstGeom prst="rightArrow">
          <a:avLst>
            <a:gd name="adj1" fmla="val 75000"/>
            <a:gd name="adj2" fmla="val 50000"/>
          </a:avLst>
        </a:prstGeom>
        <a:solidFill>
          <a:schemeClr val="accent5">
            <a:tint val="40000"/>
            <a:alpha val="90000"/>
            <a:hueOff val="-10740482"/>
            <a:satOff val="48253"/>
            <a:lumOff val="3317"/>
            <a:alphaOff val="0"/>
          </a:schemeClr>
        </a:solidFill>
        <a:ln w="19050" cap="flat" cmpd="sng" algn="ctr">
          <a:solidFill>
            <a:schemeClr val="accent5">
              <a:tint val="40000"/>
              <a:alpha val="90000"/>
              <a:hueOff val="-10740482"/>
              <a:satOff val="48253"/>
              <a:lumOff val="331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t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3200" kern="1200" dirty="0" err="1" smtClean="0"/>
            <a:t>Chemical</a:t>
          </a:r>
          <a:r>
            <a:rPr lang="tr-TR" sz="3200" kern="1200" dirty="0" smtClean="0"/>
            <a:t> </a:t>
          </a:r>
          <a:r>
            <a:rPr lang="tr-TR" sz="3200" kern="1200" dirty="0" err="1" smtClean="0"/>
            <a:t>oxidation</a:t>
          </a:r>
          <a:endParaRPr lang="tr-TR" sz="3200" kern="1200" dirty="0"/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3200" kern="1200" dirty="0" err="1" smtClean="0"/>
            <a:t>Enzymatic</a:t>
          </a:r>
          <a:r>
            <a:rPr lang="tr-TR" sz="3200" kern="1200" dirty="0" smtClean="0"/>
            <a:t> </a:t>
          </a:r>
          <a:r>
            <a:rPr lang="tr-TR" sz="3200" kern="1200" dirty="0" err="1" smtClean="0"/>
            <a:t>oxidation</a:t>
          </a:r>
          <a:endParaRPr lang="tr-TR" sz="3200" kern="1200" dirty="0"/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3200" kern="1200" dirty="0" err="1" smtClean="0"/>
            <a:t>Thermic</a:t>
          </a:r>
          <a:r>
            <a:rPr lang="tr-TR" sz="3200" kern="1200" dirty="0" smtClean="0"/>
            <a:t> </a:t>
          </a:r>
          <a:r>
            <a:rPr lang="tr-TR" sz="3200" kern="1200" dirty="0" err="1" smtClean="0"/>
            <a:t>oxidation</a:t>
          </a:r>
          <a:endParaRPr lang="tr-TR" sz="3200" kern="1200" dirty="0"/>
        </a:p>
      </dsp:txBody>
      <dsp:txXfrm>
        <a:off x="3447010" y="2878374"/>
        <a:ext cx="4289565" cy="1761901"/>
      </dsp:txXfrm>
    </dsp:sp>
    <dsp:sp modelId="{C826256F-C467-41C5-99B5-DA084FABB333}">
      <dsp:nvSpPr>
        <dsp:cNvPr id="0" name=""/>
        <dsp:cNvSpPr/>
      </dsp:nvSpPr>
      <dsp:spPr>
        <a:xfrm>
          <a:off x="0" y="2584724"/>
          <a:ext cx="3447010" cy="2349201"/>
        </a:xfrm>
        <a:prstGeom prst="round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76200" rIns="152400" bIns="762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4000" b="1" kern="1200" dirty="0" err="1" smtClean="0"/>
            <a:t>Lipid</a:t>
          </a:r>
          <a:r>
            <a:rPr lang="tr-TR" sz="4000" b="1" kern="1200" dirty="0" smtClean="0"/>
            <a:t> </a:t>
          </a:r>
          <a:r>
            <a:rPr lang="tr-TR" sz="4000" b="1" kern="1200" dirty="0" err="1" smtClean="0"/>
            <a:t>oxidation</a:t>
          </a:r>
          <a:endParaRPr lang="tr-TR" sz="4000" b="1" kern="1200" dirty="0"/>
        </a:p>
      </dsp:txBody>
      <dsp:txXfrm>
        <a:off x="114679" y="2699403"/>
        <a:ext cx="3217652" cy="211984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C894BA-5F33-489D-ACDE-82B58EA5129D}" type="datetimeFigureOut">
              <a:rPr lang="en-US" smtClean="0"/>
              <a:pPr/>
              <a:t>3/11/2020</a:t>
            </a:fld>
            <a:endParaRPr lang="en-US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0C7DD4-3DAB-471E-9294-1417E9F8FE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135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Dikdörtgen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Dikdörtgen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Dikdörtgen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Başlık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9" name="8 Alt Başlık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 smtClean="0"/>
              <a:t>Asıl alt başlık stilini düzenlemek için tıklayın</a:t>
            </a:r>
            <a:endParaRPr kumimoji="0" lang="en-US"/>
          </a:p>
        </p:txBody>
      </p:sp>
      <p:sp>
        <p:nvSpPr>
          <p:cNvPr id="28" name="27 Veri Yer Tutucusu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CE9305E6-ADDB-44AA-AFEB-8743CE058629}" type="datetime1">
              <a:rPr lang="en-US" smtClean="0"/>
              <a:pPr/>
              <a:t>3/11/2020</a:t>
            </a:fld>
            <a:endParaRPr lang="tr-TR"/>
          </a:p>
        </p:txBody>
      </p:sp>
      <p:sp>
        <p:nvSpPr>
          <p:cNvPr id="17" name="16 Altbilgi Yer Tutucusu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r>
              <a:rPr lang="tr-TR" smtClean="0"/>
              <a:t>FDE 216-FP</a:t>
            </a:r>
            <a:endParaRPr lang="tr-TR"/>
          </a:p>
        </p:txBody>
      </p:sp>
      <p:sp>
        <p:nvSpPr>
          <p:cNvPr id="29" name="28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818866D-0444-4E98-9157-10C2F682FBB5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2E7C7-EEEF-4AE4-99AF-7A27DC2FA3A5}" type="datetime1">
              <a:rPr lang="en-US" smtClean="0"/>
              <a:pPr/>
              <a:t>3/11/2020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FDE 216-FP</a:t>
            </a: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8866D-0444-4E98-9157-10C2F682FBB5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9031AD72-898D-4696-A7D6-739E992A6AF6}" type="datetime1">
              <a:rPr lang="en-US" smtClean="0"/>
              <a:pPr/>
              <a:t>3/11/2020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r>
              <a:rPr lang="tr-TR" smtClean="0"/>
              <a:t>FDE 216-FP</a:t>
            </a:r>
            <a:endParaRPr lang="tr-TR"/>
          </a:p>
        </p:txBody>
      </p:sp>
      <p:sp>
        <p:nvSpPr>
          <p:cNvPr id="7" name="6 Dikdörtgen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Dikdörtgen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Dikdörtgen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8818866D-0444-4E98-9157-10C2F682FBB5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AB801-BCA0-4247-A675-2387E2FEEA5F}" type="datetime1">
              <a:rPr lang="en-US" smtClean="0"/>
              <a:pPr/>
              <a:t>3/11/2020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FDE 216-FP</a:t>
            </a: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818866D-0444-4E98-9157-10C2F682FBB5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8" name="7 İçerik Yer Tutucusu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 smtClean="0"/>
              <a:t>Asıl metin stillerini düzenle</a:t>
            </a:r>
          </a:p>
        </p:txBody>
      </p:sp>
      <p:sp>
        <p:nvSpPr>
          <p:cNvPr id="7" name="6 Dikdörtgen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Dikdörtgen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Dikdörtgen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2" name="1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AAC70-C67D-4464-BA11-7E7E8CE54D9B}" type="datetime1">
              <a:rPr lang="en-US" smtClean="0"/>
              <a:pPr/>
              <a:t>3/11/2020</a:t>
            </a:fld>
            <a:endParaRPr lang="tr-TR"/>
          </a:p>
        </p:txBody>
      </p:sp>
      <p:sp>
        <p:nvSpPr>
          <p:cNvPr id="13" name="12 Slayt Numarası Yer Tutucusu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8818866D-0444-4E98-9157-10C2F682FBB5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4" name="13 Altbilgi Yer Tutucusu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tr-TR" smtClean="0"/>
              <a:t>FDE 216-FP</a:t>
            </a:r>
            <a:endParaRPr lang="tr-T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9" name="8 İçerik Yer Tutucusu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1" name="10 İçerik Yer Tutucusu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8" name="7 Veri Yer Tutucusu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CDD0F990-ED9F-420B-90F1-9FE8002FC1E5}" type="datetime1">
              <a:rPr lang="en-US" smtClean="0"/>
              <a:pPr/>
              <a:t>3/11/2020</a:t>
            </a:fld>
            <a:endParaRPr lang="tr-TR"/>
          </a:p>
        </p:txBody>
      </p:sp>
      <p:sp>
        <p:nvSpPr>
          <p:cNvPr id="10" name="9 Slayt Numarası Yer Tutucusu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8818866D-0444-4E98-9157-10C2F682FBB5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2" name="11 Altbilgi Yer Tutucusu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r>
              <a:rPr lang="tr-TR" smtClean="0"/>
              <a:t>FDE 216-FP</a:t>
            </a:r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1" name="10 İçerik Yer Tutucusu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3" name="12 İçerik Yer Tutucusu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0" name="9 Veri Yer Tutucusu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164002BB-F79F-4CAD-9062-E931AA824379}" type="datetime1">
              <a:rPr lang="en-US" smtClean="0"/>
              <a:pPr/>
              <a:t>3/11/2020</a:t>
            </a:fld>
            <a:endParaRPr lang="tr-TR"/>
          </a:p>
        </p:txBody>
      </p:sp>
      <p:sp>
        <p:nvSpPr>
          <p:cNvPr id="12" name="11 Slayt Numarası Yer Tutucusu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8818866D-0444-4E98-9157-10C2F682FBB5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4" name="13 Altbilgi Yer Tutucusu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r>
              <a:rPr lang="tr-TR" smtClean="0"/>
              <a:t>FDE 216-FP</a:t>
            </a:r>
            <a:endParaRPr lang="tr-TR"/>
          </a:p>
        </p:txBody>
      </p:sp>
      <p:sp>
        <p:nvSpPr>
          <p:cNvPr id="16" name="15 Metin Yer Tutucusu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tr-TR" smtClean="0"/>
              <a:t>Asıl metin stillerini düzenle</a:t>
            </a:r>
          </a:p>
        </p:txBody>
      </p:sp>
      <p:sp>
        <p:nvSpPr>
          <p:cNvPr id="15" name="14 Metin Yer Tutucusu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tr-TR" smtClean="0"/>
              <a:t>Asıl metin stillerini düzenle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AFE14-CB27-4E0A-959C-3F724AFBC032}" type="datetime1">
              <a:rPr lang="en-US" smtClean="0"/>
              <a:pPr/>
              <a:t>3/11/2020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FDE 216-FP</a:t>
            </a:r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818866D-0444-4E98-9157-10C2F682FBB5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73574-6229-40F6-822C-84183297718C}" type="datetime1">
              <a:rPr lang="en-US" smtClean="0"/>
              <a:pPr/>
              <a:t>3/11/2020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FDE 216-FP</a:t>
            </a:r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818866D-0444-4E98-9157-10C2F682FBB5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1EB76-5CA7-4598-91E8-02AEAC4D7F78}" type="datetime1">
              <a:rPr lang="en-US" smtClean="0"/>
              <a:pPr/>
              <a:t>3/11/2020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FDE 216-FP</a:t>
            </a:r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818866D-0444-4E98-9157-10C2F682FBB5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</a:t>
            </a:r>
          </a:p>
        </p:txBody>
      </p:sp>
      <p:sp>
        <p:nvSpPr>
          <p:cNvPr id="9" name="8 İçerik Yer Tutucusu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</a:t>
            </a:r>
          </a:p>
        </p:txBody>
      </p:sp>
      <p:sp>
        <p:nvSpPr>
          <p:cNvPr id="8" name="7 Dikdörtgen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Dikdörtgen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Dikdörtgen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1" name="10 Dikdörtgen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Veri Yer Tutucusu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D1A83872-DC81-43CD-94BB-DACDA97AA853}" type="datetime1">
              <a:rPr lang="en-US" smtClean="0"/>
              <a:pPr/>
              <a:t>3/11/2020</a:t>
            </a:fld>
            <a:endParaRPr lang="tr-TR"/>
          </a:p>
        </p:txBody>
      </p:sp>
      <p:sp>
        <p:nvSpPr>
          <p:cNvPr id="13" name="12 Slayt Numarası Yer Tutucusu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8818866D-0444-4E98-9157-10C2F682FBB5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4" name="13 Altbilgi Yer Tutucusu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r>
              <a:rPr lang="tr-TR" smtClean="0"/>
              <a:t>FDE 216-FP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Başlık Yer Tutucusu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3" name="12 Metin Yer Tutucusu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4" name="13 Veri Yer Tutucusu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397C5407-DB54-4C97-8D59-9CF166A6536B}" type="datetime1">
              <a:rPr lang="en-US" smtClean="0"/>
              <a:pPr/>
              <a:t>3/11/2020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r>
              <a:rPr lang="tr-TR" smtClean="0"/>
              <a:t>FDE 216-FP</a:t>
            </a:r>
            <a:endParaRPr lang="tr-TR"/>
          </a:p>
        </p:txBody>
      </p:sp>
      <p:sp>
        <p:nvSpPr>
          <p:cNvPr id="7" name="6 Dikdörtgen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Dikdörtgen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Dikdörtgen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22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8818866D-0444-4E98-9157-10C2F682FBB5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hf hdr="0"/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357158" y="601677"/>
            <a:ext cx="8458200" cy="2541571"/>
          </a:xfrm>
        </p:spPr>
        <p:txBody>
          <a:bodyPr>
            <a:noAutofit/>
          </a:bodyPr>
          <a:lstStyle/>
          <a:p>
            <a:pPr algn="ctr">
              <a:buClr>
                <a:schemeClr val="accent2">
                  <a:lumMod val="75000"/>
                </a:schemeClr>
              </a:buClr>
              <a:buSzPct val="100000"/>
            </a:pPr>
            <a:r>
              <a:rPr lang="tr-TR" sz="5400" b="1" dirty="0" err="1"/>
              <a:t>Packaged</a:t>
            </a:r>
            <a:r>
              <a:rPr lang="tr-TR" sz="5400" b="1" dirty="0"/>
              <a:t> </a:t>
            </a:r>
            <a:r>
              <a:rPr lang="tr-TR" sz="5400" b="1" dirty="0" err="1"/>
              <a:t>product</a:t>
            </a:r>
            <a:r>
              <a:rPr lang="tr-TR" sz="5400" b="1" dirty="0"/>
              <a:t> </a:t>
            </a:r>
            <a:r>
              <a:rPr lang="tr-TR" sz="5400" b="1" dirty="0" err="1" smtClean="0"/>
              <a:t>qualıty</a:t>
            </a:r>
            <a:r>
              <a:rPr lang="tr-TR" sz="5400" b="1" dirty="0" smtClean="0"/>
              <a:t> </a:t>
            </a:r>
            <a:r>
              <a:rPr lang="tr-TR" sz="5400" b="1" dirty="0" err="1"/>
              <a:t>and</a:t>
            </a:r>
            <a:r>
              <a:rPr lang="tr-TR" sz="5400" b="1" dirty="0"/>
              <a:t> </a:t>
            </a:r>
            <a:r>
              <a:rPr lang="tr-TR" sz="5400" b="1" dirty="0" err="1"/>
              <a:t>shelf</a:t>
            </a:r>
            <a:r>
              <a:rPr lang="tr-TR" sz="5400" b="1" dirty="0"/>
              <a:t> </a:t>
            </a:r>
            <a:r>
              <a:rPr lang="tr-TR" sz="5400" b="1" dirty="0" err="1" smtClean="0"/>
              <a:t>lıfe</a:t>
            </a:r>
            <a:endParaRPr lang="tr-TR" sz="5400" b="1" dirty="0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2334" y="3626238"/>
            <a:ext cx="6751942" cy="2291085"/>
          </a:xfrm>
        </p:spPr>
        <p:txBody>
          <a:bodyPr>
            <a:noAutofit/>
          </a:bodyPr>
          <a:lstStyle/>
          <a:p>
            <a:r>
              <a:rPr lang="tr-TR" b="1" dirty="0" err="1" smtClean="0">
                <a:solidFill>
                  <a:schemeClr val="tx1"/>
                </a:solidFill>
              </a:rPr>
              <a:t>Instructor</a:t>
            </a:r>
            <a:endParaRPr lang="tr-TR" b="1" dirty="0" smtClean="0">
              <a:solidFill>
                <a:schemeClr val="tx1"/>
              </a:solidFill>
            </a:endParaRPr>
          </a:p>
          <a:p>
            <a:r>
              <a:rPr lang="tr-TR" dirty="0" err="1" smtClean="0">
                <a:solidFill>
                  <a:schemeClr val="tx1"/>
                </a:solidFill>
              </a:rPr>
              <a:t>Assist</a:t>
            </a:r>
            <a:r>
              <a:rPr lang="tr-TR" dirty="0" smtClean="0">
                <a:solidFill>
                  <a:schemeClr val="tx1"/>
                </a:solidFill>
              </a:rPr>
              <a:t>. Prof. Dr. Eda </a:t>
            </a:r>
            <a:r>
              <a:rPr lang="tr-TR" dirty="0" err="1" smtClean="0">
                <a:solidFill>
                  <a:schemeClr val="tx1"/>
                </a:solidFill>
              </a:rPr>
              <a:t>Demirok</a:t>
            </a:r>
            <a:r>
              <a:rPr lang="tr-TR" dirty="0" smtClean="0">
                <a:solidFill>
                  <a:schemeClr val="tx1"/>
                </a:solidFill>
              </a:rPr>
              <a:t> Soncu</a:t>
            </a:r>
          </a:p>
          <a:p>
            <a:r>
              <a:rPr lang="tr-TR" dirty="0" smtClean="0">
                <a:solidFill>
                  <a:schemeClr val="tx1"/>
                </a:solidFill>
              </a:rPr>
              <a:t>E-mail: </a:t>
            </a:r>
            <a:r>
              <a:rPr lang="tr-TR" b="1" dirty="0" err="1" smtClean="0">
                <a:solidFill>
                  <a:schemeClr val="tx1"/>
                </a:solidFill>
              </a:rPr>
              <a:t>edemirok</a:t>
            </a:r>
            <a:r>
              <a:rPr lang="tr-TR" b="1" dirty="0" smtClean="0">
                <a:solidFill>
                  <a:schemeClr val="tx1"/>
                </a:solidFill>
              </a:rPr>
              <a:t>@</a:t>
            </a:r>
            <a:r>
              <a:rPr lang="tr-TR" b="1" dirty="0" err="1" smtClean="0">
                <a:solidFill>
                  <a:schemeClr val="tx1"/>
                </a:solidFill>
              </a:rPr>
              <a:t>eng</a:t>
            </a:r>
            <a:r>
              <a:rPr lang="tr-TR" b="1" dirty="0" smtClean="0">
                <a:solidFill>
                  <a:schemeClr val="tx1"/>
                </a:solidFill>
              </a:rPr>
              <a:t>.</a:t>
            </a:r>
            <a:r>
              <a:rPr lang="tr-TR" b="1" dirty="0" err="1" smtClean="0">
                <a:solidFill>
                  <a:schemeClr val="tx1"/>
                </a:solidFill>
              </a:rPr>
              <a:t>ankara</a:t>
            </a:r>
            <a:r>
              <a:rPr lang="tr-TR" b="1" dirty="0" smtClean="0">
                <a:solidFill>
                  <a:schemeClr val="tx1"/>
                </a:solidFill>
              </a:rPr>
              <a:t>.edu.tr</a:t>
            </a:r>
          </a:p>
          <a:p>
            <a:r>
              <a:rPr lang="tr-TR" dirty="0" smtClean="0">
                <a:solidFill>
                  <a:schemeClr val="tx1"/>
                </a:solidFill>
              </a:rPr>
              <a:t>Phone: +90312 203 3300 (3639 </a:t>
            </a:r>
            <a:r>
              <a:rPr lang="tr-TR" dirty="0" err="1" smtClean="0">
                <a:solidFill>
                  <a:schemeClr val="tx1"/>
                </a:solidFill>
              </a:rPr>
              <a:t>ext</a:t>
            </a:r>
            <a:r>
              <a:rPr lang="tr-TR" dirty="0" smtClean="0">
                <a:solidFill>
                  <a:schemeClr val="tx1"/>
                </a:solidFill>
              </a:rPr>
              <a:t>.)</a:t>
            </a:r>
          </a:p>
          <a:p>
            <a:r>
              <a:rPr lang="tr-TR" dirty="0" smtClean="0">
                <a:solidFill>
                  <a:schemeClr val="tx1"/>
                </a:solidFill>
              </a:rPr>
              <a:t>Office: 2</a:t>
            </a:r>
            <a:r>
              <a:rPr lang="tr-TR" baseline="30000" dirty="0" smtClean="0">
                <a:solidFill>
                  <a:schemeClr val="tx1"/>
                </a:solidFill>
              </a:rPr>
              <a:t>nd</a:t>
            </a:r>
            <a:r>
              <a:rPr lang="tr-TR" dirty="0" smtClean="0">
                <a:solidFill>
                  <a:schemeClr val="tx1"/>
                </a:solidFill>
              </a:rPr>
              <a:t> </a:t>
            </a:r>
            <a:r>
              <a:rPr lang="tr-TR" dirty="0" err="1" smtClean="0">
                <a:solidFill>
                  <a:schemeClr val="tx1"/>
                </a:solidFill>
              </a:rPr>
              <a:t>floor</a:t>
            </a:r>
            <a:r>
              <a:rPr lang="tr-TR" dirty="0" smtClean="0">
                <a:solidFill>
                  <a:schemeClr val="tx1"/>
                </a:solidFill>
              </a:rPr>
              <a:t> #212</a:t>
            </a:r>
            <a:endParaRPr lang="tr-T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1362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err="1" smtClean="0"/>
              <a:t>Deteriorative</a:t>
            </a:r>
            <a:r>
              <a:rPr lang="tr-TR" b="1" dirty="0" smtClean="0"/>
              <a:t> </a:t>
            </a:r>
            <a:r>
              <a:rPr lang="tr-TR" b="1" dirty="0" err="1" smtClean="0"/>
              <a:t>reactions</a:t>
            </a:r>
            <a:r>
              <a:rPr lang="tr-TR" b="1" dirty="0" smtClean="0"/>
              <a:t> in </a:t>
            </a:r>
            <a:r>
              <a:rPr lang="tr-TR" b="1" dirty="0" err="1" smtClean="0"/>
              <a:t>foods</a:t>
            </a:r>
            <a:endParaRPr lang="en-US" b="1" dirty="0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DE442-1CB8-400A-A8EF-E1E759702E45}" type="datetime1">
              <a:rPr lang="en-US" smtClean="0"/>
              <a:pPr/>
              <a:t>3/11/2020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FDE 216-FP</a:t>
            </a:r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8818866D-0444-4E98-9157-10C2F682FBB5}" type="slidenum">
              <a:rPr lang="tr-TR" smtClean="0"/>
              <a:pPr/>
              <a:t>10</a:t>
            </a:fld>
            <a:endParaRPr lang="tr-TR"/>
          </a:p>
        </p:txBody>
      </p:sp>
      <p:sp>
        <p:nvSpPr>
          <p:cNvPr id="9" name="Dikdörtgen 8"/>
          <p:cNvSpPr/>
          <p:nvPr/>
        </p:nvSpPr>
        <p:spPr>
          <a:xfrm>
            <a:off x="186087" y="2633132"/>
            <a:ext cx="1961737" cy="230792"/>
          </a:xfrm>
          <a:prstGeom prst="rect">
            <a:avLst/>
          </a:prstGeom>
        </p:spPr>
        <p:style>
          <a:lnRef idx="2">
            <a:schemeClr val="accent2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0" name="Dikdörtgen 9"/>
          <p:cNvSpPr/>
          <p:nvPr/>
        </p:nvSpPr>
        <p:spPr>
          <a:xfrm>
            <a:off x="186087" y="2719808"/>
            <a:ext cx="144116" cy="144116"/>
          </a:xfrm>
          <a:prstGeom prst="rect">
            <a:avLst/>
          </a:prstGeom>
        </p:spPr>
        <p:style>
          <a:lnRef idx="2">
            <a:schemeClr val="accent2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11" name="Grup 10"/>
          <p:cNvGrpSpPr/>
          <p:nvPr/>
        </p:nvGrpSpPr>
        <p:grpSpPr>
          <a:xfrm>
            <a:off x="186087" y="2029349"/>
            <a:ext cx="1961737" cy="414600"/>
            <a:chOff x="6095" y="0"/>
            <a:chExt cx="1961737" cy="414600"/>
          </a:xfrm>
        </p:grpSpPr>
        <p:sp>
          <p:nvSpPr>
            <p:cNvPr id="67" name="Dikdörtgen 66"/>
            <p:cNvSpPr/>
            <p:nvPr/>
          </p:nvSpPr>
          <p:spPr>
            <a:xfrm>
              <a:off x="6095" y="0"/>
              <a:ext cx="1961737" cy="41460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8" name="Metin kutusu 67"/>
            <p:cNvSpPr txBox="1"/>
            <p:nvPr/>
          </p:nvSpPr>
          <p:spPr>
            <a:xfrm>
              <a:off x="6095" y="0"/>
              <a:ext cx="1961737" cy="4146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5720" tIns="30480" rIns="45720" bIns="30480" numCol="1" spcCol="1270" anchor="ctr" anchorCtr="0">
              <a:noAutofit/>
            </a:bodyPr>
            <a:lstStyle/>
            <a:p>
              <a:pPr lvl="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2400" kern="1200" dirty="0" err="1" smtClean="0"/>
                <a:t>Enzymatic</a:t>
              </a:r>
              <a:r>
                <a:rPr lang="tr-TR" sz="2400" kern="1200" dirty="0" smtClean="0"/>
                <a:t> </a:t>
              </a:r>
              <a:r>
                <a:rPr lang="tr-TR" sz="2400" kern="1200" dirty="0" err="1" smtClean="0"/>
                <a:t>reactions</a:t>
              </a:r>
              <a:endParaRPr lang="tr-TR" sz="2400" kern="1200" dirty="0"/>
            </a:p>
          </p:txBody>
        </p:sp>
      </p:grpSp>
      <p:sp>
        <p:nvSpPr>
          <p:cNvPr id="12" name="Dikdörtgen 11"/>
          <p:cNvSpPr/>
          <p:nvPr/>
        </p:nvSpPr>
        <p:spPr>
          <a:xfrm>
            <a:off x="2245911" y="2633132"/>
            <a:ext cx="1961737" cy="230792"/>
          </a:xfrm>
          <a:prstGeom prst="rect">
            <a:avLst/>
          </a:prstGeom>
        </p:spPr>
        <p:style>
          <a:lnRef idx="2">
            <a:schemeClr val="accent3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3" name="Dikdörtgen 12"/>
          <p:cNvSpPr/>
          <p:nvPr/>
        </p:nvSpPr>
        <p:spPr>
          <a:xfrm>
            <a:off x="2245911" y="2719808"/>
            <a:ext cx="144116" cy="144116"/>
          </a:xfrm>
          <a:prstGeom prst="rect">
            <a:avLst/>
          </a:prstGeom>
        </p:spPr>
        <p:style>
          <a:lnRef idx="2">
            <a:schemeClr val="accent3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14" name="Grup 13"/>
          <p:cNvGrpSpPr/>
          <p:nvPr/>
        </p:nvGrpSpPr>
        <p:grpSpPr>
          <a:xfrm>
            <a:off x="2245911" y="2029349"/>
            <a:ext cx="1961737" cy="414600"/>
            <a:chOff x="2065919" y="0"/>
            <a:chExt cx="1961737" cy="414600"/>
          </a:xfrm>
        </p:grpSpPr>
        <p:sp>
          <p:nvSpPr>
            <p:cNvPr id="65" name="Dikdörtgen 64"/>
            <p:cNvSpPr/>
            <p:nvPr/>
          </p:nvSpPr>
          <p:spPr>
            <a:xfrm>
              <a:off x="2065919" y="0"/>
              <a:ext cx="1961737" cy="41460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6" name="Metin kutusu 65"/>
            <p:cNvSpPr txBox="1"/>
            <p:nvPr/>
          </p:nvSpPr>
          <p:spPr>
            <a:xfrm>
              <a:off x="2065919" y="0"/>
              <a:ext cx="1961737" cy="4146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5720" tIns="30480" rIns="45720" bIns="30480" numCol="1" spcCol="1270" anchor="ctr" anchorCtr="0">
              <a:noAutofit/>
            </a:bodyPr>
            <a:lstStyle/>
            <a:p>
              <a:pPr lvl="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2400" kern="1200" dirty="0" err="1" smtClean="0"/>
                <a:t>Chemical</a:t>
              </a:r>
              <a:r>
                <a:rPr lang="tr-TR" sz="2400" kern="1200" dirty="0" smtClean="0"/>
                <a:t> </a:t>
              </a:r>
              <a:r>
                <a:rPr lang="tr-TR" sz="2400" kern="1200" dirty="0" err="1" smtClean="0"/>
                <a:t>reactions</a:t>
              </a:r>
              <a:endParaRPr lang="tr-TR" sz="2400" kern="1200" dirty="0"/>
            </a:p>
          </p:txBody>
        </p:sp>
      </p:grpSp>
      <p:sp>
        <p:nvSpPr>
          <p:cNvPr id="15" name="Dikdörtgen 14"/>
          <p:cNvSpPr/>
          <p:nvPr/>
        </p:nvSpPr>
        <p:spPr>
          <a:xfrm>
            <a:off x="2245911" y="3055739"/>
            <a:ext cx="144112" cy="144112"/>
          </a:xfrm>
          <a:prstGeom prst="rect">
            <a:avLst/>
          </a:prstGeom>
        </p:spPr>
        <p:style>
          <a:lnRef idx="2">
            <a:schemeClr val="accent2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16" name="Grup 15"/>
          <p:cNvGrpSpPr/>
          <p:nvPr/>
        </p:nvGrpSpPr>
        <p:grpSpPr>
          <a:xfrm>
            <a:off x="2383233" y="2959832"/>
            <a:ext cx="2430505" cy="335927"/>
            <a:chOff x="2203241" y="741300"/>
            <a:chExt cx="1824415" cy="335927"/>
          </a:xfrm>
        </p:grpSpPr>
        <p:sp>
          <p:nvSpPr>
            <p:cNvPr id="63" name="Dikdörtgen 62"/>
            <p:cNvSpPr/>
            <p:nvPr/>
          </p:nvSpPr>
          <p:spPr>
            <a:xfrm>
              <a:off x="2203241" y="741300"/>
              <a:ext cx="1824415" cy="335927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4" name="Metin kutusu 63"/>
            <p:cNvSpPr txBox="1"/>
            <p:nvPr/>
          </p:nvSpPr>
          <p:spPr>
            <a:xfrm>
              <a:off x="2203241" y="741300"/>
              <a:ext cx="1824415" cy="33592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0688" tIns="170688" rIns="170688" bIns="170688" numCol="1" spcCol="1270" anchor="ctr" anchorCtr="0">
              <a:noAutofit/>
            </a:bodyPr>
            <a:lstStyle/>
            <a:p>
              <a:pPr lvl="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2400" kern="1200" dirty="0" err="1" smtClean="0"/>
                <a:t>Lipid</a:t>
              </a:r>
              <a:r>
                <a:rPr lang="tr-TR" sz="2400" kern="1200" dirty="0" smtClean="0"/>
                <a:t> </a:t>
              </a:r>
              <a:r>
                <a:rPr lang="tr-TR" sz="2400" kern="1200" dirty="0" err="1" smtClean="0"/>
                <a:t>oxidation</a:t>
              </a:r>
              <a:endParaRPr lang="tr-TR" sz="2400" kern="1200" dirty="0"/>
            </a:p>
          </p:txBody>
        </p:sp>
      </p:grpSp>
      <p:sp>
        <p:nvSpPr>
          <p:cNvPr id="17" name="Dikdörtgen 16"/>
          <p:cNvSpPr/>
          <p:nvPr/>
        </p:nvSpPr>
        <p:spPr>
          <a:xfrm>
            <a:off x="2245911" y="3759527"/>
            <a:ext cx="144112" cy="144112"/>
          </a:xfrm>
          <a:prstGeom prst="rect">
            <a:avLst/>
          </a:prstGeom>
        </p:spPr>
        <p:style>
          <a:lnRef idx="2">
            <a:schemeClr val="accent3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18" name="Grup 17"/>
          <p:cNvGrpSpPr/>
          <p:nvPr/>
        </p:nvGrpSpPr>
        <p:grpSpPr>
          <a:xfrm>
            <a:off x="2383233" y="3663620"/>
            <a:ext cx="2262339" cy="335927"/>
            <a:chOff x="2203241" y="1077227"/>
            <a:chExt cx="1824415" cy="335927"/>
          </a:xfrm>
        </p:grpSpPr>
        <p:sp>
          <p:nvSpPr>
            <p:cNvPr id="61" name="Dikdörtgen 60"/>
            <p:cNvSpPr/>
            <p:nvPr/>
          </p:nvSpPr>
          <p:spPr>
            <a:xfrm>
              <a:off x="2203241" y="1077227"/>
              <a:ext cx="1824415" cy="335927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2" name="Metin kutusu 61"/>
            <p:cNvSpPr txBox="1"/>
            <p:nvPr/>
          </p:nvSpPr>
          <p:spPr>
            <a:xfrm>
              <a:off x="2203241" y="1077227"/>
              <a:ext cx="1824415" cy="33592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0688" tIns="170688" rIns="170688" bIns="170688" numCol="1" spcCol="1270" anchor="ctr" anchorCtr="0">
              <a:noAutofit/>
            </a:bodyPr>
            <a:lstStyle/>
            <a:p>
              <a:pPr lvl="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2400" kern="1200" dirty="0" err="1" smtClean="0"/>
                <a:t>Nonenzymatic</a:t>
              </a:r>
              <a:r>
                <a:rPr lang="tr-TR" sz="2400" kern="1200" dirty="0" smtClean="0"/>
                <a:t> </a:t>
              </a:r>
              <a:r>
                <a:rPr lang="tr-TR" sz="2400" kern="1200" dirty="0" err="1" smtClean="0"/>
                <a:t>browning</a:t>
              </a:r>
              <a:endParaRPr lang="tr-TR" sz="2400" kern="1200" dirty="0"/>
            </a:p>
          </p:txBody>
        </p:sp>
      </p:grpSp>
      <p:sp>
        <p:nvSpPr>
          <p:cNvPr id="19" name="Dikdörtgen 18"/>
          <p:cNvSpPr/>
          <p:nvPr/>
        </p:nvSpPr>
        <p:spPr>
          <a:xfrm>
            <a:off x="2245911" y="4463312"/>
            <a:ext cx="144112" cy="144112"/>
          </a:xfrm>
          <a:prstGeom prst="rect">
            <a:avLst/>
          </a:prstGeom>
        </p:spPr>
        <p:style>
          <a:lnRef idx="2">
            <a:schemeClr val="accent4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20" name="Grup 19"/>
          <p:cNvGrpSpPr/>
          <p:nvPr/>
        </p:nvGrpSpPr>
        <p:grpSpPr>
          <a:xfrm>
            <a:off x="2383233" y="4367405"/>
            <a:ext cx="2430505" cy="335927"/>
            <a:chOff x="2203241" y="1413154"/>
            <a:chExt cx="1824415" cy="335927"/>
          </a:xfrm>
        </p:grpSpPr>
        <p:sp>
          <p:nvSpPr>
            <p:cNvPr id="59" name="Dikdörtgen 58"/>
            <p:cNvSpPr/>
            <p:nvPr/>
          </p:nvSpPr>
          <p:spPr>
            <a:xfrm>
              <a:off x="2203241" y="1413154"/>
              <a:ext cx="1824415" cy="335927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0" name="Metin kutusu 59"/>
            <p:cNvSpPr txBox="1"/>
            <p:nvPr/>
          </p:nvSpPr>
          <p:spPr>
            <a:xfrm>
              <a:off x="2203241" y="1413154"/>
              <a:ext cx="1824415" cy="33592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0688" tIns="170688" rIns="170688" bIns="170688" numCol="1" spcCol="1270" anchor="ctr" anchorCtr="0">
              <a:noAutofit/>
            </a:bodyPr>
            <a:lstStyle/>
            <a:p>
              <a:pPr lvl="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2400" kern="1200" dirty="0" err="1" smtClean="0"/>
                <a:t>Color</a:t>
              </a:r>
              <a:r>
                <a:rPr lang="tr-TR" sz="2400" kern="1200" dirty="0" smtClean="0"/>
                <a:t> </a:t>
              </a:r>
              <a:r>
                <a:rPr lang="tr-TR" sz="2400" kern="1200" dirty="0" err="1" smtClean="0"/>
                <a:t>changes</a:t>
              </a:r>
              <a:endParaRPr lang="tr-TR" sz="2400" kern="1200" dirty="0" smtClean="0"/>
            </a:p>
          </p:txBody>
        </p:sp>
      </p:grpSp>
      <p:sp>
        <p:nvSpPr>
          <p:cNvPr id="21" name="Dikdörtgen 20"/>
          <p:cNvSpPr/>
          <p:nvPr/>
        </p:nvSpPr>
        <p:spPr>
          <a:xfrm>
            <a:off x="2245911" y="5135568"/>
            <a:ext cx="144112" cy="144112"/>
          </a:xfrm>
          <a:prstGeom prst="rect">
            <a:avLst/>
          </a:prstGeom>
        </p:spPr>
        <p:style>
          <a:lnRef idx="2">
            <a:schemeClr val="accent5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22" name="Grup 21"/>
          <p:cNvGrpSpPr/>
          <p:nvPr/>
        </p:nvGrpSpPr>
        <p:grpSpPr>
          <a:xfrm>
            <a:off x="2383233" y="5039661"/>
            <a:ext cx="2188767" cy="335927"/>
            <a:chOff x="2203241" y="1749081"/>
            <a:chExt cx="1824415" cy="335927"/>
          </a:xfrm>
        </p:grpSpPr>
        <p:sp>
          <p:nvSpPr>
            <p:cNvPr id="57" name="Dikdörtgen 56"/>
            <p:cNvSpPr/>
            <p:nvPr/>
          </p:nvSpPr>
          <p:spPr>
            <a:xfrm>
              <a:off x="2203241" y="1749081"/>
              <a:ext cx="1824415" cy="335927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8" name="Metin kutusu 57"/>
            <p:cNvSpPr txBox="1"/>
            <p:nvPr/>
          </p:nvSpPr>
          <p:spPr>
            <a:xfrm>
              <a:off x="2203241" y="1749081"/>
              <a:ext cx="1824415" cy="33592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0688" tIns="170688" rIns="170688" bIns="170688" numCol="1" spcCol="1270" anchor="ctr" anchorCtr="0">
              <a:noAutofit/>
            </a:bodyPr>
            <a:lstStyle/>
            <a:p>
              <a:pPr lvl="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2400" kern="1200" dirty="0" err="1" smtClean="0"/>
                <a:t>Flavor</a:t>
              </a:r>
              <a:r>
                <a:rPr lang="tr-TR" sz="2400" kern="1200" dirty="0" smtClean="0"/>
                <a:t> </a:t>
              </a:r>
              <a:r>
                <a:rPr lang="tr-TR" sz="2400" kern="1200" dirty="0" err="1" smtClean="0"/>
                <a:t>changes</a:t>
              </a:r>
              <a:endParaRPr lang="tr-TR" sz="2400" kern="1200" dirty="0" smtClean="0"/>
            </a:p>
          </p:txBody>
        </p:sp>
      </p:grpSp>
      <p:sp>
        <p:nvSpPr>
          <p:cNvPr id="23" name="Dikdörtgen 22"/>
          <p:cNvSpPr/>
          <p:nvPr/>
        </p:nvSpPr>
        <p:spPr>
          <a:xfrm>
            <a:off x="2245911" y="5828848"/>
            <a:ext cx="144112" cy="144112"/>
          </a:xfrm>
          <a:prstGeom prst="rect">
            <a:avLst/>
          </a:prstGeom>
        </p:spPr>
        <p:style>
          <a:lnRef idx="2">
            <a:schemeClr val="accent6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24" name="Grup 23"/>
          <p:cNvGrpSpPr/>
          <p:nvPr/>
        </p:nvGrpSpPr>
        <p:grpSpPr>
          <a:xfrm>
            <a:off x="2383232" y="5732940"/>
            <a:ext cx="2924491" cy="335927"/>
            <a:chOff x="2203241" y="2085008"/>
            <a:chExt cx="1824415" cy="335927"/>
          </a:xfrm>
        </p:grpSpPr>
        <p:sp>
          <p:nvSpPr>
            <p:cNvPr id="55" name="Dikdörtgen 54"/>
            <p:cNvSpPr/>
            <p:nvPr/>
          </p:nvSpPr>
          <p:spPr>
            <a:xfrm>
              <a:off x="2203241" y="2085008"/>
              <a:ext cx="1824415" cy="335927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6" name="Metin kutusu 55"/>
            <p:cNvSpPr txBox="1"/>
            <p:nvPr/>
          </p:nvSpPr>
          <p:spPr>
            <a:xfrm>
              <a:off x="2203241" y="2085008"/>
              <a:ext cx="1824415" cy="33592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0688" tIns="170688" rIns="170688" bIns="170688" numCol="1" spcCol="1270" anchor="ctr" anchorCtr="0">
              <a:noAutofit/>
            </a:bodyPr>
            <a:lstStyle/>
            <a:p>
              <a:pPr lvl="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2400" kern="1200" dirty="0" err="1" smtClean="0"/>
                <a:t>Nutritional</a:t>
              </a:r>
              <a:r>
                <a:rPr lang="tr-TR" sz="2400" kern="1200" dirty="0" smtClean="0"/>
                <a:t> </a:t>
              </a:r>
              <a:r>
                <a:rPr lang="tr-TR" sz="2400" kern="1200" dirty="0" err="1" smtClean="0"/>
                <a:t>changes</a:t>
              </a:r>
              <a:endParaRPr lang="tr-TR" sz="2400" kern="1200" dirty="0" smtClean="0"/>
            </a:p>
          </p:txBody>
        </p:sp>
      </p:grpSp>
      <p:sp>
        <p:nvSpPr>
          <p:cNvPr id="25" name="Dikdörtgen 24"/>
          <p:cNvSpPr/>
          <p:nvPr/>
        </p:nvSpPr>
        <p:spPr>
          <a:xfrm>
            <a:off x="4305735" y="2633132"/>
            <a:ext cx="1961737" cy="230792"/>
          </a:xfrm>
          <a:prstGeom prst="rect">
            <a:avLst/>
          </a:prstGeom>
        </p:spPr>
        <p:style>
          <a:lnRef idx="2">
            <a:schemeClr val="accent4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6" name="Dikdörtgen 25"/>
          <p:cNvSpPr/>
          <p:nvPr/>
        </p:nvSpPr>
        <p:spPr>
          <a:xfrm>
            <a:off x="4305735" y="2719808"/>
            <a:ext cx="144116" cy="144116"/>
          </a:xfrm>
          <a:prstGeom prst="rect">
            <a:avLst/>
          </a:prstGeom>
        </p:spPr>
        <p:style>
          <a:lnRef idx="2">
            <a:schemeClr val="accent4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27" name="Grup 26"/>
          <p:cNvGrpSpPr/>
          <p:nvPr/>
        </p:nvGrpSpPr>
        <p:grpSpPr>
          <a:xfrm>
            <a:off x="4305735" y="2029349"/>
            <a:ext cx="1961737" cy="414600"/>
            <a:chOff x="4125743" y="0"/>
            <a:chExt cx="1961737" cy="414600"/>
          </a:xfrm>
        </p:grpSpPr>
        <p:sp>
          <p:nvSpPr>
            <p:cNvPr id="53" name="Dikdörtgen 52"/>
            <p:cNvSpPr/>
            <p:nvPr/>
          </p:nvSpPr>
          <p:spPr>
            <a:xfrm>
              <a:off x="4125743" y="0"/>
              <a:ext cx="1961737" cy="41460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4" name="Metin kutusu 53"/>
            <p:cNvSpPr txBox="1"/>
            <p:nvPr/>
          </p:nvSpPr>
          <p:spPr>
            <a:xfrm>
              <a:off x="4125743" y="0"/>
              <a:ext cx="1961737" cy="4146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5720" tIns="30480" rIns="45720" bIns="30480" numCol="1" spcCol="1270" anchor="ctr" anchorCtr="0">
              <a:noAutofit/>
            </a:bodyPr>
            <a:lstStyle/>
            <a:p>
              <a:pPr lvl="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2400" kern="1200" dirty="0" err="1" smtClean="0"/>
                <a:t>Microbiological</a:t>
              </a:r>
              <a:r>
                <a:rPr lang="tr-TR" sz="2400" kern="1200" dirty="0" smtClean="0"/>
                <a:t> </a:t>
              </a:r>
              <a:r>
                <a:rPr lang="tr-TR" sz="2400" kern="1200" dirty="0" err="1" smtClean="0"/>
                <a:t>changes</a:t>
              </a:r>
              <a:endParaRPr lang="tr-TR" sz="2400" kern="1200" dirty="0" smtClean="0"/>
            </a:p>
          </p:txBody>
        </p:sp>
      </p:grpSp>
      <p:sp>
        <p:nvSpPr>
          <p:cNvPr id="28" name="Dikdörtgen 27"/>
          <p:cNvSpPr/>
          <p:nvPr/>
        </p:nvSpPr>
        <p:spPr>
          <a:xfrm>
            <a:off x="6365559" y="2633132"/>
            <a:ext cx="1961737" cy="230792"/>
          </a:xfrm>
          <a:prstGeom prst="rect">
            <a:avLst/>
          </a:prstGeom>
        </p:spPr>
        <p:style>
          <a:lnRef idx="2">
            <a:schemeClr val="accent5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9" name="Dikdörtgen 28"/>
          <p:cNvSpPr/>
          <p:nvPr/>
        </p:nvSpPr>
        <p:spPr>
          <a:xfrm>
            <a:off x="6365559" y="2719808"/>
            <a:ext cx="144116" cy="144116"/>
          </a:xfrm>
          <a:prstGeom prst="rect">
            <a:avLst/>
          </a:prstGeom>
        </p:spPr>
        <p:style>
          <a:lnRef idx="2">
            <a:schemeClr val="accent5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30" name="Grup 29"/>
          <p:cNvGrpSpPr/>
          <p:nvPr/>
        </p:nvGrpSpPr>
        <p:grpSpPr>
          <a:xfrm>
            <a:off x="6365559" y="2029349"/>
            <a:ext cx="1961737" cy="414600"/>
            <a:chOff x="6185567" y="0"/>
            <a:chExt cx="1961737" cy="414600"/>
          </a:xfrm>
        </p:grpSpPr>
        <p:sp>
          <p:nvSpPr>
            <p:cNvPr id="51" name="Dikdörtgen 50"/>
            <p:cNvSpPr/>
            <p:nvPr/>
          </p:nvSpPr>
          <p:spPr>
            <a:xfrm>
              <a:off x="6185567" y="0"/>
              <a:ext cx="1961737" cy="41460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2" name="Metin kutusu 51"/>
            <p:cNvSpPr txBox="1"/>
            <p:nvPr/>
          </p:nvSpPr>
          <p:spPr>
            <a:xfrm>
              <a:off x="6185567" y="0"/>
              <a:ext cx="1961737" cy="4146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5720" tIns="30480" rIns="45720" bIns="30480" numCol="1" spcCol="1270" anchor="ctr" anchorCtr="0">
              <a:noAutofit/>
            </a:bodyPr>
            <a:lstStyle/>
            <a:p>
              <a:pPr lvl="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2400" kern="1200" dirty="0" err="1" smtClean="0"/>
                <a:t>Physical</a:t>
              </a:r>
              <a:r>
                <a:rPr lang="tr-TR" sz="2400" kern="1200" dirty="0" smtClean="0"/>
                <a:t> </a:t>
              </a:r>
              <a:r>
                <a:rPr lang="tr-TR" sz="2400" kern="1200" dirty="0" err="1" smtClean="0"/>
                <a:t>changes</a:t>
              </a:r>
              <a:endParaRPr lang="tr-TR" sz="2400" kern="1200" dirty="0" smtClean="0"/>
            </a:p>
          </p:txBody>
        </p:sp>
      </p:grpSp>
      <p:sp>
        <p:nvSpPr>
          <p:cNvPr id="31" name="Dikdörtgen 30"/>
          <p:cNvSpPr/>
          <p:nvPr/>
        </p:nvSpPr>
        <p:spPr>
          <a:xfrm>
            <a:off x="6365559" y="3055739"/>
            <a:ext cx="144112" cy="144112"/>
          </a:xfrm>
          <a:prstGeom prst="rect">
            <a:avLst/>
          </a:prstGeom>
        </p:spPr>
        <p:style>
          <a:lnRef idx="2">
            <a:schemeClr val="accent2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32" name="Grup 31"/>
          <p:cNvGrpSpPr/>
          <p:nvPr/>
        </p:nvGrpSpPr>
        <p:grpSpPr>
          <a:xfrm>
            <a:off x="6502879" y="2959832"/>
            <a:ext cx="2662143" cy="335927"/>
            <a:chOff x="6322888" y="741300"/>
            <a:chExt cx="1824415" cy="335927"/>
          </a:xfrm>
        </p:grpSpPr>
        <p:sp>
          <p:nvSpPr>
            <p:cNvPr id="49" name="Dikdörtgen 48"/>
            <p:cNvSpPr/>
            <p:nvPr/>
          </p:nvSpPr>
          <p:spPr>
            <a:xfrm>
              <a:off x="6322888" y="741300"/>
              <a:ext cx="1824415" cy="335927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0" name="Metin kutusu 49"/>
            <p:cNvSpPr txBox="1"/>
            <p:nvPr/>
          </p:nvSpPr>
          <p:spPr>
            <a:xfrm>
              <a:off x="6322888" y="741300"/>
              <a:ext cx="1824415" cy="33592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0688" tIns="170688" rIns="170688" bIns="170688" numCol="1" spcCol="1270" anchor="ctr" anchorCtr="0">
              <a:noAutofit/>
            </a:bodyPr>
            <a:lstStyle/>
            <a:p>
              <a:pPr lvl="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2400" kern="1200" dirty="0" err="1" smtClean="0"/>
                <a:t>Physical</a:t>
              </a:r>
              <a:r>
                <a:rPr lang="tr-TR" sz="2400" kern="1200" dirty="0" smtClean="0"/>
                <a:t> </a:t>
              </a:r>
              <a:r>
                <a:rPr lang="tr-TR" sz="2400" kern="1200" dirty="0" err="1" smtClean="0"/>
                <a:t>damage</a:t>
              </a:r>
              <a:endParaRPr lang="tr-TR" sz="2400" kern="1200" dirty="0" smtClean="0"/>
            </a:p>
          </p:txBody>
        </p:sp>
      </p:grpSp>
      <p:sp>
        <p:nvSpPr>
          <p:cNvPr id="33" name="Dikdörtgen 32"/>
          <p:cNvSpPr/>
          <p:nvPr/>
        </p:nvSpPr>
        <p:spPr>
          <a:xfrm>
            <a:off x="6365559" y="3685954"/>
            <a:ext cx="144112" cy="144112"/>
          </a:xfrm>
          <a:prstGeom prst="rect">
            <a:avLst/>
          </a:prstGeom>
        </p:spPr>
        <p:style>
          <a:lnRef idx="2">
            <a:schemeClr val="accent3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34" name="Grup 33"/>
          <p:cNvGrpSpPr/>
          <p:nvPr/>
        </p:nvGrpSpPr>
        <p:grpSpPr>
          <a:xfrm>
            <a:off x="6502880" y="3590047"/>
            <a:ext cx="2325812" cy="335927"/>
            <a:chOff x="6322888" y="1077227"/>
            <a:chExt cx="1824415" cy="335927"/>
          </a:xfrm>
        </p:grpSpPr>
        <p:sp>
          <p:nvSpPr>
            <p:cNvPr id="47" name="Dikdörtgen 46"/>
            <p:cNvSpPr/>
            <p:nvPr/>
          </p:nvSpPr>
          <p:spPr>
            <a:xfrm>
              <a:off x="6322888" y="1077227"/>
              <a:ext cx="1824415" cy="335927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8" name="Metin kutusu 47"/>
            <p:cNvSpPr txBox="1"/>
            <p:nvPr/>
          </p:nvSpPr>
          <p:spPr>
            <a:xfrm>
              <a:off x="6322888" y="1077227"/>
              <a:ext cx="1824415" cy="33592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0688" tIns="170688" rIns="170688" bIns="170688" numCol="1" spcCol="1270" anchor="ctr" anchorCtr="0">
              <a:noAutofit/>
            </a:bodyPr>
            <a:lstStyle/>
            <a:p>
              <a:pPr lvl="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2400" kern="1200" dirty="0" err="1" smtClean="0"/>
                <a:t>Insect</a:t>
              </a:r>
              <a:r>
                <a:rPr lang="tr-TR" sz="2400" kern="1200" dirty="0" smtClean="0"/>
                <a:t> </a:t>
              </a:r>
              <a:r>
                <a:rPr lang="tr-TR" sz="2400" kern="1200" dirty="0" err="1" smtClean="0"/>
                <a:t>damage</a:t>
              </a:r>
              <a:endParaRPr lang="tr-TR" sz="2400" kern="1200" dirty="0" smtClean="0"/>
            </a:p>
          </p:txBody>
        </p:sp>
      </p:grpSp>
      <p:sp>
        <p:nvSpPr>
          <p:cNvPr id="35" name="Dikdörtgen 34"/>
          <p:cNvSpPr/>
          <p:nvPr/>
        </p:nvSpPr>
        <p:spPr>
          <a:xfrm>
            <a:off x="6365559" y="4316170"/>
            <a:ext cx="144112" cy="144112"/>
          </a:xfrm>
          <a:prstGeom prst="rect">
            <a:avLst/>
          </a:prstGeom>
        </p:spPr>
        <p:style>
          <a:lnRef idx="2">
            <a:schemeClr val="accent4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36" name="Grup 35"/>
          <p:cNvGrpSpPr/>
          <p:nvPr/>
        </p:nvGrpSpPr>
        <p:grpSpPr>
          <a:xfrm>
            <a:off x="6502880" y="4220263"/>
            <a:ext cx="2557040" cy="335927"/>
            <a:chOff x="6322888" y="1413154"/>
            <a:chExt cx="1824415" cy="335927"/>
          </a:xfrm>
        </p:grpSpPr>
        <p:sp>
          <p:nvSpPr>
            <p:cNvPr id="45" name="Dikdörtgen 44"/>
            <p:cNvSpPr/>
            <p:nvPr/>
          </p:nvSpPr>
          <p:spPr>
            <a:xfrm>
              <a:off x="6322888" y="1413154"/>
              <a:ext cx="1824415" cy="335927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6" name="Metin kutusu 45"/>
            <p:cNvSpPr txBox="1"/>
            <p:nvPr/>
          </p:nvSpPr>
          <p:spPr>
            <a:xfrm>
              <a:off x="6322888" y="1413154"/>
              <a:ext cx="1824415" cy="33592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0688" tIns="170688" rIns="170688" bIns="170688" numCol="1" spcCol="1270" anchor="ctr" anchorCtr="0">
              <a:noAutofit/>
            </a:bodyPr>
            <a:lstStyle/>
            <a:p>
              <a:pPr lvl="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2400" kern="1200" dirty="0" err="1" smtClean="0"/>
                <a:t>Moisture</a:t>
              </a:r>
              <a:r>
                <a:rPr lang="tr-TR" sz="2400" kern="1200" dirty="0" smtClean="0"/>
                <a:t> </a:t>
              </a:r>
              <a:r>
                <a:rPr lang="tr-TR" sz="2400" kern="1200" dirty="0" err="1" smtClean="0"/>
                <a:t>changes</a:t>
              </a:r>
              <a:endParaRPr lang="tr-TR" sz="2400" kern="1200" dirty="0" smtClean="0"/>
            </a:p>
          </p:txBody>
        </p:sp>
      </p:grpSp>
      <p:sp>
        <p:nvSpPr>
          <p:cNvPr id="37" name="Dikdörtgen 36"/>
          <p:cNvSpPr/>
          <p:nvPr/>
        </p:nvSpPr>
        <p:spPr>
          <a:xfrm>
            <a:off x="6365559" y="5104039"/>
            <a:ext cx="144112" cy="144112"/>
          </a:xfrm>
          <a:prstGeom prst="rect">
            <a:avLst/>
          </a:prstGeom>
        </p:spPr>
        <p:style>
          <a:lnRef idx="2">
            <a:schemeClr val="accent5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38" name="Grup 37"/>
          <p:cNvGrpSpPr/>
          <p:nvPr/>
        </p:nvGrpSpPr>
        <p:grpSpPr>
          <a:xfrm>
            <a:off x="6502880" y="5008132"/>
            <a:ext cx="2325812" cy="335927"/>
            <a:chOff x="6322888" y="1749081"/>
            <a:chExt cx="1824415" cy="335927"/>
          </a:xfrm>
        </p:grpSpPr>
        <p:sp>
          <p:nvSpPr>
            <p:cNvPr id="43" name="Dikdörtgen 42"/>
            <p:cNvSpPr/>
            <p:nvPr/>
          </p:nvSpPr>
          <p:spPr>
            <a:xfrm>
              <a:off x="6322888" y="1749081"/>
              <a:ext cx="1824415" cy="335927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4" name="Metin kutusu 43"/>
            <p:cNvSpPr txBox="1"/>
            <p:nvPr/>
          </p:nvSpPr>
          <p:spPr>
            <a:xfrm>
              <a:off x="6322888" y="1749081"/>
              <a:ext cx="1824415" cy="33592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0688" tIns="170688" rIns="170688" bIns="170688" numCol="1" spcCol="1270" anchor="ctr" anchorCtr="0">
              <a:noAutofit/>
            </a:bodyPr>
            <a:lstStyle/>
            <a:p>
              <a:pPr lvl="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2400" kern="1200" dirty="0" err="1" smtClean="0"/>
                <a:t>Barrier</a:t>
              </a:r>
              <a:r>
                <a:rPr lang="tr-TR" sz="2400" kern="1200" dirty="0" smtClean="0"/>
                <a:t> </a:t>
              </a:r>
              <a:r>
                <a:rPr lang="tr-TR" sz="2400" kern="1200" dirty="0" err="1" smtClean="0"/>
                <a:t>to</a:t>
              </a:r>
              <a:r>
                <a:rPr lang="tr-TR" sz="2400" kern="1200" dirty="0" smtClean="0"/>
                <a:t> </a:t>
              </a:r>
              <a:r>
                <a:rPr lang="tr-TR" sz="2400" kern="1200" dirty="0" err="1" smtClean="0"/>
                <a:t>odor-pick</a:t>
              </a:r>
              <a:r>
                <a:rPr lang="tr-TR" sz="2400" kern="1200" dirty="0" smtClean="0"/>
                <a:t> </a:t>
              </a:r>
              <a:r>
                <a:rPr lang="tr-TR" sz="2400" kern="1200" dirty="0" err="1" smtClean="0"/>
                <a:t>up</a:t>
              </a:r>
              <a:endParaRPr lang="tr-TR" sz="2400" kern="1200" dirty="0" smtClean="0"/>
            </a:p>
          </p:txBody>
        </p:sp>
      </p:grpSp>
      <p:sp>
        <p:nvSpPr>
          <p:cNvPr id="39" name="Dikdörtgen 38"/>
          <p:cNvSpPr/>
          <p:nvPr/>
        </p:nvSpPr>
        <p:spPr>
          <a:xfrm>
            <a:off x="6365559" y="5933954"/>
            <a:ext cx="144112" cy="144112"/>
          </a:xfrm>
          <a:prstGeom prst="rect">
            <a:avLst/>
          </a:prstGeom>
        </p:spPr>
        <p:style>
          <a:lnRef idx="2">
            <a:schemeClr val="accent6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40" name="Grup 39"/>
          <p:cNvGrpSpPr/>
          <p:nvPr/>
        </p:nvGrpSpPr>
        <p:grpSpPr>
          <a:xfrm>
            <a:off x="6502880" y="5838046"/>
            <a:ext cx="2441426" cy="335927"/>
            <a:chOff x="6322888" y="2085008"/>
            <a:chExt cx="1824415" cy="335927"/>
          </a:xfrm>
        </p:grpSpPr>
        <p:sp>
          <p:nvSpPr>
            <p:cNvPr id="41" name="Dikdörtgen 40"/>
            <p:cNvSpPr/>
            <p:nvPr/>
          </p:nvSpPr>
          <p:spPr>
            <a:xfrm>
              <a:off x="6322888" y="2085008"/>
              <a:ext cx="1824415" cy="335927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2" name="Metin kutusu 41"/>
            <p:cNvSpPr txBox="1"/>
            <p:nvPr/>
          </p:nvSpPr>
          <p:spPr>
            <a:xfrm>
              <a:off x="6322888" y="2085008"/>
              <a:ext cx="1824415" cy="33592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0688" tIns="170688" rIns="170688" bIns="170688" numCol="1" spcCol="1270" anchor="ctr" anchorCtr="0">
              <a:noAutofit/>
            </a:bodyPr>
            <a:lstStyle/>
            <a:p>
              <a:pPr lvl="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2400" kern="1200" dirty="0" err="1" smtClean="0"/>
                <a:t>Flavor</a:t>
              </a:r>
              <a:r>
                <a:rPr lang="tr-TR" sz="2400" kern="1200" dirty="0" smtClean="0"/>
                <a:t> </a:t>
              </a:r>
              <a:r>
                <a:rPr lang="tr-TR" sz="2400" kern="1200" dirty="0" err="1" smtClean="0"/>
                <a:t>scalping</a:t>
              </a:r>
              <a:endParaRPr lang="tr-TR" sz="2400" kern="1200" dirty="0" smtClean="0"/>
            </a:p>
          </p:txBody>
        </p:sp>
      </p:grpSp>
    </p:spTree>
    <p:extLst>
      <p:ext uri="{BB962C8B-B14F-4D97-AF65-F5344CB8AC3E}">
        <p14:creationId xmlns:p14="http://schemas.microsoft.com/office/powerpoint/2010/main" val="1547570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etin Yer Tutucusu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Unvan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tr-TR" b="1" dirty="0" smtClean="0"/>
              <a:t>FACTORS AFFECTING DETERIORATIVE REACTIONS</a:t>
            </a:r>
            <a:endParaRPr lang="en-US" b="1" dirty="0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DE442-1CB8-400A-A8EF-E1E759702E45}" type="datetime1">
              <a:rPr lang="en-US" smtClean="0"/>
              <a:pPr/>
              <a:t>3/11/2020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4294967295"/>
          </p:nvPr>
        </p:nvSpPr>
        <p:spPr>
          <a:xfrm>
            <a:off x="0" y="6248400"/>
            <a:ext cx="5421313" cy="365125"/>
          </a:xfrm>
        </p:spPr>
        <p:txBody>
          <a:bodyPr/>
          <a:lstStyle/>
          <a:p>
            <a:r>
              <a:rPr lang="tr-TR" smtClean="0"/>
              <a:t>FDE 216-FP</a:t>
            </a:r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4294967295"/>
          </p:nvPr>
        </p:nvSpPr>
        <p:spPr>
          <a:xfrm>
            <a:off x="0" y="1271588"/>
            <a:ext cx="533400" cy="244475"/>
          </a:xfrm>
        </p:spPr>
        <p:txBody>
          <a:bodyPr>
            <a:normAutofit fontScale="85000" lnSpcReduction="20000"/>
          </a:bodyPr>
          <a:lstStyle/>
          <a:p>
            <a:fld id="{8818866D-0444-4E98-9157-10C2F682FBB5}" type="slidenum">
              <a:rPr lang="tr-TR" smtClean="0"/>
              <a:pPr/>
              <a:t>11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10760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 err="1" smtClean="0"/>
              <a:t>Factors</a:t>
            </a:r>
            <a:r>
              <a:rPr lang="tr-TR" b="1" dirty="0" smtClean="0"/>
              <a:t> </a:t>
            </a:r>
            <a:r>
              <a:rPr lang="tr-TR" b="1" dirty="0" err="1" smtClean="0"/>
              <a:t>affecting</a:t>
            </a:r>
            <a:r>
              <a:rPr lang="tr-TR" b="1" dirty="0" smtClean="0"/>
              <a:t> </a:t>
            </a:r>
            <a:r>
              <a:rPr lang="tr-TR" b="1" dirty="0" err="1" smtClean="0"/>
              <a:t>deteriorative</a:t>
            </a:r>
            <a:r>
              <a:rPr lang="tr-TR" b="1" dirty="0" smtClean="0"/>
              <a:t> </a:t>
            </a:r>
            <a:r>
              <a:rPr lang="tr-TR" b="1" dirty="0" err="1" smtClean="0"/>
              <a:t>reactions</a:t>
            </a:r>
            <a:r>
              <a:rPr lang="tr-TR" b="1" dirty="0" smtClean="0"/>
              <a:t>  </a:t>
            </a:r>
            <a:endParaRPr lang="en-US" b="1" dirty="0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DE442-1CB8-400A-A8EF-E1E759702E45}" type="datetime1">
              <a:rPr lang="en-US" smtClean="0"/>
              <a:pPr/>
              <a:t>3/11/2020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dirty="0" smtClean="0"/>
              <a:t>FDE 216-FP</a:t>
            </a:r>
            <a:endParaRPr lang="tr-TR" dirty="0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8818866D-0444-4E98-9157-10C2F682FBB5}" type="slidenum">
              <a:rPr lang="tr-TR" smtClean="0"/>
              <a:pPr/>
              <a:t>12</a:t>
            </a:fld>
            <a:endParaRPr lang="tr-TR"/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1"/>
          </p:nvPr>
        </p:nvSpPr>
        <p:spPr>
          <a:xfrm>
            <a:off x="536448" y="1543050"/>
            <a:ext cx="8153400" cy="1066800"/>
          </a:xfrm>
        </p:spPr>
        <p:txBody>
          <a:bodyPr>
            <a:normAutofit/>
          </a:bodyPr>
          <a:lstStyle/>
          <a:p>
            <a:pPr marL="0" indent="0">
              <a:buClr>
                <a:schemeClr val="accent2">
                  <a:lumMod val="75000"/>
                </a:schemeClr>
              </a:buClr>
            </a:pPr>
            <a:r>
              <a:rPr lang="tr-TR" sz="2800" dirty="0" smtClean="0"/>
              <a:t> </a:t>
            </a:r>
            <a:r>
              <a:rPr lang="tr-TR" sz="2800" dirty="0" err="1" smtClean="0"/>
              <a:t>Factors</a:t>
            </a:r>
            <a:r>
              <a:rPr lang="tr-TR" sz="2800" dirty="0" smtClean="0"/>
              <a:t> </a:t>
            </a:r>
            <a:r>
              <a:rPr lang="tr-TR" sz="2800" dirty="0" err="1" smtClean="0"/>
              <a:t>that</a:t>
            </a:r>
            <a:r>
              <a:rPr lang="tr-TR" sz="2800" dirty="0" smtClean="0"/>
              <a:t> </a:t>
            </a:r>
            <a:r>
              <a:rPr lang="tr-TR" sz="2800" dirty="0" err="1" smtClean="0"/>
              <a:t>influence</a:t>
            </a:r>
            <a:r>
              <a:rPr lang="tr-TR" sz="2800" dirty="0" smtClean="0"/>
              <a:t> </a:t>
            </a:r>
            <a:r>
              <a:rPr lang="tr-TR" sz="2800" dirty="0" err="1" smtClean="0"/>
              <a:t>deteriorative</a:t>
            </a:r>
            <a:r>
              <a:rPr lang="tr-TR" sz="2800" dirty="0" smtClean="0"/>
              <a:t> </a:t>
            </a:r>
            <a:r>
              <a:rPr lang="tr-TR" sz="2800" dirty="0" err="1" smtClean="0"/>
              <a:t>reactions</a:t>
            </a:r>
            <a:r>
              <a:rPr lang="tr-TR" sz="2800" dirty="0" smtClean="0"/>
              <a:t> </a:t>
            </a:r>
            <a:r>
              <a:rPr lang="tr-TR" sz="2800" dirty="0" err="1" smtClean="0"/>
              <a:t>and</a:t>
            </a:r>
            <a:r>
              <a:rPr lang="tr-TR" sz="2800" dirty="0" smtClean="0"/>
              <a:t> </a:t>
            </a:r>
            <a:r>
              <a:rPr lang="tr-TR" sz="2800" dirty="0" err="1" smtClean="0"/>
              <a:t>their</a:t>
            </a:r>
            <a:r>
              <a:rPr lang="tr-TR" sz="2800" dirty="0" smtClean="0"/>
              <a:t> </a:t>
            </a:r>
            <a:r>
              <a:rPr lang="tr-TR" sz="2800" dirty="0" err="1" smtClean="0"/>
              <a:t>rates</a:t>
            </a:r>
            <a:r>
              <a:rPr lang="tr-TR" sz="2800" dirty="0" smtClean="0"/>
              <a:t> </a:t>
            </a:r>
            <a:r>
              <a:rPr lang="tr-TR" sz="2800" dirty="0" err="1" smtClean="0"/>
              <a:t>are</a:t>
            </a:r>
            <a:r>
              <a:rPr lang="tr-TR" sz="2800" dirty="0" smtClean="0"/>
              <a:t> </a:t>
            </a:r>
            <a:r>
              <a:rPr lang="tr-TR" sz="2800" dirty="0" err="1" smtClean="0"/>
              <a:t>classified</a:t>
            </a:r>
            <a:r>
              <a:rPr lang="tr-TR" sz="2800" dirty="0" smtClean="0"/>
              <a:t> </a:t>
            </a:r>
            <a:r>
              <a:rPr lang="tr-TR" sz="2800" dirty="0" err="1" smtClean="0"/>
              <a:t>one</a:t>
            </a:r>
            <a:r>
              <a:rPr lang="tr-TR" sz="2800" dirty="0" smtClean="0"/>
              <a:t> of </a:t>
            </a:r>
            <a:r>
              <a:rPr lang="tr-TR" sz="2800" dirty="0" err="1" smtClean="0"/>
              <a:t>two</a:t>
            </a:r>
            <a:r>
              <a:rPr lang="tr-TR" sz="2800" dirty="0" smtClean="0"/>
              <a:t> </a:t>
            </a:r>
            <a:r>
              <a:rPr lang="tr-TR" sz="2800" dirty="0" err="1" smtClean="0"/>
              <a:t>groups</a:t>
            </a:r>
            <a:endParaRPr lang="tr-TR" sz="2800" dirty="0" smtClean="0"/>
          </a:p>
        </p:txBody>
      </p:sp>
      <p:grpSp>
        <p:nvGrpSpPr>
          <p:cNvPr id="8" name="7 Grup"/>
          <p:cNvGrpSpPr/>
          <p:nvPr/>
        </p:nvGrpSpPr>
        <p:grpSpPr>
          <a:xfrm>
            <a:off x="3758564" y="2305050"/>
            <a:ext cx="4880610" cy="2000250"/>
            <a:chOff x="3253739" y="432"/>
            <a:chExt cx="4880610" cy="1245691"/>
          </a:xfrm>
        </p:grpSpPr>
        <p:sp>
          <p:nvSpPr>
            <p:cNvPr id="18" name="17 Sağ Ok"/>
            <p:cNvSpPr/>
            <p:nvPr/>
          </p:nvSpPr>
          <p:spPr>
            <a:xfrm>
              <a:off x="3253739" y="432"/>
              <a:ext cx="4880610" cy="1245691"/>
            </a:xfrm>
            <a:prstGeom prst="rightArrow">
              <a:avLst>
                <a:gd name="adj1" fmla="val 75000"/>
                <a:gd name="adj2" fmla="val 50000"/>
              </a:avLst>
            </a:prstGeom>
          </p:spPr>
          <p:style>
            <a:lnRef idx="2">
              <a:schemeClr val="accent5">
                <a:tint val="40000"/>
                <a:alpha val="90000"/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tint val="40000"/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tint val="40000"/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9" name="Sağ Ok 4"/>
            <p:cNvSpPr/>
            <p:nvPr/>
          </p:nvSpPr>
          <p:spPr>
            <a:xfrm>
              <a:off x="3253739" y="156143"/>
              <a:ext cx="4413476" cy="93426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0320" tIns="20320" rIns="20320" bIns="20320" numCol="1" spcCol="1270" anchor="t" anchorCtr="0">
              <a:noAutofit/>
            </a:bodyPr>
            <a:lstStyle/>
            <a:p>
              <a:pPr marL="285750" lvl="1" indent="-285750" algn="l" defTabSz="1422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tr-TR" sz="3200" kern="1200" dirty="0" err="1" smtClean="0"/>
                <a:t>Water</a:t>
              </a:r>
              <a:r>
                <a:rPr lang="tr-TR" sz="3200" kern="1200" dirty="0" smtClean="0"/>
                <a:t> </a:t>
              </a:r>
              <a:r>
                <a:rPr lang="tr-TR" sz="3200" kern="1200" dirty="0" err="1" smtClean="0"/>
                <a:t>activity</a:t>
              </a:r>
              <a:endParaRPr lang="tr-TR" sz="3200" kern="1200" dirty="0"/>
            </a:p>
            <a:p>
              <a:pPr marL="285750" lvl="1" indent="-285750" algn="l" defTabSz="1422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tr-TR" sz="3200" kern="1200" dirty="0" err="1" smtClean="0"/>
                <a:t>Oxidation</a:t>
              </a:r>
              <a:r>
                <a:rPr lang="tr-TR" sz="3200" kern="1200" dirty="0" smtClean="0"/>
                <a:t>-</a:t>
              </a:r>
              <a:r>
                <a:rPr lang="tr-TR" sz="3200" kern="1200" dirty="0" err="1" smtClean="0"/>
                <a:t>reduction</a:t>
              </a:r>
              <a:r>
                <a:rPr lang="tr-TR" sz="3200" kern="1200" dirty="0" smtClean="0"/>
                <a:t> </a:t>
              </a:r>
              <a:r>
                <a:rPr lang="tr-TR" sz="3200" kern="1200" dirty="0" err="1" smtClean="0"/>
                <a:t>potential</a:t>
              </a:r>
              <a:endParaRPr lang="tr-TR" sz="3200" kern="1200" dirty="0"/>
            </a:p>
          </p:txBody>
        </p:sp>
      </p:grpSp>
      <p:grpSp>
        <p:nvGrpSpPr>
          <p:cNvPr id="9" name="8 Grup"/>
          <p:cNvGrpSpPr/>
          <p:nvPr/>
        </p:nvGrpSpPr>
        <p:grpSpPr>
          <a:xfrm>
            <a:off x="504825" y="2705532"/>
            <a:ext cx="3253740" cy="1245691"/>
            <a:chOff x="0" y="432"/>
            <a:chExt cx="3253740" cy="1245691"/>
          </a:xfrm>
        </p:grpSpPr>
        <p:sp>
          <p:nvSpPr>
            <p:cNvPr id="16" name="15 Yuvarlatılmış Dikdörtgen"/>
            <p:cNvSpPr/>
            <p:nvPr/>
          </p:nvSpPr>
          <p:spPr>
            <a:xfrm>
              <a:off x="0" y="432"/>
              <a:ext cx="3253740" cy="1245691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Yuvarlatılmış Dikdörtgen 6"/>
            <p:cNvSpPr/>
            <p:nvPr/>
          </p:nvSpPr>
          <p:spPr>
            <a:xfrm>
              <a:off x="60810" y="61242"/>
              <a:ext cx="3132120" cy="112407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7160" tIns="68580" rIns="137160" bIns="68580" numCol="1" spcCol="1270" anchor="ctr" anchorCtr="0">
              <a:noAutofit/>
            </a:bodyPr>
            <a:lstStyle/>
            <a:p>
              <a:pPr lvl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3600" kern="1200" dirty="0" err="1" smtClean="0"/>
                <a:t>Intrinsic</a:t>
              </a:r>
              <a:r>
                <a:rPr lang="tr-TR" sz="3600" kern="1200" dirty="0" smtClean="0"/>
                <a:t> </a:t>
              </a:r>
              <a:r>
                <a:rPr lang="tr-TR" sz="3600" kern="1200" dirty="0" err="1" smtClean="0"/>
                <a:t>parameters</a:t>
              </a:r>
              <a:endParaRPr lang="tr-TR" sz="3600" kern="1200" dirty="0"/>
            </a:p>
          </p:txBody>
        </p:sp>
      </p:grpSp>
      <p:grpSp>
        <p:nvGrpSpPr>
          <p:cNvPr id="10" name="9 Grup"/>
          <p:cNvGrpSpPr/>
          <p:nvPr/>
        </p:nvGrpSpPr>
        <p:grpSpPr>
          <a:xfrm>
            <a:off x="3759359" y="4094842"/>
            <a:ext cx="4875843" cy="2782207"/>
            <a:chOff x="3254534" y="1370693"/>
            <a:chExt cx="4875843" cy="2172174"/>
          </a:xfrm>
        </p:grpSpPr>
        <p:sp>
          <p:nvSpPr>
            <p:cNvPr id="14" name="13 Sağ Ok"/>
            <p:cNvSpPr/>
            <p:nvPr/>
          </p:nvSpPr>
          <p:spPr>
            <a:xfrm>
              <a:off x="3254534" y="1370693"/>
              <a:ext cx="4875843" cy="2172174"/>
            </a:xfrm>
            <a:prstGeom prst="rightArrow">
              <a:avLst>
                <a:gd name="adj1" fmla="val 75000"/>
                <a:gd name="adj2" fmla="val 50000"/>
              </a:avLst>
            </a:prstGeom>
          </p:spPr>
          <p:style>
            <a:lnRef idx="2">
              <a:schemeClr val="accent5">
                <a:tint val="40000"/>
                <a:alpha val="90000"/>
                <a:hueOff val="-10740482"/>
                <a:satOff val="48253"/>
                <a:lumOff val="3317"/>
                <a:alphaOff val="0"/>
              </a:schemeClr>
            </a:lnRef>
            <a:fillRef idx="1">
              <a:schemeClr val="accent5">
                <a:tint val="40000"/>
                <a:alpha val="90000"/>
                <a:hueOff val="-10740482"/>
                <a:satOff val="48253"/>
                <a:lumOff val="3317"/>
                <a:alphaOff val="0"/>
              </a:schemeClr>
            </a:fillRef>
            <a:effectRef idx="0">
              <a:schemeClr val="accent5">
                <a:tint val="40000"/>
                <a:alpha val="90000"/>
                <a:hueOff val="-10740482"/>
                <a:satOff val="48253"/>
                <a:lumOff val="3317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5" name="Sağ Ok 8"/>
            <p:cNvSpPr/>
            <p:nvPr/>
          </p:nvSpPr>
          <p:spPr>
            <a:xfrm>
              <a:off x="3254534" y="1642215"/>
              <a:ext cx="4061278" cy="162913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0320" tIns="20320" rIns="20320" bIns="20320" numCol="1" spcCol="1270" anchor="t" anchorCtr="0">
              <a:noAutofit/>
            </a:bodyPr>
            <a:lstStyle/>
            <a:p>
              <a:pPr marL="285750" lvl="1" indent="-285750" algn="l" defTabSz="1422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tr-TR" sz="3200" kern="1200" dirty="0" err="1" smtClean="0"/>
                <a:t>Temperature</a:t>
              </a:r>
              <a:endParaRPr lang="tr-TR" sz="3200" kern="1200" dirty="0"/>
            </a:p>
            <a:p>
              <a:pPr marL="285750" lvl="1" indent="-285750" algn="l" defTabSz="1422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tr-TR" sz="3200" kern="1200" dirty="0" err="1" smtClean="0"/>
                <a:t>Relative</a:t>
              </a:r>
              <a:r>
                <a:rPr lang="tr-TR" sz="3200" kern="1200" dirty="0" smtClean="0"/>
                <a:t> </a:t>
              </a:r>
              <a:r>
                <a:rPr lang="tr-TR" sz="3200" kern="1200" dirty="0" err="1" smtClean="0"/>
                <a:t>humidity</a:t>
              </a:r>
              <a:endParaRPr lang="tr-TR" sz="3200" kern="1200" dirty="0"/>
            </a:p>
            <a:p>
              <a:pPr marL="285750" lvl="1" indent="-285750" algn="l" defTabSz="1422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tr-TR" sz="3200" kern="1200" dirty="0" err="1" smtClean="0"/>
                <a:t>Gas</a:t>
              </a:r>
              <a:r>
                <a:rPr lang="tr-TR" sz="3200" kern="1200" dirty="0" smtClean="0"/>
                <a:t> </a:t>
              </a:r>
              <a:r>
                <a:rPr lang="tr-TR" sz="3200" kern="1200" dirty="0" err="1" smtClean="0"/>
                <a:t>atmosphere</a:t>
              </a:r>
              <a:endParaRPr lang="tr-TR" sz="3200" kern="1200" dirty="0"/>
            </a:p>
            <a:p>
              <a:pPr marL="285750" lvl="1" indent="-285750" algn="l" defTabSz="1422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tr-TR" sz="3200" kern="1200" dirty="0" err="1" smtClean="0"/>
                <a:t>Light</a:t>
              </a:r>
              <a:endParaRPr lang="tr-TR" sz="3200" kern="1200" dirty="0"/>
            </a:p>
          </p:txBody>
        </p:sp>
      </p:grpSp>
      <p:grpSp>
        <p:nvGrpSpPr>
          <p:cNvPr id="11" name="10 Grup"/>
          <p:cNvGrpSpPr/>
          <p:nvPr/>
        </p:nvGrpSpPr>
        <p:grpSpPr>
          <a:xfrm>
            <a:off x="508796" y="4805734"/>
            <a:ext cx="3250562" cy="1245691"/>
            <a:chOff x="3971" y="1833934"/>
            <a:chExt cx="3250562" cy="1245691"/>
          </a:xfrm>
        </p:grpSpPr>
        <p:sp>
          <p:nvSpPr>
            <p:cNvPr id="12" name="11 Yuvarlatılmış Dikdörtgen"/>
            <p:cNvSpPr/>
            <p:nvPr/>
          </p:nvSpPr>
          <p:spPr>
            <a:xfrm>
              <a:off x="3971" y="1833934"/>
              <a:ext cx="3250562" cy="1245691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9933876"/>
                <a:satOff val="39811"/>
                <a:lumOff val="8628"/>
                <a:alphaOff val="0"/>
              </a:schemeClr>
            </a:fillRef>
            <a:effectRef idx="0">
              <a:schemeClr val="accent5">
                <a:hueOff val="-9933876"/>
                <a:satOff val="39811"/>
                <a:lumOff val="8628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Yuvarlatılmış Dikdörtgen 10"/>
            <p:cNvSpPr/>
            <p:nvPr/>
          </p:nvSpPr>
          <p:spPr>
            <a:xfrm>
              <a:off x="64781" y="1894744"/>
              <a:ext cx="3128942" cy="112407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7160" tIns="68580" rIns="137160" bIns="68580" numCol="1" spcCol="1270" anchor="ctr" anchorCtr="0">
              <a:noAutofit/>
            </a:bodyPr>
            <a:lstStyle/>
            <a:p>
              <a:pPr lvl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3600" kern="1200" dirty="0" err="1" smtClean="0"/>
                <a:t>Extrinsic</a:t>
              </a:r>
              <a:r>
                <a:rPr lang="tr-TR" sz="3600" kern="1200" dirty="0" smtClean="0"/>
                <a:t> </a:t>
              </a:r>
              <a:r>
                <a:rPr lang="tr-TR" sz="3600" kern="1200" dirty="0" err="1" smtClean="0"/>
                <a:t>parameters</a:t>
              </a:r>
              <a:endParaRPr lang="tr-TR" sz="36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3609152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Metin Yer Tutucusu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/>
              <a:t>INTRINSIC PARAMETERS</a:t>
            </a:r>
            <a:endParaRPr lang="tr-TR" b="1" dirty="0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DE442-1CB8-400A-A8EF-E1E759702E45}" type="datetime1">
              <a:rPr lang="en-US" smtClean="0"/>
              <a:pPr/>
              <a:t>3/11/2020</a:t>
            </a:fld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/>
          </a:bodyPr>
          <a:lstStyle/>
          <a:p>
            <a:fld id="{8818866D-0444-4E98-9157-10C2F682FBB5}" type="slidenum">
              <a:rPr lang="tr-TR" smtClean="0"/>
              <a:pPr/>
              <a:t>13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tr-TR" smtClean="0"/>
              <a:t>FDE 216-FP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09914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/>
              <a:t>1) </a:t>
            </a:r>
            <a:r>
              <a:rPr lang="tr-TR" b="1" dirty="0" err="1" smtClean="0"/>
              <a:t>Water</a:t>
            </a:r>
            <a:r>
              <a:rPr lang="tr-TR" b="1" dirty="0" smtClean="0"/>
              <a:t> </a:t>
            </a:r>
            <a:r>
              <a:rPr lang="tr-TR" b="1" dirty="0" err="1" smtClean="0"/>
              <a:t>activity</a:t>
            </a:r>
            <a:endParaRPr lang="en-US" b="1" dirty="0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DE442-1CB8-400A-A8EF-E1E759702E45}" type="datetime1">
              <a:rPr lang="en-US" smtClean="0"/>
              <a:pPr/>
              <a:t>3/11/2020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FDE 216-FP</a:t>
            </a:r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8818866D-0444-4E98-9157-10C2F682FBB5}" type="slidenum">
              <a:rPr lang="tr-TR" smtClean="0"/>
              <a:pPr/>
              <a:t>14</a:t>
            </a:fld>
            <a:endParaRPr lang="tr-TR"/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Clr>
                <a:schemeClr val="accent2">
                  <a:lumMod val="75000"/>
                </a:schemeClr>
              </a:buClr>
            </a:pPr>
            <a:r>
              <a:rPr lang="tr-TR" sz="2800" dirty="0" smtClean="0"/>
              <a:t> </a:t>
            </a:r>
            <a:r>
              <a:rPr lang="tr-TR" sz="2800" b="1" dirty="0" err="1" smtClean="0"/>
              <a:t>It</a:t>
            </a:r>
            <a:r>
              <a:rPr lang="tr-TR" sz="2800" b="1" dirty="0" smtClean="0"/>
              <a:t> is </a:t>
            </a:r>
            <a:r>
              <a:rPr lang="tr-TR" sz="2800" b="1" dirty="0" err="1" smtClean="0"/>
              <a:t>defined</a:t>
            </a:r>
            <a:r>
              <a:rPr lang="tr-TR" sz="2800" b="1" dirty="0" smtClean="0"/>
              <a:t> as</a:t>
            </a:r>
            <a:r>
              <a:rPr lang="en-US" sz="2800" b="1" dirty="0" smtClean="0"/>
              <a:t> </a:t>
            </a:r>
            <a:r>
              <a:rPr lang="en-US" sz="2800" b="1" dirty="0" smtClean="0">
                <a:solidFill>
                  <a:srgbClr val="3333CC"/>
                </a:solidFill>
              </a:rPr>
              <a:t>the ratio of the water vapor pressure of food (</a:t>
            </a:r>
            <a:r>
              <a:rPr lang="tr-TR" sz="2800" b="1" dirty="0" smtClean="0">
                <a:solidFill>
                  <a:srgbClr val="3333CC"/>
                </a:solidFill>
              </a:rPr>
              <a:t>P</a:t>
            </a:r>
            <a:r>
              <a:rPr lang="en-US" sz="2800" b="1" dirty="0" smtClean="0">
                <a:solidFill>
                  <a:srgbClr val="3333CC"/>
                </a:solidFill>
              </a:rPr>
              <a:t>) </a:t>
            </a:r>
            <a:r>
              <a:rPr lang="en-US" sz="2800" b="1" dirty="0" smtClean="0">
                <a:solidFill>
                  <a:srgbClr val="C00000"/>
                </a:solidFill>
              </a:rPr>
              <a:t>to that of vapor pressure of pure water (</a:t>
            </a:r>
            <a:r>
              <a:rPr lang="tr-TR" sz="2800" b="1" dirty="0" err="1" smtClean="0">
                <a:solidFill>
                  <a:srgbClr val="C00000"/>
                </a:solidFill>
              </a:rPr>
              <a:t>Po</a:t>
            </a:r>
            <a:r>
              <a:rPr lang="en-US" sz="2800" b="1" dirty="0" smtClean="0">
                <a:solidFill>
                  <a:srgbClr val="C00000"/>
                </a:solidFill>
              </a:rPr>
              <a:t>) at the same temperature</a:t>
            </a:r>
            <a:endParaRPr lang="tr-TR" sz="2800" b="1" dirty="0" smtClean="0">
              <a:solidFill>
                <a:srgbClr val="C00000"/>
              </a:solidFill>
            </a:endParaRPr>
          </a:p>
          <a:p>
            <a:pPr marL="0" indent="0">
              <a:buClr>
                <a:schemeClr val="accent2">
                  <a:lumMod val="75000"/>
                </a:schemeClr>
              </a:buClr>
              <a:buNone/>
            </a:pPr>
            <a:endParaRPr lang="tr-TR" sz="2800" dirty="0" smtClean="0"/>
          </a:p>
          <a:p>
            <a:pPr marL="0" indent="0">
              <a:buClr>
                <a:schemeClr val="accent2">
                  <a:lumMod val="75000"/>
                </a:schemeClr>
              </a:buClr>
              <a:buNone/>
            </a:pPr>
            <a:endParaRPr lang="tr-TR" sz="2800" dirty="0" smtClean="0"/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990" y="3638965"/>
            <a:ext cx="3264600" cy="1976037"/>
          </a:xfrm>
          <a:prstGeom prst="rect">
            <a:avLst/>
          </a:prstGeom>
        </p:spPr>
      </p:pic>
      <p:sp>
        <p:nvSpPr>
          <p:cNvPr id="8" name="Metin kutusu 7"/>
          <p:cNvSpPr txBox="1"/>
          <p:nvPr/>
        </p:nvSpPr>
        <p:spPr>
          <a:xfrm>
            <a:off x="3786214" y="3338927"/>
            <a:ext cx="512918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 err="1"/>
              <a:t>a</a:t>
            </a:r>
            <a:r>
              <a:rPr lang="tr-TR" sz="2800" baseline="-25000" dirty="0" err="1"/>
              <a:t>w</a:t>
            </a:r>
            <a:r>
              <a:rPr lang="tr-TR" sz="2800" dirty="0"/>
              <a:t>: </a:t>
            </a:r>
            <a:r>
              <a:rPr lang="tr-TR" sz="2800" dirty="0" err="1"/>
              <a:t>water</a:t>
            </a:r>
            <a:r>
              <a:rPr lang="tr-TR" sz="2800" dirty="0"/>
              <a:t> </a:t>
            </a:r>
            <a:r>
              <a:rPr lang="tr-TR" sz="2800" dirty="0" err="1" smtClean="0"/>
              <a:t>activity</a:t>
            </a:r>
            <a:endParaRPr lang="tr-TR" sz="2800" dirty="0" smtClean="0"/>
          </a:p>
          <a:p>
            <a:r>
              <a:rPr lang="tr-TR" sz="2800" i="1" dirty="0" smtClean="0"/>
              <a:t>P</a:t>
            </a:r>
            <a:r>
              <a:rPr lang="tr-TR" sz="2800" dirty="0"/>
              <a:t>: </a:t>
            </a:r>
            <a:r>
              <a:rPr lang="tr-TR" sz="2800" dirty="0" err="1"/>
              <a:t>partial</a:t>
            </a:r>
            <a:r>
              <a:rPr lang="tr-TR" sz="2800" dirty="0"/>
              <a:t> </a:t>
            </a:r>
            <a:r>
              <a:rPr lang="tr-TR" sz="2800" dirty="0" err="1"/>
              <a:t>pressure</a:t>
            </a:r>
            <a:r>
              <a:rPr lang="tr-TR" sz="2800" dirty="0"/>
              <a:t> of </a:t>
            </a:r>
            <a:r>
              <a:rPr lang="tr-TR" sz="2800" dirty="0" err="1"/>
              <a:t>water</a:t>
            </a:r>
            <a:r>
              <a:rPr lang="tr-TR" sz="2800" dirty="0"/>
              <a:t> in a </a:t>
            </a:r>
            <a:r>
              <a:rPr lang="tr-TR" sz="2800" dirty="0" err="1" smtClean="0"/>
              <a:t>food</a:t>
            </a:r>
            <a:endParaRPr lang="tr-TR" sz="2800" dirty="0"/>
          </a:p>
          <a:p>
            <a:r>
              <a:rPr lang="tr-TR" sz="2800" i="1" dirty="0"/>
              <a:t>P</a:t>
            </a:r>
            <a:r>
              <a:rPr lang="tr-TR" sz="2800" i="1" baseline="-25000" dirty="0"/>
              <a:t>o</a:t>
            </a:r>
            <a:r>
              <a:rPr lang="tr-TR" sz="2800" dirty="0"/>
              <a:t>: </a:t>
            </a:r>
            <a:r>
              <a:rPr lang="tr-TR" sz="2800" dirty="0" err="1"/>
              <a:t>vapor</a:t>
            </a:r>
            <a:r>
              <a:rPr lang="tr-TR" sz="2800" dirty="0"/>
              <a:t> </a:t>
            </a:r>
            <a:r>
              <a:rPr lang="tr-TR" sz="2800" dirty="0" err="1"/>
              <a:t>pressure</a:t>
            </a:r>
            <a:r>
              <a:rPr lang="tr-TR" sz="2800" dirty="0"/>
              <a:t> of </a:t>
            </a:r>
            <a:r>
              <a:rPr lang="tr-TR" sz="2800" dirty="0" err="1"/>
              <a:t>water</a:t>
            </a:r>
            <a:r>
              <a:rPr lang="tr-TR" sz="2800" dirty="0"/>
              <a:t> at </a:t>
            </a:r>
            <a:r>
              <a:rPr lang="tr-TR" sz="2800" dirty="0" err="1"/>
              <a:t>the</a:t>
            </a:r>
            <a:r>
              <a:rPr lang="tr-TR" sz="2800" dirty="0"/>
              <a:t> </a:t>
            </a:r>
            <a:r>
              <a:rPr lang="tr-TR" sz="2800" dirty="0" err="1"/>
              <a:t>same</a:t>
            </a:r>
            <a:r>
              <a:rPr lang="tr-TR" sz="2800" dirty="0"/>
              <a:t> </a:t>
            </a:r>
            <a:r>
              <a:rPr lang="tr-TR" sz="2800" dirty="0" err="1"/>
              <a:t>temperature</a:t>
            </a:r>
            <a:r>
              <a:rPr lang="tr-TR" sz="2800" dirty="0"/>
              <a:t>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209914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/>
              <a:t>1) </a:t>
            </a:r>
            <a:r>
              <a:rPr lang="tr-TR" b="1" dirty="0" err="1" smtClean="0"/>
              <a:t>Water</a:t>
            </a:r>
            <a:r>
              <a:rPr lang="tr-TR" b="1" dirty="0" smtClean="0"/>
              <a:t> </a:t>
            </a:r>
            <a:r>
              <a:rPr lang="tr-TR" b="1" dirty="0" err="1" smtClean="0"/>
              <a:t>activity</a:t>
            </a:r>
            <a:endParaRPr lang="en-US" b="1" dirty="0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DE442-1CB8-400A-A8EF-E1E759702E45}" type="datetime1">
              <a:rPr lang="en-US" smtClean="0"/>
              <a:pPr/>
              <a:t>3/11/2020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dirty="0" smtClean="0"/>
              <a:t>FDE 216-FP</a:t>
            </a:r>
            <a:endParaRPr lang="tr-TR" dirty="0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8818866D-0444-4E98-9157-10C2F682FBB5}" type="slidenum">
              <a:rPr lang="tr-TR" smtClean="0"/>
              <a:pPr/>
              <a:t>15</a:t>
            </a:fld>
            <a:endParaRPr lang="tr-TR"/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Clr>
                <a:schemeClr val="accent2">
                  <a:lumMod val="75000"/>
                </a:schemeClr>
              </a:buClr>
            </a:pPr>
            <a:r>
              <a:rPr lang="en-US" sz="2800" dirty="0" smtClean="0"/>
              <a:t>Water can in</a:t>
            </a:r>
            <a:r>
              <a:rPr lang="tr-TR" sz="2800" dirty="0" err="1" smtClean="0"/>
              <a:t>fl</a:t>
            </a:r>
            <a:r>
              <a:rPr lang="en-US" sz="2800" dirty="0" err="1" smtClean="0"/>
              <a:t>uence</a:t>
            </a:r>
            <a:r>
              <a:rPr lang="en-US" sz="2800" dirty="0" smtClean="0"/>
              <a:t> chemical reactivity in different ways</a:t>
            </a:r>
            <a:endParaRPr lang="tr-TR" sz="2800" dirty="0" smtClean="0"/>
          </a:p>
          <a:p>
            <a:pPr marL="320040" lvl="1" indent="0">
              <a:buClr>
                <a:srgbClr val="0000FF"/>
              </a:buClr>
            </a:pPr>
            <a:r>
              <a:rPr lang="tr-TR" sz="2800" dirty="0" smtClean="0"/>
              <a:t> </a:t>
            </a:r>
            <a:r>
              <a:rPr lang="en-US" sz="2800" dirty="0" smtClean="0"/>
              <a:t>It may act </a:t>
            </a:r>
            <a:r>
              <a:rPr lang="en-US" sz="2800" b="1" dirty="0" smtClean="0"/>
              <a:t>as a reactant</a:t>
            </a:r>
            <a:r>
              <a:rPr lang="tr-TR" sz="2800" b="1" dirty="0" smtClean="0"/>
              <a:t> </a:t>
            </a:r>
            <a:r>
              <a:rPr lang="tr-TR" sz="2800" dirty="0" smtClean="0"/>
              <a:t>(e.g. </a:t>
            </a:r>
            <a:r>
              <a:rPr lang="tr-TR" sz="2800" dirty="0" err="1" smtClean="0"/>
              <a:t>hydrolysis</a:t>
            </a:r>
            <a:r>
              <a:rPr lang="tr-TR" sz="2800" dirty="0" smtClean="0"/>
              <a:t> </a:t>
            </a:r>
            <a:r>
              <a:rPr lang="tr-TR" sz="2800" dirty="0" err="1" smtClean="0"/>
              <a:t>reactions</a:t>
            </a:r>
            <a:r>
              <a:rPr lang="tr-TR" sz="2800" dirty="0" smtClean="0"/>
              <a:t>)</a:t>
            </a:r>
          </a:p>
          <a:p>
            <a:pPr lvl="1">
              <a:buClr>
                <a:srgbClr val="0000FF"/>
              </a:buClr>
            </a:pPr>
            <a:r>
              <a:rPr lang="tr-TR" sz="2800" dirty="0" err="1" smtClean="0"/>
              <a:t>It</a:t>
            </a:r>
            <a:r>
              <a:rPr lang="tr-TR" sz="2800" dirty="0" smtClean="0"/>
              <a:t> </a:t>
            </a:r>
            <a:r>
              <a:rPr lang="tr-TR" sz="2800" dirty="0" err="1" smtClean="0"/>
              <a:t>may</a:t>
            </a:r>
            <a:r>
              <a:rPr lang="tr-TR" sz="2800" dirty="0" smtClean="0"/>
              <a:t> </a:t>
            </a:r>
            <a:r>
              <a:rPr lang="tr-TR" sz="2800" dirty="0" err="1" smtClean="0"/>
              <a:t>act</a:t>
            </a:r>
            <a:r>
              <a:rPr lang="tr-TR" sz="2800" dirty="0" smtClean="0"/>
              <a:t> </a:t>
            </a:r>
            <a:r>
              <a:rPr lang="tr-TR" sz="2800" b="1" dirty="0" smtClean="0">
                <a:solidFill>
                  <a:srgbClr val="C00000"/>
                </a:solidFill>
              </a:rPr>
              <a:t>as a </a:t>
            </a:r>
            <a:r>
              <a:rPr lang="en-US" sz="2800" b="1" dirty="0" smtClean="0">
                <a:solidFill>
                  <a:srgbClr val="C00000"/>
                </a:solidFill>
              </a:rPr>
              <a:t>solvent</a:t>
            </a:r>
            <a:r>
              <a:rPr lang="en-US" sz="2800" dirty="0" smtClean="0"/>
              <a:t>, where it may exert a dilution effect on the substrates,</a:t>
            </a:r>
            <a:r>
              <a:rPr lang="tr-TR" sz="2800" dirty="0" smtClean="0"/>
              <a:t> </a:t>
            </a:r>
            <a:r>
              <a:rPr lang="en-US" sz="2800" dirty="0" smtClean="0"/>
              <a:t>thus decreasing the reaction rate</a:t>
            </a:r>
            <a:endParaRPr lang="tr-TR" sz="2800" dirty="0" smtClean="0"/>
          </a:p>
          <a:p>
            <a:pPr lvl="1">
              <a:buClr>
                <a:srgbClr val="0000FF"/>
              </a:buClr>
            </a:pPr>
            <a:r>
              <a:rPr lang="en-US" sz="2800" dirty="0" smtClean="0"/>
              <a:t>Water may also </a:t>
            </a:r>
            <a:r>
              <a:rPr lang="en-US" sz="2800" b="1" dirty="0" smtClean="0">
                <a:solidFill>
                  <a:srgbClr val="0000FF"/>
                </a:solidFill>
              </a:rPr>
              <a:t>change the mobility of the reactants</a:t>
            </a:r>
            <a:r>
              <a:rPr lang="en-US" sz="2800" b="1" dirty="0" smtClean="0"/>
              <a:t> </a:t>
            </a:r>
            <a:r>
              <a:rPr lang="en-US" sz="2800" dirty="0" smtClean="0"/>
              <a:t>by affecting</a:t>
            </a:r>
            <a:r>
              <a:rPr lang="tr-TR" sz="2800" dirty="0" smtClean="0"/>
              <a:t> </a:t>
            </a:r>
            <a:r>
              <a:rPr lang="en-US" sz="2800" dirty="0" smtClean="0"/>
              <a:t>the viscosity of the food systems</a:t>
            </a:r>
            <a:r>
              <a:rPr lang="tr-TR" sz="2800" dirty="0" smtClean="0"/>
              <a:t> (</a:t>
            </a:r>
            <a:r>
              <a:rPr lang="tr-TR" sz="2800" dirty="0" err="1" smtClean="0"/>
              <a:t>honey</a:t>
            </a:r>
            <a:r>
              <a:rPr lang="tr-TR" sz="2800" dirty="0" smtClean="0"/>
              <a:t> vs </a:t>
            </a:r>
            <a:r>
              <a:rPr lang="tr-TR" sz="2800" dirty="0" err="1" smtClean="0"/>
              <a:t>fruit</a:t>
            </a:r>
            <a:r>
              <a:rPr lang="tr-TR" sz="2800" dirty="0" smtClean="0"/>
              <a:t> </a:t>
            </a:r>
            <a:r>
              <a:rPr lang="tr-TR" sz="2800" dirty="0" err="1" smtClean="0"/>
              <a:t>juice</a:t>
            </a:r>
            <a:r>
              <a:rPr lang="tr-TR" sz="2800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209914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 err="1" smtClean="0"/>
              <a:t>Rates</a:t>
            </a:r>
            <a:r>
              <a:rPr lang="tr-TR" b="1" dirty="0" smtClean="0"/>
              <a:t> of </a:t>
            </a:r>
            <a:r>
              <a:rPr lang="tr-TR" b="1" dirty="0" err="1" smtClean="0"/>
              <a:t>reactions</a:t>
            </a:r>
            <a:r>
              <a:rPr lang="tr-TR" b="1" dirty="0" smtClean="0"/>
              <a:t> as a </a:t>
            </a:r>
            <a:r>
              <a:rPr lang="tr-TR" b="1" dirty="0" err="1" smtClean="0"/>
              <a:t>function</a:t>
            </a:r>
            <a:r>
              <a:rPr lang="tr-TR" b="1" dirty="0" smtClean="0"/>
              <a:t> of </a:t>
            </a:r>
            <a:r>
              <a:rPr lang="tr-TR" b="1" dirty="0" err="1" smtClean="0"/>
              <a:t>water</a:t>
            </a:r>
            <a:r>
              <a:rPr lang="tr-TR" b="1" dirty="0" smtClean="0"/>
              <a:t> </a:t>
            </a:r>
            <a:r>
              <a:rPr lang="tr-TR" b="1" dirty="0" err="1" smtClean="0"/>
              <a:t>activity</a:t>
            </a:r>
            <a:endParaRPr lang="en-US" b="1" dirty="0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8818866D-0444-4E98-9157-10C2F682FBB5}" type="slidenum">
              <a:rPr lang="tr-TR" smtClean="0"/>
              <a:pPr/>
              <a:t>16</a:t>
            </a:fld>
            <a:endParaRPr lang="tr-T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28417" t="17703" r="12586" b="7893"/>
          <a:stretch>
            <a:fillRect/>
          </a:stretch>
        </p:blipFill>
        <p:spPr bwMode="auto">
          <a:xfrm>
            <a:off x="817435" y="1579417"/>
            <a:ext cx="7370619" cy="5226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209914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/>
              <a:t>2) </a:t>
            </a:r>
            <a:r>
              <a:rPr lang="tr-TR" b="1" dirty="0" err="1" smtClean="0"/>
              <a:t>Oxidation</a:t>
            </a:r>
            <a:r>
              <a:rPr lang="tr-TR" b="1" dirty="0" smtClean="0"/>
              <a:t>-</a:t>
            </a:r>
            <a:r>
              <a:rPr lang="tr-TR" b="1" dirty="0" err="1" smtClean="0"/>
              <a:t>reduction</a:t>
            </a:r>
            <a:r>
              <a:rPr lang="tr-TR" b="1" dirty="0" smtClean="0"/>
              <a:t> </a:t>
            </a:r>
            <a:r>
              <a:rPr lang="tr-TR" b="1" dirty="0" err="1" smtClean="0"/>
              <a:t>potential</a:t>
            </a:r>
            <a:endParaRPr lang="en-US" b="1" dirty="0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DE442-1CB8-400A-A8EF-E1E759702E45}" type="datetime1">
              <a:rPr lang="en-US" smtClean="0"/>
              <a:pPr/>
              <a:t>3/11/2020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FDE 216-FP</a:t>
            </a:r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8818866D-0444-4E98-9157-10C2F682FBB5}" type="slidenum">
              <a:rPr lang="tr-TR" smtClean="0"/>
              <a:pPr/>
              <a:t>17</a:t>
            </a:fld>
            <a:endParaRPr lang="tr-TR"/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tr-TR" sz="2800" dirty="0" err="1" smtClean="0"/>
              <a:t>Redox</a:t>
            </a:r>
            <a:r>
              <a:rPr lang="tr-TR" sz="2800" dirty="0" smtClean="0"/>
              <a:t> </a:t>
            </a:r>
            <a:r>
              <a:rPr lang="tr-TR" sz="2800" dirty="0" err="1" smtClean="0"/>
              <a:t>reactions</a:t>
            </a:r>
            <a:r>
              <a:rPr lang="tr-TR" sz="2800" dirty="0" smtClean="0"/>
              <a:t> </a:t>
            </a:r>
            <a:r>
              <a:rPr lang="tr-TR" sz="2800" dirty="0" err="1" smtClean="0"/>
              <a:t>include</a:t>
            </a:r>
            <a:r>
              <a:rPr lang="tr-TR" sz="2800" dirty="0" smtClean="0"/>
              <a:t> </a:t>
            </a:r>
            <a:r>
              <a:rPr lang="tr-TR" sz="2800" b="1" dirty="0" err="1" smtClean="0"/>
              <a:t>electron</a:t>
            </a:r>
            <a:r>
              <a:rPr lang="tr-TR" sz="2800" b="1" dirty="0" smtClean="0"/>
              <a:t> transfer </a:t>
            </a:r>
            <a:r>
              <a:rPr lang="tr-TR" sz="2800" dirty="0" err="1" smtClean="0"/>
              <a:t>between</a:t>
            </a:r>
            <a:r>
              <a:rPr lang="tr-TR" sz="2800" dirty="0" smtClean="0"/>
              <a:t> </a:t>
            </a:r>
            <a:r>
              <a:rPr lang="tr-TR" sz="2800" dirty="0" err="1" smtClean="0"/>
              <a:t>two</a:t>
            </a:r>
            <a:r>
              <a:rPr lang="tr-TR" sz="2800" dirty="0" smtClean="0"/>
              <a:t> </a:t>
            </a:r>
            <a:r>
              <a:rPr lang="tr-TR" sz="2800" dirty="0" err="1" smtClean="0"/>
              <a:t>molecules</a:t>
            </a:r>
            <a:r>
              <a:rPr lang="tr-TR" sz="2800" dirty="0" smtClean="0"/>
              <a:t> </a:t>
            </a:r>
            <a:r>
              <a:rPr lang="tr-TR" sz="2800" dirty="0" err="1" smtClean="0"/>
              <a:t>or</a:t>
            </a:r>
            <a:r>
              <a:rPr lang="tr-TR" sz="2800" dirty="0" smtClean="0"/>
              <a:t> </a:t>
            </a:r>
            <a:r>
              <a:rPr lang="tr-TR" sz="2800" dirty="0" err="1" smtClean="0"/>
              <a:t>atoms</a:t>
            </a:r>
            <a:endParaRPr lang="tr-TR" sz="2800" dirty="0" smtClean="0"/>
          </a:p>
          <a:p>
            <a:pPr>
              <a:buNone/>
            </a:pPr>
            <a:endParaRPr lang="tr-TR" sz="2800" dirty="0" smtClean="0"/>
          </a:p>
          <a:p>
            <a:r>
              <a:rPr lang="tr-TR" sz="2800" b="1" dirty="0" err="1" smtClean="0">
                <a:solidFill>
                  <a:srgbClr val="C00000"/>
                </a:solidFill>
              </a:rPr>
              <a:t>The</a:t>
            </a:r>
            <a:r>
              <a:rPr lang="tr-TR" sz="2800" b="1" dirty="0" smtClean="0">
                <a:solidFill>
                  <a:srgbClr val="C00000"/>
                </a:solidFill>
              </a:rPr>
              <a:t> </a:t>
            </a:r>
            <a:r>
              <a:rPr lang="tr-TR" sz="2800" b="1" dirty="0" err="1" smtClean="0">
                <a:solidFill>
                  <a:srgbClr val="C00000"/>
                </a:solidFill>
              </a:rPr>
              <a:t>loss</a:t>
            </a:r>
            <a:r>
              <a:rPr lang="tr-TR" sz="2800" b="1" dirty="0" smtClean="0">
                <a:solidFill>
                  <a:srgbClr val="C00000"/>
                </a:solidFill>
              </a:rPr>
              <a:t> of </a:t>
            </a:r>
            <a:r>
              <a:rPr lang="tr-TR" sz="2800" b="1" dirty="0" err="1" smtClean="0">
                <a:solidFill>
                  <a:srgbClr val="C00000"/>
                </a:solidFill>
              </a:rPr>
              <a:t>electron</a:t>
            </a:r>
            <a:r>
              <a:rPr lang="tr-TR" sz="2800" b="1" dirty="0" smtClean="0">
                <a:solidFill>
                  <a:srgbClr val="C00000"/>
                </a:solidFill>
              </a:rPr>
              <a:t> is </a:t>
            </a:r>
            <a:r>
              <a:rPr lang="tr-TR" sz="2800" b="1" dirty="0" err="1" smtClean="0">
                <a:solidFill>
                  <a:srgbClr val="C00000"/>
                </a:solidFill>
              </a:rPr>
              <a:t>called</a:t>
            </a:r>
            <a:r>
              <a:rPr lang="tr-TR" sz="2800" b="1" dirty="0" smtClean="0">
                <a:solidFill>
                  <a:srgbClr val="C00000"/>
                </a:solidFill>
              </a:rPr>
              <a:t> as “</a:t>
            </a:r>
            <a:r>
              <a:rPr lang="tr-TR" sz="2800" b="1" dirty="0" err="1" smtClean="0">
                <a:solidFill>
                  <a:srgbClr val="C00000"/>
                </a:solidFill>
              </a:rPr>
              <a:t>oxidation</a:t>
            </a:r>
            <a:r>
              <a:rPr lang="tr-TR" sz="2800" b="1" dirty="0" smtClean="0">
                <a:solidFill>
                  <a:srgbClr val="C00000"/>
                </a:solidFill>
              </a:rPr>
              <a:t>”. </a:t>
            </a:r>
            <a:r>
              <a:rPr lang="tr-TR" sz="2800" dirty="0" smtClean="0"/>
              <a:t>An atom </a:t>
            </a:r>
            <a:r>
              <a:rPr lang="tr-TR" sz="2800" dirty="0" err="1" smtClean="0"/>
              <a:t>or</a:t>
            </a:r>
            <a:r>
              <a:rPr lang="tr-TR" sz="2800" dirty="0" smtClean="0"/>
              <a:t> a </a:t>
            </a:r>
            <a:r>
              <a:rPr lang="tr-TR" sz="2800" dirty="0" err="1" smtClean="0"/>
              <a:t>molecule</a:t>
            </a:r>
            <a:r>
              <a:rPr lang="tr-TR" sz="2800" dirty="0" smtClean="0"/>
              <a:t> </a:t>
            </a:r>
            <a:r>
              <a:rPr lang="tr-TR" sz="2800" dirty="0" err="1" smtClean="0"/>
              <a:t>which</a:t>
            </a:r>
            <a:r>
              <a:rPr lang="tr-TR" sz="2800" dirty="0" smtClean="0"/>
              <a:t> </a:t>
            </a:r>
            <a:r>
              <a:rPr lang="tr-TR" sz="2800" dirty="0" err="1" smtClean="0"/>
              <a:t>loses</a:t>
            </a:r>
            <a:r>
              <a:rPr lang="tr-TR" sz="2800" dirty="0" smtClean="0"/>
              <a:t> </a:t>
            </a:r>
            <a:r>
              <a:rPr lang="tr-TR" sz="2800" dirty="0" err="1" smtClean="0"/>
              <a:t>electrons</a:t>
            </a:r>
            <a:r>
              <a:rPr lang="tr-TR" sz="2800" dirty="0" smtClean="0"/>
              <a:t> is </a:t>
            </a:r>
            <a:r>
              <a:rPr lang="tr-TR" sz="2800" dirty="0" err="1" smtClean="0"/>
              <a:t>known</a:t>
            </a:r>
            <a:r>
              <a:rPr lang="tr-TR" sz="2800" dirty="0" smtClean="0"/>
              <a:t> as “</a:t>
            </a:r>
            <a:r>
              <a:rPr lang="tr-TR" sz="2800" b="1" dirty="0" err="1" smtClean="0">
                <a:solidFill>
                  <a:srgbClr val="C00000"/>
                </a:solidFill>
              </a:rPr>
              <a:t>reducing</a:t>
            </a:r>
            <a:r>
              <a:rPr lang="tr-TR" sz="2800" b="1" dirty="0" smtClean="0">
                <a:solidFill>
                  <a:srgbClr val="C00000"/>
                </a:solidFill>
              </a:rPr>
              <a:t> </a:t>
            </a:r>
            <a:r>
              <a:rPr lang="tr-TR" sz="2800" b="1" dirty="0" err="1" smtClean="0">
                <a:solidFill>
                  <a:srgbClr val="C00000"/>
                </a:solidFill>
              </a:rPr>
              <a:t>agent</a:t>
            </a:r>
            <a:r>
              <a:rPr lang="tr-TR" sz="2800" dirty="0" smtClean="0"/>
              <a:t>”</a:t>
            </a:r>
          </a:p>
          <a:p>
            <a:pPr>
              <a:buNone/>
            </a:pPr>
            <a:endParaRPr lang="tr-TR" sz="2800" dirty="0" smtClean="0"/>
          </a:p>
          <a:p>
            <a:r>
              <a:rPr lang="tr-TR" sz="2800" b="1" dirty="0" err="1" smtClean="0">
                <a:solidFill>
                  <a:srgbClr val="3333CC"/>
                </a:solidFill>
              </a:rPr>
              <a:t>The</a:t>
            </a:r>
            <a:r>
              <a:rPr lang="tr-TR" sz="2800" b="1" dirty="0" smtClean="0">
                <a:solidFill>
                  <a:srgbClr val="3333CC"/>
                </a:solidFill>
              </a:rPr>
              <a:t> </a:t>
            </a:r>
            <a:r>
              <a:rPr lang="tr-TR" sz="2800" b="1" dirty="0" err="1" smtClean="0">
                <a:solidFill>
                  <a:srgbClr val="3333CC"/>
                </a:solidFill>
              </a:rPr>
              <a:t>gain</a:t>
            </a:r>
            <a:r>
              <a:rPr lang="tr-TR" sz="2800" b="1" dirty="0" smtClean="0">
                <a:solidFill>
                  <a:srgbClr val="3333CC"/>
                </a:solidFill>
              </a:rPr>
              <a:t> of </a:t>
            </a:r>
            <a:r>
              <a:rPr lang="tr-TR" sz="2800" b="1" dirty="0" err="1" smtClean="0">
                <a:solidFill>
                  <a:srgbClr val="3333CC"/>
                </a:solidFill>
              </a:rPr>
              <a:t>electron</a:t>
            </a:r>
            <a:r>
              <a:rPr lang="tr-TR" sz="2800" b="1" dirty="0" smtClean="0">
                <a:solidFill>
                  <a:srgbClr val="3333CC"/>
                </a:solidFill>
              </a:rPr>
              <a:t> is </a:t>
            </a:r>
            <a:r>
              <a:rPr lang="tr-TR" sz="2800" b="1" dirty="0" err="1" smtClean="0">
                <a:solidFill>
                  <a:srgbClr val="3333CC"/>
                </a:solidFill>
              </a:rPr>
              <a:t>called</a:t>
            </a:r>
            <a:r>
              <a:rPr lang="tr-TR" sz="2800" b="1" dirty="0" smtClean="0">
                <a:solidFill>
                  <a:srgbClr val="3333CC"/>
                </a:solidFill>
              </a:rPr>
              <a:t> as “</a:t>
            </a:r>
            <a:r>
              <a:rPr lang="tr-TR" sz="2800" b="1" dirty="0" err="1" smtClean="0">
                <a:solidFill>
                  <a:srgbClr val="3333CC"/>
                </a:solidFill>
              </a:rPr>
              <a:t>reduction</a:t>
            </a:r>
            <a:r>
              <a:rPr lang="tr-TR" sz="2800" b="1" dirty="0" smtClean="0">
                <a:solidFill>
                  <a:srgbClr val="3333CC"/>
                </a:solidFill>
              </a:rPr>
              <a:t>”. </a:t>
            </a:r>
            <a:r>
              <a:rPr lang="tr-TR" sz="2800" dirty="0" smtClean="0"/>
              <a:t>An atom </a:t>
            </a:r>
            <a:r>
              <a:rPr lang="tr-TR" sz="2800" dirty="0" err="1" smtClean="0"/>
              <a:t>or</a:t>
            </a:r>
            <a:r>
              <a:rPr lang="tr-TR" sz="2800" dirty="0" smtClean="0"/>
              <a:t> </a:t>
            </a:r>
            <a:r>
              <a:rPr lang="tr-TR" sz="2800" dirty="0" err="1" smtClean="0"/>
              <a:t>molecule</a:t>
            </a:r>
            <a:r>
              <a:rPr lang="tr-TR" sz="2800" dirty="0" smtClean="0"/>
              <a:t> </a:t>
            </a:r>
            <a:r>
              <a:rPr lang="tr-TR" sz="2800" dirty="0" err="1" smtClean="0"/>
              <a:t>which</a:t>
            </a:r>
            <a:r>
              <a:rPr lang="tr-TR" sz="2800" dirty="0" smtClean="0"/>
              <a:t> </a:t>
            </a:r>
            <a:r>
              <a:rPr lang="tr-TR" sz="2800" dirty="0" err="1" smtClean="0"/>
              <a:t>accepts</a:t>
            </a:r>
            <a:r>
              <a:rPr lang="tr-TR" sz="2800" dirty="0" smtClean="0"/>
              <a:t> </a:t>
            </a:r>
            <a:r>
              <a:rPr lang="tr-TR" sz="2800" dirty="0" err="1" smtClean="0"/>
              <a:t>the</a:t>
            </a:r>
            <a:r>
              <a:rPr lang="tr-TR" sz="2800" dirty="0" smtClean="0"/>
              <a:t> </a:t>
            </a:r>
            <a:r>
              <a:rPr lang="tr-TR" sz="2800" dirty="0" err="1" smtClean="0"/>
              <a:t>electrons</a:t>
            </a:r>
            <a:r>
              <a:rPr lang="tr-TR" sz="2800" dirty="0" smtClean="0"/>
              <a:t> is </a:t>
            </a:r>
            <a:r>
              <a:rPr lang="tr-TR" sz="2800" dirty="0" err="1" smtClean="0"/>
              <a:t>known</a:t>
            </a:r>
            <a:r>
              <a:rPr lang="tr-TR" sz="2800" dirty="0" smtClean="0"/>
              <a:t> as </a:t>
            </a:r>
            <a:r>
              <a:rPr lang="tr-TR" sz="2800" b="1" dirty="0" smtClean="0">
                <a:solidFill>
                  <a:srgbClr val="3333CC"/>
                </a:solidFill>
              </a:rPr>
              <a:t>“</a:t>
            </a:r>
            <a:r>
              <a:rPr lang="tr-TR" sz="2800" b="1" dirty="0" err="1" smtClean="0">
                <a:solidFill>
                  <a:srgbClr val="3333CC"/>
                </a:solidFill>
              </a:rPr>
              <a:t>oxidising</a:t>
            </a:r>
            <a:r>
              <a:rPr lang="tr-TR" sz="2800" b="1" dirty="0" smtClean="0">
                <a:solidFill>
                  <a:srgbClr val="3333CC"/>
                </a:solidFill>
              </a:rPr>
              <a:t> </a:t>
            </a:r>
            <a:r>
              <a:rPr lang="tr-TR" sz="2800" b="1" dirty="0" err="1" smtClean="0">
                <a:solidFill>
                  <a:srgbClr val="3333CC"/>
                </a:solidFill>
              </a:rPr>
              <a:t>agent</a:t>
            </a:r>
            <a:r>
              <a:rPr lang="tr-TR" sz="2800" b="1" dirty="0" smtClean="0">
                <a:solidFill>
                  <a:srgbClr val="3333CC"/>
                </a:solidFill>
              </a:rPr>
              <a:t>” </a:t>
            </a:r>
            <a:endParaRPr lang="en-US" sz="2800" b="1" dirty="0" smtClean="0">
              <a:solidFill>
                <a:srgbClr val="3333CC"/>
              </a:solidFill>
            </a:endParaRPr>
          </a:p>
          <a:p>
            <a:pPr marL="0" indent="0">
              <a:buClr>
                <a:schemeClr val="accent2">
                  <a:lumMod val="75000"/>
                </a:schemeClr>
              </a:buClr>
            </a:pPr>
            <a:endParaRPr lang="tr-TR" sz="2800" dirty="0" smtClean="0"/>
          </a:p>
        </p:txBody>
      </p:sp>
    </p:spTree>
    <p:extLst>
      <p:ext uri="{BB962C8B-B14F-4D97-AF65-F5344CB8AC3E}">
        <p14:creationId xmlns:p14="http://schemas.microsoft.com/office/powerpoint/2010/main" val="3209914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/>
              <a:t>2) </a:t>
            </a:r>
            <a:r>
              <a:rPr lang="tr-TR" b="1" dirty="0" err="1" smtClean="0"/>
              <a:t>Oxidation</a:t>
            </a:r>
            <a:r>
              <a:rPr lang="tr-TR" b="1" dirty="0" smtClean="0"/>
              <a:t>-</a:t>
            </a:r>
            <a:r>
              <a:rPr lang="tr-TR" b="1" dirty="0" err="1" smtClean="0"/>
              <a:t>reduction</a:t>
            </a:r>
            <a:r>
              <a:rPr lang="tr-TR" b="1" dirty="0" smtClean="0"/>
              <a:t> </a:t>
            </a:r>
            <a:r>
              <a:rPr lang="tr-TR" b="1" dirty="0" err="1" smtClean="0"/>
              <a:t>potential</a:t>
            </a:r>
            <a:endParaRPr lang="en-US" b="1" dirty="0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DE442-1CB8-400A-A8EF-E1E759702E45}" type="datetime1">
              <a:rPr lang="en-US" smtClean="0"/>
              <a:pPr/>
              <a:t>3/11/2020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FDE 216-FP</a:t>
            </a:r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8818866D-0444-4E98-9157-10C2F682FBB5}" type="slidenum">
              <a:rPr lang="tr-TR" smtClean="0"/>
              <a:pPr/>
              <a:t>18</a:t>
            </a:fld>
            <a:endParaRPr lang="tr-TR"/>
          </a:p>
        </p:txBody>
      </p:sp>
      <p:pic>
        <p:nvPicPr>
          <p:cNvPr id="7" name="Picture 2" descr="redox potential in foods ile ilgili görsel sonucu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43050"/>
            <a:ext cx="9144000" cy="53149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09914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/>
              <a:t>2) </a:t>
            </a:r>
            <a:r>
              <a:rPr lang="tr-TR" b="1" dirty="0" err="1" smtClean="0"/>
              <a:t>Oxidation</a:t>
            </a:r>
            <a:r>
              <a:rPr lang="tr-TR" b="1" dirty="0" smtClean="0"/>
              <a:t>-</a:t>
            </a:r>
            <a:r>
              <a:rPr lang="tr-TR" b="1" dirty="0" err="1" smtClean="0"/>
              <a:t>reduction</a:t>
            </a:r>
            <a:r>
              <a:rPr lang="tr-TR" b="1" dirty="0" smtClean="0"/>
              <a:t> </a:t>
            </a:r>
            <a:r>
              <a:rPr lang="tr-TR" b="1" dirty="0" err="1" smtClean="0"/>
              <a:t>potential</a:t>
            </a:r>
            <a:endParaRPr lang="en-US" b="1" dirty="0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DE442-1CB8-400A-A8EF-E1E759702E45}" type="datetime1">
              <a:rPr lang="en-US" smtClean="0"/>
              <a:pPr/>
              <a:t>3/11/2020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FDE 216-FP</a:t>
            </a:r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8818866D-0444-4E98-9157-10C2F682FBB5}" type="slidenum">
              <a:rPr lang="tr-TR" smtClean="0"/>
              <a:pPr/>
              <a:t>19</a:t>
            </a:fld>
            <a:endParaRPr lang="tr-TR"/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1"/>
          </p:nvPr>
        </p:nvSpPr>
        <p:spPr>
          <a:xfrm>
            <a:off x="247650" y="1600200"/>
            <a:ext cx="8518398" cy="4495800"/>
          </a:xfrm>
        </p:spPr>
        <p:txBody>
          <a:bodyPr>
            <a:noAutofit/>
          </a:bodyPr>
          <a:lstStyle/>
          <a:p>
            <a:r>
              <a:rPr lang="en-US" sz="2600" b="1" dirty="0" smtClean="0">
                <a:solidFill>
                  <a:srgbClr val="C00000"/>
                </a:solidFill>
              </a:rPr>
              <a:t>E</a:t>
            </a:r>
            <a:r>
              <a:rPr lang="en-US" sz="2600" b="1" baseline="-25000" dirty="0" smtClean="0">
                <a:solidFill>
                  <a:srgbClr val="C00000"/>
                </a:solidFill>
              </a:rPr>
              <a:t>h</a:t>
            </a:r>
            <a:r>
              <a:rPr lang="en-US" sz="2600" b="1" dirty="0" smtClean="0">
                <a:solidFill>
                  <a:srgbClr val="C00000"/>
                </a:solidFill>
              </a:rPr>
              <a:t> </a:t>
            </a:r>
            <a:r>
              <a:rPr lang="tr-TR" sz="2600" b="1" dirty="0" smtClean="0">
                <a:solidFill>
                  <a:srgbClr val="C00000"/>
                </a:solidFill>
              </a:rPr>
              <a:t>is </a:t>
            </a:r>
            <a:r>
              <a:rPr lang="tr-TR" sz="2600" b="1" dirty="0" err="1" smtClean="0">
                <a:solidFill>
                  <a:srgbClr val="C00000"/>
                </a:solidFill>
              </a:rPr>
              <a:t>the</a:t>
            </a:r>
            <a:r>
              <a:rPr lang="tr-TR" sz="2600" b="1" dirty="0" smtClean="0">
                <a:solidFill>
                  <a:srgbClr val="C00000"/>
                </a:solidFill>
              </a:rPr>
              <a:t> </a:t>
            </a:r>
            <a:r>
              <a:rPr lang="tr-TR" sz="2600" b="1" dirty="0" err="1" smtClean="0">
                <a:solidFill>
                  <a:srgbClr val="C00000"/>
                </a:solidFill>
              </a:rPr>
              <a:t>symbol</a:t>
            </a:r>
            <a:r>
              <a:rPr lang="tr-TR" sz="2600" b="1" dirty="0" smtClean="0">
                <a:solidFill>
                  <a:srgbClr val="C00000"/>
                </a:solidFill>
              </a:rPr>
              <a:t> of </a:t>
            </a:r>
            <a:r>
              <a:rPr lang="tr-TR" sz="2600" b="1" dirty="0" err="1" smtClean="0">
                <a:solidFill>
                  <a:srgbClr val="C00000"/>
                </a:solidFill>
              </a:rPr>
              <a:t>oxidation</a:t>
            </a:r>
            <a:r>
              <a:rPr lang="tr-TR" sz="2600" b="1" dirty="0" smtClean="0">
                <a:solidFill>
                  <a:srgbClr val="C00000"/>
                </a:solidFill>
              </a:rPr>
              <a:t>-</a:t>
            </a:r>
            <a:r>
              <a:rPr lang="tr-TR" sz="2600" b="1" dirty="0" err="1" smtClean="0">
                <a:solidFill>
                  <a:srgbClr val="C00000"/>
                </a:solidFill>
              </a:rPr>
              <a:t>reduction</a:t>
            </a:r>
            <a:r>
              <a:rPr lang="tr-TR" sz="2600" b="1" dirty="0" smtClean="0">
                <a:solidFill>
                  <a:srgbClr val="C00000"/>
                </a:solidFill>
              </a:rPr>
              <a:t> </a:t>
            </a:r>
            <a:r>
              <a:rPr lang="tr-TR" sz="2600" b="1" dirty="0" err="1" smtClean="0">
                <a:solidFill>
                  <a:srgbClr val="C00000"/>
                </a:solidFill>
              </a:rPr>
              <a:t>potential</a:t>
            </a:r>
            <a:r>
              <a:rPr lang="tr-TR" sz="2600" b="1" dirty="0" smtClean="0">
                <a:solidFill>
                  <a:srgbClr val="C00000"/>
                </a:solidFill>
              </a:rPr>
              <a:t> (ORP) </a:t>
            </a:r>
          </a:p>
          <a:p>
            <a:r>
              <a:rPr lang="en-US" sz="2600" dirty="0" smtClean="0"/>
              <a:t>E</a:t>
            </a:r>
            <a:r>
              <a:rPr lang="en-US" sz="2600" baseline="-25000" dirty="0" smtClean="0"/>
              <a:t>h</a:t>
            </a:r>
            <a:r>
              <a:rPr lang="en-US" sz="2600" dirty="0" smtClean="0"/>
              <a:t> plays an important role in the cellular physiology of microorganisms,</a:t>
            </a:r>
            <a:r>
              <a:rPr lang="tr-TR" sz="2600" dirty="0" smtClean="0"/>
              <a:t> </a:t>
            </a:r>
            <a:r>
              <a:rPr lang="en-US" sz="2600" dirty="0" smtClean="0"/>
              <a:t>such as growth capacity, enzyme expression, and thermal resistance</a:t>
            </a:r>
            <a:endParaRPr lang="tr-TR" sz="2600" dirty="0" smtClean="0"/>
          </a:p>
          <a:p>
            <a:r>
              <a:rPr lang="tr-TR" sz="2600" b="1" dirty="0" smtClean="0"/>
              <a:t>R</a:t>
            </a:r>
            <a:r>
              <a:rPr lang="en-US" sz="2600" b="1" dirty="0" smtClean="0"/>
              <a:t>educing the E</a:t>
            </a:r>
            <a:r>
              <a:rPr lang="en-US" sz="2600" b="1" baseline="-25000" dirty="0" smtClean="0"/>
              <a:t>h</a:t>
            </a:r>
            <a:r>
              <a:rPr lang="en-US" sz="2600" b="1" dirty="0" smtClean="0"/>
              <a:t> of orange juice using gas (N</a:t>
            </a:r>
            <a:r>
              <a:rPr lang="en-US" sz="2600" b="1" baseline="-25000" dirty="0" smtClean="0"/>
              <a:t>2</a:t>
            </a:r>
            <a:r>
              <a:rPr lang="en-US" sz="2600" b="1" dirty="0" smtClean="0"/>
              <a:t> and H</a:t>
            </a:r>
            <a:r>
              <a:rPr lang="en-US" sz="2600" b="1" baseline="-25000" dirty="0" smtClean="0"/>
              <a:t>2</a:t>
            </a:r>
            <a:r>
              <a:rPr lang="en-US" sz="2600" b="1" dirty="0" smtClean="0"/>
              <a:t>) immediately after</a:t>
            </a:r>
            <a:r>
              <a:rPr lang="tr-TR" sz="2600" b="1" dirty="0" smtClean="0"/>
              <a:t> </a:t>
            </a:r>
            <a:r>
              <a:rPr lang="en-US" sz="2600" b="1" dirty="0" smtClean="0"/>
              <a:t>heat treatment</a:t>
            </a:r>
            <a:r>
              <a:rPr lang="en-US" sz="2600" dirty="0" smtClean="0"/>
              <a:t> maximized microbial destruction during pasteurization</a:t>
            </a:r>
            <a:r>
              <a:rPr lang="tr-TR" sz="2600" dirty="0" smtClean="0"/>
              <a:t> </a:t>
            </a:r>
            <a:r>
              <a:rPr lang="tr-TR" sz="2600" dirty="0" err="1" smtClean="0"/>
              <a:t>and</a:t>
            </a:r>
            <a:r>
              <a:rPr lang="tr-TR" sz="2600" dirty="0" smtClean="0"/>
              <a:t> </a:t>
            </a:r>
            <a:r>
              <a:rPr lang="tr-TR" sz="2600" dirty="0" err="1" smtClean="0"/>
              <a:t>prevented</a:t>
            </a:r>
            <a:r>
              <a:rPr lang="tr-TR" sz="2600" dirty="0" smtClean="0"/>
              <a:t> </a:t>
            </a:r>
            <a:r>
              <a:rPr lang="tr-TR" sz="2600" dirty="0" err="1" smtClean="0"/>
              <a:t>the</a:t>
            </a:r>
            <a:r>
              <a:rPr lang="tr-TR" sz="2600" dirty="0" smtClean="0"/>
              <a:t> </a:t>
            </a:r>
            <a:r>
              <a:rPr lang="tr-TR" sz="2600" dirty="0" err="1" smtClean="0"/>
              <a:t>development</a:t>
            </a:r>
            <a:r>
              <a:rPr lang="tr-TR" sz="2600" dirty="0" smtClean="0"/>
              <a:t> of </a:t>
            </a:r>
            <a:r>
              <a:rPr lang="tr-TR" sz="2600" dirty="0" err="1" smtClean="0"/>
              <a:t>microorganisms</a:t>
            </a:r>
            <a:r>
              <a:rPr lang="tr-TR" sz="2600" dirty="0" smtClean="0"/>
              <a:t> </a:t>
            </a:r>
            <a:r>
              <a:rPr lang="tr-TR" sz="2600" dirty="0" err="1" smtClean="0"/>
              <a:t>during</a:t>
            </a:r>
            <a:r>
              <a:rPr lang="tr-TR" sz="2600" dirty="0" smtClean="0"/>
              <a:t> </a:t>
            </a:r>
            <a:r>
              <a:rPr lang="tr-TR" sz="2600" dirty="0" err="1" smtClean="0"/>
              <a:t>shelf</a:t>
            </a:r>
            <a:r>
              <a:rPr lang="tr-TR" sz="2600" dirty="0" smtClean="0"/>
              <a:t> life</a:t>
            </a:r>
          </a:p>
          <a:p>
            <a:r>
              <a:rPr lang="tr-TR" sz="2600" dirty="0" err="1" smtClean="0"/>
              <a:t>Higher</a:t>
            </a:r>
            <a:r>
              <a:rPr lang="tr-TR" sz="2600" dirty="0" smtClean="0"/>
              <a:t> </a:t>
            </a:r>
            <a:r>
              <a:rPr lang="tr-TR" sz="2600" dirty="0" err="1" smtClean="0"/>
              <a:t>level</a:t>
            </a:r>
            <a:r>
              <a:rPr lang="tr-TR" sz="2600" dirty="0" smtClean="0"/>
              <a:t> of ORP in </a:t>
            </a:r>
            <a:r>
              <a:rPr lang="tr-TR" sz="2600" dirty="0" err="1" smtClean="0"/>
              <a:t>milk</a:t>
            </a:r>
            <a:r>
              <a:rPr lang="tr-TR" sz="2600" dirty="0" smtClean="0"/>
              <a:t> </a:t>
            </a:r>
            <a:r>
              <a:rPr lang="tr-TR" sz="2600" dirty="0" err="1" smtClean="0"/>
              <a:t>are</a:t>
            </a:r>
            <a:r>
              <a:rPr lang="tr-TR" sz="2600" dirty="0" smtClean="0"/>
              <a:t> </a:t>
            </a:r>
            <a:r>
              <a:rPr lang="tr-TR" sz="2600" dirty="0" err="1" smtClean="0"/>
              <a:t>mainly</a:t>
            </a:r>
            <a:r>
              <a:rPr lang="tr-TR" sz="2600" dirty="0" smtClean="0"/>
              <a:t> </a:t>
            </a:r>
            <a:r>
              <a:rPr lang="tr-TR" sz="2600" dirty="0" err="1" smtClean="0"/>
              <a:t>responsible</a:t>
            </a:r>
            <a:r>
              <a:rPr lang="tr-TR" sz="2600" dirty="0" smtClean="0"/>
              <a:t> </a:t>
            </a:r>
            <a:r>
              <a:rPr lang="en-US" sz="2600" dirty="0" smtClean="0"/>
              <a:t>for the oxidation of unsaturated fatty acids</a:t>
            </a:r>
            <a:r>
              <a:rPr lang="tr-TR" sz="2600" dirty="0" smtClean="0"/>
              <a:t>. </a:t>
            </a:r>
            <a:r>
              <a:rPr lang="en-US" sz="2600" b="1" dirty="0" smtClean="0">
                <a:solidFill>
                  <a:srgbClr val="0000FF"/>
                </a:solidFill>
              </a:rPr>
              <a:t>Decreasing the Eh</a:t>
            </a:r>
            <a:r>
              <a:rPr lang="en-US" sz="2600" b="1" i="1" dirty="0" smtClean="0">
                <a:solidFill>
                  <a:srgbClr val="0000FF"/>
                </a:solidFill>
              </a:rPr>
              <a:t> </a:t>
            </a:r>
            <a:r>
              <a:rPr lang="en-US" sz="2600" b="1" dirty="0" smtClean="0">
                <a:solidFill>
                  <a:srgbClr val="0000FF"/>
                </a:solidFill>
              </a:rPr>
              <a:t>in milk could allow an improvement in the quality</a:t>
            </a:r>
            <a:r>
              <a:rPr lang="en-US" sz="2600" dirty="0" smtClean="0"/>
              <a:t> of these</a:t>
            </a:r>
            <a:r>
              <a:rPr lang="tr-TR" sz="2600" dirty="0" smtClean="0"/>
              <a:t> </a:t>
            </a:r>
            <a:r>
              <a:rPr lang="tr-TR" sz="2600" dirty="0" err="1" smtClean="0"/>
              <a:t>products</a:t>
            </a:r>
            <a:endParaRPr lang="tr-TR" sz="2600" dirty="0" smtClean="0"/>
          </a:p>
        </p:txBody>
      </p:sp>
    </p:spTree>
    <p:extLst>
      <p:ext uri="{BB962C8B-B14F-4D97-AF65-F5344CB8AC3E}">
        <p14:creationId xmlns:p14="http://schemas.microsoft.com/office/powerpoint/2010/main" val="3209914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err="1" smtClean="0"/>
              <a:t>What</a:t>
            </a:r>
            <a:r>
              <a:rPr lang="tr-TR" b="1" dirty="0" smtClean="0"/>
              <a:t> is </a:t>
            </a:r>
            <a:r>
              <a:rPr lang="tr-TR" b="1" dirty="0" err="1" smtClean="0"/>
              <a:t>food</a:t>
            </a:r>
            <a:r>
              <a:rPr lang="tr-TR" b="1" dirty="0" smtClean="0"/>
              <a:t> </a:t>
            </a:r>
            <a:r>
              <a:rPr lang="tr-TR" b="1" dirty="0" err="1" smtClean="0"/>
              <a:t>quality</a:t>
            </a:r>
            <a:r>
              <a:rPr lang="tr-TR" b="1" dirty="0" smtClean="0"/>
              <a:t>?</a:t>
            </a:r>
            <a:endParaRPr lang="en-US" b="1" dirty="0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DE442-1CB8-400A-A8EF-E1E759702E45}" type="datetime1">
              <a:rPr lang="en-US" smtClean="0"/>
              <a:pPr/>
              <a:t>3/11/2020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FDE 216-FP</a:t>
            </a:r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8818866D-0444-4E98-9157-10C2F682FBB5}" type="slidenum">
              <a:rPr lang="tr-TR" smtClean="0"/>
              <a:pPr/>
              <a:t>2</a:t>
            </a:fld>
            <a:endParaRPr lang="tr-TR"/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109728" indent="0">
              <a:buNone/>
            </a:pPr>
            <a:endParaRPr lang="tr-TR" sz="2800" b="1" u="sng" dirty="0" smtClean="0"/>
          </a:p>
          <a:p>
            <a:pPr marL="109728" indent="0" algn="just">
              <a:buNone/>
            </a:pPr>
            <a:r>
              <a:rPr lang="tr-TR" sz="2800" b="1" u="sng" dirty="0" err="1" smtClean="0"/>
              <a:t>Quality</a:t>
            </a:r>
            <a:r>
              <a:rPr lang="tr-TR" sz="2800" dirty="0" smtClean="0"/>
              <a:t> </a:t>
            </a:r>
            <a:r>
              <a:rPr lang="tr-TR" sz="2800" dirty="0"/>
              <a:t>can be </a:t>
            </a:r>
            <a:r>
              <a:rPr lang="tr-TR" sz="2800" dirty="0" err="1"/>
              <a:t>defined</a:t>
            </a:r>
            <a:r>
              <a:rPr lang="tr-TR" sz="2800" dirty="0"/>
              <a:t> as a </a:t>
            </a:r>
            <a:r>
              <a:rPr lang="tr-TR" sz="2800" dirty="0" err="1"/>
              <a:t>sum</a:t>
            </a:r>
            <a:r>
              <a:rPr lang="tr-TR" sz="2800" dirty="0"/>
              <a:t> of </a:t>
            </a:r>
            <a:r>
              <a:rPr lang="tr-TR" sz="2800" b="1" dirty="0" err="1">
                <a:solidFill>
                  <a:srgbClr val="0000FF"/>
                </a:solidFill>
              </a:rPr>
              <a:t>nutritional</a:t>
            </a:r>
            <a:r>
              <a:rPr lang="tr-TR" sz="2800" b="1" dirty="0">
                <a:solidFill>
                  <a:srgbClr val="0000FF"/>
                </a:solidFill>
              </a:rPr>
              <a:t> </a:t>
            </a:r>
            <a:r>
              <a:rPr lang="tr-TR" sz="2800" b="1" dirty="0" err="1">
                <a:solidFill>
                  <a:srgbClr val="0000FF"/>
                </a:solidFill>
              </a:rPr>
              <a:t>content</a:t>
            </a:r>
            <a:r>
              <a:rPr lang="tr-TR" sz="2800" dirty="0"/>
              <a:t>, </a:t>
            </a:r>
            <a:r>
              <a:rPr lang="tr-TR" sz="2800" b="1" dirty="0" err="1">
                <a:solidFill>
                  <a:srgbClr val="008000"/>
                </a:solidFill>
              </a:rPr>
              <a:t>sensory</a:t>
            </a:r>
            <a:r>
              <a:rPr lang="tr-TR" sz="2800" b="1" dirty="0">
                <a:solidFill>
                  <a:srgbClr val="008000"/>
                </a:solidFill>
              </a:rPr>
              <a:t> </a:t>
            </a:r>
            <a:r>
              <a:rPr lang="tr-TR" sz="2800" b="1" dirty="0" err="1">
                <a:solidFill>
                  <a:srgbClr val="008000"/>
                </a:solidFill>
              </a:rPr>
              <a:t>attributes</a:t>
            </a:r>
            <a:r>
              <a:rPr lang="tr-TR" sz="2800" dirty="0"/>
              <a:t>, </a:t>
            </a:r>
            <a:r>
              <a:rPr lang="tr-TR" sz="2800" b="1" dirty="0" err="1">
                <a:solidFill>
                  <a:srgbClr val="C00000"/>
                </a:solidFill>
              </a:rPr>
              <a:t>safety</a:t>
            </a:r>
            <a:r>
              <a:rPr lang="tr-TR" sz="2800" dirty="0"/>
              <a:t>, </a:t>
            </a:r>
            <a:r>
              <a:rPr lang="tr-TR" sz="2800" b="1" dirty="0" err="1">
                <a:solidFill>
                  <a:schemeClr val="accent4"/>
                </a:solidFill>
              </a:rPr>
              <a:t>physical</a:t>
            </a:r>
            <a:r>
              <a:rPr lang="tr-TR" sz="2800" b="1" dirty="0">
                <a:solidFill>
                  <a:schemeClr val="accent4"/>
                </a:solidFill>
              </a:rPr>
              <a:t> </a:t>
            </a:r>
            <a:r>
              <a:rPr lang="tr-TR" sz="2800" b="1" dirty="0" err="1">
                <a:solidFill>
                  <a:schemeClr val="accent4"/>
                </a:solidFill>
              </a:rPr>
              <a:t>and</a:t>
            </a:r>
            <a:r>
              <a:rPr lang="tr-TR" sz="2800" b="1" dirty="0">
                <a:solidFill>
                  <a:schemeClr val="accent4"/>
                </a:solidFill>
              </a:rPr>
              <a:t> </a:t>
            </a:r>
            <a:r>
              <a:rPr lang="tr-TR" sz="2800" b="1" dirty="0" err="1">
                <a:solidFill>
                  <a:schemeClr val="accent4"/>
                </a:solidFill>
              </a:rPr>
              <a:t>chemical</a:t>
            </a:r>
            <a:r>
              <a:rPr lang="tr-TR" sz="2800" b="1" dirty="0">
                <a:solidFill>
                  <a:schemeClr val="accent4"/>
                </a:solidFill>
              </a:rPr>
              <a:t> </a:t>
            </a:r>
            <a:r>
              <a:rPr lang="tr-TR" sz="2800" b="1" dirty="0" err="1">
                <a:solidFill>
                  <a:schemeClr val="accent4"/>
                </a:solidFill>
              </a:rPr>
              <a:t>properties</a:t>
            </a:r>
            <a:r>
              <a:rPr lang="tr-TR" sz="2800" b="1" dirty="0">
                <a:solidFill>
                  <a:schemeClr val="accent4"/>
                </a:solidFill>
              </a:rPr>
              <a:t> </a:t>
            </a:r>
            <a:r>
              <a:rPr lang="tr-TR" sz="2800" dirty="0"/>
              <a:t>of a </a:t>
            </a:r>
            <a:r>
              <a:rPr lang="tr-TR" sz="2800" dirty="0" err="1"/>
              <a:t>product</a:t>
            </a:r>
            <a:r>
              <a:rPr lang="tr-TR" sz="2800" dirty="0"/>
              <a:t> </a:t>
            </a:r>
            <a:r>
              <a:rPr lang="en-US" sz="2800" dirty="0"/>
              <a:t>that have significance in determining the </a:t>
            </a:r>
            <a:r>
              <a:rPr lang="en-US" sz="2800" b="1" dirty="0">
                <a:solidFill>
                  <a:srgbClr val="0000FF"/>
                </a:solidFill>
              </a:rPr>
              <a:t>degree of acceptability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/>
              <a:t>of that product </a:t>
            </a:r>
            <a:r>
              <a:rPr lang="tr-TR" sz="2800" dirty="0" err="1"/>
              <a:t>to</a:t>
            </a:r>
            <a:r>
              <a:rPr lang="en-US" sz="2800" dirty="0"/>
              <a:t> the consumer</a:t>
            </a:r>
          </a:p>
          <a:p>
            <a:pPr marL="109728" indent="0">
              <a:buNone/>
            </a:pPr>
            <a:r>
              <a:rPr lang="tr-TR" sz="2800" dirty="0"/>
              <a:t>  </a:t>
            </a:r>
          </a:p>
          <a:p>
            <a:pPr marL="109728" indent="0">
              <a:buNone/>
            </a:pPr>
            <a:r>
              <a:rPr lang="tr-TR" sz="2800" dirty="0"/>
              <a:t> </a:t>
            </a:r>
            <a:endParaRPr lang="en-US" sz="2800" dirty="0"/>
          </a:p>
          <a:p>
            <a:pPr marL="0" indent="0">
              <a:buClr>
                <a:schemeClr val="accent2">
                  <a:lumMod val="75000"/>
                </a:schemeClr>
              </a:buClr>
              <a:buSzPct val="100000"/>
              <a:buNone/>
            </a:pPr>
            <a:endParaRPr lang="tr-TR" sz="2800" dirty="0" smtClean="0"/>
          </a:p>
        </p:txBody>
      </p:sp>
    </p:spTree>
    <p:extLst>
      <p:ext uri="{BB962C8B-B14F-4D97-AF65-F5344CB8AC3E}">
        <p14:creationId xmlns:p14="http://schemas.microsoft.com/office/powerpoint/2010/main" val="3707681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Metin Yer Tutucusu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/>
              <a:t>EXTRINSIC PARAMETERS</a:t>
            </a:r>
            <a:endParaRPr lang="tr-TR" b="1" dirty="0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DE442-1CB8-400A-A8EF-E1E759702E45}" type="datetime1">
              <a:rPr lang="en-US" smtClean="0"/>
              <a:pPr/>
              <a:t>3/11/2020</a:t>
            </a:fld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/>
          </a:bodyPr>
          <a:lstStyle/>
          <a:p>
            <a:fld id="{8818866D-0444-4E98-9157-10C2F682FBB5}" type="slidenum">
              <a:rPr lang="tr-TR" smtClean="0"/>
              <a:pPr/>
              <a:t>20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tr-TR" smtClean="0"/>
              <a:t>FDE 216-FP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09914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/>
              <a:t>1) </a:t>
            </a:r>
            <a:r>
              <a:rPr lang="tr-TR" b="1" dirty="0" err="1" smtClean="0"/>
              <a:t>Temperature</a:t>
            </a:r>
            <a:endParaRPr lang="en-US" b="1" dirty="0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DE442-1CB8-400A-A8EF-E1E759702E45}" type="datetime1">
              <a:rPr lang="en-US" smtClean="0"/>
              <a:pPr/>
              <a:t>3/11/2020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FDE 216-FP</a:t>
            </a:r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8818866D-0444-4E98-9157-10C2F682FBB5}" type="slidenum">
              <a:rPr lang="tr-TR" smtClean="0"/>
              <a:pPr/>
              <a:t>21</a:t>
            </a:fld>
            <a:endParaRPr lang="tr-TR"/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pPr marL="0" indent="0">
              <a:buClr>
                <a:schemeClr val="accent2">
                  <a:lumMod val="75000"/>
                </a:schemeClr>
              </a:buClr>
            </a:pPr>
            <a:r>
              <a:rPr lang="tr-TR" sz="2800" dirty="0" smtClean="0"/>
              <a:t> </a:t>
            </a:r>
            <a:r>
              <a:rPr lang="en-US" sz="2800" dirty="0" smtClean="0"/>
              <a:t>Temperature is a key factor in determining the rates of deteriorative reactions</a:t>
            </a:r>
            <a:endParaRPr lang="tr-TR" sz="2800" dirty="0" smtClean="0"/>
          </a:p>
          <a:p>
            <a:pPr marL="0" indent="0">
              <a:buClr>
                <a:schemeClr val="accent2">
                  <a:lumMod val="75000"/>
                </a:schemeClr>
              </a:buClr>
            </a:pPr>
            <a:r>
              <a:rPr lang="tr-TR" sz="2800" dirty="0" smtClean="0"/>
              <a:t>  </a:t>
            </a:r>
            <a:r>
              <a:rPr lang="tr-TR" sz="2800" dirty="0" err="1" smtClean="0"/>
              <a:t>In</a:t>
            </a:r>
            <a:r>
              <a:rPr lang="tr-TR" sz="2800" dirty="0" smtClean="0"/>
              <a:t> </a:t>
            </a:r>
            <a:r>
              <a:rPr lang="tr-TR" sz="2800" dirty="0" err="1" smtClean="0"/>
              <a:t>some</a:t>
            </a:r>
            <a:r>
              <a:rPr lang="tr-TR" sz="2800" dirty="0" smtClean="0"/>
              <a:t> </a:t>
            </a:r>
            <a:r>
              <a:rPr lang="tr-TR" sz="2800" dirty="0" err="1" smtClean="0"/>
              <a:t>cases</a:t>
            </a:r>
            <a:r>
              <a:rPr lang="tr-TR" sz="2800" dirty="0" smtClean="0"/>
              <a:t>, </a:t>
            </a:r>
            <a:r>
              <a:rPr lang="en-US" sz="2800" dirty="0" smtClean="0"/>
              <a:t>packaging material can affect the temperature of the food</a:t>
            </a:r>
            <a:endParaRPr lang="tr-TR" sz="2800" dirty="0" smtClean="0"/>
          </a:p>
          <a:p>
            <a:pPr lvl="1"/>
            <a:r>
              <a:rPr lang="tr-TR" sz="2800" dirty="0" smtClean="0"/>
              <a:t>P</a:t>
            </a:r>
            <a:r>
              <a:rPr lang="en-US" sz="2800" dirty="0" err="1" smtClean="0"/>
              <a:t>ackaging</a:t>
            </a:r>
            <a:r>
              <a:rPr lang="en-US" sz="2800" dirty="0" smtClean="0"/>
              <a:t> materials that </a:t>
            </a:r>
            <a:r>
              <a:rPr lang="en-US" sz="2800" b="1" dirty="0" smtClean="0">
                <a:solidFill>
                  <a:srgbClr val="C00000"/>
                </a:solidFill>
              </a:rPr>
              <a:t>have insulating properties, </a:t>
            </a:r>
            <a:r>
              <a:rPr lang="tr-TR" sz="2800" b="1" dirty="0" err="1" smtClean="0">
                <a:solidFill>
                  <a:srgbClr val="C00000"/>
                </a:solidFill>
              </a:rPr>
              <a:t>should</a:t>
            </a:r>
            <a:r>
              <a:rPr lang="tr-TR" sz="2800" b="1" dirty="0" smtClean="0">
                <a:solidFill>
                  <a:srgbClr val="C00000"/>
                </a:solidFill>
              </a:rPr>
              <a:t> be </a:t>
            </a:r>
            <a:r>
              <a:rPr lang="en-US" sz="2800" b="1" dirty="0" smtClean="0">
                <a:solidFill>
                  <a:srgbClr val="C00000"/>
                </a:solidFill>
              </a:rPr>
              <a:t>used</a:t>
            </a:r>
            <a:r>
              <a:rPr lang="tr-TR" sz="2800" b="1" dirty="0" smtClean="0">
                <a:solidFill>
                  <a:srgbClr val="C00000"/>
                </a:solidFill>
              </a:rPr>
              <a:t> </a:t>
            </a:r>
            <a:r>
              <a:rPr lang="en-US" sz="2800" b="1" dirty="0" smtClean="0">
                <a:solidFill>
                  <a:srgbClr val="C00000"/>
                </a:solidFill>
              </a:rPr>
              <a:t>for chilled and frozen foods</a:t>
            </a:r>
            <a:endParaRPr lang="tr-TR" sz="2800" b="1" dirty="0" smtClean="0">
              <a:solidFill>
                <a:srgbClr val="C00000"/>
              </a:solidFill>
            </a:endParaRPr>
          </a:p>
          <a:p>
            <a:pPr lvl="1"/>
            <a:r>
              <a:rPr lang="tr-TR" sz="2800" dirty="0" err="1" smtClean="0"/>
              <a:t>Regarding</a:t>
            </a:r>
            <a:r>
              <a:rPr lang="tr-TR" sz="2800" dirty="0" smtClean="0"/>
              <a:t> </a:t>
            </a:r>
            <a:r>
              <a:rPr lang="tr-TR" sz="2800" dirty="0" err="1" smtClean="0"/>
              <a:t>foods</a:t>
            </a:r>
            <a:r>
              <a:rPr lang="tr-TR" sz="2800" dirty="0" smtClean="0"/>
              <a:t>, </a:t>
            </a:r>
            <a:r>
              <a:rPr lang="tr-TR" sz="2800" dirty="0" err="1" smtClean="0"/>
              <a:t>which</a:t>
            </a:r>
            <a:r>
              <a:rPr lang="tr-TR" sz="2800" dirty="0" smtClean="0"/>
              <a:t> </a:t>
            </a:r>
            <a:r>
              <a:rPr lang="tr-TR" sz="2800" dirty="0" err="1" smtClean="0"/>
              <a:t>are</a:t>
            </a:r>
            <a:r>
              <a:rPr lang="tr-TR" sz="2800" dirty="0" smtClean="0"/>
              <a:t> </a:t>
            </a:r>
            <a:r>
              <a:rPr lang="tr-TR" sz="2800" dirty="0" err="1" smtClean="0"/>
              <a:t>stored</a:t>
            </a:r>
            <a:r>
              <a:rPr lang="tr-TR" sz="2800" dirty="0" smtClean="0"/>
              <a:t> in </a:t>
            </a:r>
            <a:r>
              <a:rPr lang="tr-TR" sz="2800" b="1" dirty="0" err="1" smtClean="0"/>
              <a:t>refrigerated</a:t>
            </a:r>
            <a:r>
              <a:rPr lang="tr-TR" sz="2800" b="1" dirty="0" smtClean="0"/>
              <a:t> </a:t>
            </a:r>
            <a:r>
              <a:rPr lang="tr-TR" sz="2800" b="1" dirty="0" err="1" smtClean="0"/>
              <a:t>display</a:t>
            </a:r>
            <a:r>
              <a:rPr lang="tr-TR" sz="2800" b="1" dirty="0" smtClean="0"/>
              <a:t> </a:t>
            </a:r>
            <a:r>
              <a:rPr lang="tr-TR" sz="2800" b="1" dirty="0" err="1" smtClean="0"/>
              <a:t>cabinets</a:t>
            </a:r>
            <a:r>
              <a:rPr lang="tr-TR" sz="2800" dirty="0" smtClean="0"/>
              <a:t>, </a:t>
            </a:r>
            <a:r>
              <a:rPr lang="tr-TR" sz="2800" dirty="0" err="1" smtClean="0"/>
              <a:t>heat</a:t>
            </a:r>
            <a:r>
              <a:rPr lang="tr-TR" sz="2800" dirty="0" smtClean="0"/>
              <a:t> transfer is </a:t>
            </a:r>
            <a:r>
              <a:rPr lang="tr-TR" sz="2800" dirty="0" err="1" smtClean="0"/>
              <a:t>important</a:t>
            </a:r>
            <a:r>
              <a:rPr lang="tr-TR" sz="2800" dirty="0" smtClean="0"/>
              <a:t>. </a:t>
            </a:r>
            <a:r>
              <a:rPr lang="tr-TR" sz="2800" dirty="0" err="1" smtClean="0"/>
              <a:t>Therefore</a:t>
            </a:r>
            <a:r>
              <a:rPr lang="tr-TR" sz="2800" dirty="0" smtClean="0"/>
              <a:t>, </a:t>
            </a:r>
            <a:r>
              <a:rPr lang="tr-TR" sz="2800" b="1" dirty="0" err="1" smtClean="0">
                <a:solidFill>
                  <a:srgbClr val="0000FF"/>
                </a:solidFill>
              </a:rPr>
              <a:t>packaging</a:t>
            </a:r>
            <a:r>
              <a:rPr lang="tr-TR" sz="2800" b="1" dirty="0" smtClean="0">
                <a:solidFill>
                  <a:srgbClr val="0000FF"/>
                </a:solidFill>
              </a:rPr>
              <a:t> </a:t>
            </a:r>
            <a:r>
              <a:rPr lang="tr-TR" sz="2800" b="1" dirty="0" err="1" smtClean="0">
                <a:solidFill>
                  <a:srgbClr val="0000FF"/>
                </a:solidFill>
              </a:rPr>
              <a:t>material</a:t>
            </a:r>
            <a:r>
              <a:rPr lang="tr-TR" sz="2800" b="1" dirty="0" smtClean="0">
                <a:solidFill>
                  <a:srgbClr val="0000FF"/>
                </a:solidFill>
              </a:rPr>
              <a:t> </a:t>
            </a:r>
            <a:r>
              <a:rPr lang="tr-TR" sz="2800" b="1" dirty="0" err="1" smtClean="0">
                <a:solidFill>
                  <a:srgbClr val="0000FF"/>
                </a:solidFill>
              </a:rPr>
              <a:t>should</a:t>
            </a:r>
            <a:r>
              <a:rPr lang="tr-TR" sz="2800" b="1" dirty="0" smtClean="0">
                <a:solidFill>
                  <a:srgbClr val="0000FF"/>
                </a:solidFill>
              </a:rPr>
              <a:t> </a:t>
            </a:r>
            <a:r>
              <a:rPr lang="tr-TR" sz="2800" b="1" dirty="0" err="1" smtClean="0">
                <a:solidFill>
                  <a:srgbClr val="0000FF"/>
                </a:solidFill>
              </a:rPr>
              <a:t>have</a:t>
            </a:r>
            <a:r>
              <a:rPr lang="tr-TR" sz="2800" b="1" dirty="0" smtClean="0">
                <a:solidFill>
                  <a:srgbClr val="0000FF"/>
                </a:solidFill>
              </a:rPr>
              <a:t> </a:t>
            </a:r>
            <a:r>
              <a:rPr lang="tr-TR" sz="2800" b="1" dirty="0" err="1" smtClean="0">
                <a:solidFill>
                  <a:srgbClr val="0000FF"/>
                </a:solidFill>
              </a:rPr>
              <a:t>heat</a:t>
            </a:r>
            <a:r>
              <a:rPr lang="tr-TR" sz="2800" b="1" dirty="0" smtClean="0">
                <a:solidFill>
                  <a:srgbClr val="0000FF"/>
                </a:solidFill>
              </a:rPr>
              <a:t> </a:t>
            </a:r>
            <a:r>
              <a:rPr lang="tr-TR" sz="2800" b="1" dirty="0" err="1" smtClean="0">
                <a:solidFill>
                  <a:srgbClr val="0000FF"/>
                </a:solidFill>
              </a:rPr>
              <a:t>permeability</a:t>
            </a:r>
            <a:endParaRPr lang="tr-TR" sz="2800" b="1" dirty="0" smtClean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9914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/>
              <a:t>2) </a:t>
            </a:r>
            <a:r>
              <a:rPr lang="tr-TR" b="1" dirty="0" err="1" smtClean="0"/>
              <a:t>Relative</a:t>
            </a:r>
            <a:r>
              <a:rPr lang="tr-TR" b="1" dirty="0" smtClean="0"/>
              <a:t> </a:t>
            </a:r>
            <a:r>
              <a:rPr lang="tr-TR" b="1" dirty="0" err="1" smtClean="0"/>
              <a:t>humidity</a:t>
            </a:r>
            <a:endParaRPr lang="en-US" b="1" dirty="0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DE442-1CB8-400A-A8EF-E1E759702E45}" type="datetime1">
              <a:rPr lang="en-US" smtClean="0"/>
              <a:pPr/>
              <a:t>3/11/2020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FDE 216-FP</a:t>
            </a:r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8818866D-0444-4E98-9157-10C2F682FBB5}" type="slidenum">
              <a:rPr lang="tr-TR" smtClean="0"/>
              <a:pPr/>
              <a:t>22</a:t>
            </a:fld>
            <a:endParaRPr lang="tr-TR"/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dirty="0" smtClean="0"/>
              <a:t>The RH of the ambient environment is important and can in</a:t>
            </a:r>
            <a:r>
              <a:rPr lang="tr-TR" sz="2800" dirty="0" err="1" smtClean="0"/>
              <a:t>fl</a:t>
            </a:r>
            <a:r>
              <a:rPr lang="en-US" sz="2800" dirty="0" err="1" smtClean="0"/>
              <a:t>uence</a:t>
            </a:r>
            <a:r>
              <a:rPr lang="en-US" sz="2800" dirty="0" smtClean="0"/>
              <a:t> the aw of the food unless the</a:t>
            </a:r>
            <a:r>
              <a:rPr lang="tr-TR" sz="2800" dirty="0" smtClean="0"/>
              <a:t> </a:t>
            </a:r>
            <a:r>
              <a:rPr lang="en-US" sz="2800" dirty="0" smtClean="0"/>
              <a:t>package provides an excellent barrier to water vapor</a:t>
            </a:r>
            <a:endParaRPr lang="tr-TR" sz="2800" dirty="0" smtClean="0"/>
          </a:p>
          <a:p>
            <a:pPr>
              <a:buNone/>
            </a:pPr>
            <a:endParaRPr lang="tr-TR" sz="2800" dirty="0" smtClean="0"/>
          </a:p>
          <a:p>
            <a:r>
              <a:rPr lang="en-US" sz="2800" dirty="0" smtClean="0"/>
              <a:t>Many </a:t>
            </a:r>
            <a:r>
              <a:rPr lang="tr-TR" sz="2800" dirty="0" err="1" smtClean="0"/>
              <a:t>fl</a:t>
            </a:r>
            <a:r>
              <a:rPr lang="en-US" sz="2800" dirty="0" err="1" smtClean="0"/>
              <a:t>exible</a:t>
            </a:r>
            <a:r>
              <a:rPr lang="en-US" sz="2800" dirty="0" smtClean="0"/>
              <a:t> plastic packaging materials</a:t>
            </a:r>
            <a:r>
              <a:rPr lang="tr-TR" sz="2800" dirty="0" smtClean="0"/>
              <a:t> </a:t>
            </a:r>
            <a:r>
              <a:rPr lang="tr-TR" sz="2800" dirty="0" err="1" smtClean="0"/>
              <a:t>provide</a:t>
            </a:r>
            <a:r>
              <a:rPr lang="tr-TR" sz="2800" dirty="0" smtClean="0"/>
              <a:t> </a:t>
            </a:r>
            <a:r>
              <a:rPr lang="tr-TR" sz="2800" dirty="0" err="1" smtClean="0"/>
              <a:t>good</a:t>
            </a:r>
            <a:r>
              <a:rPr lang="tr-TR" sz="2800" dirty="0" smtClean="0"/>
              <a:t> </a:t>
            </a:r>
            <a:r>
              <a:rPr lang="tr-TR" sz="2800" dirty="0" err="1" smtClean="0"/>
              <a:t>moisture</a:t>
            </a:r>
            <a:r>
              <a:rPr lang="tr-TR" sz="2800" dirty="0" smtClean="0"/>
              <a:t> </a:t>
            </a:r>
            <a:r>
              <a:rPr lang="tr-TR" sz="2800" dirty="0" err="1" smtClean="0"/>
              <a:t>barriers</a:t>
            </a:r>
            <a:endParaRPr lang="tr-TR" sz="2800" dirty="0" smtClean="0"/>
          </a:p>
          <a:p>
            <a:pPr>
              <a:buNone/>
            </a:pPr>
            <a:endParaRPr lang="tr-TR" sz="2800" dirty="0" smtClean="0"/>
          </a:p>
          <a:p>
            <a:r>
              <a:rPr lang="tr-TR" sz="2800" dirty="0" smtClean="0"/>
              <a:t>But </a:t>
            </a:r>
            <a:r>
              <a:rPr lang="tr-TR" sz="2800" dirty="0" err="1" smtClean="0"/>
              <a:t>packaging</a:t>
            </a:r>
            <a:r>
              <a:rPr lang="tr-TR" sz="2800" dirty="0" smtClean="0"/>
              <a:t> </a:t>
            </a:r>
            <a:r>
              <a:rPr lang="tr-TR" sz="2800" dirty="0" err="1" smtClean="0"/>
              <a:t>materials</a:t>
            </a:r>
            <a:r>
              <a:rPr lang="tr-TR" sz="2800" dirty="0" smtClean="0"/>
              <a:t>, </a:t>
            </a:r>
            <a:r>
              <a:rPr lang="tr-TR" sz="2800" dirty="0" err="1" smtClean="0"/>
              <a:t>which</a:t>
            </a:r>
            <a:r>
              <a:rPr lang="tr-TR" sz="2800" dirty="0" smtClean="0"/>
              <a:t> </a:t>
            </a:r>
            <a:r>
              <a:rPr lang="tr-TR" sz="2800" dirty="0" err="1" smtClean="0"/>
              <a:t>have</a:t>
            </a:r>
            <a:r>
              <a:rPr lang="tr-TR" sz="2800" dirty="0" smtClean="0"/>
              <a:t> </a:t>
            </a:r>
            <a:r>
              <a:rPr lang="tr-TR" sz="2800" dirty="0" err="1" smtClean="0"/>
              <a:t>low</a:t>
            </a:r>
            <a:r>
              <a:rPr lang="tr-TR" sz="2800" dirty="0" smtClean="0"/>
              <a:t> </a:t>
            </a:r>
            <a:r>
              <a:rPr lang="tr-TR" sz="2800" dirty="0" err="1" smtClean="0"/>
              <a:t>barrier</a:t>
            </a:r>
            <a:r>
              <a:rPr lang="tr-TR" sz="2800" dirty="0" smtClean="0"/>
              <a:t> </a:t>
            </a:r>
            <a:r>
              <a:rPr lang="tr-TR" sz="2800" dirty="0" err="1" smtClean="0"/>
              <a:t>properties</a:t>
            </a:r>
            <a:r>
              <a:rPr lang="tr-TR" sz="2800" dirty="0" smtClean="0"/>
              <a:t> </a:t>
            </a:r>
            <a:r>
              <a:rPr lang="tr-TR" sz="2800" dirty="0" err="1" smtClean="0"/>
              <a:t>against</a:t>
            </a:r>
            <a:r>
              <a:rPr lang="tr-TR" sz="2800" dirty="0" smtClean="0"/>
              <a:t> </a:t>
            </a:r>
            <a:r>
              <a:rPr lang="tr-TR" sz="2800" dirty="0" err="1" smtClean="0"/>
              <a:t>to</a:t>
            </a:r>
            <a:r>
              <a:rPr lang="tr-TR" sz="2800" dirty="0" smtClean="0"/>
              <a:t> </a:t>
            </a:r>
            <a:r>
              <a:rPr lang="tr-TR" sz="2800" dirty="0" err="1" smtClean="0"/>
              <a:t>moisture</a:t>
            </a:r>
            <a:r>
              <a:rPr lang="tr-TR" sz="2800" dirty="0" smtClean="0"/>
              <a:t>, limit </a:t>
            </a:r>
            <a:r>
              <a:rPr lang="tr-TR" sz="2800" dirty="0" err="1" smtClean="0"/>
              <a:t>the</a:t>
            </a:r>
            <a:r>
              <a:rPr lang="tr-TR" sz="2800" dirty="0" smtClean="0"/>
              <a:t> </a:t>
            </a:r>
            <a:r>
              <a:rPr lang="tr-TR" sz="2800" dirty="0" err="1" smtClean="0"/>
              <a:t>shelf</a:t>
            </a:r>
            <a:r>
              <a:rPr lang="tr-TR" sz="2800" dirty="0" smtClean="0"/>
              <a:t> life of </a:t>
            </a:r>
            <a:r>
              <a:rPr lang="tr-TR" sz="2800" dirty="0" err="1" smtClean="0"/>
              <a:t>low</a:t>
            </a:r>
            <a:r>
              <a:rPr lang="tr-TR" sz="2800" dirty="0" smtClean="0"/>
              <a:t> </a:t>
            </a:r>
            <a:r>
              <a:rPr lang="tr-TR" sz="2800" dirty="0" err="1" smtClean="0"/>
              <a:t>aw</a:t>
            </a:r>
            <a:r>
              <a:rPr lang="tr-TR" sz="2800" dirty="0" smtClean="0"/>
              <a:t> </a:t>
            </a:r>
            <a:r>
              <a:rPr lang="tr-TR" sz="2800" dirty="0" err="1" smtClean="0"/>
              <a:t>foods</a:t>
            </a:r>
            <a:endParaRPr lang="tr-TR" sz="2800" dirty="0" smtClean="0"/>
          </a:p>
        </p:txBody>
      </p:sp>
    </p:spTree>
    <p:extLst>
      <p:ext uri="{BB962C8B-B14F-4D97-AF65-F5344CB8AC3E}">
        <p14:creationId xmlns:p14="http://schemas.microsoft.com/office/powerpoint/2010/main" val="3209914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/>
              <a:t>3) </a:t>
            </a:r>
            <a:r>
              <a:rPr lang="tr-TR" b="1" dirty="0" err="1" smtClean="0"/>
              <a:t>Gas</a:t>
            </a:r>
            <a:r>
              <a:rPr lang="tr-TR" b="1" dirty="0" smtClean="0"/>
              <a:t> </a:t>
            </a:r>
            <a:r>
              <a:rPr lang="tr-TR" b="1" dirty="0" err="1" smtClean="0"/>
              <a:t>atmosphere</a:t>
            </a:r>
            <a:endParaRPr lang="en-US" b="1" dirty="0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DE442-1CB8-400A-A8EF-E1E759702E45}" type="datetime1">
              <a:rPr lang="en-US" smtClean="0"/>
              <a:pPr/>
              <a:t>3/11/2020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dirty="0" smtClean="0"/>
              <a:t>FDE 216-FP</a:t>
            </a:r>
            <a:endParaRPr lang="tr-TR" dirty="0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8818866D-0444-4E98-9157-10C2F682FBB5}" type="slidenum">
              <a:rPr lang="tr-TR" smtClean="0"/>
              <a:pPr/>
              <a:t>23</a:t>
            </a:fld>
            <a:endParaRPr lang="tr-TR"/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The presence and concentration of gases in the environment surrounding the food have a considerable</a:t>
            </a:r>
            <a:r>
              <a:rPr lang="tr-TR" sz="2800" dirty="0" smtClean="0"/>
              <a:t> </a:t>
            </a:r>
            <a:r>
              <a:rPr lang="en-US" sz="2800" dirty="0" smtClean="0"/>
              <a:t>in</a:t>
            </a:r>
            <a:r>
              <a:rPr lang="tr-TR" sz="2800" dirty="0" err="1" smtClean="0"/>
              <a:t>fl</a:t>
            </a:r>
            <a:r>
              <a:rPr lang="en-US" sz="2800" dirty="0" err="1" smtClean="0"/>
              <a:t>uence</a:t>
            </a:r>
            <a:r>
              <a:rPr lang="en-US" sz="2800" dirty="0" smtClean="0"/>
              <a:t> on the growth of microorganisms</a:t>
            </a:r>
            <a:endParaRPr lang="tr-TR" sz="2800" dirty="0" smtClean="0"/>
          </a:p>
          <a:p>
            <a:r>
              <a:rPr lang="en-US" sz="2800" dirty="0" smtClean="0"/>
              <a:t>Atmospheric O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 generally has a detrimental effect on the nutritive quality of food</a:t>
            </a:r>
            <a:r>
              <a:rPr lang="tr-TR" sz="2800" dirty="0" smtClean="0"/>
              <a:t>s </a:t>
            </a:r>
            <a:r>
              <a:rPr lang="tr-TR" sz="2800" dirty="0" err="1" smtClean="0"/>
              <a:t>such</a:t>
            </a:r>
            <a:r>
              <a:rPr lang="tr-TR" sz="2800" dirty="0" smtClean="0"/>
              <a:t> as</a:t>
            </a:r>
          </a:p>
          <a:p>
            <a:pPr lvl="1"/>
            <a:r>
              <a:rPr lang="tr-TR" sz="2800" b="1" dirty="0" err="1" smtClean="0"/>
              <a:t>Microbial</a:t>
            </a:r>
            <a:r>
              <a:rPr lang="tr-TR" sz="2800" b="1" dirty="0" smtClean="0"/>
              <a:t> </a:t>
            </a:r>
            <a:r>
              <a:rPr lang="tr-TR" sz="2800" b="1" dirty="0" err="1" smtClean="0"/>
              <a:t>growth</a:t>
            </a:r>
            <a:endParaRPr lang="tr-TR" sz="2800" b="1" dirty="0" smtClean="0"/>
          </a:p>
          <a:p>
            <a:pPr lvl="1"/>
            <a:r>
              <a:rPr lang="tr-TR" sz="2800" dirty="0" err="1" smtClean="0"/>
              <a:t>Lipid</a:t>
            </a:r>
            <a:r>
              <a:rPr lang="tr-TR" sz="2800" dirty="0" smtClean="0"/>
              <a:t> </a:t>
            </a:r>
            <a:r>
              <a:rPr lang="tr-TR" sz="2800" dirty="0" err="1" smtClean="0"/>
              <a:t>oxidation</a:t>
            </a:r>
            <a:r>
              <a:rPr lang="tr-TR" sz="2800" dirty="0" smtClean="0"/>
              <a:t>, </a:t>
            </a:r>
            <a:r>
              <a:rPr lang="tr-TR" sz="2800" dirty="0" err="1" smtClean="0"/>
              <a:t>which</a:t>
            </a:r>
            <a:r>
              <a:rPr lang="tr-TR" sz="2800" dirty="0" smtClean="0"/>
              <a:t> </a:t>
            </a:r>
            <a:r>
              <a:rPr lang="tr-TR" sz="2800" dirty="0" err="1" smtClean="0"/>
              <a:t>results</a:t>
            </a:r>
            <a:r>
              <a:rPr lang="tr-TR" sz="2800" dirty="0" smtClean="0"/>
              <a:t> in </a:t>
            </a:r>
            <a:r>
              <a:rPr lang="tr-TR" sz="2800" b="1" dirty="0" err="1" smtClean="0">
                <a:solidFill>
                  <a:srgbClr val="C00000"/>
                </a:solidFill>
              </a:rPr>
              <a:t>formation</a:t>
            </a:r>
            <a:r>
              <a:rPr lang="tr-TR" sz="2800" b="1" dirty="0" smtClean="0">
                <a:solidFill>
                  <a:srgbClr val="C00000"/>
                </a:solidFill>
              </a:rPr>
              <a:t> of </a:t>
            </a:r>
            <a:r>
              <a:rPr lang="tr-TR" sz="2800" b="1" dirty="0" err="1" smtClean="0">
                <a:solidFill>
                  <a:srgbClr val="C00000"/>
                </a:solidFill>
              </a:rPr>
              <a:t>secondary</a:t>
            </a:r>
            <a:r>
              <a:rPr lang="tr-TR" sz="2800" b="1" dirty="0" smtClean="0">
                <a:solidFill>
                  <a:srgbClr val="C00000"/>
                </a:solidFill>
              </a:rPr>
              <a:t> </a:t>
            </a:r>
            <a:r>
              <a:rPr lang="tr-TR" sz="2800" b="1" dirty="0" err="1" smtClean="0">
                <a:solidFill>
                  <a:srgbClr val="C00000"/>
                </a:solidFill>
              </a:rPr>
              <a:t>oxidation</a:t>
            </a:r>
            <a:r>
              <a:rPr lang="tr-TR" sz="2800" b="1" dirty="0" smtClean="0">
                <a:solidFill>
                  <a:srgbClr val="C00000"/>
                </a:solidFill>
              </a:rPr>
              <a:t> </a:t>
            </a:r>
            <a:r>
              <a:rPr lang="tr-TR" sz="2800" b="1" dirty="0" err="1" smtClean="0">
                <a:solidFill>
                  <a:srgbClr val="C00000"/>
                </a:solidFill>
              </a:rPr>
              <a:t>products</a:t>
            </a:r>
            <a:r>
              <a:rPr lang="tr-TR" sz="2800" dirty="0" smtClean="0"/>
              <a:t> </a:t>
            </a:r>
            <a:r>
              <a:rPr lang="tr-TR" sz="2800" dirty="0" err="1" smtClean="0"/>
              <a:t>or</a:t>
            </a:r>
            <a:r>
              <a:rPr lang="tr-TR" sz="2800" dirty="0" smtClean="0"/>
              <a:t> </a:t>
            </a:r>
            <a:r>
              <a:rPr lang="tr-TR" sz="2800" b="1" dirty="0" err="1" smtClean="0">
                <a:solidFill>
                  <a:srgbClr val="0000FF"/>
                </a:solidFill>
              </a:rPr>
              <a:t>interaction</a:t>
            </a:r>
            <a:r>
              <a:rPr lang="tr-TR" sz="2800" b="1" dirty="0" smtClean="0">
                <a:solidFill>
                  <a:srgbClr val="0000FF"/>
                </a:solidFill>
              </a:rPr>
              <a:t> </a:t>
            </a:r>
            <a:r>
              <a:rPr lang="tr-TR" sz="2800" b="1" dirty="0" err="1" smtClean="0">
                <a:solidFill>
                  <a:srgbClr val="0000FF"/>
                </a:solidFill>
              </a:rPr>
              <a:t>between</a:t>
            </a:r>
            <a:r>
              <a:rPr lang="tr-TR" sz="2800" b="1" dirty="0" smtClean="0">
                <a:solidFill>
                  <a:srgbClr val="0000FF"/>
                </a:solidFill>
              </a:rPr>
              <a:t> </a:t>
            </a:r>
            <a:r>
              <a:rPr lang="tr-TR" sz="2800" b="1" dirty="0" err="1" smtClean="0">
                <a:solidFill>
                  <a:srgbClr val="0000FF"/>
                </a:solidFill>
              </a:rPr>
              <a:t>primary</a:t>
            </a:r>
            <a:r>
              <a:rPr lang="tr-TR" sz="2800" b="1" dirty="0" smtClean="0">
                <a:solidFill>
                  <a:srgbClr val="0000FF"/>
                </a:solidFill>
              </a:rPr>
              <a:t> </a:t>
            </a:r>
            <a:r>
              <a:rPr lang="tr-TR" sz="2800" b="1" dirty="0" err="1" smtClean="0">
                <a:solidFill>
                  <a:srgbClr val="0000FF"/>
                </a:solidFill>
              </a:rPr>
              <a:t>oxidation</a:t>
            </a:r>
            <a:r>
              <a:rPr lang="tr-TR" sz="2800" b="1" dirty="0" smtClean="0">
                <a:solidFill>
                  <a:srgbClr val="0000FF"/>
                </a:solidFill>
              </a:rPr>
              <a:t> </a:t>
            </a:r>
            <a:r>
              <a:rPr lang="tr-TR" sz="2800" b="1" dirty="0" err="1" smtClean="0">
                <a:solidFill>
                  <a:srgbClr val="0000FF"/>
                </a:solidFill>
              </a:rPr>
              <a:t>products</a:t>
            </a:r>
            <a:r>
              <a:rPr lang="tr-TR" sz="2800" b="1" dirty="0" smtClean="0">
                <a:solidFill>
                  <a:srgbClr val="0000FF"/>
                </a:solidFill>
              </a:rPr>
              <a:t> </a:t>
            </a:r>
            <a:r>
              <a:rPr lang="tr-TR" sz="2800" b="1" dirty="0" err="1" smtClean="0">
                <a:solidFill>
                  <a:srgbClr val="0000FF"/>
                </a:solidFill>
              </a:rPr>
              <a:t>and</a:t>
            </a:r>
            <a:r>
              <a:rPr lang="tr-TR" sz="2800" b="1" dirty="0" smtClean="0">
                <a:solidFill>
                  <a:srgbClr val="0000FF"/>
                </a:solidFill>
              </a:rPr>
              <a:t> </a:t>
            </a:r>
            <a:r>
              <a:rPr lang="tr-TR" sz="2800" b="1" dirty="0" err="1" smtClean="0">
                <a:solidFill>
                  <a:srgbClr val="0000FF"/>
                </a:solidFill>
              </a:rPr>
              <a:t>vitamins</a:t>
            </a:r>
            <a:r>
              <a:rPr lang="tr-TR" sz="2800" b="1" dirty="0" smtClean="0">
                <a:solidFill>
                  <a:srgbClr val="0000FF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09914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/>
              <a:t>3) </a:t>
            </a:r>
            <a:r>
              <a:rPr lang="tr-TR" b="1" dirty="0" err="1" smtClean="0"/>
              <a:t>Gas</a:t>
            </a:r>
            <a:r>
              <a:rPr lang="tr-TR" b="1" dirty="0" smtClean="0"/>
              <a:t> </a:t>
            </a:r>
            <a:r>
              <a:rPr lang="tr-TR" b="1" dirty="0" err="1" smtClean="0"/>
              <a:t>atmosphere</a:t>
            </a:r>
            <a:endParaRPr lang="en-US" b="1" dirty="0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DE442-1CB8-400A-A8EF-E1E759702E45}" type="datetime1">
              <a:rPr lang="en-US" smtClean="0"/>
              <a:pPr/>
              <a:t>3/11/2020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FDE 216-FP</a:t>
            </a:r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8818866D-0444-4E98-9157-10C2F682FBB5}" type="slidenum">
              <a:rPr lang="tr-TR" smtClean="0"/>
              <a:pPr/>
              <a:t>24</a:t>
            </a:fld>
            <a:endParaRPr lang="tr-TR"/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r>
              <a:rPr lang="tr-TR" sz="2600" dirty="0" err="1" smtClean="0"/>
              <a:t>In</a:t>
            </a:r>
            <a:r>
              <a:rPr lang="tr-TR" sz="2600" dirty="0" smtClean="0"/>
              <a:t> </a:t>
            </a:r>
            <a:r>
              <a:rPr lang="tr-TR" sz="2600" dirty="0" err="1" smtClean="0"/>
              <a:t>order</a:t>
            </a:r>
            <a:r>
              <a:rPr lang="tr-TR" sz="2600" dirty="0" smtClean="0"/>
              <a:t> </a:t>
            </a:r>
            <a:r>
              <a:rPr lang="tr-TR" sz="2600" dirty="0" err="1" smtClean="0"/>
              <a:t>to</a:t>
            </a:r>
            <a:r>
              <a:rPr lang="tr-TR" sz="2600" dirty="0" smtClean="0"/>
              <a:t> </a:t>
            </a:r>
            <a:r>
              <a:rPr lang="tr-TR" sz="2600" dirty="0" err="1" smtClean="0"/>
              <a:t>maintain</a:t>
            </a:r>
            <a:r>
              <a:rPr lang="tr-TR" sz="2600" dirty="0" smtClean="0"/>
              <a:t> </a:t>
            </a:r>
            <a:r>
              <a:rPr lang="tr-TR" sz="2600" dirty="0" err="1" smtClean="0"/>
              <a:t>food</a:t>
            </a:r>
            <a:r>
              <a:rPr lang="tr-TR" sz="2600" dirty="0" smtClean="0"/>
              <a:t> </a:t>
            </a:r>
            <a:r>
              <a:rPr lang="tr-TR" sz="2600" dirty="0" err="1" smtClean="0"/>
              <a:t>quality</a:t>
            </a:r>
            <a:r>
              <a:rPr lang="tr-TR" sz="2600" dirty="0" smtClean="0"/>
              <a:t>, </a:t>
            </a:r>
            <a:r>
              <a:rPr lang="tr-TR" sz="2600" dirty="0" err="1" smtClean="0"/>
              <a:t>different</a:t>
            </a:r>
            <a:r>
              <a:rPr lang="tr-TR" sz="2600" dirty="0" smtClean="0"/>
              <a:t> </a:t>
            </a:r>
            <a:r>
              <a:rPr lang="tr-TR" sz="2600" dirty="0" err="1" smtClean="0"/>
              <a:t>packaging</a:t>
            </a:r>
            <a:r>
              <a:rPr lang="tr-TR" sz="2600" dirty="0" smtClean="0"/>
              <a:t> </a:t>
            </a:r>
            <a:r>
              <a:rPr lang="tr-TR" sz="2600" dirty="0" err="1" smtClean="0"/>
              <a:t>techniques</a:t>
            </a:r>
            <a:r>
              <a:rPr lang="tr-TR" sz="2600" dirty="0" smtClean="0"/>
              <a:t> </a:t>
            </a:r>
            <a:r>
              <a:rPr lang="tr-TR" sz="2600" dirty="0" err="1" smtClean="0"/>
              <a:t>are</a:t>
            </a:r>
            <a:r>
              <a:rPr lang="tr-TR" sz="2600" dirty="0" smtClean="0"/>
              <a:t> </a:t>
            </a:r>
            <a:r>
              <a:rPr lang="tr-TR" sz="2600" dirty="0" err="1" smtClean="0"/>
              <a:t>used</a:t>
            </a:r>
            <a:endParaRPr lang="tr-TR" sz="2600" dirty="0" smtClean="0"/>
          </a:p>
          <a:p>
            <a:pPr lvl="1"/>
            <a:r>
              <a:rPr lang="tr-TR" b="1" dirty="0" err="1" smtClean="0">
                <a:solidFill>
                  <a:srgbClr val="0000FF"/>
                </a:solidFill>
              </a:rPr>
              <a:t>Vacuum</a:t>
            </a:r>
            <a:r>
              <a:rPr lang="tr-TR" b="1" dirty="0" smtClean="0">
                <a:solidFill>
                  <a:srgbClr val="0000FF"/>
                </a:solidFill>
              </a:rPr>
              <a:t> </a:t>
            </a:r>
            <a:r>
              <a:rPr lang="tr-TR" b="1" dirty="0" err="1" smtClean="0">
                <a:solidFill>
                  <a:srgbClr val="0000FF"/>
                </a:solidFill>
              </a:rPr>
              <a:t>packaging</a:t>
            </a:r>
            <a:r>
              <a:rPr lang="tr-TR" dirty="0" smtClean="0"/>
              <a:t>, </a:t>
            </a:r>
            <a:r>
              <a:rPr lang="tr-TR" dirty="0" err="1" smtClean="0"/>
              <a:t>defined</a:t>
            </a:r>
            <a:r>
              <a:rPr lang="tr-TR" dirty="0" smtClean="0"/>
              <a:t> as </a:t>
            </a:r>
            <a:r>
              <a:rPr lang="tr-TR" dirty="0" err="1" smtClean="0"/>
              <a:t>removal</a:t>
            </a:r>
            <a:r>
              <a:rPr lang="tr-TR" dirty="0" smtClean="0"/>
              <a:t> of </a:t>
            </a:r>
            <a:r>
              <a:rPr lang="en-US" dirty="0" smtClean="0"/>
              <a:t>air (O</a:t>
            </a:r>
            <a:r>
              <a:rPr lang="en-US" baseline="-25000" dirty="0" smtClean="0"/>
              <a:t>2</a:t>
            </a:r>
            <a:r>
              <a:rPr lang="en-US" dirty="0" smtClean="0"/>
              <a:t>) from a package prior</a:t>
            </a:r>
            <a:r>
              <a:rPr lang="tr-TR" dirty="0" smtClean="0"/>
              <a:t> </a:t>
            </a:r>
            <a:r>
              <a:rPr lang="en-US" dirty="0" smtClean="0"/>
              <a:t> to sealing</a:t>
            </a:r>
            <a:r>
              <a:rPr lang="tr-TR" dirty="0" smtClean="0"/>
              <a:t>, </a:t>
            </a:r>
            <a:r>
              <a:rPr lang="en-US" b="1" dirty="0" smtClean="0">
                <a:solidFill>
                  <a:srgbClr val="0000FF"/>
                </a:solidFill>
              </a:rPr>
              <a:t>have a </a:t>
            </a:r>
            <a:r>
              <a:rPr lang="en-US" b="1" dirty="0" err="1" smtClean="0">
                <a:solidFill>
                  <a:srgbClr val="0000FF"/>
                </a:solidFill>
              </a:rPr>
              <a:t>bene</a:t>
            </a:r>
            <a:r>
              <a:rPr lang="tr-TR" b="1" dirty="0" smtClean="0">
                <a:solidFill>
                  <a:srgbClr val="0000FF"/>
                </a:solidFill>
              </a:rPr>
              <a:t>fi</a:t>
            </a:r>
            <a:r>
              <a:rPr lang="en-US" b="1" dirty="0" err="1" smtClean="0">
                <a:solidFill>
                  <a:srgbClr val="0000FF"/>
                </a:solidFill>
              </a:rPr>
              <a:t>cial</a:t>
            </a:r>
            <a:r>
              <a:rPr lang="en-US" b="1" dirty="0" smtClean="0">
                <a:solidFill>
                  <a:srgbClr val="0000FF"/>
                </a:solidFill>
              </a:rPr>
              <a:t> effect by preventing the</a:t>
            </a:r>
            <a:r>
              <a:rPr lang="tr-TR" b="1" dirty="0" smtClean="0">
                <a:solidFill>
                  <a:srgbClr val="0000FF"/>
                </a:solidFill>
              </a:rPr>
              <a:t> </a:t>
            </a:r>
            <a:r>
              <a:rPr lang="tr-TR" b="1" dirty="0" err="1" smtClean="0">
                <a:solidFill>
                  <a:srgbClr val="0000FF"/>
                </a:solidFill>
              </a:rPr>
              <a:t>growth</a:t>
            </a:r>
            <a:r>
              <a:rPr lang="tr-TR" b="1" dirty="0" smtClean="0">
                <a:solidFill>
                  <a:srgbClr val="0000FF"/>
                </a:solidFill>
              </a:rPr>
              <a:t> of </a:t>
            </a:r>
            <a:r>
              <a:rPr lang="tr-TR" b="1" dirty="0" err="1" smtClean="0">
                <a:solidFill>
                  <a:srgbClr val="0000FF"/>
                </a:solidFill>
              </a:rPr>
              <a:t>aerobic</a:t>
            </a:r>
            <a:r>
              <a:rPr lang="tr-TR" b="1" dirty="0" smtClean="0">
                <a:solidFill>
                  <a:srgbClr val="0000FF"/>
                </a:solidFill>
              </a:rPr>
              <a:t> </a:t>
            </a:r>
            <a:r>
              <a:rPr lang="tr-TR" b="1" dirty="0" err="1" smtClean="0">
                <a:solidFill>
                  <a:srgbClr val="0000FF"/>
                </a:solidFill>
              </a:rPr>
              <a:t>microorganisms</a:t>
            </a:r>
            <a:r>
              <a:rPr lang="tr-TR" b="1" dirty="0" smtClean="0">
                <a:solidFill>
                  <a:srgbClr val="0000FF"/>
                </a:solidFill>
              </a:rPr>
              <a:t> </a:t>
            </a:r>
          </a:p>
          <a:p>
            <a:pPr lvl="1"/>
            <a:r>
              <a:rPr lang="tr-TR" dirty="0" err="1" smtClean="0"/>
              <a:t>Filling</a:t>
            </a:r>
            <a:r>
              <a:rPr lang="tr-TR" dirty="0" smtClean="0"/>
              <a:t> </a:t>
            </a:r>
            <a:r>
              <a:rPr lang="en-US" dirty="0" smtClean="0"/>
              <a:t>the inside of the package with a gas such as CO</a:t>
            </a:r>
            <a:r>
              <a:rPr lang="en-US" baseline="-25000" dirty="0" smtClean="0"/>
              <a:t>2</a:t>
            </a:r>
            <a:r>
              <a:rPr lang="en-US" dirty="0" smtClean="0"/>
              <a:t> or</a:t>
            </a:r>
            <a:r>
              <a:rPr lang="tr-TR" dirty="0" smtClean="0"/>
              <a:t> </a:t>
            </a:r>
            <a:r>
              <a:rPr lang="en-US" dirty="0" smtClean="0"/>
              <a:t>N</a:t>
            </a:r>
            <a:r>
              <a:rPr lang="en-US" baseline="-25000" dirty="0" smtClean="0"/>
              <a:t>2</a:t>
            </a:r>
            <a:r>
              <a:rPr lang="en-US" dirty="0" smtClean="0"/>
              <a:t> before sealing is the basis of </a:t>
            </a:r>
            <a:r>
              <a:rPr lang="en-US" b="1" dirty="0" err="1" smtClean="0">
                <a:solidFill>
                  <a:srgbClr val="C00000"/>
                </a:solidFill>
              </a:rPr>
              <a:t>modi</a:t>
            </a:r>
            <a:r>
              <a:rPr lang="tr-TR" b="1" dirty="0" smtClean="0">
                <a:solidFill>
                  <a:srgbClr val="C00000"/>
                </a:solidFill>
              </a:rPr>
              <a:t>fi</a:t>
            </a:r>
            <a:r>
              <a:rPr lang="en-US" b="1" dirty="0" err="1" smtClean="0">
                <a:solidFill>
                  <a:srgbClr val="C00000"/>
                </a:solidFill>
              </a:rPr>
              <a:t>ed</a:t>
            </a:r>
            <a:r>
              <a:rPr lang="en-US" b="1" dirty="0" smtClean="0">
                <a:solidFill>
                  <a:srgbClr val="C00000"/>
                </a:solidFill>
              </a:rPr>
              <a:t> atmosphere packaging</a:t>
            </a:r>
            <a:r>
              <a:rPr lang="en-US" dirty="0" smtClean="0"/>
              <a:t> (MAP). </a:t>
            </a:r>
            <a:r>
              <a:rPr lang="tr-TR" dirty="0" smtClean="0"/>
              <a:t>I</a:t>
            </a:r>
            <a:r>
              <a:rPr lang="en-US" dirty="0" err="1" smtClean="0"/>
              <a:t>ncreased</a:t>
            </a:r>
            <a:r>
              <a:rPr lang="tr-TR" dirty="0" smtClean="0"/>
              <a:t> </a:t>
            </a:r>
            <a:r>
              <a:rPr lang="en-US" dirty="0" smtClean="0"/>
              <a:t>concentrations of gases such as </a:t>
            </a:r>
            <a:r>
              <a:rPr lang="en-US" b="1" dirty="0" smtClean="0">
                <a:solidFill>
                  <a:srgbClr val="C00000"/>
                </a:solidFill>
              </a:rPr>
              <a:t>CO</a:t>
            </a:r>
            <a:r>
              <a:rPr lang="en-US" b="1" baseline="-25000" dirty="0" smtClean="0">
                <a:solidFill>
                  <a:srgbClr val="C00000"/>
                </a:solidFill>
              </a:rPr>
              <a:t>2</a:t>
            </a:r>
            <a:r>
              <a:rPr lang="en-US" b="1" dirty="0" smtClean="0">
                <a:solidFill>
                  <a:srgbClr val="C00000"/>
                </a:solidFill>
              </a:rPr>
              <a:t> are used to retard microbial growth </a:t>
            </a:r>
            <a:r>
              <a:rPr lang="en-US" dirty="0" smtClean="0"/>
              <a:t>and thus extend the shelf</a:t>
            </a:r>
            <a:r>
              <a:rPr lang="tr-TR" dirty="0" smtClean="0"/>
              <a:t> life of </a:t>
            </a:r>
            <a:r>
              <a:rPr lang="tr-TR" dirty="0" err="1" smtClean="0"/>
              <a:t>foods</a:t>
            </a:r>
            <a:endParaRPr lang="tr-TR" dirty="0" smtClean="0"/>
          </a:p>
          <a:p>
            <a:pPr marL="0" indent="0">
              <a:buClr>
                <a:schemeClr val="accent2">
                  <a:lumMod val="75000"/>
                </a:schemeClr>
              </a:buClr>
            </a:pPr>
            <a:endParaRPr lang="tr-TR" sz="2600" dirty="0" smtClean="0"/>
          </a:p>
        </p:txBody>
      </p:sp>
    </p:spTree>
    <p:extLst>
      <p:ext uri="{BB962C8B-B14F-4D97-AF65-F5344CB8AC3E}">
        <p14:creationId xmlns:p14="http://schemas.microsoft.com/office/powerpoint/2010/main" val="3209914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/>
              <a:t>4) </a:t>
            </a:r>
            <a:r>
              <a:rPr lang="tr-TR" b="1" dirty="0" err="1" smtClean="0"/>
              <a:t>Light</a:t>
            </a:r>
            <a:endParaRPr lang="en-US" b="1" dirty="0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DE442-1CB8-400A-A8EF-E1E759702E45}" type="datetime1">
              <a:rPr lang="en-US" smtClean="0"/>
              <a:pPr/>
              <a:t>3/11/2020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dirty="0" smtClean="0"/>
              <a:t>FDE 216-FP</a:t>
            </a:r>
            <a:endParaRPr lang="tr-TR" dirty="0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8818866D-0444-4E98-9157-10C2F682FBB5}" type="slidenum">
              <a:rPr lang="tr-TR" smtClean="0"/>
              <a:pPr/>
              <a:t>25</a:t>
            </a:fld>
            <a:endParaRPr lang="tr-TR"/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Clr>
                <a:schemeClr val="accent2">
                  <a:lumMod val="75000"/>
                </a:schemeClr>
              </a:buClr>
            </a:pPr>
            <a:r>
              <a:rPr lang="tr-TR" sz="2500" dirty="0" smtClean="0"/>
              <a:t> </a:t>
            </a:r>
            <a:r>
              <a:rPr lang="en-US" sz="2500" b="1" dirty="0" smtClean="0">
                <a:solidFill>
                  <a:srgbClr val="0000FF"/>
                </a:solidFill>
              </a:rPr>
              <a:t>Many deteriorative changes in the nutritional quality of </a:t>
            </a:r>
            <a:r>
              <a:rPr lang="tr-TR" sz="2500" b="1" dirty="0" smtClean="0">
                <a:solidFill>
                  <a:srgbClr val="0000FF"/>
                </a:solidFill>
              </a:rPr>
              <a:t>   </a:t>
            </a:r>
          </a:p>
          <a:p>
            <a:pPr marL="0" indent="0">
              <a:buClr>
                <a:schemeClr val="accent2">
                  <a:lumMod val="75000"/>
                </a:schemeClr>
              </a:buClr>
              <a:buNone/>
            </a:pPr>
            <a:r>
              <a:rPr lang="tr-TR" sz="2500" b="1" dirty="0" smtClean="0">
                <a:solidFill>
                  <a:srgbClr val="0000FF"/>
                </a:solidFill>
              </a:rPr>
              <a:t>    </a:t>
            </a:r>
            <a:r>
              <a:rPr lang="en-US" sz="2500" b="1" dirty="0" smtClean="0">
                <a:solidFill>
                  <a:srgbClr val="0000FF"/>
                </a:solidFill>
              </a:rPr>
              <a:t>foods are initiated or accelerated by light</a:t>
            </a:r>
            <a:endParaRPr lang="tr-TR" sz="2500" b="1" dirty="0" smtClean="0">
              <a:solidFill>
                <a:srgbClr val="0000FF"/>
              </a:solidFill>
            </a:endParaRPr>
          </a:p>
          <a:p>
            <a:r>
              <a:rPr lang="tr-TR" sz="2500" dirty="0" err="1" smtClean="0"/>
              <a:t>The</a:t>
            </a:r>
            <a:r>
              <a:rPr lang="tr-TR" sz="2500" dirty="0" smtClean="0"/>
              <a:t> </a:t>
            </a:r>
            <a:r>
              <a:rPr lang="tr-TR" sz="2500" dirty="0" err="1" smtClean="0"/>
              <a:t>catalytic</a:t>
            </a:r>
            <a:r>
              <a:rPr lang="tr-TR" sz="2500" dirty="0" smtClean="0"/>
              <a:t> </a:t>
            </a:r>
            <a:r>
              <a:rPr lang="en-US" sz="2500" dirty="0" smtClean="0"/>
              <a:t>effects of light are </a:t>
            </a:r>
            <a:r>
              <a:rPr lang="en-US" sz="2500" b="1" dirty="0" smtClean="0">
                <a:solidFill>
                  <a:srgbClr val="C00000"/>
                </a:solidFill>
              </a:rPr>
              <a:t>most pronounced in the lower wavelengths of the visible spectrum and in the</a:t>
            </a:r>
            <a:r>
              <a:rPr lang="tr-TR" sz="2500" b="1" dirty="0" smtClean="0">
                <a:solidFill>
                  <a:srgbClr val="C00000"/>
                </a:solidFill>
              </a:rPr>
              <a:t> UV </a:t>
            </a:r>
            <a:r>
              <a:rPr lang="tr-TR" sz="2500" b="1" dirty="0" err="1" smtClean="0">
                <a:solidFill>
                  <a:srgbClr val="C00000"/>
                </a:solidFill>
              </a:rPr>
              <a:t>spectrum</a:t>
            </a:r>
            <a:endParaRPr lang="tr-TR" sz="2500" b="1" dirty="0" smtClean="0">
              <a:solidFill>
                <a:srgbClr val="C00000"/>
              </a:solidFill>
            </a:endParaRPr>
          </a:p>
          <a:p>
            <a:r>
              <a:rPr lang="en-US" sz="2500" b="1" dirty="0" smtClean="0"/>
              <a:t>The intensity of light </a:t>
            </a:r>
            <a:r>
              <a:rPr lang="en-US" sz="2500" dirty="0" smtClean="0"/>
              <a:t>and </a:t>
            </a:r>
            <a:r>
              <a:rPr lang="en-US" sz="2500" b="1" dirty="0" smtClean="0"/>
              <a:t>the length of exposure </a:t>
            </a:r>
            <a:r>
              <a:rPr lang="en-US" sz="2500" dirty="0" smtClean="0"/>
              <a:t>are </a:t>
            </a:r>
            <a:r>
              <a:rPr lang="en-US" sz="2500" dirty="0" err="1" smtClean="0"/>
              <a:t>signi</a:t>
            </a:r>
            <a:r>
              <a:rPr lang="tr-TR" sz="2500" dirty="0" smtClean="0"/>
              <a:t>fi</a:t>
            </a:r>
            <a:r>
              <a:rPr lang="en-US" sz="2500" dirty="0" smtClean="0"/>
              <a:t>cant factors in the production</a:t>
            </a:r>
            <a:r>
              <a:rPr lang="tr-TR" sz="2500" dirty="0" smtClean="0"/>
              <a:t> </a:t>
            </a:r>
            <a:r>
              <a:rPr lang="en-US" sz="2500" dirty="0" smtClean="0"/>
              <a:t>of discoloration and </a:t>
            </a:r>
            <a:r>
              <a:rPr lang="tr-TR" sz="2500" dirty="0" err="1" smtClean="0"/>
              <a:t>fl</a:t>
            </a:r>
            <a:r>
              <a:rPr lang="en-US" sz="2500" dirty="0" err="1" smtClean="0"/>
              <a:t>avor</a:t>
            </a:r>
            <a:r>
              <a:rPr lang="en-US" sz="2500" dirty="0" smtClean="0"/>
              <a:t> defects in packaged foods</a:t>
            </a:r>
            <a:endParaRPr lang="tr-TR" sz="2500" b="1" dirty="0" smtClean="0">
              <a:solidFill>
                <a:srgbClr val="0000FF"/>
              </a:solidFill>
            </a:endParaRPr>
          </a:p>
        </p:txBody>
      </p:sp>
      <p:pic>
        <p:nvPicPr>
          <p:cNvPr id="7" name="Picture 2" descr="electromagnetic spectrum ile ilgili görsel sonucu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260" b="16970"/>
          <a:stretch/>
        </p:blipFill>
        <p:spPr bwMode="auto">
          <a:xfrm>
            <a:off x="0" y="5010150"/>
            <a:ext cx="9144000" cy="1812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9914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/>
              <a:t>4) </a:t>
            </a:r>
            <a:r>
              <a:rPr lang="tr-TR" b="1" dirty="0" err="1" smtClean="0"/>
              <a:t>Light</a:t>
            </a:r>
            <a:endParaRPr lang="en-US" b="1" dirty="0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DE442-1CB8-400A-A8EF-E1E759702E45}" type="datetime1">
              <a:rPr lang="en-US" smtClean="0"/>
              <a:pPr/>
              <a:t>3/11/2020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FDE 216-FP</a:t>
            </a:r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8818866D-0444-4E98-9157-10C2F682FBB5}" type="slidenum">
              <a:rPr lang="tr-TR" smtClean="0"/>
              <a:pPr/>
              <a:t>26</a:t>
            </a:fld>
            <a:endParaRPr lang="tr-TR"/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Clr>
                <a:schemeClr val="accent2">
                  <a:lumMod val="75000"/>
                </a:schemeClr>
              </a:buClr>
            </a:pPr>
            <a:r>
              <a:rPr lang="tr-TR" sz="2800" dirty="0" smtClean="0"/>
              <a:t> </a:t>
            </a:r>
            <a:r>
              <a:rPr lang="tr-TR" sz="2800" dirty="0" err="1" smtClean="0"/>
              <a:t>How</a:t>
            </a:r>
            <a:r>
              <a:rPr lang="tr-TR" sz="2800" dirty="0" smtClean="0"/>
              <a:t> is </a:t>
            </a:r>
            <a:r>
              <a:rPr lang="tr-TR" sz="2800" dirty="0" err="1" smtClean="0"/>
              <a:t>improved</a:t>
            </a:r>
            <a:r>
              <a:rPr lang="tr-TR" sz="2800" dirty="0" smtClean="0"/>
              <a:t> </a:t>
            </a:r>
            <a:r>
              <a:rPr lang="tr-TR" sz="2800" dirty="0" err="1" smtClean="0"/>
              <a:t>the</a:t>
            </a:r>
            <a:r>
              <a:rPr lang="tr-TR" sz="2800" dirty="0" smtClean="0"/>
              <a:t> </a:t>
            </a:r>
            <a:r>
              <a:rPr lang="tr-TR" sz="2800" dirty="0" err="1" smtClean="0"/>
              <a:t>light</a:t>
            </a:r>
            <a:r>
              <a:rPr lang="tr-TR" sz="2800" dirty="0" smtClean="0"/>
              <a:t> </a:t>
            </a:r>
            <a:r>
              <a:rPr lang="tr-TR" sz="2800" dirty="0" err="1" smtClean="0"/>
              <a:t>properties</a:t>
            </a:r>
            <a:r>
              <a:rPr lang="tr-TR" sz="2800" dirty="0" smtClean="0"/>
              <a:t> of </a:t>
            </a:r>
            <a:r>
              <a:rPr lang="tr-TR" sz="2800" dirty="0" err="1" smtClean="0"/>
              <a:t>packaging</a:t>
            </a:r>
            <a:r>
              <a:rPr lang="tr-TR" sz="2800" dirty="0" smtClean="0"/>
              <a:t> </a:t>
            </a:r>
            <a:r>
              <a:rPr lang="tr-TR" sz="2800" dirty="0" err="1" smtClean="0"/>
              <a:t>materials</a:t>
            </a:r>
            <a:r>
              <a:rPr lang="tr-TR" sz="2800" dirty="0" smtClean="0"/>
              <a:t>?</a:t>
            </a:r>
          </a:p>
          <a:p>
            <a:pPr lvl="1"/>
            <a:r>
              <a:rPr lang="tr-TR" sz="2800" dirty="0" err="1" smtClean="0"/>
              <a:t>Plastic</a:t>
            </a:r>
            <a:r>
              <a:rPr lang="tr-TR" sz="2800" dirty="0" smtClean="0"/>
              <a:t> </a:t>
            </a:r>
            <a:r>
              <a:rPr lang="tr-TR" sz="2800" dirty="0" err="1" smtClean="0"/>
              <a:t>materials</a:t>
            </a:r>
            <a:r>
              <a:rPr lang="tr-TR" sz="2800" dirty="0" smtClean="0"/>
              <a:t> can be </a:t>
            </a:r>
            <a:r>
              <a:rPr lang="tr-TR" sz="2800" dirty="0" err="1" smtClean="0"/>
              <a:t>incorporated</a:t>
            </a:r>
            <a:r>
              <a:rPr lang="tr-TR" sz="2800" dirty="0" smtClean="0"/>
              <a:t> </a:t>
            </a:r>
            <a:r>
              <a:rPr lang="tr-TR" sz="2800" dirty="0" err="1" smtClean="0"/>
              <a:t>with</a:t>
            </a:r>
            <a:r>
              <a:rPr lang="tr-TR" sz="2800" dirty="0" smtClean="0"/>
              <a:t> </a:t>
            </a:r>
            <a:r>
              <a:rPr lang="tr-TR" sz="2800" dirty="0" err="1" smtClean="0"/>
              <a:t>dyes</a:t>
            </a:r>
            <a:r>
              <a:rPr lang="tr-TR" sz="2800" dirty="0" smtClean="0"/>
              <a:t> </a:t>
            </a:r>
            <a:r>
              <a:rPr lang="tr-TR" sz="2800" dirty="0" err="1" smtClean="0"/>
              <a:t>or</a:t>
            </a:r>
            <a:r>
              <a:rPr lang="tr-TR" sz="2800" dirty="0" smtClean="0"/>
              <a:t> </a:t>
            </a:r>
            <a:r>
              <a:rPr lang="en-US" sz="2800" dirty="0" smtClean="0"/>
              <a:t>coatings that absorb light at </a:t>
            </a:r>
            <a:r>
              <a:rPr lang="en-US" sz="2800" dirty="0" err="1" smtClean="0"/>
              <a:t>speci</a:t>
            </a:r>
            <a:r>
              <a:rPr lang="tr-TR" sz="2800" dirty="0" smtClean="0"/>
              <a:t>fi</a:t>
            </a:r>
            <a:r>
              <a:rPr lang="en-US" sz="2800" dirty="0" smtClean="0"/>
              <a:t>c wavelengths</a:t>
            </a:r>
            <a:endParaRPr lang="tr-TR" sz="2800" dirty="0" smtClean="0"/>
          </a:p>
          <a:p>
            <a:pPr lvl="1"/>
            <a:r>
              <a:rPr lang="tr-TR" sz="2800" dirty="0" err="1" smtClean="0"/>
              <a:t>Titanium</a:t>
            </a:r>
            <a:r>
              <a:rPr lang="tr-TR" sz="2800" dirty="0" smtClean="0"/>
              <a:t> </a:t>
            </a:r>
            <a:r>
              <a:rPr lang="tr-TR" sz="2800" dirty="0" err="1" smtClean="0"/>
              <a:t>dioxide</a:t>
            </a:r>
            <a:r>
              <a:rPr lang="tr-TR" sz="2800" dirty="0" smtClean="0"/>
              <a:t> </a:t>
            </a:r>
            <a:r>
              <a:rPr lang="en-US" sz="2800" dirty="0" smtClean="0"/>
              <a:t>have been incorporated into plastic</a:t>
            </a:r>
            <a:r>
              <a:rPr lang="tr-TR" sz="2800" dirty="0" smtClean="0"/>
              <a:t> fi</a:t>
            </a:r>
            <a:r>
              <a:rPr lang="en-US" sz="2800" dirty="0" err="1" smtClean="0"/>
              <a:t>lms</a:t>
            </a:r>
            <a:r>
              <a:rPr lang="en-US" sz="2800" dirty="0" smtClean="0"/>
              <a:t> to absorb UVA and UVB rays</a:t>
            </a:r>
            <a:endParaRPr lang="tr-TR" sz="2800" dirty="0" smtClean="0"/>
          </a:p>
          <a:p>
            <a:pPr lvl="1"/>
            <a:r>
              <a:rPr lang="tr-TR" sz="2800" dirty="0" err="1" smtClean="0"/>
              <a:t>Glass</a:t>
            </a:r>
            <a:r>
              <a:rPr lang="tr-TR" sz="2800" dirty="0" smtClean="0"/>
              <a:t> is </a:t>
            </a:r>
            <a:r>
              <a:rPr lang="tr-TR" sz="2800" dirty="0" err="1" smtClean="0"/>
              <a:t>frequently</a:t>
            </a:r>
            <a:r>
              <a:rPr lang="tr-TR" sz="2800" dirty="0" smtClean="0"/>
              <a:t> </a:t>
            </a:r>
            <a:r>
              <a:rPr lang="en-US" sz="2800" dirty="0" err="1" smtClean="0"/>
              <a:t>modi</a:t>
            </a:r>
            <a:r>
              <a:rPr lang="tr-TR" sz="2800" dirty="0" smtClean="0"/>
              <a:t>fi</a:t>
            </a:r>
            <a:r>
              <a:rPr lang="en-US" sz="2800" dirty="0" err="1" smtClean="0"/>
              <a:t>ed</a:t>
            </a:r>
            <a:r>
              <a:rPr lang="en-US" sz="2800" dirty="0" smtClean="0"/>
              <a:t> by inclusion of color-producing agents or by application of coatings</a:t>
            </a:r>
            <a:endParaRPr lang="tr-TR" sz="2800" dirty="0" smtClean="0"/>
          </a:p>
        </p:txBody>
      </p:sp>
    </p:spTree>
    <p:extLst>
      <p:ext uri="{BB962C8B-B14F-4D97-AF65-F5344CB8AC3E}">
        <p14:creationId xmlns:p14="http://schemas.microsoft.com/office/powerpoint/2010/main" val="3209914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Metin Yer Tutucusu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tr-TR" b="1" dirty="0" smtClean="0"/>
              <a:t>DETERIORATIVE REACTIONS IN FOODS</a:t>
            </a:r>
            <a:endParaRPr lang="tr-TR" b="1" dirty="0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DE442-1CB8-400A-A8EF-E1E759702E45}" type="datetime1">
              <a:rPr lang="en-US" smtClean="0"/>
              <a:pPr/>
              <a:t>3/11/2020</a:t>
            </a:fld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/>
          </a:bodyPr>
          <a:lstStyle/>
          <a:p>
            <a:fld id="{8818866D-0444-4E98-9157-10C2F682FBB5}" type="slidenum">
              <a:rPr lang="tr-TR" smtClean="0"/>
              <a:pPr/>
              <a:t>27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tr-TR" smtClean="0"/>
              <a:t>FDE 216-FP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9466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err="1" smtClean="0"/>
              <a:t>Deteriorative</a:t>
            </a:r>
            <a:r>
              <a:rPr lang="tr-TR" b="1" dirty="0" smtClean="0"/>
              <a:t> </a:t>
            </a:r>
            <a:r>
              <a:rPr lang="tr-TR" b="1" dirty="0" err="1" smtClean="0"/>
              <a:t>reactions</a:t>
            </a:r>
            <a:r>
              <a:rPr lang="tr-TR" b="1" dirty="0" smtClean="0"/>
              <a:t> in </a:t>
            </a:r>
            <a:r>
              <a:rPr lang="tr-TR" b="1" dirty="0" err="1" smtClean="0"/>
              <a:t>foods</a:t>
            </a:r>
            <a:endParaRPr lang="en-US" b="1" dirty="0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>
          <a:xfrm>
            <a:off x="6447900" y="6494651"/>
            <a:ext cx="2667000" cy="365125"/>
          </a:xfrm>
        </p:spPr>
        <p:txBody>
          <a:bodyPr/>
          <a:lstStyle/>
          <a:p>
            <a:fld id="{891DE442-1CB8-400A-A8EF-E1E759702E45}" type="datetime1">
              <a:rPr lang="en-US" smtClean="0"/>
              <a:pPr/>
              <a:t>3/11/2020</a:t>
            </a:fld>
            <a:endParaRPr lang="tr-TR" dirty="0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>
          <a:xfrm>
            <a:off x="612648" y="6492396"/>
            <a:ext cx="5421083" cy="365125"/>
          </a:xfrm>
        </p:spPr>
        <p:txBody>
          <a:bodyPr/>
          <a:lstStyle/>
          <a:p>
            <a:r>
              <a:rPr lang="tr-TR" dirty="0" smtClean="0"/>
              <a:t>FDE 216-FP</a:t>
            </a:r>
            <a:endParaRPr lang="tr-TR" dirty="0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8818866D-0444-4E98-9157-10C2F682FBB5}" type="slidenum">
              <a:rPr lang="tr-TR" smtClean="0"/>
              <a:pPr/>
              <a:t>28</a:t>
            </a:fld>
            <a:endParaRPr lang="tr-TR"/>
          </a:p>
        </p:txBody>
      </p:sp>
      <p:sp>
        <p:nvSpPr>
          <p:cNvPr id="9" name="Dikdörtgen 8"/>
          <p:cNvSpPr/>
          <p:nvPr/>
        </p:nvSpPr>
        <p:spPr>
          <a:xfrm>
            <a:off x="186087" y="2633132"/>
            <a:ext cx="1961737" cy="230792"/>
          </a:xfrm>
          <a:prstGeom prst="rect">
            <a:avLst/>
          </a:prstGeom>
        </p:spPr>
        <p:style>
          <a:lnRef idx="2">
            <a:schemeClr val="accent2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0" name="Dikdörtgen 9"/>
          <p:cNvSpPr/>
          <p:nvPr/>
        </p:nvSpPr>
        <p:spPr>
          <a:xfrm>
            <a:off x="186087" y="2719808"/>
            <a:ext cx="144116" cy="144116"/>
          </a:xfrm>
          <a:prstGeom prst="rect">
            <a:avLst/>
          </a:prstGeom>
        </p:spPr>
        <p:style>
          <a:lnRef idx="2">
            <a:schemeClr val="accent2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6" name="Grup 10"/>
          <p:cNvGrpSpPr/>
          <p:nvPr/>
        </p:nvGrpSpPr>
        <p:grpSpPr>
          <a:xfrm>
            <a:off x="186087" y="2029349"/>
            <a:ext cx="1961737" cy="414600"/>
            <a:chOff x="6095" y="0"/>
            <a:chExt cx="1961737" cy="414600"/>
          </a:xfrm>
        </p:grpSpPr>
        <p:sp>
          <p:nvSpPr>
            <p:cNvPr id="67" name="Dikdörtgen 66"/>
            <p:cNvSpPr/>
            <p:nvPr/>
          </p:nvSpPr>
          <p:spPr>
            <a:xfrm>
              <a:off x="6095" y="0"/>
              <a:ext cx="1961737" cy="41460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8" name="Metin kutusu 67"/>
            <p:cNvSpPr txBox="1"/>
            <p:nvPr/>
          </p:nvSpPr>
          <p:spPr>
            <a:xfrm>
              <a:off x="6095" y="0"/>
              <a:ext cx="1961737" cy="4146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5720" tIns="30480" rIns="45720" bIns="30480" numCol="1" spcCol="1270" anchor="ctr" anchorCtr="0">
              <a:noAutofit/>
            </a:bodyPr>
            <a:lstStyle/>
            <a:p>
              <a:pPr lvl="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2400" kern="1200" dirty="0" err="1" smtClean="0"/>
                <a:t>Enzymatic</a:t>
              </a:r>
              <a:r>
                <a:rPr lang="tr-TR" sz="2400" kern="1200" dirty="0" smtClean="0"/>
                <a:t> </a:t>
              </a:r>
              <a:r>
                <a:rPr lang="tr-TR" sz="2400" kern="1200" dirty="0" err="1" smtClean="0"/>
                <a:t>reactions</a:t>
              </a:r>
              <a:endParaRPr lang="tr-TR" sz="2400" kern="1200" dirty="0"/>
            </a:p>
          </p:txBody>
        </p:sp>
      </p:grpSp>
      <p:sp>
        <p:nvSpPr>
          <p:cNvPr id="12" name="Dikdörtgen 11"/>
          <p:cNvSpPr/>
          <p:nvPr/>
        </p:nvSpPr>
        <p:spPr>
          <a:xfrm>
            <a:off x="2245911" y="2633132"/>
            <a:ext cx="1961737" cy="230792"/>
          </a:xfrm>
          <a:prstGeom prst="rect">
            <a:avLst/>
          </a:prstGeom>
        </p:spPr>
        <p:style>
          <a:lnRef idx="2">
            <a:schemeClr val="accent3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3" name="Dikdörtgen 12"/>
          <p:cNvSpPr/>
          <p:nvPr/>
        </p:nvSpPr>
        <p:spPr>
          <a:xfrm>
            <a:off x="2245911" y="2719808"/>
            <a:ext cx="144116" cy="144116"/>
          </a:xfrm>
          <a:prstGeom prst="rect">
            <a:avLst/>
          </a:prstGeom>
        </p:spPr>
        <p:style>
          <a:lnRef idx="2">
            <a:schemeClr val="accent3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7" name="Grup 13"/>
          <p:cNvGrpSpPr/>
          <p:nvPr/>
        </p:nvGrpSpPr>
        <p:grpSpPr>
          <a:xfrm>
            <a:off x="2245911" y="2029349"/>
            <a:ext cx="1961737" cy="414600"/>
            <a:chOff x="2065919" y="0"/>
            <a:chExt cx="1961737" cy="414600"/>
          </a:xfrm>
        </p:grpSpPr>
        <p:sp>
          <p:nvSpPr>
            <p:cNvPr id="65" name="Dikdörtgen 64"/>
            <p:cNvSpPr/>
            <p:nvPr/>
          </p:nvSpPr>
          <p:spPr>
            <a:xfrm>
              <a:off x="2065919" y="0"/>
              <a:ext cx="1961737" cy="41460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6" name="Metin kutusu 65"/>
            <p:cNvSpPr txBox="1"/>
            <p:nvPr/>
          </p:nvSpPr>
          <p:spPr>
            <a:xfrm>
              <a:off x="2065919" y="0"/>
              <a:ext cx="1961737" cy="4146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5720" tIns="30480" rIns="45720" bIns="30480" numCol="1" spcCol="1270" anchor="ctr" anchorCtr="0">
              <a:noAutofit/>
            </a:bodyPr>
            <a:lstStyle/>
            <a:p>
              <a:pPr lvl="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2400" kern="1200" dirty="0" err="1" smtClean="0"/>
                <a:t>Physical</a:t>
              </a:r>
              <a:r>
                <a:rPr lang="tr-TR" sz="2400" kern="1200" dirty="0" smtClean="0"/>
                <a:t> </a:t>
              </a:r>
              <a:r>
                <a:rPr lang="tr-TR" sz="2400" kern="1200" dirty="0" err="1" smtClean="0"/>
                <a:t>changes</a:t>
              </a:r>
              <a:endParaRPr lang="tr-TR" sz="2400" kern="1200" dirty="0"/>
            </a:p>
          </p:txBody>
        </p:sp>
      </p:grpSp>
      <p:sp>
        <p:nvSpPr>
          <p:cNvPr id="15" name="Dikdörtgen 14"/>
          <p:cNvSpPr/>
          <p:nvPr/>
        </p:nvSpPr>
        <p:spPr>
          <a:xfrm>
            <a:off x="6382483" y="3055739"/>
            <a:ext cx="144112" cy="144112"/>
          </a:xfrm>
          <a:prstGeom prst="rect">
            <a:avLst/>
          </a:prstGeom>
        </p:spPr>
        <p:style>
          <a:lnRef idx="2">
            <a:schemeClr val="accent2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8" name="Grup 15"/>
          <p:cNvGrpSpPr/>
          <p:nvPr/>
        </p:nvGrpSpPr>
        <p:grpSpPr>
          <a:xfrm>
            <a:off x="6519805" y="2959832"/>
            <a:ext cx="2430505" cy="335927"/>
            <a:chOff x="2203241" y="741300"/>
            <a:chExt cx="1824415" cy="335927"/>
          </a:xfrm>
        </p:grpSpPr>
        <p:sp>
          <p:nvSpPr>
            <p:cNvPr id="63" name="Dikdörtgen 62"/>
            <p:cNvSpPr/>
            <p:nvPr/>
          </p:nvSpPr>
          <p:spPr>
            <a:xfrm>
              <a:off x="2203241" y="741300"/>
              <a:ext cx="1824415" cy="335927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4" name="Metin kutusu 63"/>
            <p:cNvSpPr txBox="1"/>
            <p:nvPr/>
          </p:nvSpPr>
          <p:spPr>
            <a:xfrm>
              <a:off x="2203241" y="741300"/>
              <a:ext cx="1824415" cy="33592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0688" tIns="170688" rIns="170688" bIns="170688" numCol="1" spcCol="1270" anchor="ctr" anchorCtr="0">
              <a:noAutofit/>
            </a:bodyPr>
            <a:lstStyle/>
            <a:p>
              <a:pPr lvl="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2400" kern="1200" dirty="0" err="1" smtClean="0"/>
                <a:t>Lipid</a:t>
              </a:r>
              <a:r>
                <a:rPr lang="tr-TR" sz="2400" kern="1200" dirty="0" smtClean="0"/>
                <a:t> </a:t>
              </a:r>
              <a:r>
                <a:rPr lang="tr-TR" sz="2400" kern="1200" dirty="0" err="1" smtClean="0"/>
                <a:t>oxidation</a:t>
              </a:r>
              <a:endParaRPr lang="tr-TR" sz="2400" kern="1200" dirty="0"/>
            </a:p>
          </p:txBody>
        </p:sp>
      </p:grpSp>
      <p:sp>
        <p:nvSpPr>
          <p:cNvPr id="17" name="Dikdörtgen 16"/>
          <p:cNvSpPr/>
          <p:nvPr/>
        </p:nvSpPr>
        <p:spPr>
          <a:xfrm>
            <a:off x="6382483" y="3759527"/>
            <a:ext cx="144112" cy="144112"/>
          </a:xfrm>
          <a:prstGeom prst="rect">
            <a:avLst/>
          </a:prstGeom>
        </p:spPr>
        <p:style>
          <a:lnRef idx="2">
            <a:schemeClr val="accent3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11" name="Grup 17"/>
          <p:cNvGrpSpPr/>
          <p:nvPr/>
        </p:nvGrpSpPr>
        <p:grpSpPr>
          <a:xfrm>
            <a:off x="6519805" y="3663620"/>
            <a:ext cx="2262339" cy="335927"/>
            <a:chOff x="2203241" y="1077227"/>
            <a:chExt cx="1824415" cy="335927"/>
          </a:xfrm>
        </p:grpSpPr>
        <p:sp>
          <p:nvSpPr>
            <p:cNvPr id="61" name="Dikdörtgen 60"/>
            <p:cNvSpPr/>
            <p:nvPr/>
          </p:nvSpPr>
          <p:spPr>
            <a:xfrm>
              <a:off x="2203241" y="1077227"/>
              <a:ext cx="1824415" cy="335927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2" name="Metin kutusu 61"/>
            <p:cNvSpPr txBox="1"/>
            <p:nvPr/>
          </p:nvSpPr>
          <p:spPr>
            <a:xfrm>
              <a:off x="2203241" y="1077227"/>
              <a:ext cx="1824415" cy="33592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0688" tIns="170688" rIns="170688" bIns="170688" numCol="1" spcCol="1270" anchor="ctr" anchorCtr="0">
              <a:noAutofit/>
            </a:bodyPr>
            <a:lstStyle/>
            <a:p>
              <a:pPr lvl="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2400" kern="1200" dirty="0" err="1" smtClean="0"/>
                <a:t>Nonenzymatic</a:t>
              </a:r>
              <a:r>
                <a:rPr lang="tr-TR" sz="2400" kern="1200" dirty="0" smtClean="0"/>
                <a:t> </a:t>
              </a:r>
              <a:r>
                <a:rPr lang="tr-TR" sz="2400" kern="1200" dirty="0" err="1" smtClean="0"/>
                <a:t>browning</a:t>
              </a:r>
              <a:endParaRPr lang="tr-TR" sz="2400" kern="1200" dirty="0"/>
            </a:p>
          </p:txBody>
        </p:sp>
      </p:grpSp>
      <p:sp>
        <p:nvSpPr>
          <p:cNvPr id="19" name="Dikdörtgen 18"/>
          <p:cNvSpPr/>
          <p:nvPr/>
        </p:nvSpPr>
        <p:spPr>
          <a:xfrm>
            <a:off x="6382483" y="4463312"/>
            <a:ext cx="144112" cy="144112"/>
          </a:xfrm>
          <a:prstGeom prst="rect">
            <a:avLst/>
          </a:prstGeom>
        </p:spPr>
        <p:style>
          <a:lnRef idx="2">
            <a:schemeClr val="accent4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14" name="Grup 19"/>
          <p:cNvGrpSpPr/>
          <p:nvPr/>
        </p:nvGrpSpPr>
        <p:grpSpPr>
          <a:xfrm>
            <a:off x="6519805" y="4367405"/>
            <a:ext cx="2430505" cy="335927"/>
            <a:chOff x="2203241" y="1413154"/>
            <a:chExt cx="1824415" cy="335927"/>
          </a:xfrm>
        </p:grpSpPr>
        <p:sp>
          <p:nvSpPr>
            <p:cNvPr id="59" name="Dikdörtgen 58"/>
            <p:cNvSpPr/>
            <p:nvPr/>
          </p:nvSpPr>
          <p:spPr>
            <a:xfrm>
              <a:off x="2203241" y="1413154"/>
              <a:ext cx="1824415" cy="335927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0" name="Metin kutusu 59"/>
            <p:cNvSpPr txBox="1"/>
            <p:nvPr/>
          </p:nvSpPr>
          <p:spPr>
            <a:xfrm>
              <a:off x="2203241" y="1413154"/>
              <a:ext cx="1824415" cy="33592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0688" tIns="170688" rIns="170688" bIns="170688" numCol="1" spcCol="1270" anchor="ctr" anchorCtr="0">
              <a:noAutofit/>
            </a:bodyPr>
            <a:lstStyle/>
            <a:p>
              <a:pPr lvl="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2400" kern="1200" dirty="0" err="1" smtClean="0"/>
                <a:t>Color</a:t>
              </a:r>
              <a:r>
                <a:rPr lang="tr-TR" sz="2400" kern="1200" dirty="0" smtClean="0"/>
                <a:t> </a:t>
              </a:r>
              <a:r>
                <a:rPr lang="tr-TR" sz="2400" kern="1200" dirty="0" err="1" smtClean="0"/>
                <a:t>changes</a:t>
              </a:r>
              <a:endParaRPr lang="tr-TR" sz="2400" kern="1200" dirty="0" smtClean="0"/>
            </a:p>
          </p:txBody>
        </p:sp>
      </p:grpSp>
      <p:sp>
        <p:nvSpPr>
          <p:cNvPr id="21" name="Dikdörtgen 20"/>
          <p:cNvSpPr/>
          <p:nvPr/>
        </p:nvSpPr>
        <p:spPr>
          <a:xfrm>
            <a:off x="6382483" y="5135568"/>
            <a:ext cx="144112" cy="144112"/>
          </a:xfrm>
          <a:prstGeom prst="rect">
            <a:avLst/>
          </a:prstGeom>
        </p:spPr>
        <p:style>
          <a:lnRef idx="2">
            <a:schemeClr val="accent5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16" name="Grup 21"/>
          <p:cNvGrpSpPr/>
          <p:nvPr/>
        </p:nvGrpSpPr>
        <p:grpSpPr>
          <a:xfrm>
            <a:off x="6519805" y="5039661"/>
            <a:ext cx="2188767" cy="335927"/>
            <a:chOff x="2203241" y="1749081"/>
            <a:chExt cx="1824415" cy="335927"/>
          </a:xfrm>
        </p:grpSpPr>
        <p:sp>
          <p:nvSpPr>
            <p:cNvPr id="57" name="Dikdörtgen 56"/>
            <p:cNvSpPr/>
            <p:nvPr/>
          </p:nvSpPr>
          <p:spPr>
            <a:xfrm>
              <a:off x="2203241" y="1749081"/>
              <a:ext cx="1824415" cy="335927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8" name="Metin kutusu 57"/>
            <p:cNvSpPr txBox="1"/>
            <p:nvPr/>
          </p:nvSpPr>
          <p:spPr>
            <a:xfrm>
              <a:off x="2203241" y="1749081"/>
              <a:ext cx="1824415" cy="33592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0688" tIns="170688" rIns="170688" bIns="170688" numCol="1" spcCol="1270" anchor="ctr" anchorCtr="0">
              <a:noAutofit/>
            </a:bodyPr>
            <a:lstStyle/>
            <a:p>
              <a:pPr lvl="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2400" kern="1200" dirty="0" err="1" smtClean="0"/>
                <a:t>Flavor</a:t>
              </a:r>
              <a:r>
                <a:rPr lang="tr-TR" sz="2400" kern="1200" dirty="0" smtClean="0"/>
                <a:t> </a:t>
              </a:r>
              <a:r>
                <a:rPr lang="tr-TR" sz="2400" kern="1200" dirty="0" err="1" smtClean="0"/>
                <a:t>changes</a:t>
              </a:r>
              <a:endParaRPr lang="tr-TR" sz="2400" kern="1200" dirty="0" smtClean="0"/>
            </a:p>
          </p:txBody>
        </p:sp>
      </p:grpSp>
      <p:sp>
        <p:nvSpPr>
          <p:cNvPr id="23" name="Dikdörtgen 22"/>
          <p:cNvSpPr/>
          <p:nvPr/>
        </p:nvSpPr>
        <p:spPr>
          <a:xfrm>
            <a:off x="6382483" y="5828848"/>
            <a:ext cx="144112" cy="144112"/>
          </a:xfrm>
          <a:prstGeom prst="rect">
            <a:avLst/>
          </a:prstGeom>
        </p:spPr>
        <p:style>
          <a:lnRef idx="2">
            <a:schemeClr val="accent6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18" name="Grup 23"/>
          <p:cNvGrpSpPr/>
          <p:nvPr/>
        </p:nvGrpSpPr>
        <p:grpSpPr>
          <a:xfrm>
            <a:off x="6519804" y="5732940"/>
            <a:ext cx="2924491" cy="335927"/>
            <a:chOff x="2203241" y="2085008"/>
            <a:chExt cx="1824415" cy="335927"/>
          </a:xfrm>
        </p:grpSpPr>
        <p:sp>
          <p:nvSpPr>
            <p:cNvPr id="55" name="Dikdörtgen 54"/>
            <p:cNvSpPr/>
            <p:nvPr/>
          </p:nvSpPr>
          <p:spPr>
            <a:xfrm>
              <a:off x="2203241" y="2085008"/>
              <a:ext cx="1824415" cy="335927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6" name="Metin kutusu 55"/>
            <p:cNvSpPr txBox="1"/>
            <p:nvPr/>
          </p:nvSpPr>
          <p:spPr>
            <a:xfrm>
              <a:off x="2203241" y="2085008"/>
              <a:ext cx="1824415" cy="33592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0688" tIns="170688" rIns="170688" bIns="170688" numCol="1" spcCol="1270" anchor="ctr" anchorCtr="0">
              <a:noAutofit/>
            </a:bodyPr>
            <a:lstStyle/>
            <a:p>
              <a:pPr lvl="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2400" kern="1200" dirty="0" err="1" smtClean="0"/>
                <a:t>Nutritional</a:t>
              </a:r>
              <a:r>
                <a:rPr lang="tr-TR" sz="2400" kern="1200" dirty="0" smtClean="0"/>
                <a:t> </a:t>
              </a:r>
              <a:r>
                <a:rPr lang="tr-TR" sz="2400" kern="1200" dirty="0" err="1" smtClean="0"/>
                <a:t>changes</a:t>
              </a:r>
              <a:endParaRPr lang="tr-TR" sz="2400" kern="1200" dirty="0" smtClean="0"/>
            </a:p>
          </p:txBody>
        </p:sp>
      </p:grpSp>
      <p:sp>
        <p:nvSpPr>
          <p:cNvPr id="25" name="Dikdörtgen 24"/>
          <p:cNvSpPr/>
          <p:nvPr/>
        </p:nvSpPr>
        <p:spPr>
          <a:xfrm>
            <a:off x="4305735" y="2633132"/>
            <a:ext cx="1961737" cy="230792"/>
          </a:xfrm>
          <a:prstGeom prst="rect">
            <a:avLst/>
          </a:prstGeom>
        </p:spPr>
        <p:style>
          <a:lnRef idx="2">
            <a:schemeClr val="accent4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6" name="Dikdörtgen 25"/>
          <p:cNvSpPr/>
          <p:nvPr/>
        </p:nvSpPr>
        <p:spPr>
          <a:xfrm>
            <a:off x="4305735" y="2719808"/>
            <a:ext cx="144116" cy="144116"/>
          </a:xfrm>
          <a:prstGeom prst="rect">
            <a:avLst/>
          </a:prstGeom>
        </p:spPr>
        <p:style>
          <a:lnRef idx="2">
            <a:schemeClr val="accent4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20" name="Grup 26"/>
          <p:cNvGrpSpPr/>
          <p:nvPr/>
        </p:nvGrpSpPr>
        <p:grpSpPr>
          <a:xfrm>
            <a:off x="4305735" y="2029349"/>
            <a:ext cx="1961737" cy="414600"/>
            <a:chOff x="4125743" y="0"/>
            <a:chExt cx="1961737" cy="414600"/>
          </a:xfrm>
        </p:grpSpPr>
        <p:sp>
          <p:nvSpPr>
            <p:cNvPr id="53" name="Dikdörtgen 52"/>
            <p:cNvSpPr/>
            <p:nvPr/>
          </p:nvSpPr>
          <p:spPr>
            <a:xfrm>
              <a:off x="4125743" y="0"/>
              <a:ext cx="1961737" cy="41460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4" name="Metin kutusu 53"/>
            <p:cNvSpPr txBox="1"/>
            <p:nvPr/>
          </p:nvSpPr>
          <p:spPr>
            <a:xfrm>
              <a:off x="4125743" y="0"/>
              <a:ext cx="1961737" cy="4146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5720" tIns="30480" rIns="45720" bIns="30480" numCol="1" spcCol="1270" anchor="ctr" anchorCtr="0">
              <a:noAutofit/>
            </a:bodyPr>
            <a:lstStyle/>
            <a:p>
              <a:pPr lvl="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2400" kern="1200" dirty="0" err="1" smtClean="0"/>
                <a:t>Microbiological</a:t>
              </a:r>
              <a:r>
                <a:rPr lang="tr-TR" sz="2400" kern="1200" dirty="0" smtClean="0"/>
                <a:t> </a:t>
              </a:r>
              <a:r>
                <a:rPr lang="tr-TR" sz="2400" kern="1200" dirty="0" err="1" smtClean="0"/>
                <a:t>changes</a:t>
              </a:r>
              <a:endParaRPr lang="tr-TR" sz="2400" kern="1200" dirty="0" smtClean="0"/>
            </a:p>
          </p:txBody>
        </p:sp>
      </p:grpSp>
      <p:sp>
        <p:nvSpPr>
          <p:cNvPr id="28" name="Dikdörtgen 27"/>
          <p:cNvSpPr/>
          <p:nvPr/>
        </p:nvSpPr>
        <p:spPr>
          <a:xfrm>
            <a:off x="6365559" y="2633132"/>
            <a:ext cx="1961737" cy="230792"/>
          </a:xfrm>
          <a:prstGeom prst="rect">
            <a:avLst/>
          </a:prstGeom>
        </p:spPr>
        <p:style>
          <a:lnRef idx="2">
            <a:schemeClr val="accent5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9" name="Dikdörtgen 28"/>
          <p:cNvSpPr/>
          <p:nvPr/>
        </p:nvSpPr>
        <p:spPr>
          <a:xfrm>
            <a:off x="6365559" y="2719808"/>
            <a:ext cx="144116" cy="144116"/>
          </a:xfrm>
          <a:prstGeom prst="rect">
            <a:avLst/>
          </a:prstGeom>
        </p:spPr>
        <p:style>
          <a:lnRef idx="2">
            <a:schemeClr val="accent5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22" name="Grup 29"/>
          <p:cNvGrpSpPr/>
          <p:nvPr/>
        </p:nvGrpSpPr>
        <p:grpSpPr>
          <a:xfrm>
            <a:off x="6365559" y="2029349"/>
            <a:ext cx="1961737" cy="414600"/>
            <a:chOff x="6185567" y="0"/>
            <a:chExt cx="1961737" cy="414600"/>
          </a:xfrm>
        </p:grpSpPr>
        <p:sp>
          <p:nvSpPr>
            <p:cNvPr id="51" name="Dikdörtgen 50"/>
            <p:cNvSpPr/>
            <p:nvPr/>
          </p:nvSpPr>
          <p:spPr>
            <a:xfrm>
              <a:off x="6185567" y="0"/>
              <a:ext cx="1961737" cy="41460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2" name="Metin kutusu 51"/>
            <p:cNvSpPr txBox="1"/>
            <p:nvPr/>
          </p:nvSpPr>
          <p:spPr>
            <a:xfrm>
              <a:off x="6185567" y="0"/>
              <a:ext cx="1961737" cy="4146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5720" tIns="30480" rIns="45720" bIns="30480" numCol="1" spcCol="1270" anchor="ctr" anchorCtr="0">
              <a:noAutofit/>
            </a:bodyPr>
            <a:lstStyle/>
            <a:p>
              <a:pPr lvl="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2400" kern="1200" dirty="0" err="1" smtClean="0"/>
                <a:t>Chemica</a:t>
              </a:r>
              <a:r>
                <a:rPr lang="tr-TR" sz="2400" dirty="0" err="1" smtClean="0"/>
                <a:t>l</a:t>
              </a:r>
              <a:r>
                <a:rPr lang="tr-TR" sz="2400" dirty="0" smtClean="0"/>
                <a:t> </a:t>
              </a:r>
              <a:r>
                <a:rPr lang="tr-TR" sz="2400" dirty="0" err="1" smtClean="0"/>
                <a:t>reactions</a:t>
              </a:r>
              <a:endParaRPr lang="tr-TR" sz="2400" kern="1200" dirty="0" smtClean="0"/>
            </a:p>
          </p:txBody>
        </p:sp>
      </p:grpSp>
      <p:sp>
        <p:nvSpPr>
          <p:cNvPr id="31" name="Dikdörtgen 30"/>
          <p:cNvSpPr/>
          <p:nvPr/>
        </p:nvSpPr>
        <p:spPr>
          <a:xfrm>
            <a:off x="2243496" y="3055739"/>
            <a:ext cx="144112" cy="144112"/>
          </a:xfrm>
          <a:prstGeom prst="rect">
            <a:avLst/>
          </a:prstGeom>
        </p:spPr>
        <p:style>
          <a:lnRef idx="2">
            <a:schemeClr val="accent2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24" name="Grup 31"/>
          <p:cNvGrpSpPr/>
          <p:nvPr/>
        </p:nvGrpSpPr>
        <p:grpSpPr>
          <a:xfrm>
            <a:off x="2380816" y="2959832"/>
            <a:ext cx="2662143" cy="335927"/>
            <a:chOff x="6322888" y="741300"/>
            <a:chExt cx="1824415" cy="335927"/>
          </a:xfrm>
        </p:grpSpPr>
        <p:sp>
          <p:nvSpPr>
            <p:cNvPr id="49" name="Dikdörtgen 48"/>
            <p:cNvSpPr/>
            <p:nvPr/>
          </p:nvSpPr>
          <p:spPr>
            <a:xfrm>
              <a:off x="6322888" y="741300"/>
              <a:ext cx="1824415" cy="335927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0" name="Metin kutusu 49"/>
            <p:cNvSpPr txBox="1"/>
            <p:nvPr/>
          </p:nvSpPr>
          <p:spPr>
            <a:xfrm>
              <a:off x="6322888" y="741300"/>
              <a:ext cx="1824415" cy="33592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0688" tIns="170688" rIns="170688" bIns="170688" numCol="1" spcCol="1270" anchor="ctr" anchorCtr="0">
              <a:noAutofit/>
            </a:bodyPr>
            <a:lstStyle/>
            <a:p>
              <a:pPr lvl="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2400" kern="1200" dirty="0" err="1" smtClean="0"/>
                <a:t>Physical</a:t>
              </a:r>
              <a:r>
                <a:rPr lang="tr-TR" sz="2400" kern="1200" dirty="0" smtClean="0"/>
                <a:t> </a:t>
              </a:r>
              <a:r>
                <a:rPr lang="tr-TR" sz="2400" kern="1200" dirty="0" err="1" smtClean="0"/>
                <a:t>damage</a:t>
              </a:r>
              <a:endParaRPr lang="tr-TR" sz="2400" kern="1200" dirty="0" smtClean="0"/>
            </a:p>
          </p:txBody>
        </p:sp>
      </p:grpSp>
      <p:sp>
        <p:nvSpPr>
          <p:cNvPr id="33" name="Dikdörtgen 32"/>
          <p:cNvSpPr/>
          <p:nvPr/>
        </p:nvSpPr>
        <p:spPr>
          <a:xfrm>
            <a:off x="2243496" y="3685954"/>
            <a:ext cx="144112" cy="144112"/>
          </a:xfrm>
          <a:prstGeom prst="rect">
            <a:avLst/>
          </a:prstGeom>
        </p:spPr>
        <p:style>
          <a:lnRef idx="2">
            <a:schemeClr val="accent3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27" name="Grup 33"/>
          <p:cNvGrpSpPr/>
          <p:nvPr/>
        </p:nvGrpSpPr>
        <p:grpSpPr>
          <a:xfrm>
            <a:off x="2380817" y="3590047"/>
            <a:ext cx="2325812" cy="335927"/>
            <a:chOff x="6322888" y="1077227"/>
            <a:chExt cx="1824415" cy="335927"/>
          </a:xfrm>
        </p:grpSpPr>
        <p:sp>
          <p:nvSpPr>
            <p:cNvPr id="47" name="Dikdörtgen 46"/>
            <p:cNvSpPr/>
            <p:nvPr/>
          </p:nvSpPr>
          <p:spPr>
            <a:xfrm>
              <a:off x="6322888" y="1077227"/>
              <a:ext cx="1824415" cy="335927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8" name="Metin kutusu 47"/>
            <p:cNvSpPr txBox="1"/>
            <p:nvPr/>
          </p:nvSpPr>
          <p:spPr>
            <a:xfrm>
              <a:off x="6322888" y="1077227"/>
              <a:ext cx="1824415" cy="33592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0688" tIns="170688" rIns="170688" bIns="170688" numCol="1" spcCol="1270" anchor="ctr" anchorCtr="0">
              <a:noAutofit/>
            </a:bodyPr>
            <a:lstStyle/>
            <a:p>
              <a:pPr lvl="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2400" kern="1200" dirty="0" err="1" smtClean="0"/>
                <a:t>Insect</a:t>
              </a:r>
              <a:r>
                <a:rPr lang="tr-TR" sz="2400" kern="1200" dirty="0" smtClean="0"/>
                <a:t> </a:t>
              </a:r>
              <a:r>
                <a:rPr lang="tr-TR" sz="2400" kern="1200" dirty="0" err="1" smtClean="0"/>
                <a:t>damage</a:t>
              </a:r>
              <a:endParaRPr lang="tr-TR" sz="2400" kern="1200" dirty="0" smtClean="0"/>
            </a:p>
          </p:txBody>
        </p:sp>
      </p:grpSp>
      <p:sp>
        <p:nvSpPr>
          <p:cNvPr id="35" name="Dikdörtgen 34"/>
          <p:cNvSpPr/>
          <p:nvPr/>
        </p:nvSpPr>
        <p:spPr>
          <a:xfrm>
            <a:off x="2243496" y="4316170"/>
            <a:ext cx="144112" cy="144112"/>
          </a:xfrm>
          <a:prstGeom prst="rect">
            <a:avLst/>
          </a:prstGeom>
        </p:spPr>
        <p:style>
          <a:lnRef idx="2">
            <a:schemeClr val="accent4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30" name="Grup 35"/>
          <p:cNvGrpSpPr/>
          <p:nvPr/>
        </p:nvGrpSpPr>
        <p:grpSpPr>
          <a:xfrm>
            <a:off x="2380817" y="4220263"/>
            <a:ext cx="2557040" cy="335927"/>
            <a:chOff x="6322888" y="1413154"/>
            <a:chExt cx="1824415" cy="335927"/>
          </a:xfrm>
        </p:grpSpPr>
        <p:sp>
          <p:nvSpPr>
            <p:cNvPr id="45" name="Dikdörtgen 44"/>
            <p:cNvSpPr/>
            <p:nvPr/>
          </p:nvSpPr>
          <p:spPr>
            <a:xfrm>
              <a:off x="6322888" y="1413154"/>
              <a:ext cx="1824415" cy="335927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6" name="Metin kutusu 45"/>
            <p:cNvSpPr txBox="1"/>
            <p:nvPr/>
          </p:nvSpPr>
          <p:spPr>
            <a:xfrm>
              <a:off x="6322888" y="1413154"/>
              <a:ext cx="1824415" cy="33592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0688" tIns="170688" rIns="170688" bIns="170688" numCol="1" spcCol="1270" anchor="ctr" anchorCtr="0">
              <a:noAutofit/>
            </a:bodyPr>
            <a:lstStyle/>
            <a:p>
              <a:pPr lvl="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2400" kern="1200" dirty="0" err="1" smtClean="0"/>
                <a:t>Moisture</a:t>
              </a:r>
              <a:r>
                <a:rPr lang="tr-TR" sz="2400" kern="1200" dirty="0" smtClean="0"/>
                <a:t> </a:t>
              </a:r>
              <a:r>
                <a:rPr lang="tr-TR" sz="2400" kern="1200" dirty="0" err="1" smtClean="0"/>
                <a:t>changes</a:t>
              </a:r>
              <a:endParaRPr lang="tr-TR" sz="2400" kern="1200" dirty="0" smtClean="0"/>
            </a:p>
          </p:txBody>
        </p:sp>
      </p:grpSp>
      <p:sp>
        <p:nvSpPr>
          <p:cNvPr id="37" name="Dikdörtgen 36"/>
          <p:cNvSpPr/>
          <p:nvPr/>
        </p:nvSpPr>
        <p:spPr>
          <a:xfrm>
            <a:off x="2243496" y="5104039"/>
            <a:ext cx="144112" cy="144112"/>
          </a:xfrm>
          <a:prstGeom prst="rect">
            <a:avLst/>
          </a:prstGeom>
        </p:spPr>
        <p:style>
          <a:lnRef idx="2">
            <a:schemeClr val="accent5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32" name="Grup 37"/>
          <p:cNvGrpSpPr/>
          <p:nvPr/>
        </p:nvGrpSpPr>
        <p:grpSpPr>
          <a:xfrm>
            <a:off x="2380817" y="5008132"/>
            <a:ext cx="2325812" cy="335927"/>
            <a:chOff x="6322888" y="1749081"/>
            <a:chExt cx="1824415" cy="335927"/>
          </a:xfrm>
        </p:grpSpPr>
        <p:sp>
          <p:nvSpPr>
            <p:cNvPr id="43" name="Dikdörtgen 42"/>
            <p:cNvSpPr/>
            <p:nvPr/>
          </p:nvSpPr>
          <p:spPr>
            <a:xfrm>
              <a:off x="6322888" y="1749081"/>
              <a:ext cx="1824415" cy="335927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4" name="Metin kutusu 43"/>
            <p:cNvSpPr txBox="1"/>
            <p:nvPr/>
          </p:nvSpPr>
          <p:spPr>
            <a:xfrm>
              <a:off x="6322888" y="1749081"/>
              <a:ext cx="1824415" cy="33592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0688" tIns="170688" rIns="170688" bIns="170688" numCol="1" spcCol="1270" anchor="ctr" anchorCtr="0">
              <a:noAutofit/>
            </a:bodyPr>
            <a:lstStyle/>
            <a:p>
              <a:pPr lvl="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2400" kern="1200" dirty="0" err="1" smtClean="0"/>
                <a:t>Barrier</a:t>
              </a:r>
              <a:r>
                <a:rPr lang="tr-TR" sz="2400" kern="1200" dirty="0" smtClean="0"/>
                <a:t> </a:t>
              </a:r>
              <a:r>
                <a:rPr lang="tr-TR" sz="2400" kern="1200" dirty="0" err="1" smtClean="0"/>
                <a:t>to</a:t>
              </a:r>
              <a:r>
                <a:rPr lang="tr-TR" sz="2400" kern="1200" dirty="0" smtClean="0"/>
                <a:t> </a:t>
              </a:r>
              <a:r>
                <a:rPr lang="tr-TR" sz="2400" kern="1200" dirty="0" err="1" smtClean="0"/>
                <a:t>odor-pick</a:t>
              </a:r>
              <a:r>
                <a:rPr lang="tr-TR" sz="2400" kern="1200" dirty="0" smtClean="0"/>
                <a:t> </a:t>
              </a:r>
              <a:r>
                <a:rPr lang="tr-TR" sz="2400" kern="1200" dirty="0" err="1" smtClean="0"/>
                <a:t>up</a:t>
              </a:r>
              <a:endParaRPr lang="tr-TR" sz="2400" kern="1200" dirty="0" smtClean="0"/>
            </a:p>
          </p:txBody>
        </p:sp>
      </p:grpSp>
      <p:sp>
        <p:nvSpPr>
          <p:cNvPr id="39" name="Dikdörtgen 38"/>
          <p:cNvSpPr/>
          <p:nvPr/>
        </p:nvSpPr>
        <p:spPr>
          <a:xfrm>
            <a:off x="2243496" y="5933954"/>
            <a:ext cx="144112" cy="144112"/>
          </a:xfrm>
          <a:prstGeom prst="rect">
            <a:avLst/>
          </a:prstGeom>
        </p:spPr>
        <p:style>
          <a:lnRef idx="2">
            <a:schemeClr val="accent6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34" name="Grup 39"/>
          <p:cNvGrpSpPr/>
          <p:nvPr/>
        </p:nvGrpSpPr>
        <p:grpSpPr>
          <a:xfrm>
            <a:off x="2380817" y="5838046"/>
            <a:ext cx="2441426" cy="335927"/>
            <a:chOff x="6322888" y="2085008"/>
            <a:chExt cx="1824415" cy="335927"/>
          </a:xfrm>
        </p:grpSpPr>
        <p:sp>
          <p:nvSpPr>
            <p:cNvPr id="41" name="Dikdörtgen 40"/>
            <p:cNvSpPr/>
            <p:nvPr/>
          </p:nvSpPr>
          <p:spPr>
            <a:xfrm>
              <a:off x="6322888" y="2085008"/>
              <a:ext cx="1824415" cy="335927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2" name="Metin kutusu 41"/>
            <p:cNvSpPr txBox="1"/>
            <p:nvPr/>
          </p:nvSpPr>
          <p:spPr>
            <a:xfrm>
              <a:off x="6322888" y="2085008"/>
              <a:ext cx="1824415" cy="33592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0688" tIns="170688" rIns="170688" bIns="170688" numCol="1" spcCol="1270" anchor="ctr" anchorCtr="0">
              <a:noAutofit/>
            </a:bodyPr>
            <a:lstStyle/>
            <a:p>
              <a:pPr lvl="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2400" kern="1200" dirty="0" err="1" smtClean="0"/>
                <a:t>Flavor</a:t>
              </a:r>
              <a:r>
                <a:rPr lang="tr-TR" sz="2400" kern="1200" dirty="0" smtClean="0"/>
                <a:t> </a:t>
              </a:r>
              <a:r>
                <a:rPr lang="tr-TR" sz="2400" kern="1200" dirty="0" err="1" smtClean="0"/>
                <a:t>scalping</a:t>
              </a:r>
              <a:endParaRPr lang="tr-TR" sz="2400" kern="1200" dirty="0" smtClean="0"/>
            </a:p>
          </p:txBody>
        </p:sp>
      </p:grpSp>
    </p:spTree>
    <p:extLst>
      <p:ext uri="{BB962C8B-B14F-4D97-AF65-F5344CB8AC3E}">
        <p14:creationId xmlns:p14="http://schemas.microsoft.com/office/powerpoint/2010/main" val="1547570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/>
              <a:t>1) </a:t>
            </a:r>
            <a:r>
              <a:rPr lang="tr-TR" b="1" dirty="0" err="1" smtClean="0"/>
              <a:t>Enzymatic</a:t>
            </a:r>
            <a:r>
              <a:rPr lang="tr-TR" b="1" dirty="0" smtClean="0"/>
              <a:t> </a:t>
            </a:r>
            <a:r>
              <a:rPr lang="tr-TR" b="1" dirty="0" err="1" smtClean="0"/>
              <a:t>reactions</a:t>
            </a:r>
            <a:endParaRPr lang="en-US" b="1" dirty="0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DE442-1CB8-400A-A8EF-E1E759702E45}" type="datetime1">
              <a:rPr lang="en-US" smtClean="0"/>
              <a:pPr/>
              <a:t>3/11/2020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FDE 216-FP</a:t>
            </a:r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8818866D-0444-4E98-9157-10C2F682FBB5}" type="slidenum">
              <a:rPr lang="tr-TR" smtClean="0"/>
              <a:pPr/>
              <a:t>29</a:t>
            </a:fld>
            <a:endParaRPr lang="tr-TR"/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Clr>
                <a:schemeClr val="accent2">
                  <a:lumMod val="75000"/>
                </a:schemeClr>
              </a:buClr>
            </a:pPr>
            <a:r>
              <a:rPr lang="tr-TR" sz="2800" dirty="0" smtClean="0"/>
              <a:t> </a:t>
            </a:r>
            <a:r>
              <a:rPr lang="tr-TR" sz="2800" dirty="0" err="1" smtClean="0"/>
              <a:t>Foods</a:t>
            </a:r>
            <a:r>
              <a:rPr lang="tr-TR" sz="2800" dirty="0" smtClean="0"/>
              <a:t> </a:t>
            </a:r>
            <a:r>
              <a:rPr lang="tr-TR" sz="2800" dirty="0" err="1" smtClean="0"/>
              <a:t>have</a:t>
            </a:r>
            <a:r>
              <a:rPr lang="tr-TR" sz="2800" dirty="0" smtClean="0"/>
              <a:t> </a:t>
            </a:r>
            <a:r>
              <a:rPr lang="tr-TR" sz="2800" dirty="0" err="1" smtClean="0"/>
              <a:t>various</a:t>
            </a:r>
            <a:r>
              <a:rPr lang="tr-TR" sz="2800" dirty="0" smtClean="0"/>
              <a:t> </a:t>
            </a:r>
            <a:r>
              <a:rPr lang="tr-TR" sz="2800" dirty="0" err="1" smtClean="0"/>
              <a:t>types</a:t>
            </a:r>
            <a:r>
              <a:rPr lang="tr-TR" sz="2800" dirty="0" smtClean="0"/>
              <a:t> of </a:t>
            </a:r>
            <a:r>
              <a:rPr lang="tr-TR" sz="2800" dirty="0" err="1" smtClean="0"/>
              <a:t>enzymes</a:t>
            </a:r>
            <a:r>
              <a:rPr lang="tr-TR" sz="2800" dirty="0" smtClean="0"/>
              <a:t>, </a:t>
            </a:r>
            <a:r>
              <a:rPr lang="tr-TR" sz="2800" dirty="0" err="1" smtClean="0"/>
              <a:t>which</a:t>
            </a:r>
            <a:r>
              <a:rPr lang="tr-TR" sz="2800" dirty="0" smtClean="0"/>
              <a:t> </a:t>
            </a:r>
            <a:r>
              <a:rPr lang="tr-TR" sz="2800" dirty="0" err="1" smtClean="0"/>
              <a:t>react</a:t>
            </a:r>
            <a:r>
              <a:rPr lang="tr-TR" sz="2800" dirty="0" smtClean="0"/>
              <a:t> </a:t>
            </a:r>
            <a:r>
              <a:rPr lang="tr-TR" sz="2800" dirty="0" err="1" smtClean="0"/>
              <a:t>with</a:t>
            </a:r>
            <a:r>
              <a:rPr lang="tr-TR" sz="2800" dirty="0" smtClean="0"/>
              <a:t> </a:t>
            </a:r>
            <a:r>
              <a:rPr lang="tr-TR" sz="2800" dirty="0" err="1" smtClean="0"/>
              <a:t>food</a:t>
            </a:r>
            <a:r>
              <a:rPr lang="tr-TR" sz="2800" dirty="0" smtClean="0"/>
              <a:t> </a:t>
            </a:r>
            <a:r>
              <a:rPr lang="tr-TR" sz="2800" dirty="0" err="1" smtClean="0"/>
              <a:t>compounds</a:t>
            </a:r>
            <a:endParaRPr lang="tr-TR" sz="2800" dirty="0" smtClean="0"/>
          </a:p>
          <a:p>
            <a:pPr marL="0" indent="0">
              <a:buClr>
                <a:schemeClr val="accent2">
                  <a:lumMod val="75000"/>
                </a:schemeClr>
              </a:buClr>
            </a:pPr>
            <a:r>
              <a:rPr lang="tr-TR" sz="2800" dirty="0" smtClean="0"/>
              <a:t> </a:t>
            </a:r>
            <a:r>
              <a:rPr lang="tr-TR" sz="2800" dirty="0" err="1" smtClean="0"/>
              <a:t>Control</a:t>
            </a:r>
            <a:r>
              <a:rPr lang="tr-TR" sz="2800" dirty="0" smtClean="0"/>
              <a:t> of </a:t>
            </a:r>
            <a:r>
              <a:rPr lang="tr-TR" sz="2800" dirty="0" err="1" smtClean="0"/>
              <a:t>enzymatic</a:t>
            </a:r>
            <a:r>
              <a:rPr lang="tr-TR" sz="2800" dirty="0" smtClean="0"/>
              <a:t> </a:t>
            </a:r>
            <a:r>
              <a:rPr lang="tr-TR" sz="2800" dirty="0" err="1" smtClean="0"/>
              <a:t>activity</a:t>
            </a:r>
            <a:r>
              <a:rPr lang="tr-TR" sz="2800" dirty="0" smtClean="0"/>
              <a:t> </a:t>
            </a:r>
            <a:r>
              <a:rPr lang="tr-TR" sz="2800" dirty="0" err="1" smtClean="0"/>
              <a:t>during</a:t>
            </a:r>
            <a:r>
              <a:rPr lang="tr-TR" sz="2800" dirty="0" smtClean="0"/>
              <a:t> </a:t>
            </a:r>
            <a:r>
              <a:rPr lang="tr-TR" sz="2800" dirty="0" err="1" smtClean="0"/>
              <a:t>food</a:t>
            </a:r>
            <a:r>
              <a:rPr lang="tr-TR" sz="2800" dirty="0" smtClean="0"/>
              <a:t> </a:t>
            </a:r>
            <a:r>
              <a:rPr lang="tr-TR" sz="2800" dirty="0" err="1" smtClean="0"/>
              <a:t>processing</a:t>
            </a:r>
            <a:r>
              <a:rPr lang="tr-TR" sz="2800" dirty="0" smtClean="0"/>
              <a:t> </a:t>
            </a:r>
            <a:r>
              <a:rPr lang="tr-TR" sz="2800" dirty="0" err="1" smtClean="0"/>
              <a:t>and</a:t>
            </a:r>
            <a:r>
              <a:rPr lang="tr-TR" sz="2800" dirty="0" smtClean="0"/>
              <a:t> </a:t>
            </a:r>
            <a:r>
              <a:rPr lang="tr-TR" sz="2800" dirty="0" err="1" smtClean="0"/>
              <a:t>storage</a:t>
            </a:r>
            <a:r>
              <a:rPr lang="tr-TR" sz="2800" dirty="0" smtClean="0"/>
              <a:t> is </a:t>
            </a:r>
            <a:r>
              <a:rPr lang="tr-TR" sz="2800" dirty="0" err="1" smtClean="0"/>
              <a:t>essential</a:t>
            </a:r>
            <a:r>
              <a:rPr lang="tr-TR" sz="2800" dirty="0" smtClean="0"/>
              <a:t> </a:t>
            </a:r>
            <a:r>
              <a:rPr lang="tr-TR" sz="2800" dirty="0" err="1" smtClean="0"/>
              <a:t>to</a:t>
            </a:r>
            <a:r>
              <a:rPr lang="tr-TR" sz="2800" dirty="0" smtClean="0"/>
              <a:t> </a:t>
            </a:r>
            <a:r>
              <a:rPr lang="tr-TR" sz="2800" dirty="0" err="1" smtClean="0"/>
              <a:t>maintain</a:t>
            </a:r>
            <a:r>
              <a:rPr lang="tr-TR" sz="2800" dirty="0" smtClean="0"/>
              <a:t> </a:t>
            </a:r>
            <a:r>
              <a:rPr lang="tr-TR" sz="2800" dirty="0" err="1" smtClean="0"/>
              <a:t>food</a:t>
            </a:r>
            <a:r>
              <a:rPr lang="tr-TR" sz="2800" dirty="0" smtClean="0"/>
              <a:t> </a:t>
            </a:r>
            <a:r>
              <a:rPr lang="tr-TR" sz="2800" dirty="0" err="1" smtClean="0"/>
              <a:t>quality</a:t>
            </a:r>
            <a:endParaRPr lang="tr-TR" sz="2800" dirty="0" smtClean="0"/>
          </a:p>
          <a:p>
            <a:r>
              <a:rPr lang="en-US" sz="2800" dirty="0" smtClean="0"/>
              <a:t>The major factors useful in controlling enzyme activity are </a:t>
            </a:r>
            <a:r>
              <a:rPr lang="en-US" sz="2800" b="1" dirty="0" smtClean="0">
                <a:solidFill>
                  <a:srgbClr val="C00000"/>
                </a:solidFill>
              </a:rPr>
              <a:t>temperature, aw, pH, chemicals</a:t>
            </a:r>
            <a:r>
              <a:rPr lang="tr-TR" sz="2800" b="1" dirty="0" smtClean="0">
                <a:solidFill>
                  <a:srgbClr val="C00000"/>
                </a:solidFill>
              </a:rPr>
              <a:t> </a:t>
            </a:r>
            <a:r>
              <a:rPr lang="en-US" sz="2800" dirty="0" smtClean="0"/>
              <a:t>that can inhibit enzyme action, </a:t>
            </a:r>
            <a:r>
              <a:rPr lang="en-US" sz="2800" b="1" dirty="0" smtClean="0">
                <a:solidFill>
                  <a:srgbClr val="C00000"/>
                </a:solidFill>
              </a:rPr>
              <a:t>alteration of substrates, alteration of products, and preprocessing</a:t>
            </a:r>
            <a:r>
              <a:rPr lang="tr-TR" sz="2800" b="1" dirty="0" smtClean="0">
                <a:solidFill>
                  <a:srgbClr val="C00000"/>
                </a:solidFill>
              </a:rPr>
              <a:t> </a:t>
            </a:r>
            <a:r>
              <a:rPr lang="tr-TR" sz="2800" b="1" dirty="0" err="1" smtClean="0">
                <a:solidFill>
                  <a:srgbClr val="C00000"/>
                </a:solidFill>
              </a:rPr>
              <a:t>control</a:t>
            </a:r>
            <a:r>
              <a:rPr lang="tr-TR" sz="2800" b="1" dirty="0" smtClean="0">
                <a:solidFill>
                  <a:srgbClr val="C0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09914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 err="1" smtClean="0"/>
              <a:t>Conditions</a:t>
            </a:r>
            <a:r>
              <a:rPr lang="tr-TR" b="1" dirty="0" smtClean="0"/>
              <a:t> </a:t>
            </a:r>
            <a:r>
              <a:rPr lang="tr-TR" b="1" dirty="0" err="1" smtClean="0"/>
              <a:t>affecting</a:t>
            </a:r>
            <a:r>
              <a:rPr lang="tr-TR" b="1" dirty="0" smtClean="0"/>
              <a:t> </a:t>
            </a:r>
            <a:r>
              <a:rPr lang="tr-TR" b="1" dirty="0" err="1" smtClean="0"/>
              <a:t>quality</a:t>
            </a:r>
            <a:r>
              <a:rPr lang="tr-TR" b="1" dirty="0" smtClean="0"/>
              <a:t> of </a:t>
            </a:r>
            <a:r>
              <a:rPr lang="tr-TR" b="1" dirty="0" err="1" smtClean="0"/>
              <a:t>packaged</a:t>
            </a:r>
            <a:r>
              <a:rPr lang="tr-TR" b="1" dirty="0" smtClean="0"/>
              <a:t> </a:t>
            </a:r>
            <a:r>
              <a:rPr lang="tr-TR" b="1" dirty="0" err="1" smtClean="0"/>
              <a:t>food</a:t>
            </a:r>
            <a:endParaRPr lang="en-US" b="1" dirty="0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>
          <a:xfrm>
            <a:off x="6096000" y="6457950"/>
            <a:ext cx="2667000" cy="365125"/>
          </a:xfrm>
        </p:spPr>
        <p:txBody>
          <a:bodyPr/>
          <a:lstStyle/>
          <a:p>
            <a:fld id="{891DE442-1CB8-400A-A8EF-E1E759702E45}" type="datetime1">
              <a:rPr lang="en-US" smtClean="0"/>
              <a:pPr/>
              <a:t>3/11/2020</a:t>
            </a:fld>
            <a:endParaRPr lang="tr-TR" dirty="0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>
          <a:xfrm>
            <a:off x="609600" y="6476806"/>
            <a:ext cx="5421083" cy="365125"/>
          </a:xfrm>
        </p:spPr>
        <p:txBody>
          <a:bodyPr/>
          <a:lstStyle/>
          <a:p>
            <a:r>
              <a:rPr lang="tr-TR" dirty="0" smtClean="0"/>
              <a:t>FDE 216-FP</a:t>
            </a:r>
            <a:endParaRPr lang="tr-TR" dirty="0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8818866D-0444-4E98-9157-10C2F682FBB5}" type="slidenum">
              <a:rPr lang="tr-TR" smtClean="0"/>
              <a:pPr/>
              <a:t>3</a:t>
            </a:fld>
            <a:endParaRPr lang="tr-TR"/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1"/>
          </p:nvPr>
        </p:nvSpPr>
        <p:spPr>
          <a:xfrm>
            <a:off x="266700" y="1562100"/>
            <a:ext cx="8648700" cy="5010150"/>
          </a:xfrm>
        </p:spPr>
        <p:txBody>
          <a:bodyPr>
            <a:noAutofit/>
          </a:bodyPr>
          <a:lstStyle/>
          <a:p>
            <a:pPr marL="0" indent="0">
              <a:buClr>
                <a:schemeClr val="accent2">
                  <a:lumMod val="75000"/>
                </a:schemeClr>
              </a:buClr>
            </a:pPr>
            <a:r>
              <a:rPr lang="tr-TR" sz="2300" dirty="0" smtClean="0"/>
              <a:t> </a:t>
            </a:r>
            <a:r>
              <a:rPr lang="en-US" sz="2300" dirty="0" smtClean="0"/>
              <a:t>The </a:t>
            </a:r>
            <a:r>
              <a:rPr lang="en-US" sz="2300" b="1" dirty="0" smtClean="0"/>
              <a:t>major quality attributes of foods are texture, </a:t>
            </a:r>
            <a:r>
              <a:rPr lang="tr-TR" sz="2300" b="1" dirty="0" err="1" smtClean="0"/>
              <a:t>fl</a:t>
            </a:r>
            <a:r>
              <a:rPr lang="en-US" sz="2300" b="1" dirty="0" err="1" smtClean="0"/>
              <a:t>avor</a:t>
            </a:r>
            <a:r>
              <a:rPr lang="en-US" sz="2300" b="1" dirty="0" smtClean="0"/>
              <a:t>, color, appearance, and nutritive value</a:t>
            </a:r>
            <a:endParaRPr lang="tr-TR" sz="2300" b="1" dirty="0" smtClean="0"/>
          </a:p>
          <a:p>
            <a:pPr marL="0" indent="0">
              <a:buClr>
                <a:schemeClr val="accent2">
                  <a:lumMod val="75000"/>
                </a:schemeClr>
              </a:buClr>
            </a:pPr>
            <a:r>
              <a:rPr lang="tr-TR" sz="2300" dirty="0" smtClean="0"/>
              <a:t> T</a:t>
            </a:r>
            <a:r>
              <a:rPr lang="en-US" sz="2300" dirty="0" err="1" smtClean="0"/>
              <a:t>hese</a:t>
            </a:r>
            <a:r>
              <a:rPr lang="en-US" sz="2300" dirty="0" smtClean="0"/>
              <a:t> attributes can all undergo undesirable changes during processing and storage</a:t>
            </a:r>
            <a:endParaRPr lang="tr-TR" sz="2300" dirty="0" smtClean="0"/>
          </a:p>
          <a:p>
            <a:r>
              <a:rPr lang="tr-TR" sz="2300" dirty="0" err="1" smtClean="0"/>
              <a:t>With</a:t>
            </a:r>
            <a:r>
              <a:rPr lang="tr-TR" sz="2300" dirty="0" smtClean="0"/>
              <a:t> </a:t>
            </a:r>
            <a:r>
              <a:rPr lang="tr-TR" sz="2300" dirty="0" err="1" smtClean="0"/>
              <a:t>the</a:t>
            </a:r>
            <a:r>
              <a:rPr lang="tr-TR" sz="2300" dirty="0" smtClean="0"/>
              <a:t> </a:t>
            </a:r>
            <a:r>
              <a:rPr lang="en-US" sz="2300" dirty="0" smtClean="0"/>
              <a:t>exception of nutritive value, </a:t>
            </a:r>
            <a:r>
              <a:rPr lang="en-US" sz="2300" b="1" dirty="0" smtClean="0">
                <a:solidFill>
                  <a:schemeClr val="accent3">
                    <a:lumMod val="75000"/>
                  </a:schemeClr>
                </a:solidFill>
              </a:rPr>
              <a:t>the changes that can occur in these attributes are readily apparent to</a:t>
            </a:r>
            <a:r>
              <a:rPr lang="tr-TR" sz="2300" b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2300" b="1" dirty="0" smtClean="0">
                <a:solidFill>
                  <a:schemeClr val="accent3">
                    <a:lumMod val="75000"/>
                  </a:schemeClr>
                </a:solidFill>
              </a:rPr>
              <a:t>the consumer</a:t>
            </a:r>
            <a:r>
              <a:rPr lang="en-US" sz="2300" dirty="0" smtClean="0"/>
              <a:t>, either before or during consumption</a:t>
            </a:r>
            <a:endParaRPr lang="tr-TR" sz="2300" dirty="0" smtClean="0"/>
          </a:p>
          <a:p>
            <a:r>
              <a:rPr lang="tr-TR" sz="2300" dirty="0" err="1" smtClean="0"/>
              <a:t>Undesirable</a:t>
            </a:r>
            <a:r>
              <a:rPr lang="tr-TR" sz="2300" dirty="0" smtClean="0"/>
              <a:t> </a:t>
            </a:r>
            <a:r>
              <a:rPr lang="tr-TR" sz="2300" dirty="0" err="1" smtClean="0"/>
              <a:t>reactions</a:t>
            </a:r>
            <a:r>
              <a:rPr lang="tr-TR" sz="2300" dirty="0" smtClean="0"/>
              <a:t>, </a:t>
            </a:r>
            <a:r>
              <a:rPr lang="tr-TR" sz="2300" dirty="0" err="1" smtClean="0"/>
              <a:t>such</a:t>
            </a:r>
            <a:r>
              <a:rPr lang="tr-TR" sz="2300" dirty="0" smtClean="0"/>
              <a:t> as </a:t>
            </a:r>
            <a:r>
              <a:rPr lang="tr-TR" sz="2300" b="1" dirty="0" err="1" smtClean="0">
                <a:solidFill>
                  <a:srgbClr val="0000FF"/>
                </a:solidFill>
              </a:rPr>
              <a:t>oxidation</a:t>
            </a:r>
            <a:r>
              <a:rPr lang="tr-TR" sz="2300" b="1" dirty="0" smtClean="0">
                <a:solidFill>
                  <a:srgbClr val="0000FF"/>
                </a:solidFill>
              </a:rPr>
              <a:t>, </a:t>
            </a:r>
            <a:r>
              <a:rPr lang="tr-TR" sz="2300" b="1" dirty="0" err="1" smtClean="0">
                <a:solidFill>
                  <a:srgbClr val="0000FF"/>
                </a:solidFill>
              </a:rPr>
              <a:t>flavor</a:t>
            </a:r>
            <a:r>
              <a:rPr lang="tr-TR" sz="2300" b="1" dirty="0" smtClean="0">
                <a:solidFill>
                  <a:srgbClr val="0000FF"/>
                </a:solidFill>
              </a:rPr>
              <a:t> </a:t>
            </a:r>
            <a:r>
              <a:rPr lang="tr-TR" sz="2300" b="1" dirty="0" err="1" smtClean="0">
                <a:solidFill>
                  <a:srgbClr val="0000FF"/>
                </a:solidFill>
              </a:rPr>
              <a:t>absorption</a:t>
            </a:r>
            <a:r>
              <a:rPr lang="tr-TR" sz="2300" b="1" dirty="0" smtClean="0">
                <a:solidFill>
                  <a:srgbClr val="0000FF"/>
                </a:solidFill>
              </a:rPr>
              <a:t> </a:t>
            </a:r>
            <a:r>
              <a:rPr lang="tr-TR" sz="2300" b="1" dirty="0" err="1" smtClean="0">
                <a:solidFill>
                  <a:srgbClr val="0000FF"/>
                </a:solidFill>
              </a:rPr>
              <a:t>by</a:t>
            </a:r>
            <a:r>
              <a:rPr lang="tr-TR" sz="2300" b="1" dirty="0" smtClean="0">
                <a:solidFill>
                  <a:srgbClr val="0000FF"/>
                </a:solidFill>
              </a:rPr>
              <a:t> </a:t>
            </a:r>
            <a:r>
              <a:rPr lang="tr-TR" sz="2300" b="1" dirty="0" err="1" smtClean="0">
                <a:solidFill>
                  <a:srgbClr val="0000FF"/>
                </a:solidFill>
              </a:rPr>
              <a:t>plastic</a:t>
            </a:r>
            <a:r>
              <a:rPr lang="tr-TR" sz="2300" b="1" dirty="0" smtClean="0">
                <a:solidFill>
                  <a:srgbClr val="0000FF"/>
                </a:solidFill>
              </a:rPr>
              <a:t> </a:t>
            </a:r>
            <a:r>
              <a:rPr lang="tr-TR" sz="2300" b="1" dirty="0" err="1" smtClean="0">
                <a:solidFill>
                  <a:srgbClr val="0000FF"/>
                </a:solidFill>
              </a:rPr>
              <a:t>polymers</a:t>
            </a:r>
            <a:r>
              <a:rPr lang="tr-TR" sz="2300" b="1" dirty="0" smtClean="0">
                <a:solidFill>
                  <a:srgbClr val="0000FF"/>
                </a:solidFill>
              </a:rPr>
              <a:t> </a:t>
            </a:r>
            <a:r>
              <a:rPr lang="tr-TR" sz="2300" b="1" dirty="0" err="1" smtClean="0">
                <a:solidFill>
                  <a:srgbClr val="0000FF"/>
                </a:solidFill>
              </a:rPr>
              <a:t>or</a:t>
            </a:r>
            <a:r>
              <a:rPr lang="tr-TR" sz="2300" b="1" dirty="0" smtClean="0">
                <a:solidFill>
                  <a:srgbClr val="0000FF"/>
                </a:solidFill>
              </a:rPr>
              <a:t> </a:t>
            </a:r>
            <a:r>
              <a:rPr lang="tr-TR" sz="2300" b="1" dirty="0" err="1" smtClean="0">
                <a:solidFill>
                  <a:srgbClr val="0000FF"/>
                </a:solidFill>
              </a:rPr>
              <a:t>moisture</a:t>
            </a:r>
            <a:r>
              <a:rPr lang="tr-TR" sz="2300" b="1" dirty="0" smtClean="0">
                <a:solidFill>
                  <a:srgbClr val="0000FF"/>
                </a:solidFill>
              </a:rPr>
              <a:t> </a:t>
            </a:r>
            <a:r>
              <a:rPr lang="tr-TR" sz="2300" b="1" dirty="0" err="1" smtClean="0">
                <a:solidFill>
                  <a:srgbClr val="0000FF"/>
                </a:solidFill>
              </a:rPr>
              <a:t>absorption</a:t>
            </a:r>
            <a:r>
              <a:rPr lang="tr-TR" sz="2300" b="1" dirty="0" smtClean="0">
                <a:solidFill>
                  <a:srgbClr val="0000FF"/>
                </a:solidFill>
              </a:rPr>
              <a:t> of </a:t>
            </a:r>
            <a:r>
              <a:rPr lang="tr-TR" sz="2300" b="1" dirty="0" err="1" smtClean="0">
                <a:solidFill>
                  <a:srgbClr val="0000FF"/>
                </a:solidFill>
              </a:rPr>
              <a:t>dried</a:t>
            </a:r>
            <a:r>
              <a:rPr lang="tr-TR" sz="2300" b="1" dirty="0" smtClean="0">
                <a:solidFill>
                  <a:srgbClr val="0000FF"/>
                </a:solidFill>
              </a:rPr>
              <a:t> </a:t>
            </a:r>
            <a:r>
              <a:rPr lang="tr-TR" sz="2300" b="1" dirty="0" err="1" smtClean="0">
                <a:solidFill>
                  <a:srgbClr val="0000FF"/>
                </a:solidFill>
              </a:rPr>
              <a:t>foods</a:t>
            </a:r>
            <a:r>
              <a:rPr lang="tr-TR" sz="2300" b="1" dirty="0" smtClean="0">
                <a:solidFill>
                  <a:srgbClr val="0000FF"/>
                </a:solidFill>
              </a:rPr>
              <a:t>,</a:t>
            </a:r>
            <a:r>
              <a:rPr lang="tr-TR" sz="2300" dirty="0" smtClean="0"/>
              <a:t> can </a:t>
            </a:r>
            <a:r>
              <a:rPr lang="tr-TR" sz="2300" dirty="0" err="1" smtClean="0"/>
              <a:t>affect</a:t>
            </a:r>
            <a:r>
              <a:rPr lang="tr-TR" sz="2300" dirty="0" smtClean="0"/>
              <a:t> </a:t>
            </a:r>
            <a:r>
              <a:rPr lang="tr-TR" sz="2300" dirty="0" err="1" smtClean="0"/>
              <a:t>food</a:t>
            </a:r>
            <a:r>
              <a:rPr lang="tr-TR" sz="2300" dirty="0" smtClean="0"/>
              <a:t> </a:t>
            </a:r>
            <a:r>
              <a:rPr lang="tr-TR" sz="2300" dirty="0" err="1" smtClean="0"/>
              <a:t>quality</a:t>
            </a:r>
            <a:r>
              <a:rPr lang="tr-TR" sz="2300" dirty="0" smtClean="0"/>
              <a:t> </a:t>
            </a:r>
            <a:r>
              <a:rPr lang="tr-TR" sz="2300" dirty="0" err="1" smtClean="0"/>
              <a:t>under</a:t>
            </a:r>
            <a:r>
              <a:rPr lang="tr-TR" sz="2300" dirty="0" smtClean="0"/>
              <a:t> </a:t>
            </a:r>
            <a:r>
              <a:rPr lang="tr-TR" sz="2300" dirty="0" err="1" smtClean="0"/>
              <a:t>improper</a:t>
            </a:r>
            <a:r>
              <a:rPr lang="tr-TR" sz="2300" dirty="0" smtClean="0"/>
              <a:t> </a:t>
            </a:r>
            <a:r>
              <a:rPr lang="tr-TR" sz="2300" dirty="0" err="1" smtClean="0"/>
              <a:t>packaging</a:t>
            </a:r>
            <a:r>
              <a:rPr lang="tr-TR" sz="2300" dirty="0" smtClean="0"/>
              <a:t> </a:t>
            </a:r>
            <a:r>
              <a:rPr lang="tr-TR" sz="2300" dirty="0" err="1" smtClean="0"/>
              <a:t>conditions</a:t>
            </a:r>
            <a:endParaRPr lang="tr-TR" sz="2300" dirty="0" smtClean="0"/>
          </a:p>
          <a:p>
            <a:r>
              <a:rPr lang="tr-TR" sz="2300" b="1" dirty="0" err="1" smtClean="0">
                <a:solidFill>
                  <a:srgbClr val="C00000"/>
                </a:solidFill>
              </a:rPr>
              <a:t>Migration</a:t>
            </a:r>
            <a:r>
              <a:rPr lang="tr-TR" sz="2300" b="1" dirty="0" smtClean="0">
                <a:solidFill>
                  <a:srgbClr val="C00000"/>
                </a:solidFill>
              </a:rPr>
              <a:t> </a:t>
            </a:r>
            <a:r>
              <a:rPr lang="en-US" sz="2300" b="1" dirty="0" smtClean="0">
                <a:solidFill>
                  <a:srgbClr val="C00000"/>
                </a:solidFill>
              </a:rPr>
              <a:t>of </a:t>
            </a:r>
            <a:r>
              <a:rPr lang="tr-TR" sz="2300" b="1" dirty="0" err="1" smtClean="0">
                <a:solidFill>
                  <a:srgbClr val="C00000"/>
                </a:solidFill>
              </a:rPr>
              <a:t>some</a:t>
            </a:r>
            <a:r>
              <a:rPr lang="en-US" sz="2300" b="1" dirty="0" smtClean="0">
                <a:solidFill>
                  <a:srgbClr val="C00000"/>
                </a:solidFill>
              </a:rPr>
              <a:t> components</a:t>
            </a:r>
            <a:r>
              <a:rPr lang="tr-TR" sz="2300" dirty="0" smtClean="0"/>
              <a:t>, </a:t>
            </a:r>
            <a:r>
              <a:rPr lang="tr-TR" sz="2300" dirty="0" err="1" smtClean="0"/>
              <a:t>which</a:t>
            </a:r>
            <a:r>
              <a:rPr lang="tr-TR" sz="2300" dirty="0" smtClean="0"/>
              <a:t> </a:t>
            </a:r>
            <a:r>
              <a:rPr lang="tr-TR" sz="2300" dirty="0" err="1" smtClean="0"/>
              <a:t>are</a:t>
            </a:r>
            <a:r>
              <a:rPr lang="tr-TR" sz="2300" dirty="0" smtClean="0"/>
              <a:t> not </a:t>
            </a:r>
            <a:r>
              <a:rPr lang="tr-TR" sz="2300" dirty="0" err="1" smtClean="0"/>
              <a:t>harmful</a:t>
            </a:r>
            <a:r>
              <a:rPr lang="tr-TR" sz="2300" dirty="0" smtClean="0"/>
              <a:t> </a:t>
            </a:r>
            <a:r>
              <a:rPr lang="tr-TR" sz="2300" dirty="0" err="1" smtClean="0"/>
              <a:t>for</a:t>
            </a:r>
            <a:r>
              <a:rPr lang="tr-TR" sz="2300" dirty="0" smtClean="0"/>
              <a:t> </a:t>
            </a:r>
            <a:r>
              <a:rPr lang="tr-TR" sz="2300" dirty="0" err="1" smtClean="0"/>
              <a:t>human</a:t>
            </a:r>
            <a:r>
              <a:rPr lang="tr-TR" sz="2300" dirty="0" smtClean="0"/>
              <a:t> </a:t>
            </a:r>
            <a:r>
              <a:rPr lang="tr-TR" sz="2300" dirty="0" err="1" smtClean="0"/>
              <a:t>health</a:t>
            </a:r>
            <a:r>
              <a:rPr lang="tr-TR" sz="2300" dirty="0" smtClean="0"/>
              <a:t>, </a:t>
            </a:r>
            <a:r>
              <a:rPr lang="en-US" sz="2300" dirty="0" smtClean="0"/>
              <a:t>from packaging materials</a:t>
            </a:r>
            <a:r>
              <a:rPr lang="tr-TR" sz="2300" dirty="0" smtClean="0"/>
              <a:t> </a:t>
            </a:r>
            <a:r>
              <a:rPr lang="tr-TR" sz="2300" dirty="0" err="1" smtClean="0"/>
              <a:t>to</a:t>
            </a:r>
            <a:r>
              <a:rPr lang="tr-TR" sz="2300" dirty="0" smtClean="0"/>
              <a:t> </a:t>
            </a:r>
            <a:r>
              <a:rPr lang="tr-TR" sz="2300" dirty="0" err="1" smtClean="0"/>
              <a:t>food</a:t>
            </a:r>
            <a:r>
              <a:rPr lang="tr-TR" sz="2300" dirty="0" smtClean="0"/>
              <a:t> </a:t>
            </a:r>
            <a:r>
              <a:rPr lang="en-US" sz="2300" dirty="0" smtClean="0"/>
              <a:t>may</a:t>
            </a:r>
            <a:r>
              <a:rPr lang="tr-TR" sz="2300" dirty="0" smtClean="0"/>
              <a:t> </a:t>
            </a:r>
            <a:r>
              <a:rPr lang="en-US" sz="2300" dirty="0" smtClean="0"/>
              <a:t>adversely affect the quality of the product</a:t>
            </a:r>
            <a:endParaRPr lang="tr-TR" sz="2300" dirty="0" smtClean="0"/>
          </a:p>
        </p:txBody>
      </p:sp>
    </p:spTree>
    <p:extLst>
      <p:ext uri="{BB962C8B-B14F-4D97-AF65-F5344CB8AC3E}">
        <p14:creationId xmlns:p14="http://schemas.microsoft.com/office/powerpoint/2010/main" val="3750860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/>
              <a:t>1) </a:t>
            </a:r>
            <a:r>
              <a:rPr lang="tr-TR" b="1" dirty="0" err="1" smtClean="0"/>
              <a:t>Enzymatic</a:t>
            </a:r>
            <a:r>
              <a:rPr lang="tr-TR" b="1" dirty="0" smtClean="0"/>
              <a:t> </a:t>
            </a:r>
            <a:r>
              <a:rPr lang="tr-TR" b="1" dirty="0" err="1" smtClean="0"/>
              <a:t>reactions</a:t>
            </a:r>
            <a:endParaRPr lang="en-US" b="1" dirty="0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8818866D-0444-4E98-9157-10C2F682FBB5}" type="slidenum">
              <a:rPr lang="tr-TR" smtClean="0"/>
              <a:pPr/>
              <a:t>30</a:t>
            </a:fld>
            <a:endParaRPr lang="tr-TR"/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1"/>
          </p:nvPr>
        </p:nvSpPr>
        <p:spPr>
          <a:xfrm>
            <a:off x="228600" y="1600200"/>
            <a:ext cx="8537448" cy="4495800"/>
          </a:xfrm>
        </p:spPr>
        <p:txBody>
          <a:bodyPr>
            <a:noAutofit/>
          </a:bodyPr>
          <a:lstStyle/>
          <a:p>
            <a:pPr marL="0" indent="0">
              <a:buClr>
                <a:schemeClr val="accent2">
                  <a:lumMod val="75000"/>
                </a:schemeClr>
              </a:buClr>
            </a:pPr>
            <a:r>
              <a:rPr lang="tr-TR" sz="2400" dirty="0" smtClean="0"/>
              <a:t> </a:t>
            </a:r>
            <a:r>
              <a:rPr lang="en-US" sz="2400" dirty="0" smtClean="0"/>
              <a:t>Three of these factors are particularly relevant in a packaging context</a:t>
            </a:r>
            <a:endParaRPr lang="tr-TR" sz="2400" dirty="0" smtClean="0"/>
          </a:p>
          <a:p>
            <a:r>
              <a:rPr lang="tr-TR" sz="2400" b="1" dirty="0" err="1" smtClean="0"/>
              <a:t>The</a:t>
            </a:r>
            <a:r>
              <a:rPr lang="tr-TR" sz="2400" b="1" dirty="0" smtClean="0"/>
              <a:t> </a:t>
            </a:r>
            <a:r>
              <a:rPr lang="tr-TR" sz="2400" b="1" dirty="0" err="1" smtClean="0"/>
              <a:t>first</a:t>
            </a:r>
            <a:r>
              <a:rPr lang="tr-TR" sz="2400" b="1" dirty="0" smtClean="0"/>
              <a:t> is </a:t>
            </a:r>
            <a:r>
              <a:rPr lang="tr-TR" sz="2400" b="1" dirty="0" err="1" smtClean="0"/>
              <a:t>temperature</a:t>
            </a:r>
            <a:r>
              <a:rPr lang="tr-TR" sz="2400" dirty="0" smtClean="0"/>
              <a:t>: </a:t>
            </a:r>
            <a:r>
              <a:rPr lang="en-US" sz="2400" dirty="0" smtClean="0"/>
              <a:t>the ability of a package to maintain a low product temperature and thus retard enzyme action will</a:t>
            </a:r>
            <a:r>
              <a:rPr lang="tr-TR" sz="2400" dirty="0" smtClean="0"/>
              <a:t> </a:t>
            </a:r>
            <a:r>
              <a:rPr lang="en-US" sz="2400" dirty="0" smtClean="0"/>
              <a:t>often increase product shelf life</a:t>
            </a:r>
            <a:endParaRPr lang="tr-TR" sz="2400" dirty="0" smtClean="0"/>
          </a:p>
          <a:p>
            <a:r>
              <a:rPr lang="en-US" sz="2400" b="1" dirty="0" smtClean="0">
                <a:solidFill>
                  <a:srgbClr val="C00000"/>
                </a:solidFill>
              </a:rPr>
              <a:t>The second important factor is aw</a:t>
            </a:r>
            <a:r>
              <a:rPr lang="en-US" sz="2400" dirty="0" smtClean="0"/>
              <a:t>, because the rate of enzyme</a:t>
            </a:r>
            <a:r>
              <a:rPr lang="tr-TR" sz="2400" dirty="0" smtClean="0"/>
              <a:t> </a:t>
            </a:r>
            <a:r>
              <a:rPr lang="en-US" sz="2400" dirty="0" smtClean="0"/>
              <a:t>activity is dependent on the amount of water available; low levels of water</a:t>
            </a:r>
            <a:r>
              <a:rPr lang="tr-TR" sz="2400" dirty="0" smtClean="0"/>
              <a:t> (</a:t>
            </a:r>
            <a:r>
              <a:rPr lang="tr-TR" sz="2400" dirty="0" err="1" smtClean="0"/>
              <a:t>below</a:t>
            </a:r>
            <a:r>
              <a:rPr lang="tr-TR" sz="2400" dirty="0" smtClean="0"/>
              <a:t> </a:t>
            </a:r>
            <a:r>
              <a:rPr lang="tr-TR" sz="2400" dirty="0" err="1" smtClean="0"/>
              <a:t>aw</a:t>
            </a:r>
            <a:r>
              <a:rPr lang="tr-TR" sz="2400" dirty="0" smtClean="0"/>
              <a:t> </a:t>
            </a:r>
            <a:r>
              <a:rPr lang="tr-TR" sz="2400" dirty="0" err="1" smtClean="0"/>
              <a:t>value</a:t>
            </a:r>
            <a:r>
              <a:rPr lang="tr-TR" sz="2400" dirty="0" smtClean="0"/>
              <a:t> of 0.3)</a:t>
            </a:r>
            <a:r>
              <a:rPr lang="en-US" sz="2400" dirty="0" smtClean="0"/>
              <a:t> can severely restrict</a:t>
            </a:r>
            <a:r>
              <a:rPr lang="tr-TR" sz="2400" dirty="0" smtClean="0"/>
              <a:t> </a:t>
            </a:r>
            <a:r>
              <a:rPr lang="tr-TR" sz="2400" dirty="0" err="1" smtClean="0"/>
              <a:t>enzymic</a:t>
            </a:r>
            <a:r>
              <a:rPr lang="tr-TR" sz="2400" dirty="0" smtClean="0"/>
              <a:t> </a:t>
            </a:r>
            <a:r>
              <a:rPr lang="tr-TR" sz="2400" dirty="0" err="1" smtClean="0"/>
              <a:t>activities</a:t>
            </a:r>
            <a:endParaRPr lang="tr-TR" sz="2400" dirty="0" smtClean="0"/>
          </a:p>
          <a:p>
            <a:r>
              <a:rPr lang="en-US" sz="2400" dirty="0" smtClean="0"/>
              <a:t>Finally, </a:t>
            </a:r>
            <a:r>
              <a:rPr lang="en-US" sz="2400" b="1" dirty="0" smtClean="0">
                <a:solidFill>
                  <a:srgbClr val="0000FF"/>
                </a:solidFill>
              </a:rPr>
              <a:t>alteration of substrate </a:t>
            </a:r>
            <a:r>
              <a:rPr lang="en-US" sz="2400" dirty="0" smtClean="0"/>
              <a:t>(in particular,</a:t>
            </a:r>
            <a:r>
              <a:rPr lang="tr-TR" sz="2400" dirty="0" smtClean="0"/>
              <a:t> </a:t>
            </a:r>
            <a:r>
              <a:rPr lang="en-US" sz="2400" dirty="0" smtClean="0"/>
              <a:t>the </a:t>
            </a:r>
            <a:r>
              <a:rPr lang="tr-TR" sz="2400" dirty="0" err="1" smtClean="0"/>
              <a:t>replacement</a:t>
            </a:r>
            <a:r>
              <a:rPr lang="tr-TR" sz="2400" dirty="0" smtClean="0"/>
              <a:t> </a:t>
            </a:r>
            <a:r>
              <a:rPr lang="en-US" sz="2400" dirty="0" smtClean="0"/>
              <a:t>of O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 </a:t>
            </a:r>
            <a:r>
              <a:rPr lang="tr-TR" sz="2400" dirty="0" err="1" smtClean="0"/>
              <a:t>with</a:t>
            </a:r>
            <a:r>
              <a:rPr lang="tr-TR" sz="2400" dirty="0" smtClean="0"/>
              <a:t> </a:t>
            </a:r>
            <a:r>
              <a:rPr lang="tr-TR" sz="2400" dirty="0" err="1" smtClean="0"/>
              <a:t>inert</a:t>
            </a:r>
            <a:r>
              <a:rPr lang="tr-TR" sz="2400" dirty="0" smtClean="0"/>
              <a:t> </a:t>
            </a:r>
            <a:r>
              <a:rPr lang="tr-TR" sz="2400" dirty="0" err="1" smtClean="0"/>
              <a:t>gas</a:t>
            </a:r>
            <a:r>
              <a:rPr lang="en-US" sz="2400" dirty="0" smtClean="0"/>
              <a:t>) is important in many O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-dependent reactions that are</a:t>
            </a:r>
            <a:r>
              <a:rPr lang="tr-TR" sz="2400" dirty="0" smtClean="0"/>
              <a:t> </a:t>
            </a:r>
            <a:r>
              <a:rPr lang="en-US" sz="2400" dirty="0" smtClean="0"/>
              <a:t>catalyzed by enzymes, for example, </a:t>
            </a:r>
            <a:r>
              <a:rPr lang="en-US" sz="2400" dirty="0" err="1" smtClean="0"/>
              <a:t>enzymic</a:t>
            </a:r>
            <a:r>
              <a:rPr lang="en-US" sz="2400" dirty="0" smtClean="0"/>
              <a:t> browning due to oxidation of phenols in fruits and</a:t>
            </a:r>
            <a:r>
              <a:rPr lang="tr-TR" sz="2400" dirty="0" smtClean="0"/>
              <a:t> </a:t>
            </a:r>
            <a:r>
              <a:rPr lang="tr-TR" sz="2400" dirty="0" err="1" smtClean="0"/>
              <a:t>vegetables</a:t>
            </a:r>
            <a:endParaRPr lang="tr-TR" sz="2400" dirty="0" smtClean="0"/>
          </a:p>
          <a:p>
            <a:endParaRPr lang="tr-TR" sz="2400" dirty="0" smtClean="0"/>
          </a:p>
          <a:p>
            <a:pPr marL="0" indent="0">
              <a:buClr>
                <a:schemeClr val="accent2">
                  <a:lumMod val="75000"/>
                </a:schemeClr>
              </a:buClr>
            </a:pPr>
            <a:endParaRPr lang="tr-TR" sz="2400" dirty="0" smtClean="0"/>
          </a:p>
        </p:txBody>
      </p:sp>
    </p:spTree>
    <p:extLst>
      <p:ext uri="{BB962C8B-B14F-4D97-AF65-F5344CB8AC3E}">
        <p14:creationId xmlns:p14="http://schemas.microsoft.com/office/powerpoint/2010/main" val="3209914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/>
              <a:t>2) </a:t>
            </a:r>
            <a:r>
              <a:rPr lang="tr-TR" b="1" dirty="0" err="1" smtClean="0"/>
              <a:t>Physical</a:t>
            </a:r>
            <a:r>
              <a:rPr lang="tr-TR" b="1" dirty="0" smtClean="0"/>
              <a:t> </a:t>
            </a:r>
            <a:r>
              <a:rPr lang="tr-TR" b="1" dirty="0" err="1" smtClean="0"/>
              <a:t>changes</a:t>
            </a:r>
            <a:endParaRPr lang="en-US" b="1" dirty="0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DE442-1CB8-400A-A8EF-E1E759702E45}" type="datetime1">
              <a:rPr lang="en-US" smtClean="0"/>
              <a:pPr/>
              <a:t>3/11/2020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FDE 216-FP</a:t>
            </a:r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8818866D-0444-4E98-9157-10C2F682FBB5}" type="slidenum">
              <a:rPr lang="tr-TR" smtClean="0"/>
              <a:pPr/>
              <a:t>31</a:t>
            </a:fld>
            <a:endParaRPr lang="tr-TR"/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Physical changes affecting shelf life can be brought about directly by </a:t>
            </a:r>
            <a:r>
              <a:rPr lang="en-US" sz="2800" dirty="0" smtClean="0"/>
              <a:t>physical</a:t>
            </a:r>
            <a:r>
              <a:rPr lang="tr-TR" sz="2800" dirty="0" smtClean="0"/>
              <a:t> </a:t>
            </a:r>
            <a:r>
              <a:rPr lang="en-US" sz="2800" dirty="0" smtClean="0"/>
              <a:t>damage</a:t>
            </a:r>
            <a:endParaRPr lang="tr-TR" sz="2800" dirty="0" smtClean="0"/>
          </a:p>
          <a:p>
            <a:r>
              <a:rPr lang="tr-TR" sz="2800" dirty="0" err="1" smtClean="0"/>
              <a:t>The</a:t>
            </a:r>
            <a:r>
              <a:rPr lang="tr-TR" sz="2800" dirty="0" smtClean="0"/>
              <a:t> </a:t>
            </a:r>
            <a:r>
              <a:rPr lang="tr-TR" sz="2800" dirty="0" err="1" smtClean="0"/>
              <a:t>first</a:t>
            </a:r>
            <a:r>
              <a:rPr lang="tr-TR" sz="2800" dirty="0" smtClean="0"/>
              <a:t> </a:t>
            </a:r>
            <a:r>
              <a:rPr lang="tr-TR" sz="2800" dirty="0" err="1" smtClean="0"/>
              <a:t>function</a:t>
            </a:r>
            <a:r>
              <a:rPr lang="tr-TR" sz="2800" dirty="0" smtClean="0"/>
              <a:t> of </a:t>
            </a:r>
            <a:r>
              <a:rPr lang="tr-TR" sz="2800" dirty="0" err="1" smtClean="0"/>
              <a:t>packaging</a:t>
            </a:r>
            <a:r>
              <a:rPr lang="tr-TR" sz="2800" dirty="0" smtClean="0"/>
              <a:t> is </a:t>
            </a:r>
            <a:r>
              <a:rPr lang="tr-TR" sz="2800" dirty="0" err="1" smtClean="0"/>
              <a:t>protection</a:t>
            </a:r>
            <a:r>
              <a:rPr lang="tr-TR" sz="2800" dirty="0" smtClean="0"/>
              <a:t> </a:t>
            </a:r>
            <a:r>
              <a:rPr lang="tr-TR" sz="2800" dirty="0" err="1" smtClean="0"/>
              <a:t>from</a:t>
            </a:r>
            <a:r>
              <a:rPr lang="tr-TR" sz="2800" dirty="0" smtClean="0"/>
              <a:t> </a:t>
            </a:r>
            <a:r>
              <a:rPr lang="en-US" sz="2800" dirty="0"/>
              <a:t>environmental factors and contamination such as dust and dirt, </a:t>
            </a:r>
            <a:r>
              <a:rPr lang="en-US" sz="2800" dirty="0" smtClean="0"/>
              <a:t>dehydration</a:t>
            </a:r>
            <a:r>
              <a:rPr lang="tr-TR" sz="2800" dirty="0" smtClean="0"/>
              <a:t> </a:t>
            </a:r>
            <a:r>
              <a:rPr lang="en-US" sz="2800" dirty="0" smtClean="0"/>
              <a:t>and </a:t>
            </a:r>
            <a:r>
              <a:rPr lang="en-US" sz="2800" dirty="0"/>
              <a:t>rehydration, insect and </a:t>
            </a:r>
            <a:r>
              <a:rPr lang="en-US" sz="2800" dirty="0" smtClean="0"/>
              <a:t>rodent</a:t>
            </a:r>
            <a:r>
              <a:rPr lang="tr-TR" sz="2800" dirty="0" smtClean="0"/>
              <a:t>s</a:t>
            </a:r>
            <a:r>
              <a:rPr lang="en-US" sz="2800" dirty="0" smtClean="0"/>
              <a:t>, leakage </a:t>
            </a:r>
            <a:r>
              <a:rPr lang="en-US" sz="2800" dirty="0"/>
              <a:t>and </a:t>
            </a:r>
            <a:r>
              <a:rPr lang="en-US" sz="2800" dirty="0" smtClean="0"/>
              <a:t>spillage</a:t>
            </a:r>
            <a:r>
              <a:rPr lang="tr-TR" sz="2800" dirty="0"/>
              <a:t> </a:t>
            </a:r>
            <a:r>
              <a:rPr lang="en-US" sz="2800" dirty="0" smtClean="0"/>
              <a:t>during </a:t>
            </a:r>
            <a:r>
              <a:rPr lang="en-US" sz="2800" dirty="0"/>
              <a:t>storage and </a:t>
            </a:r>
            <a:r>
              <a:rPr lang="en-US" sz="2800" dirty="0" smtClean="0"/>
              <a:t>distribution</a:t>
            </a:r>
            <a:endParaRPr lang="tr-TR" sz="2800" dirty="0" smtClean="0"/>
          </a:p>
          <a:p>
            <a:r>
              <a:rPr lang="tr-TR" sz="2800" dirty="0" err="1" smtClean="0"/>
              <a:t>However</a:t>
            </a:r>
            <a:r>
              <a:rPr lang="tr-TR" sz="2800" dirty="0" smtClean="0"/>
              <a:t>, in </a:t>
            </a:r>
            <a:r>
              <a:rPr lang="tr-TR" sz="2800" dirty="0" err="1" smtClean="0"/>
              <a:t>some</a:t>
            </a:r>
            <a:r>
              <a:rPr lang="tr-TR" sz="2800" dirty="0" smtClean="0"/>
              <a:t> </a:t>
            </a:r>
            <a:r>
              <a:rPr lang="tr-TR" sz="2800" dirty="0" err="1" smtClean="0"/>
              <a:t>cases</a:t>
            </a:r>
            <a:r>
              <a:rPr lang="tr-TR" sz="2800" dirty="0" smtClean="0"/>
              <a:t>, </a:t>
            </a:r>
            <a:r>
              <a:rPr lang="tr-TR" sz="2800" dirty="0" err="1" smtClean="0"/>
              <a:t>careless</a:t>
            </a:r>
            <a:r>
              <a:rPr lang="tr-TR" sz="2800" dirty="0" smtClean="0"/>
              <a:t> </a:t>
            </a:r>
            <a:r>
              <a:rPr lang="tr-TR" sz="2800" dirty="0" err="1" smtClean="0"/>
              <a:t>or</a:t>
            </a:r>
            <a:r>
              <a:rPr lang="tr-TR" sz="2800" dirty="0" smtClean="0"/>
              <a:t> </a:t>
            </a:r>
            <a:r>
              <a:rPr lang="tr-TR" sz="2800" dirty="0" err="1" smtClean="0"/>
              <a:t>intentional</a:t>
            </a:r>
            <a:r>
              <a:rPr lang="tr-TR" sz="2800" dirty="0" smtClean="0"/>
              <a:t> </a:t>
            </a:r>
            <a:r>
              <a:rPr lang="tr-TR" sz="2800" dirty="0" err="1" smtClean="0"/>
              <a:t>strike</a:t>
            </a:r>
            <a:r>
              <a:rPr lang="tr-TR" sz="2800" dirty="0" smtClean="0"/>
              <a:t>, </a:t>
            </a:r>
            <a:r>
              <a:rPr lang="tr-TR" sz="2800" dirty="0" err="1" smtClean="0"/>
              <a:t>press</a:t>
            </a:r>
            <a:r>
              <a:rPr lang="tr-TR" sz="2800" dirty="0" smtClean="0"/>
              <a:t> </a:t>
            </a:r>
            <a:r>
              <a:rPr lang="tr-TR" sz="2800" dirty="0" err="1" smtClean="0"/>
              <a:t>or</a:t>
            </a:r>
            <a:r>
              <a:rPr lang="tr-TR" sz="2800" dirty="0" smtClean="0"/>
              <a:t> </a:t>
            </a:r>
            <a:r>
              <a:rPr lang="tr-TR" sz="2800" dirty="0" err="1" smtClean="0"/>
              <a:t>irritation</a:t>
            </a:r>
            <a:r>
              <a:rPr lang="tr-TR" sz="2800" dirty="0" smtClean="0"/>
              <a:t> </a:t>
            </a:r>
            <a:r>
              <a:rPr lang="tr-TR" sz="2800" dirty="0" err="1" smtClean="0"/>
              <a:t>may</a:t>
            </a:r>
            <a:r>
              <a:rPr lang="tr-TR" sz="2800" dirty="0" smtClean="0"/>
              <a:t> </a:t>
            </a:r>
            <a:r>
              <a:rPr lang="tr-TR" sz="2800" dirty="0" err="1" smtClean="0"/>
              <a:t>negatively</a:t>
            </a:r>
            <a:r>
              <a:rPr lang="tr-TR" sz="2800" dirty="0" smtClean="0"/>
              <a:t> </a:t>
            </a:r>
            <a:r>
              <a:rPr lang="tr-TR" sz="2800" dirty="0" err="1" smtClean="0"/>
              <a:t>affect</a:t>
            </a:r>
            <a:r>
              <a:rPr lang="tr-TR" sz="2800" dirty="0" smtClean="0"/>
              <a:t> </a:t>
            </a:r>
            <a:r>
              <a:rPr lang="tr-TR" sz="2800" dirty="0" err="1" smtClean="0"/>
              <a:t>pysical</a:t>
            </a:r>
            <a:r>
              <a:rPr lang="tr-TR" sz="2800" dirty="0" smtClean="0"/>
              <a:t> </a:t>
            </a:r>
            <a:r>
              <a:rPr lang="tr-TR" sz="2800" dirty="0" err="1" smtClean="0"/>
              <a:t>quality</a:t>
            </a:r>
            <a:r>
              <a:rPr lang="tr-TR" sz="2800" dirty="0" smtClean="0"/>
              <a:t> of </a:t>
            </a:r>
            <a:r>
              <a:rPr lang="tr-TR" sz="2800" dirty="0" err="1" smtClean="0"/>
              <a:t>foods</a:t>
            </a:r>
            <a:r>
              <a:rPr lang="tr-TR" sz="2800" dirty="0" smtClean="0"/>
              <a:t> </a:t>
            </a:r>
            <a:r>
              <a:rPr lang="tr-TR" sz="2800" dirty="0" err="1" smtClean="0"/>
              <a:t>during</a:t>
            </a:r>
            <a:r>
              <a:rPr lang="tr-TR" sz="2800" dirty="0" smtClean="0"/>
              <a:t> </a:t>
            </a:r>
            <a:r>
              <a:rPr lang="tr-TR" sz="2800" dirty="0" err="1" smtClean="0"/>
              <a:t>distribution</a:t>
            </a:r>
            <a:r>
              <a:rPr lang="tr-TR" sz="2800" dirty="0" smtClean="0"/>
              <a:t> </a:t>
            </a:r>
            <a:r>
              <a:rPr lang="tr-TR" sz="2800" dirty="0" err="1" smtClean="0"/>
              <a:t>and</a:t>
            </a:r>
            <a:r>
              <a:rPr lang="tr-TR" sz="2800" dirty="0" smtClean="0"/>
              <a:t> </a:t>
            </a:r>
            <a:r>
              <a:rPr lang="tr-TR" sz="2800" dirty="0" err="1" smtClean="0"/>
              <a:t>storage</a:t>
            </a:r>
            <a:r>
              <a:rPr lang="tr-TR" sz="2800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09914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/>
              <a:t>2.1) </a:t>
            </a:r>
            <a:r>
              <a:rPr lang="tr-TR" b="1" dirty="0" err="1" smtClean="0"/>
              <a:t>Physical</a:t>
            </a:r>
            <a:r>
              <a:rPr lang="tr-TR" b="1" dirty="0" smtClean="0"/>
              <a:t> </a:t>
            </a:r>
            <a:r>
              <a:rPr lang="tr-TR" b="1" dirty="0" err="1" smtClean="0"/>
              <a:t>damage</a:t>
            </a:r>
            <a:endParaRPr lang="en-US" b="1" dirty="0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DE442-1CB8-400A-A8EF-E1E759702E45}" type="datetime1">
              <a:rPr lang="en-US" smtClean="0"/>
              <a:pPr/>
              <a:t>3/11/2020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dirty="0" smtClean="0"/>
              <a:t>FDE 216-FP</a:t>
            </a:r>
            <a:endParaRPr lang="tr-TR" dirty="0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8818866D-0444-4E98-9157-10C2F682FBB5}" type="slidenum">
              <a:rPr lang="tr-TR" smtClean="0"/>
              <a:pPr/>
              <a:t>32</a:t>
            </a:fld>
            <a:endParaRPr lang="tr-TR"/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During product life, particularly in storage, distribution and consumer </a:t>
            </a:r>
            <a:r>
              <a:rPr lang="en-US" sz="2800" dirty="0" smtClean="0"/>
              <a:t>handling,</a:t>
            </a:r>
            <a:r>
              <a:rPr lang="tr-TR" sz="2800" dirty="0" smtClean="0"/>
              <a:t> </a:t>
            </a:r>
            <a:r>
              <a:rPr lang="en-US" sz="2800" dirty="0" smtClean="0"/>
              <a:t>products </a:t>
            </a:r>
            <a:r>
              <a:rPr lang="en-US" sz="2800" dirty="0"/>
              <a:t>are subjected to vibration on vehicles, compressive loads </a:t>
            </a:r>
            <a:r>
              <a:rPr lang="en-US" sz="2800" dirty="0" smtClean="0"/>
              <a:t>during</a:t>
            </a:r>
            <a:r>
              <a:rPr lang="tr-TR" sz="2800" dirty="0" smtClean="0"/>
              <a:t> </a:t>
            </a:r>
            <a:r>
              <a:rPr lang="en-US" sz="2800" dirty="0"/>
              <a:t>stacking in warehouses and sudden </a:t>
            </a:r>
            <a:r>
              <a:rPr lang="tr-TR" sz="2800" dirty="0" err="1" smtClean="0"/>
              <a:t>strike</a:t>
            </a:r>
            <a:r>
              <a:rPr lang="tr-TR" sz="2800" dirty="0" smtClean="0"/>
              <a:t>, </a:t>
            </a:r>
            <a:r>
              <a:rPr lang="tr-TR" sz="2800" dirty="0" err="1" smtClean="0"/>
              <a:t>shake</a:t>
            </a:r>
            <a:r>
              <a:rPr lang="tr-TR" sz="2800" dirty="0" smtClean="0"/>
              <a:t> </a:t>
            </a:r>
            <a:r>
              <a:rPr lang="tr-TR" sz="2800" dirty="0" err="1" smtClean="0"/>
              <a:t>and</a:t>
            </a:r>
            <a:r>
              <a:rPr lang="tr-TR" sz="2800" dirty="0" smtClean="0"/>
              <a:t> </a:t>
            </a:r>
            <a:r>
              <a:rPr lang="tr-TR" sz="2800" dirty="0" err="1" smtClean="0"/>
              <a:t>overturn</a:t>
            </a:r>
            <a:r>
              <a:rPr lang="tr-TR" sz="2800" dirty="0" smtClean="0"/>
              <a:t> </a:t>
            </a:r>
          </a:p>
          <a:p>
            <a:r>
              <a:rPr lang="en-US" sz="2800" dirty="0"/>
              <a:t>The formulation of </a:t>
            </a:r>
            <a:r>
              <a:rPr lang="en-US" sz="2800" dirty="0" smtClean="0"/>
              <a:t>the</a:t>
            </a:r>
            <a:r>
              <a:rPr lang="tr-TR" sz="2800" dirty="0" smtClean="0"/>
              <a:t> </a:t>
            </a:r>
            <a:r>
              <a:rPr lang="en-US" sz="2800" dirty="0" smtClean="0"/>
              <a:t>product </a:t>
            </a:r>
            <a:r>
              <a:rPr lang="en-US" sz="2800" b="1" dirty="0">
                <a:solidFill>
                  <a:srgbClr val="C00000"/>
                </a:solidFill>
              </a:rPr>
              <a:t>must be sufficient to </a:t>
            </a:r>
            <a:r>
              <a:rPr lang="en-US" sz="2800" b="1" dirty="0" smtClean="0">
                <a:solidFill>
                  <a:srgbClr val="C00000"/>
                </a:solidFill>
              </a:rPr>
              <a:t>tolerate</a:t>
            </a:r>
            <a:r>
              <a:rPr lang="tr-TR" sz="2800" b="1" dirty="0" smtClean="0">
                <a:solidFill>
                  <a:srgbClr val="C00000"/>
                </a:solidFill>
              </a:rPr>
              <a:t> </a:t>
            </a:r>
            <a:r>
              <a:rPr lang="tr-TR" sz="2800" b="1" dirty="0" err="1" smtClean="0">
                <a:solidFill>
                  <a:srgbClr val="C00000"/>
                </a:solidFill>
              </a:rPr>
              <a:t>these</a:t>
            </a:r>
            <a:r>
              <a:rPr lang="tr-TR" sz="2800" b="1" dirty="0" smtClean="0">
                <a:solidFill>
                  <a:srgbClr val="C00000"/>
                </a:solidFill>
              </a:rPr>
              <a:t> </a:t>
            </a:r>
            <a:r>
              <a:rPr lang="tr-TR" sz="2800" b="1" dirty="0" err="1" smtClean="0">
                <a:solidFill>
                  <a:srgbClr val="C00000"/>
                </a:solidFill>
              </a:rPr>
              <a:t>pysical</a:t>
            </a:r>
            <a:r>
              <a:rPr lang="tr-TR" sz="2800" b="1" dirty="0" smtClean="0">
                <a:solidFill>
                  <a:srgbClr val="C00000"/>
                </a:solidFill>
              </a:rPr>
              <a:t> </a:t>
            </a:r>
            <a:r>
              <a:rPr lang="tr-TR" sz="2800" b="1" dirty="0" err="1" smtClean="0">
                <a:solidFill>
                  <a:srgbClr val="C00000"/>
                </a:solidFill>
              </a:rPr>
              <a:t>hazards</a:t>
            </a:r>
            <a:r>
              <a:rPr lang="tr-TR" sz="2800" b="1" dirty="0" smtClean="0">
                <a:solidFill>
                  <a:srgbClr val="C00000"/>
                </a:solidFill>
              </a:rPr>
              <a:t> </a:t>
            </a:r>
            <a:r>
              <a:rPr lang="tr-TR" sz="2800" dirty="0" err="1" smtClean="0"/>
              <a:t>and</a:t>
            </a:r>
            <a:r>
              <a:rPr lang="tr-TR" sz="2800" dirty="0" smtClean="0"/>
              <a:t> </a:t>
            </a:r>
            <a:r>
              <a:rPr lang="tr-TR" sz="2800" b="1" dirty="0" err="1" smtClean="0">
                <a:solidFill>
                  <a:srgbClr val="0000FF"/>
                </a:solidFill>
              </a:rPr>
              <a:t>packaging</a:t>
            </a:r>
            <a:r>
              <a:rPr lang="tr-TR" sz="2800" b="1" dirty="0" smtClean="0">
                <a:solidFill>
                  <a:srgbClr val="0000FF"/>
                </a:solidFill>
              </a:rPr>
              <a:t> </a:t>
            </a:r>
            <a:r>
              <a:rPr lang="en-US" sz="2800" b="1" dirty="0">
                <a:solidFill>
                  <a:srgbClr val="0000FF"/>
                </a:solidFill>
              </a:rPr>
              <a:t>must be able to withstand and </a:t>
            </a:r>
            <a:r>
              <a:rPr lang="en-US" sz="2800" b="1" dirty="0" smtClean="0">
                <a:solidFill>
                  <a:srgbClr val="0000FF"/>
                </a:solidFill>
              </a:rPr>
              <a:t>protect</a:t>
            </a:r>
            <a:r>
              <a:rPr lang="tr-TR" sz="2800" b="1" dirty="0" smtClean="0">
                <a:solidFill>
                  <a:srgbClr val="0000FF"/>
                </a:solidFill>
              </a:rPr>
              <a:t> </a:t>
            </a:r>
            <a:r>
              <a:rPr lang="tr-TR" sz="2800" b="1" dirty="0" err="1" smtClean="0">
                <a:solidFill>
                  <a:srgbClr val="0000FF"/>
                </a:solidFill>
              </a:rPr>
              <a:t>the</a:t>
            </a:r>
            <a:r>
              <a:rPr lang="tr-TR" sz="2800" b="1" dirty="0" smtClean="0">
                <a:solidFill>
                  <a:srgbClr val="0000FF"/>
                </a:solidFill>
              </a:rPr>
              <a:t> </a:t>
            </a:r>
            <a:r>
              <a:rPr lang="tr-TR" sz="2800" b="1" dirty="0" err="1" smtClean="0">
                <a:solidFill>
                  <a:srgbClr val="0000FF"/>
                </a:solidFill>
              </a:rPr>
              <a:t>food</a:t>
            </a:r>
            <a:endParaRPr lang="tr-TR" sz="2800" b="1" dirty="0" smtClean="0">
              <a:solidFill>
                <a:srgbClr val="0000FF"/>
              </a:solidFill>
            </a:endParaRPr>
          </a:p>
          <a:p>
            <a:r>
              <a:rPr lang="tr-TR" sz="2800" dirty="0" err="1" smtClean="0"/>
              <a:t>For</a:t>
            </a:r>
            <a:r>
              <a:rPr lang="tr-TR" sz="2800" dirty="0" smtClean="0"/>
              <a:t> </a:t>
            </a:r>
            <a:r>
              <a:rPr lang="tr-TR" sz="2800" dirty="0" err="1" smtClean="0"/>
              <a:t>example</a:t>
            </a:r>
            <a:r>
              <a:rPr lang="tr-TR" sz="2800" dirty="0" smtClean="0"/>
              <a:t>, </a:t>
            </a:r>
            <a:r>
              <a:rPr lang="tr-TR" sz="2800" dirty="0" err="1" smtClean="0"/>
              <a:t>emulsions</a:t>
            </a:r>
            <a:r>
              <a:rPr lang="tr-TR" sz="2800" dirty="0" smtClean="0"/>
              <a:t> </a:t>
            </a:r>
            <a:r>
              <a:rPr lang="en-US" sz="2800" dirty="0"/>
              <a:t>must be stable enough to withstand vibration</a:t>
            </a:r>
            <a:endParaRPr lang="tr-TR" sz="2800" dirty="0" smtClean="0"/>
          </a:p>
        </p:txBody>
      </p:sp>
    </p:spTree>
    <p:extLst>
      <p:ext uri="{BB962C8B-B14F-4D97-AF65-F5344CB8AC3E}">
        <p14:creationId xmlns:p14="http://schemas.microsoft.com/office/powerpoint/2010/main" val="3209914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/>
              <a:t>2.1</a:t>
            </a:r>
            <a:r>
              <a:rPr lang="tr-TR" b="1" dirty="0"/>
              <a:t>) </a:t>
            </a:r>
            <a:r>
              <a:rPr lang="tr-TR" b="1" dirty="0" err="1"/>
              <a:t>Physical</a:t>
            </a:r>
            <a:r>
              <a:rPr lang="tr-TR" b="1" dirty="0"/>
              <a:t> </a:t>
            </a:r>
            <a:r>
              <a:rPr lang="tr-TR" b="1" dirty="0" err="1"/>
              <a:t>damage</a:t>
            </a:r>
            <a:endParaRPr lang="en-US" b="1" dirty="0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8818866D-0444-4E98-9157-10C2F682FBB5}" type="slidenum">
              <a:rPr lang="tr-TR" smtClean="0"/>
              <a:pPr/>
              <a:t>33</a:t>
            </a:fld>
            <a:endParaRPr lang="tr-TR"/>
          </a:p>
        </p:txBody>
      </p:sp>
      <p:pic>
        <p:nvPicPr>
          <p:cNvPr id="1026" name="Picture 2" descr="heat seal package ile ilgili görsel sonucu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291" b="5553"/>
          <a:stretch/>
        </p:blipFill>
        <p:spPr bwMode="auto">
          <a:xfrm>
            <a:off x="266700" y="1548021"/>
            <a:ext cx="2763780" cy="2049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uht milk ile ilgili görsel sonucu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485"/>
          <a:stretch/>
        </p:blipFill>
        <p:spPr bwMode="auto">
          <a:xfrm>
            <a:off x="3286600" y="1548021"/>
            <a:ext cx="1005944" cy="1886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Metin kutusu 6"/>
          <p:cNvSpPr txBox="1"/>
          <p:nvPr/>
        </p:nvSpPr>
        <p:spPr>
          <a:xfrm>
            <a:off x="266700" y="3518962"/>
            <a:ext cx="433683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sz="2400" dirty="0" smtClean="0"/>
              <a:t>**H</a:t>
            </a:r>
            <a:r>
              <a:rPr lang="en-US" sz="2400" dirty="0" smtClean="0"/>
              <a:t>eat </a:t>
            </a:r>
            <a:r>
              <a:rPr lang="en-US" sz="2400" dirty="0"/>
              <a:t>seals and screw </a:t>
            </a:r>
            <a:r>
              <a:rPr lang="en-US" sz="2400" dirty="0" smtClean="0"/>
              <a:t>caps</a:t>
            </a:r>
            <a:r>
              <a:rPr lang="tr-TR" sz="2400" dirty="0" smtClean="0"/>
              <a:t> </a:t>
            </a:r>
            <a:r>
              <a:rPr lang="tr-TR" sz="2400" dirty="0" err="1" smtClean="0"/>
              <a:t>are</a:t>
            </a:r>
            <a:r>
              <a:rPr lang="tr-TR" sz="2400" dirty="0" smtClean="0"/>
              <a:t> </a:t>
            </a:r>
            <a:r>
              <a:rPr lang="tr-TR" sz="2400" dirty="0" err="1" smtClean="0"/>
              <a:t>vulnerable</a:t>
            </a:r>
            <a:r>
              <a:rPr lang="tr-TR" sz="2400" dirty="0" smtClean="0"/>
              <a:t> </a:t>
            </a:r>
            <a:r>
              <a:rPr lang="tr-TR" sz="2400" dirty="0" err="1" smtClean="0"/>
              <a:t>areas</a:t>
            </a:r>
            <a:r>
              <a:rPr lang="tr-TR" sz="2400" dirty="0" smtClean="0"/>
              <a:t> </a:t>
            </a:r>
            <a:r>
              <a:rPr lang="tr-TR" sz="2400" dirty="0" err="1" smtClean="0"/>
              <a:t>against</a:t>
            </a:r>
            <a:r>
              <a:rPr lang="tr-TR" sz="2400" dirty="0" smtClean="0"/>
              <a:t> </a:t>
            </a:r>
            <a:r>
              <a:rPr lang="tr-TR" sz="2400" dirty="0" err="1" smtClean="0"/>
              <a:t>to</a:t>
            </a:r>
            <a:r>
              <a:rPr lang="tr-TR" sz="2400" dirty="0" smtClean="0"/>
              <a:t> </a:t>
            </a:r>
            <a:r>
              <a:rPr lang="tr-TR" sz="2400" dirty="0" err="1" smtClean="0"/>
              <a:t>damage</a:t>
            </a:r>
            <a:r>
              <a:rPr lang="tr-TR" sz="2400" dirty="0" smtClean="0"/>
              <a:t>, </a:t>
            </a:r>
            <a:r>
              <a:rPr lang="tr-TR" sz="2400" dirty="0" err="1" smtClean="0"/>
              <a:t>resulting</a:t>
            </a:r>
            <a:r>
              <a:rPr lang="tr-TR" sz="2400" dirty="0" smtClean="0"/>
              <a:t> in </a:t>
            </a:r>
            <a:r>
              <a:rPr lang="tr-TR" sz="2400" dirty="0" err="1" smtClean="0"/>
              <a:t>leakage</a:t>
            </a:r>
            <a:r>
              <a:rPr lang="tr-TR" sz="2400" dirty="0" smtClean="0"/>
              <a:t> </a:t>
            </a:r>
            <a:r>
              <a:rPr lang="tr-TR" sz="2400" dirty="0" err="1" smtClean="0"/>
              <a:t>and</a:t>
            </a:r>
            <a:r>
              <a:rPr lang="tr-TR" sz="2400" dirty="0" smtClean="0"/>
              <a:t> </a:t>
            </a:r>
            <a:r>
              <a:rPr lang="tr-TR" sz="2400" dirty="0" err="1" smtClean="0"/>
              <a:t>loss</a:t>
            </a:r>
            <a:r>
              <a:rPr lang="tr-TR" sz="2400" dirty="0" smtClean="0"/>
              <a:t> of </a:t>
            </a:r>
            <a:r>
              <a:rPr lang="tr-TR" sz="2400" dirty="0" err="1" smtClean="0"/>
              <a:t>protection</a:t>
            </a:r>
            <a:r>
              <a:rPr lang="tr-TR" sz="2400" dirty="0" smtClean="0"/>
              <a:t> </a:t>
            </a:r>
            <a:r>
              <a:rPr lang="tr-TR" sz="2400" dirty="0" err="1" smtClean="0"/>
              <a:t>due</a:t>
            </a:r>
            <a:r>
              <a:rPr lang="tr-TR" sz="2400" dirty="0" smtClean="0"/>
              <a:t> </a:t>
            </a:r>
            <a:r>
              <a:rPr lang="tr-TR" sz="2400" dirty="0" err="1" smtClean="0"/>
              <a:t>to</a:t>
            </a:r>
            <a:r>
              <a:rPr lang="tr-TR" sz="2400" dirty="0" smtClean="0"/>
              <a:t> </a:t>
            </a:r>
            <a:r>
              <a:rPr lang="tr-TR" sz="2400" dirty="0" err="1" smtClean="0"/>
              <a:t>air</a:t>
            </a:r>
            <a:r>
              <a:rPr lang="tr-TR" sz="2400" dirty="0" smtClean="0"/>
              <a:t> </a:t>
            </a:r>
            <a:r>
              <a:rPr lang="tr-TR" sz="2400" dirty="0" err="1" smtClean="0"/>
              <a:t>intake</a:t>
            </a:r>
            <a:endParaRPr lang="en-US" sz="2400" dirty="0"/>
          </a:p>
        </p:txBody>
      </p:sp>
      <p:pic>
        <p:nvPicPr>
          <p:cNvPr id="1030" name="Picture 6" descr="fragile foods ile ilgili görsel sonucu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8432" y="1701242"/>
            <a:ext cx="2619375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Metin kutusu 10"/>
          <p:cNvSpPr txBox="1"/>
          <p:nvPr/>
        </p:nvSpPr>
        <p:spPr>
          <a:xfrm>
            <a:off x="5073704" y="3597540"/>
            <a:ext cx="36892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smtClean="0"/>
              <a:t>**F</a:t>
            </a:r>
            <a:r>
              <a:rPr lang="en-US" sz="2400" dirty="0" err="1" smtClean="0"/>
              <a:t>ragile</a:t>
            </a:r>
            <a:r>
              <a:rPr lang="tr-TR" sz="2400" dirty="0" smtClean="0"/>
              <a:t> </a:t>
            </a:r>
            <a:r>
              <a:rPr lang="en-US" sz="2400" dirty="0" smtClean="0"/>
              <a:t>products</a:t>
            </a:r>
            <a:r>
              <a:rPr lang="en-US" sz="2400" dirty="0"/>
              <a:t>, that are susceptible to </a:t>
            </a:r>
            <a:r>
              <a:rPr lang="en-US" sz="2400" dirty="0" smtClean="0"/>
              <a:t>crushing</a:t>
            </a:r>
            <a:r>
              <a:rPr lang="tr-TR" sz="2400" dirty="0" smtClean="0"/>
              <a:t> </a:t>
            </a:r>
            <a:r>
              <a:rPr lang="tr-TR" sz="2400" dirty="0" err="1" smtClean="0"/>
              <a:t>are</a:t>
            </a:r>
            <a:r>
              <a:rPr lang="tr-TR" sz="2400" dirty="0" smtClean="0"/>
              <a:t> </a:t>
            </a:r>
            <a:r>
              <a:rPr lang="tr-TR" sz="2400" dirty="0" err="1" smtClean="0"/>
              <a:t>sensitive</a:t>
            </a:r>
            <a:r>
              <a:rPr lang="tr-TR" sz="2400" dirty="0" smtClean="0"/>
              <a:t> </a:t>
            </a:r>
            <a:r>
              <a:rPr lang="tr-TR" sz="2400" dirty="0" err="1" smtClean="0"/>
              <a:t>to</a:t>
            </a:r>
            <a:r>
              <a:rPr lang="tr-TR" sz="2400" dirty="0" smtClean="0"/>
              <a:t> </a:t>
            </a:r>
            <a:r>
              <a:rPr lang="tr-TR" sz="2400" dirty="0" err="1" smtClean="0"/>
              <a:t>physical</a:t>
            </a:r>
            <a:r>
              <a:rPr lang="tr-TR" sz="2400" dirty="0" smtClean="0"/>
              <a:t> </a:t>
            </a:r>
            <a:r>
              <a:rPr lang="tr-TR" sz="2400" dirty="0" err="1" smtClean="0"/>
              <a:t>damage</a:t>
            </a:r>
            <a:r>
              <a:rPr lang="tr-TR" sz="2400" dirty="0" smtClean="0"/>
              <a:t> </a:t>
            </a:r>
            <a:endParaRPr lang="en-US" sz="2400" dirty="0"/>
          </a:p>
        </p:txBody>
      </p:sp>
      <p:sp>
        <p:nvSpPr>
          <p:cNvPr id="12" name="Metin kutusu 11"/>
          <p:cNvSpPr txBox="1"/>
          <p:nvPr/>
        </p:nvSpPr>
        <p:spPr>
          <a:xfrm>
            <a:off x="60560" y="5202183"/>
            <a:ext cx="901086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Fruit and vegetables that are susceptible to </a:t>
            </a:r>
            <a:r>
              <a:rPr lang="en-US" sz="2200" dirty="0" smtClean="0"/>
              <a:t>bruising</a:t>
            </a:r>
            <a:r>
              <a:rPr lang="tr-TR" sz="2200" dirty="0" smtClean="0"/>
              <a:t> </a:t>
            </a:r>
            <a:r>
              <a:rPr lang="en-US" sz="2200" dirty="0" smtClean="0"/>
              <a:t>require </a:t>
            </a:r>
            <a:r>
              <a:rPr lang="en-US" sz="2200" dirty="0"/>
              <a:t>protection from rough handling and the outer packaging </a:t>
            </a:r>
            <a:r>
              <a:rPr lang="tr-TR" sz="2200" dirty="0" err="1" smtClean="0"/>
              <a:t>must</a:t>
            </a:r>
            <a:r>
              <a:rPr lang="tr-TR" sz="2200" dirty="0" smtClean="0"/>
              <a:t> be </a:t>
            </a:r>
            <a:r>
              <a:rPr lang="en-US" sz="2200" dirty="0" smtClean="0"/>
              <a:t>used </a:t>
            </a:r>
            <a:r>
              <a:rPr lang="en-US" sz="2200" dirty="0"/>
              <a:t>for </a:t>
            </a:r>
            <a:r>
              <a:rPr lang="en-US" sz="2200" dirty="0" smtClean="0"/>
              <a:t>distribution</a:t>
            </a:r>
            <a:r>
              <a:rPr lang="tr-TR" sz="2200" dirty="0" smtClean="0"/>
              <a:t> </a:t>
            </a:r>
            <a:r>
              <a:rPr lang="en-US" sz="2200" dirty="0" smtClean="0"/>
              <a:t>purposes </a:t>
            </a:r>
            <a:r>
              <a:rPr lang="tr-TR" sz="2200" dirty="0" err="1" smtClean="0"/>
              <a:t>to</a:t>
            </a:r>
            <a:r>
              <a:rPr lang="tr-TR" sz="2200" dirty="0" smtClean="0"/>
              <a:t> </a:t>
            </a:r>
            <a:r>
              <a:rPr lang="tr-TR" sz="2200" dirty="0" err="1" smtClean="0"/>
              <a:t>protect</a:t>
            </a:r>
            <a:r>
              <a:rPr lang="tr-TR" sz="2200" dirty="0" smtClean="0"/>
              <a:t> </a:t>
            </a:r>
            <a:r>
              <a:rPr lang="tr-TR" sz="2200" dirty="0" err="1" smtClean="0"/>
              <a:t>the</a:t>
            </a:r>
            <a:r>
              <a:rPr lang="tr-TR" sz="2200" dirty="0" smtClean="0"/>
              <a:t> </a:t>
            </a:r>
            <a:r>
              <a:rPr lang="tr-TR" sz="2200" dirty="0" err="1" smtClean="0"/>
              <a:t>food</a:t>
            </a:r>
            <a:r>
              <a:rPr lang="tr-TR" sz="2200" dirty="0" smtClean="0"/>
              <a:t> </a:t>
            </a:r>
            <a:r>
              <a:rPr lang="tr-TR" sz="2200" dirty="0" err="1" smtClean="0"/>
              <a:t>from</a:t>
            </a:r>
            <a:r>
              <a:rPr lang="tr-TR" sz="2200" dirty="0" smtClean="0"/>
              <a:t> </a:t>
            </a:r>
            <a:r>
              <a:rPr lang="tr-TR" sz="2200" dirty="0" err="1" smtClean="0"/>
              <a:t>physical</a:t>
            </a:r>
            <a:r>
              <a:rPr lang="tr-TR" sz="2200" dirty="0" smtClean="0"/>
              <a:t> </a:t>
            </a:r>
            <a:r>
              <a:rPr lang="tr-TR" sz="2200" dirty="0" err="1" smtClean="0"/>
              <a:t>damage</a:t>
            </a:r>
            <a:r>
              <a:rPr lang="tr-TR" sz="2200" dirty="0" smtClean="0"/>
              <a:t>. </a:t>
            </a:r>
            <a:r>
              <a:rPr lang="tr-TR" sz="2200" dirty="0" err="1" smtClean="0"/>
              <a:t>The</a:t>
            </a:r>
            <a:r>
              <a:rPr lang="tr-TR" sz="2200" dirty="0" smtClean="0"/>
              <a:t> </a:t>
            </a:r>
            <a:r>
              <a:rPr lang="tr-TR" sz="2200" dirty="0" err="1" smtClean="0"/>
              <a:t>most</a:t>
            </a:r>
            <a:r>
              <a:rPr lang="tr-TR" sz="2200" dirty="0" smtClean="0"/>
              <a:t> </a:t>
            </a:r>
            <a:r>
              <a:rPr lang="tr-TR" sz="2200" dirty="0" err="1" smtClean="0"/>
              <a:t>important</a:t>
            </a:r>
            <a:r>
              <a:rPr lang="tr-TR" sz="2200" dirty="0" smtClean="0"/>
              <a:t> </a:t>
            </a:r>
            <a:r>
              <a:rPr lang="tr-TR" sz="2200" dirty="0" err="1" smtClean="0"/>
              <a:t>thing</a:t>
            </a:r>
            <a:r>
              <a:rPr lang="tr-TR" sz="2200" dirty="0" smtClean="0"/>
              <a:t> is </a:t>
            </a:r>
            <a:r>
              <a:rPr lang="tr-TR" sz="2200" dirty="0" err="1" smtClean="0"/>
              <a:t>that</a:t>
            </a:r>
            <a:r>
              <a:rPr lang="tr-TR" sz="2200" dirty="0" smtClean="0"/>
              <a:t> </a:t>
            </a:r>
            <a:r>
              <a:rPr lang="tr-TR" sz="2200" dirty="0" err="1" smtClean="0"/>
              <a:t>airflow</a:t>
            </a:r>
            <a:r>
              <a:rPr lang="tr-TR" sz="2200" dirty="0" smtClean="0"/>
              <a:t> </a:t>
            </a:r>
            <a:r>
              <a:rPr lang="tr-TR" sz="2200" dirty="0" err="1" smtClean="0"/>
              <a:t>that</a:t>
            </a:r>
            <a:r>
              <a:rPr lang="tr-TR" sz="2200" dirty="0" smtClean="0"/>
              <a:t> </a:t>
            </a:r>
            <a:r>
              <a:rPr lang="tr-TR" sz="2200" dirty="0" err="1" smtClean="0"/>
              <a:t>required</a:t>
            </a:r>
            <a:r>
              <a:rPr lang="tr-TR" sz="2200" dirty="0" smtClean="0"/>
              <a:t> </a:t>
            </a:r>
            <a:r>
              <a:rPr lang="tr-TR" sz="2200" dirty="0" err="1" smtClean="0"/>
              <a:t>by</a:t>
            </a:r>
            <a:r>
              <a:rPr lang="tr-TR" sz="2200" dirty="0" smtClean="0"/>
              <a:t> </a:t>
            </a:r>
            <a:r>
              <a:rPr lang="tr-TR" sz="2200" dirty="0" err="1" smtClean="0"/>
              <a:t>fruits</a:t>
            </a:r>
            <a:r>
              <a:rPr lang="tr-TR" sz="2200" dirty="0" smtClean="0"/>
              <a:t> </a:t>
            </a:r>
            <a:r>
              <a:rPr lang="tr-TR" sz="2200" dirty="0" err="1" smtClean="0"/>
              <a:t>or</a:t>
            </a:r>
            <a:r>
              <a:rPr lang="tr-TR" sz="2200" dirty="0" smtClean="0"/>
              <a:t> </a:t>
            </a:r>
            <a:r>
              <a:rPr lang="tr-TR" sz="2200" dirty="0" err="1" smtClean="0"/>
              <a:t>vegetables</a:t>
            </a:r>
            <a:r>
              <a:rPr lang="tr-TR" sz="2200" dirty="0" smtClean="0"/>
              <a:t> </a:t>
            </a:r>
            <a:r>
              <a:rPr lang="tr-TR" sz="2200" dirty="0" err="1" smtClean="0"/>
              <a:t>for</a:t>
            </a:r>
            <a:r>
              <a:rPr lang="tr-TR" sz="2200" dirty="0" smtClean="0"/>
              <a:t> </a:t>
            </a:r>
            <a:r>
              <a:rPr lang="tr-TR" sz="2200" dirty="0" err="1" smtClean="0"/>
              <a:t>respiration</a:t>
            </a:r>
            <a:r>
              <a:rPr lang="tr-TR" sz="2200" dirty="0" smtClean="0"/>
              <a:t> </a:t>
            </a:r>
            <a:r>
              <a:rPr lang="tr-TR" sz="2200" dirty="0" err="1" smtClean="0"/>
              <a:t>must</a:t>
            </a:r>
            <a:r>
              <a:rPr lang="tr-TR" sz="2200" dirty="0" smtClean="0"/>
              <a:t> be </a:t>
            </a:r>
            <a:r>
              <a:rPr lang="tr-TR" sz="2200" dirty="0" err="1" smtClean="0"/>
              <a:t>allowed</a:t>
            </a:r>
            <a:r>
              <a:rPr lang="tr-TR" sz="2200" dirty="0" smtClean="0"/>
              <a:t>.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209914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/>
              <a:t>2.2.) </a:t>
            </a:r>
            <a:r>
              <a:rPr lang="tr-TR" b="1" dirty="0" err="1" smtClean="0"/>
              <a:t>Insect</a:t>
            </a:r>
            <a:r>
              <a:rPr lang="tr-TR" b="1" dirty="0" smtClean="0"/>
              <a:t> </a:t>
            </a:r>
            <a:r>
              <a:rPr lang="tr-TR" b="1" dirty="0" err="1" smtClean="0"/>
              <a:t>damage</a:t>
            </a:r>
            <a:endParaRPr lang="en-US" b="1" dirty="0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DE442-1CB8-400A-A8EF-E1E759702E45}" type="datetime1">
              <a:rPr lang="en-US" smtClean="0"/>
              <a:pPr/>
              <a:t>3/11/2020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FDE 216-FP</a:t>
            </a:r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8818866D-0444-4E98-9157-10C2F682FBB5}" type="slidenum">
              <a:rPr lang="tr-TR" smtClean="0"/>
              <a:pPr/>
              <a:t>34</a:t>
            </a:fld>
            <a:endParaRPr lang="tr-TR"/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dirty="0"/>
              <a:t>Infestation of foods with insects can be extremely unpleasant for the </a:t>
            </a:r>
            <a:r>
              <a:rPr lang="en-US" sz="2800" dirty="0" smtClean="0"/>
              <a:t>consumer</a:t>
            </a:r>
            <a:r>
              <a:rPr lang="tr-TR" sz="2800" dirty="0" smtClean="0"/>
              <a:t> </a:t>
            </a:r>
            <a:r>
              <a:rPr lang="en-US" sz="2800" dirty="0" smtClean="0"/>
              <a:t>because </a:t>
            </a:r>
            <a:r>
              <a:rPr lang="en-US" sz="2800" dirty="0"/>
              <a:t>it is often not detected until the opening of the </a:t>
            </a:r>
            <a:r>
              <a:rPr lang="en-US" sz="2800" dirty="0" smtClean="0"/>
              <a:t>product</a:t>
            </a:r>
            <a:endParaRPr lang="tr-TR" sz="2800" dirty="0" smtClean="0"/>
          </a:p>
          <a:p>
            <a:pPr marL="0" indent="0">
              <a:buNone/>
            </a:pPr>
            <a:endParaRPr lang="tr-TR" sz="2800" dirty="0" smtClean="0"/>
          </a:p>
          <a:p>
            <a:r>
              <a:rPr lang="en-US" sz="2800" dirty="0"/>
              <a:t>Insect </a:t>
            </a:r>
            <a:r>
              <a:rPr lang="en-US" sz="2800" dirty="0" smtClean="0"/>
              <a:t>infestation</a:t>
            </a:r>
            <a:r>
              <a:rPr lang="tr-TR" sz="2800" dirty="0" smtClean="0"/>
              <a:t> </a:t>
            </a:r>
            <a:r>
              <a:rPr lang="en-US" sz="2800" b="1" dirty="0" smtClean="0"/>
              <a:t>can </a:t>
            </a:r>
            <a:r>
              <a:rPr lang="en-US" sz="2800" b="1" dirty="0"/>
              <a:t>occur at any point after manufacture</a:t>
            </a:r>
            <a:r>
              <a:rPr lang="en-US" sz="2800" dirty="0"/>
              <a:t>, but is most likely </a:t>
            </a:r>
            <a:r>
              <a:rPr lang="en-US" sz="2800" b="1" dirty="0">
                <a:solidFill>
                  <a:srgbClr val="0000FF"/>
                </a:solidFill>
              </a:rPr>
              <a:t>during </a:t>
            </a:r>
            <a:r>
              <a:rPr lang="en-US" sz="2800" b="1" dirty="0" smtClean="0">
                <a:solidFill>
                  <a:srgbClr val="0000FF"/>
                </a:solidFill>
              </a:rPr>
              <a:t>extended</a:t>
            </a:r>
            <a:r>
              <a:rPr lang="tr-TR" sz="2800" b="1" dirty="0" smtClean="0">
                <a:solidFill>
                  <a:srgbClr val="0000FF"/>
                </a:solidFill>
              </a:rPr>
              <a:t> </a:t>
            </a:r>
            <a:r>
              <a:rPr lang="en-US" sz="2800" b="1" dirty="0" smtClean="0">
                <a:solidFill>
                  <a:srgbClr val="0000FF"/>
                </a:solidFill>
              </a:rPr>
              <a:t>storage </a:t>
            </a:r>
            <a:r>
              <a:rPr lang="en-US" sz="2800" b="1" dirty="0">
                <a:solidFill>
                  <a:srgbClr val="0000FF"/>
                </a:solidFill>
              </a:rPr>
              <a:t>periods or during </a:t>
            </a:r>
            <a:r>
              <a:rPr lang="en-US" sz="2800" b="1" dirty="0" smtClean="0">
                <a:solidFill>
                  <a:srgbClr val="0000FF"/>
                </a:solidFill>
              </a:rPr>
              <a:t>shipment</a:t>
            </a:r>
            <a:endParaRPr lang="tr-TR" sz="2800" b="1" dirty="0" smtClean="0">
              <a:solidFill>
                <a:srgbClr val="0000FF"/>
              </a:solidFill>
            </a:endParaRPr>
          </a:p>
          <a:p>
            <a:pPr marL="0" indent="0">
              <a:buNone/>
            </a:pPr>
            <a:endParaRPr lang="tr-TR" sz="2800" b="1" dirty="0" smtClean="0">
              <a:solidFill>
                <a:srgbClr val="0000FF"/>
              </a:solidFill>
            </a:endParaRPr>
          </a:p>
          <a:p>
            <a:r>
              <a:rPr lang="en-US" sz="2800" dirty="0"/>
              <a:t>Insect </a:t>
            </a:r>
            <a:r>
              <a:rPr lang="en-US" sz="2800" dirty="0" smtClean="0"/>
              <a:t>infestation</a:t>
            </a:r>
            <a:r>
              <a:rPr lang="tr-TR" sz="2800" dirty="0" smtClean="0"/>
              <a:t> </a:t>
            </a:r>
            <a:r>
              <a:rPr lang="tr-TR" sz="2800" b="1" dirty="0" err="1" smtClean="0">
                <a:solidFill>
                  <a:srgbClr val="C00000"/>
                </a:solidFill>
              </a:rPr>
              <a:t>results</a:t>
            </a:r>
            <a:r>
              <a:rPr lang="tr-TR" sz="2800" b="1" dirty="0" smtClean="0">
                <a:solidFill>
                  <a:srgbClr val="C00000"/>
                </a:solidFill>
              </a:rPr>
              <a:t> in </a:t>
            </a:r>
            <a:r>
              <a:rPr lang="en-US" sz="2800" b="1" dirty="0" smtClean="0">
                <a:solidFill>
                  <a:srgbClr val="C00000"/>
                </a:solidFill>
              </a:rPr>
              <a:t>loss </a:t>
            </a:r>
            <a:r>
              <a:rPr lang="en-US" sz="2800" b="1" dirty="0">
                <a:solidFill>
                  <a:srgbClr val="C00000"/>
                </a:solidFill>
              </a:rPr>
              <a:t>of </a:t>
            </a:r>
            <a:r>
              <a:rPr lang="en-US" sz="2800" b="1" dirty="0" smtClean="0">
                <a:solidFill>
                  <a:srgbClr val="C00000"/>
                </a:solidFill>
              </a:rPr>
              <a:t>materials</a:t>
            </a:r>
            <a:r>
              <a:rPr lang="tr-TR" sz="2800" b="1" dirty="0" smtClean="0">
                <a:solidFill>
                  <a:srgbClr val="C00000"/>
                </a:solidFill>
              </a:rPr>
              <a:t> </a:t>
            </a:r>
            <a:r>
              <a:rPr lang="tr-TR" sz="2800" b="1" dirty="0" err="1" smtClean="0">
                <a:solidFill>
                  <a:srgbClr val="C00000"/>
                </a:solidFill>
              </a:rPr>
              <a:t>and</a:t>
            </a:r>
            <a:r>
              <a:rPr lang="tr-TR" sz="2800" b="1" dirty="0">
                <a:solidFill>
                  <a:srgbClr val="C00000"/>
                </a:solidFill>
              </a:rPr>
              <a:t> </a:t>
            </a:r>
            <a:r>
              <a:rPr lang="tr-TR" sz="2800" b="1" dirty="0" err="1" smtClean="0">
                <a:solidFill>
                  <a:srgbClr val="C00000"/>
                </a:solidFill>
              </a:rPr>
              <a:t>damage</a:t>
            </a:r>
            <a:r>
              <a:rPr lang="tr-TR" sz="2800" b="1" dirty="0" smtClean="0">
                <a:solidFill>
                  <a:srgbClr val="C00000"/>
                </a:solidFill>
              </a:rPr>
              <a:t> </a:t>
            </a:r>
            <a:r>
              <a:rPr lang="tr-TR" sz="2800" b="1" dirty="0" err="1" smtClean="0">
                <a:solidFill>
                  <a:srgbClr val="C00000"/>
                </a:solidFill>
              </a:rPr>
              <a:t>the</a:t>
            </a:r>
            <a:r>
              <a:rPr lang="tr-TR" sz="2800" b="1" dirty="0" smtClean="0">
                <a:solidFill>
                  <a:srgbClr val="C00000"/>
                </a:solidFill>
              </a:rPr>
              <a:t> name of </a:t>
            </a:r>
            <a:r>
              <a:rPr lang="tr-TR" sz="2800" b="1" dirty="0" err="1" smtClean="0">
                <a:solidFill>
                  <a:srgbClr val="C00000"/>
                </a:solidFill>
              </a:rPr>
              <a:t>br</a:t>
            </a:r>
            <a:r>
              <a:rPr lang="en-US" sz="2800" b="1" dirty="0" smtClean="0">
                <a:solidFill>
                  <a:srgbClr val="C00000"/>
                </a:solidFill>
              </a:rPr>
              <a:t>ands</a:t>
            </a:r>
            <a:endParaRPr lang="tr-TR" sz="2800" b="1" dirty="0" smtClean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9914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/>
              <a:t>2.2</a:t>
            </a:r>
            <a:r>
              <a:rPr lang="tr-TR" b="1" dirty="0"/>
              <a:t>.) </a:t>
            </a:r>
            <a:r>
              <a:rPr lang="tr-TR" b="1" dirty="0" err="1"/>
              <a:t>Insect</a:t>
            </a:r>
            <a:r>
              <a:rPr lang="tr-TR" b="1" dirty="0"/>
              <a:t> </a:t>
            </a:r>
            <a:r>
              <a:rPr lang="tr-TR" b="1" dirty="0" err="1"/>
              <a:t>damage</a:t>
            </a:r>
            <a:endParaRPr lang="en-US" b="1" dirty="0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DE442-1CB8-400A-A8EF-E1E759702E45}" type="datetime1">
              <a:rPr lang="en-US" smtClean="0"/>
              <a:pPr/>
              <a:t>3/11/2020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FDE 216-FP</a:t>
            </a:r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8818866D-0444-4E98-9157-10C2F682FBB5}" type="slidenum">
              <a:rPr lang="tr-TR" smtClean="0"/>
              <a:pPr/>
              <a:t>35</a:t>
            </a:fld>
            <a:endParaRPr lang="tr-TR"/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1"/>
          </p:nvPr>
        </p:nvSpPr>
        <p:spPr>
          <a:xfrm>
            <a:off x="333829" y="1600200"/>
            <a:ext cx="8432219" cy="4495800"/>
          </a:xfrm>
        </p:spPr>
        <p:txBody>
          <a:bodyPr>
            <a:noAutofit/>
          </a:bodyPr>
          <a:lstStyle/>
          <a:p>
            <a:r>
              <a:rPr lang="en-US" sz="2400" dirty="0" smtClean="0"/>
              <a:t>Package pests are classified in two</a:t>
            </a:r>
            <a:r>
              <a:rPr lang="tr-TR" sz="2400" dirty="0" smtClean="0"/>
              <a:t> </a:t>
            </a:r>
            <a:r>
              <a:rPr lang="en-US" sz="2400" dirty="0" smtClean="0"/>
              <a:t>groups – penetrators and invaders</a:t>
            </a:r>
            <a:endParaRPr lang="tr-TR" sz="2400" dirty="0" smtClean="0"/>
          </a:p>
          <a:p>
            <a:r>
              <a:rPr lang="en-US" sz="2400" b="1" dirty="0" smtClean="0">
                <a:solidFill>
                  <a:srgbClr val="C00000"/>
                </a:solidFill>
              </a:rPr>
              <a:t>Penetrators </a:t>
            </a:r>
            <a:r>
              <a:rPr lang="en-US" sz="2400" dirty="0" smtClean="0"/>
              <a:t>are </a:t>
            </a:r>
            <a:r>
              <a:rPr lang="tr-TR" sz="2400" dirty="0" err="1" smtClean="0"/>
              <a:t>capable</a:t>
            </a:r>
            <a:r>
              <a:rPr lang="tr-TR" sz="2400" dirty="0" smtClean="0"/>
              <a:t> of </a:t>
            </a:r>
            <a:r>
              <a:rPr lang="tr-TR" sz="2400" dirty="0" err="1" smtClean="0"/>
              <a:t>entry</a:t>
            </a:r>
            <a:r>
              <a:rPr lang="tr-TR" sz="2400" dirty="0" smtClean="0"/>
              <a:t> </a:t>
            </a:r>
            <a:r>
              <a:rPr lang="tr-TR" sz="2400" dirty="0" err="1" smtClean="0"/>
              <a:t>into</a:t>
            </a:r>
            <a:r>
              <a:rPr lang="tr-TR" sz="2400" dirty="0" smtClean="0"/>
              <a:t> </a:t>
            </a:r>
            <a:r>
              <a:rPr lang="tr-TR" sz="2400" dirty="0" err="1" smtClean="0"/>
              <a:t>package</a:t>
            </a:r>
            <a:r>
              <a:rPr lang="tr-TR" sz="2400" dirty="0" smtClean="0"/>
              <a:t> </a:t>
            </a:r>
            <a:r>
              <a:rPr lang="tr-TR" sz="2400" dirty="0" err="1" smtClean="0"/>
              <a:t>through</a:t>
            </a:r>
            <a:r>
              <a:rPr lang="tr-TR" sz="2400" dirty="0" smtClean="0"/>
              <a:t> </a:t>
            </a:r>
            <a:r>
              <a:rPr lang="en-US" sz="2400" dirty="0" smtClean="0"/>
              <a:t>one or more layers of flexible packaging materials. It is</a:t>
            </a:r>
            <a:r>
              <a:rPr lang="tr-TR" sz="2400" dirty="0" smtClean="0"/>
              <a:t> </a:t>
            </a:r>
            <a:r>
              <a:rPr lang="en-US" sz="2400" dirty="0" smtClean="0"/>
              <a:t>possible to reduce </a:t>
            </a:r>
            <a:r>
              <a:rPr lang="tr-TR" sz="2400" dirty="0" err="1" smtClean="0"/>
              <a:t>their</a:t>
            </a:r>
            <a:r>
              <a:rPr lang="tr-TR" sz="2400" dirty="0" smtClean="0"/>
              <a:t> </a:t>
            </a:r>
            <a:r>
              <a:rPr lang="en-US" sz="2400" dirty="0" smtClean="0"/>
              <a:t>infestation by </a:t>
            </a:r>
            <a:r>
              <a:rPr lang="en-US" sz="2400" b="1" dirty="0" smtClean="0">
                <a:solidFill>
                  <a:srgbClr val="C00000"/>
                </a:solidFill>
              </a:rPr>
              <a:t>preventing the escape of</a:t>
            </a:r>
            <a:r>
              <a:rPr lang="tr-TR" sz="2400" b="1" dirty="0" smtClean="0">
                <a:solidFill>
                  <a:srgbClr val="C00000"/>
                </a:solidFill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</a:rPr>
              <a:t>odours</a:t>
            </a:r>
            <a:r>
              <a:rPr lang="en-US" sz="2400" b="1" dirty="0" smtClean="0">
                <a:solidFill>
                  <a:srgbClr val="C00000"/>
                </a:solidFill>
              </a:rPr>
              <a:t> from the package through the use of </a:t>
            </a:r>
            <a:r>
              <a:rPr lang="tr-TR" sz="2400" b="1" dirty="0" err="1" smtClean="0">
                <a:solidFill>
                  <a:srgbClr val="C00000"/>
                </a:solidFill>
              </a:rPr>
              <a:t>high</a:t>
            </a:r>
            <a:r>
              <a:rPr lang="tr-TR" sz="2400" b="1" dirty="0" smtClean="0">
                <a:solidFill>
                  <a:srgbClr val="C00000"/>
                </a:solidFill>
              </a:rPr>
              <a:t> </a:t>
            </a:r>
            <a:r>
              <a:rPr lang="tr-TR" sz="2400" b="1" dirty="0" err="1" smtClean="0">
                <a:solidFill>
                  <a:srgbClr val="C00000"/>
                </a:solidFill>
              </a:rPr>
              <a:t>odor</a:t>
            </a:r>
            <a:r>
              <a:rPr lang="tr-TR" sz="2400" b="1" dirty="0" smtClean="0">
                <a:solidFill>
                  <a:srgbClr val="C00000"/>
                </a:solidFill>
              </a:rPr>
              <a:t> </a:t>
            </a:r>
            <a:r>
              <a:rPr lang="en-US" sz="2400" b="1" dirty="0" smtClean="0">
                <a:solidFill>
                  <a:srgbClr val="C00000"/>
                </a:solidFill>
              </a:rPr>
              <a:t>barrier materials</a:t>
            </a:r>
            <a:endParaRPr lang="tr-TR" sz="2400" b="1" dirty="0" smtClean="0">
              <a:solidFill>
                <a:srgbClr val="C00000"/>
              </a:solidFill>
            </a:endParaRPr>
          </a:p>
          <a:p>
            <a:r>
              <a:rPr lang="en-US" sz="2400" b="1" dirty="0">
                <a:solidFill>
                  <a:srgbClr val="0000FF"/>
                </a:solidFill>
              </a:rPr>
              <a:t>Invaders</a:t>
            </a:r>
            <a:r>
              <a:rPr lang="en-US" sz="2400" dirty="0"/>
              <a:t> are more common and </a:t>
            </a:r>
            <a:r>
              <a:rPr lang="en-US" sz="2400" b="1" dirty="0">
                <a:solidFill>
                  <a:srgbClr val="0000FF"/>
                </a:solidFill>
              </a:rPr>
              <a:t>enter packages through </a:t>
            </a:r>
            <a:r>
              <a:rPr lang="en-US" sz="2400" b="1" dirty="0" smtClean="0">
                <a:solidFill>
                  <a:srgbClr val="0000FF"/>
                </a:solidFill>
              </a:rPr>
              <a:t>existing</a:t>
            </a:r>
            <a:r>
              <a:rPr lang="tr-TR" sz="2400" b="1" dirty="0" smtClean="0">
                <a:solidFill>
                  <a:srgbClr val="0000FF"/>
                </a:solidFill>
              </a:rPr>
              <a:t> </a:t>
            </a:r>
            <a:r>
              <a:rPr lang="en-US" sz="2400" b="1" dirty="0" smtClean="0">
                <a:solidFill>
                  <a:srgbClr val="0000FF"/>
                </a:solidFill>
              </a:rPr>
              <a:t>openings</a:t>
            </a:r>
            <a:r>
              <a:rPr lang="en-US" sz="2400" b="1" dirty="0">
                <a:solidFill>
                  <a:srgbClr val="0000FF"/>
                </a:solidFill>
              </a:rPr>
              <a:t>, usually created from poor seals, openings made by other insects </a:t>
            </a:r>
            <a:r>
              <a:rPr lang="en-US" sz="2400" b="1" dirty="0" smtClean="0">
                <a:solidFill>
                  <a:srgbClr val="0000FF"/>
                </a:solidFill>
              </a:rPr>
              <a:t>or</a:t>
            </a:r>
            <a:r>
              <a:rPr lang="tr-TR" sz="2400" b="1" dirty="0" smtClean="0">
                <a:solidFill>
                  <a:srgbClr val="0000FF"/>
                </a:solidFill>
              </a:rPr>
              <a:t> </a:t>
            </a:r>
            <a:r>
              <a:rPr lang="en-US" sz="2400" b="1" dirty="0" smtClean="0">
                <a:solidFill>
                  <a:srgbClr val="0000FF"/>
                </a:solidFill>
              </a:rPr>
              <a:t>mechanical </a:t>
            </a:r>
            <a:r>
              <a:rPr lang="en-US" sz="2400" b="1" dirty="0">
                <a:solidFill>
                  <a:srgbClr val="0000FF"/>
                </a:solidFill>
              </a:rPr>
              <a:t>damage</a:t>
            </a:r>
            <a:r>
              <a:rPr lang="en-US" sz="2400" dirty="0" smtClean="0"/>
              <a:t>.</a:t>
            </a:r>
            <a:r>
              <a:rPr lang="tr-TR" sz="2400" dirty="0" smtClean="0"/>
              <a:t> </a:t>
            </a:r>
            <a:r>
              <a:rPr lang="tr-TR" sz="2400" dirty="0" err="1" smtClean="0"/>
              <a:t>Therefore</a:t>
            </a:r>
            <a:r>
              <a:rPr lang="tr-TR" sz="2400" dirty="0" smtClean="0"/>
              <a:t>, </a:t>
            </a:r>
            <a:r>
              <a:rPr lang="tr-TR" sz="2400" b="1" dirty="0" err="1" smtClean="0">
                <a:solidFill>
                  <a:schemeClr val="accent3">
                    <a:lumMod val="75000"/>
                  </a:schemeClr>
                </a:solidFill>
              </a:rPr>
              <a:t>seals</a:t>
            </a:r>
            <a:r>
              <a:rPr lang="tr-TR" sz="2400" b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tr-TR" sz="2400" b="1" dirty="0" err="1" smtClean="0">
                <a:solidFill>
                  <a:schemeClr val="accent3">
                    <a:lumMod val="75000"/>
                  </a:schemeClr>
                </a:solidFill>
              </a:rPr>
              <a:t>should</a:t>
            </a:r>
            <a:r>
              <a:rPr lang="tr-TR" sz="2400" b="1" dirty="0" smtClean="0">
                <a:solidFill>
                  <a:schemeClr val="accent3">
                    <a:lumMod val="75000"/>
                  </a:schemeClr>
                </a:solidFill>
              </a:rPr>
              <a:t> be </a:t>
            </a:r>
            <a:r>
              <a:rPr lang="tr-TR" sz="2400" b="1" dirty="0" err="1" smtClean="0">
                <a:solidFill>
                  <a:schemeClr val="accent3">
                    <a:lumMod val="75000"/>
                  </a:schemeClr>
                </a:solidFill>
              </a:rPr>
              <a:t>durable</a:t>
            </a:r>
            <a:r>
              <a:rPr lang="tr-TR" sz="2400" dirty="0" smtClean="0"/>
              <a:t> </a:t>
            </a:r>
            <a:r>
              <a:rPr lang="tr-TR" sz="2400" dirty="0" err="1" smtClean="0"/>
              <a:t>against</a:t>
            </a:r>
            <a:r>
              <a:rPr lang="tr-TR" sz="2400" dirty="0" smtClean="0"/>
              <a:t> </a:t>
            </a:r>
            <a:r>
              <a:rPr lang="tr-TR" sz="2400" dirty="0" err="1" smtClean="0"/>
              <a:t>to</a:t>
            </a:r>
            <a:r>
              <a:rPr lang="tr-TR" sz="2400" dirty="0" smtClean="0"/>
              <a:t> </a:t>
            </a:r>
            <a:r>
              <a:rPr lang="tr-TR" sz="2400" dirty="0" err="1" smtClean="0"/>
              <a:t>insects</a:t>
            </a:r>
            <a:r>
              <a:rPr lang="tr-TR" sz="2400" dirty="0" smtClean="0"/>
              <a:t>. </a:t>
            </a:r>
            <a:r>
              <a:rPr lang="tr-TR" sz="2400" dirty="0" err="1" smtClean="0"/>
              <a:t>Additionally</a:t>
            </a:r>
            <a:r>
              <a:rPr lang="tr-TR" sz="2400" dirty="0" smtClean="0"/>
              <a:t>, </a:t>
            </a:r>
            <a:r>
              <a:rPr lang="tr-TR" sz="2400" b="1" dirty="0">
                <a:solidFill>
                  <a:schemeClr val="accent3">
                    <a:lumMod val="75000"/>
                  </a:schemeClr>
                </a:solidFill>
              </a:rPr>
              <a:t>t</a:t>
            </a:r>
            <a:r>
              <a:rPr lang="en-US" sz="2400" b="1" dirty="0" smtClean="0">
                <a:solidFill>
                  <a:schemeClr val="accent3">
                    <a:lumMod val="75000"/>
                  </a:schemeClr>
                </a:solidFill>
              </a:rPr>
              <a:t>he </a:t>
            </a:r>
            <a:r>
              <a:rPr lang="en-US" sz="2400" b="1" dirty="0">
                <a:solidFill>
                  <a:schemeClr val="accent3">
                    <a:lumMod val="75000"/>
                  </a:schemeClr>
                </a:solidFill>
              </a:rPr>
              <a:t>corners of square packages can also be potential </a:t>
            </a:r>
            <a:r>
              <a:rPr lang="en-US" sz="2400" b="1" dirty="0" smtClean="0">
                <a:solidFill>
                  <a:schemeClr val="accent3">
                    <a:lumMod val="75000"/>
                  </a:schemeClr>
                </a:solidFill>
              </a:rPr>
              <a:t>points</a:t>
            </a:r>
            <a:r>
              <a:rPr lang="tr-TR" sz="2400" b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2400" b="1" dirty="0" smtClean="0">
                <a:solidFill>
                  <a:schemeClr val="accent3">
                    <a:lumMod val="75000"/>
                  </a:schemeClr>
                </a:solidFill>
              </a:rPr>
              <a:t>of </a:t>
            </a:r>
            <a:r>
              <a:rPr lang="en-US" sz="2400" b="1" dirty="0">
                <a:solidFill>
                  <a:schemeClr val="accent3">
                    <a:lumMod val="75000"/>
                  </a:schemeClr>
                </a:solidFill>
              </a:rPr>
              <a:t>entry </a:t>
            </a:r>
            <a:r>
              <a:rPr lang="en-US" sz="2400" dirty="0"/>
              <a:t>for insects</a:t>
            </a:r>
            <a:endParaRPr lang="tr-TR" sz="2400" b="1" dirty="0" smtClean="0">
              <a:solidFill>
                <a:srgbClr val="C00000"/>
              </a:solidFill>
            </a:endParaRPr>
          </a:p>
          <a:p>
            <a:endParaRPr lang="tr-TR" sz="2400" b="1" dirty="0" smtClean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9914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/>
              <a:t>2.3) </a:t>
            </a:r>
            <a:r>
              <a:rPr lang="tr-TR" b="1" dirty="0" err="1" smtClean="0"/>
              <a:t>Moisture</a:t>
            </a:r>
            <a:r>
              <a:rPr lang="tr-TR" b="1" dirty="0" smtClean="0"/>
              <a:t> </a:t>
            </a:r>
            <a:r>
              <a:rPr lang="tr-TR" b="1" dirty="0" err="1" smtClean="0"/>
              <a:t>changes</a:t>
            </a:r>
            <a:endParaRPr lang="en-US" b="1" dirty="0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DE442-1CB8-400A-A8EF-E1E759702E45}" type="datetime1">
              <a:rPr lang="en-US" smtClean="0"/>
              <a:pPr/>
              <a:t>3/11/2020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FDE 216-FP</a:t>
            </a:r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8818866D-0444-4E98-9157-10C2F682FBB5}" type="slidenum">
              <a:rPr lang="tr-TR" smtClean="0"/>
              <a:pPr/>
              <a:t>36</a:t>
            </a:fld>
            <a:endParaRPr lang="tr-TR"/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Moisture changes leading to loss or gain of moisture is a significant </a:t>
            </a:r>
            <a:r>
              <a:rPr lang="en-US" dirty="0" smtClean="0"/>
              <a:t>physical</a:t>
            </a:r>
            <a:r>
              <a:rPr lang="tr-TR" dirty="0" smtClean="0"/>
              <a:t> </a:t>
            </a:r>
            <a:r>
              <a:rPr lang="en-US" dirty="0" smtClean="0"/>
              <a:t>cause </a:t>
            </a:r>
            <a:r>
              <a:rPr lang="en-US" dirty="0"/>
              <a:t>of the loss of shelf life of </a:t>
            </a:r>
            <a:r>
              <a:rPr lang="en-US" dirty="0" smtClean="0"/>
              <a:t>foods</a:t>
            </a:r>
            <a:endParaRPr lang="tr-TR" dirty="0" smtClean="0"/>
          </a:p>
          <a:p>
            <a:pPr marL="0" indent="0">
              <a:buNone/>
            </a:pPr>
            <a:endParaRPr lang="tr-TR" dirty="0" smtClean="0"/>
          </a:p>
          <a:p>
            <a:r>
              <a:rPr lang="en-US" b="1" dirty="0">
                <a:solidFill>
                  <a:srgbClr val="0000FF"/>
                </a:solidFill>
              </a:rPr>
              <a:t>Hygroscopic foods require </a:t>
            </a:r>
            <a:r>
              <a:rPr lang="en-US" b="1" dirty="0" smtClean="0">
                <a:solidFill>
                  <a:srgbClr val="0000FF"/>
                </a:solidFill>
              </a:rPr>
              <a:t>protection</a:t>
            </a:r>
            <a:r>
              <a:rPr lang="tr-TR" b="1" dirty="0" smtClean="0">
                <a:solidFill>
                  <a:srgbClr val="0000FF"/>
                </a:solidFill>
              </a:rPr>
              <a:t> </a:t>
            </a:r>
            <a:r>
              <a:rPr lang="en-US" b="1" dirty="0" smtClean="0">
                <a:solidFill>
                  <a:srgbClr val="0000FF"/>
                </a:solidFill>
              </a:rPr>
              <a:t>from </a:t>
            </a:r>
            <a:r>
              <a:rPr lang="en-US" b="1" dirty="0">
                <a:solidFill>
                  <a:srgbClr val="0000FF"/>
                </a:solidFill>
              </a:rPr>
              <a:t>moisture take up </a:t>
            </a:r>
            <a:r>
              <a:rPr lang="en-US" dirty="0"/>
              <a:t>which in dry products such as breakfast cereals </a:t>
            </a:r>
            <a:r>
              <a:rPr lang="en-US" dirty="0" smtClean="0"/>
              <a:t>and</a:t>
            </a:r>
            <a:r>
              <a:rPr lang="tr-TR" dirty="0" smtClean="0"/>
              <a:t> </a:t>
            </a:r>
            <a:r>
              <a:rPr lang="en-US" dirty="0" smtClean="0"/>
              <a:t>biscuits </a:t>
            </a:r>
            <a:r>
              <a:rPr lang="en-US" dirty="0"/>
              <a:t>causes </a:t>
            </a:r>
            <a:r>
              <a:rPr lang="en-US" b="1" dirty="0">
                <a:solidFill>
                  <a:srgbClr val="C00000"/>
                </a:solidFill>
              </a:rPr>
              <a:t>loss of texture</a:t>
            </a:r>
            <a:r>
              <a:rPr lang="en-US" dirty="0"/>
              <a:t>, particularly </a:t>
            </a:r>
            <a:r>
              <a:rPr lang="en-US" b="1" dirty="0" smtClean="0">
                <a:solidFill>
                  <a:srgbClr val="C00000"/>
                </a:solidFill>
              </a:rPr>
              <a:t>crispness</a:t>
            </a:r>
            <a:endParaRPr lang="tr-TR" b="1" dirty="0" smtClean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9914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/>
              <a:t>2</a:t>
            </a:r>
            <a:r>
              <a:rPr lang="tr-TR" b="1" dirty="0" smtClean="0"/>
              <a:t>.3) </a:t>
            </a:r>
            <a:r>
              <a:rPr lang="tr-TR" b="1" dirty="0" err="1" smtClean="0"/>
              <a:t>Moisture</a:t>
            </a:r>
            <a:r>
              <a:rPr lang="tr-TR" b="1" dirty="0" smtClean="0"/>
              <a:t> </a:t>
            </a:r>
            <a:r>
              <a:rPr lang="tr-TR" b="1" dirty="0" err="1" smtClean="0"/>
              <a:t>changes</a:t>
            </a:r>
            <a:endParaRPr lang="en-US" b="1" dirty="0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DE442-1CB8-400A-A8EF-E1E759702E45}" type="datetime1">
              <a:rPr lang="en-US" smtClean="0"/>
              <a:pPr/>
              <a:t>3/11/2020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FDE 216-FP</a:t>
            </a:r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8818866D-0444-4E98-9157-10C2F682FBB5}" type="slidenum">
              <a:rPr lang="tr-TR" smtClean="0"/>
              <a:pPr/>
              <a:t>37</a:t>
            </a:fld>
            <a:endParaRPr lang="tr-TR"/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600" dirty="0"/>
              <a:t>Protection or prevention of moisture </a:t>
            </a:r>
            <a:r>
              <a:rPr lang="en-US" sz="2600" dirty="0" smtClean="0"/>
              <a:t>loss</a:t>
            </a:r>
            <a:r>
              <a:rPr lang="tr-TR" sz="2600" dirty="0" smtClean="0"/>
              <a:t> (</a:t>
            </a:r>
            <a:r>
              <a:rPr lang="tr-TR" sz="2600" dirty="0" err="1" smtClean="0"/>
              <a:t>by</a:t>
            </a:r>
            <a:r>
              <a:rPr lang="tr-TR" sz="2600" dirty="0" smtClean="0"/>
              <a:t> </a:t>
            </a:r>
            <a:r>
              <a:rPr lang="tr-TR" sz="2600" dirty="0" err="1" smtClean="0"/>
              <a:t>dehydration</a:t>
            </a:r>
            <a:r>
              <a:rPr lang="tr-TR" sz="2600" dirty="0" smtClean="0"/>
              <a:t> </a:t>
            </a:r>
            <a:r>
              <a:rPr lang="tr-TR" sz="2600" dirty="0" err="1" smtClean="0"/>
              <a:t>or</a:t>
            </a:r>
            <a:r>
              <a:rPr lang="tr-TR" sz="2600" dirty="0" smtClean="0"/>
              <a:t> </a:t>
            </a:r>
            <a:r>
              <a:rPr lang="tr-TR" sz="2600" dirty="0" err="1" smtClean="0"/>
              <a:t>evaporation</a:t>
            </a:r>
            <a:r>
              <a:rPr lang="tr-TR" sz="2600" dirty="0" smtClean="0"/>
              <a:t>) in </a:t>
            </a:r>
            <a:r>
              <a:rPr lang="en-US" sz="2600" dirty="0"/>
              <a:t>chilled and frozen </a:t>
            </a:r>
            <a:r>
              <a:rPr lang="en-US" sz="2600" dirty="0" smtClean="0"/>
              <a:t>foods</a:t>
            </a:r>
            <a:r>
              <a:rPr lang="tr-TR" sz="2600" dirty="0" smtClean="0"/>
              <a:t>, </a:t>
            </a:r>
            <a:r>
              <a:rPr lang="tr-TR" sz="2600" dirty="0" err="1" smtClean="0"/>
              <a:t>cheese</a:t>
            </a:r>
            <a:r>
              <a:rPr lang="tr-TR" sz="2600" dirty="0" smtClean="0"/>
              <a:t>, </a:t>
            </a:r>
            <a:r>
              <a:rPr lang="tr-TR" sz="2600" dirty="0" err="1" smtClean="0"/>
              <a:t>fresh</a:t>
            </a:r>
            <a:r>
              <a:rPr lang="tr-TR" sz="2600" dirty="0" smtClean="0"/>
              <a:t> </a:t>
            </a:r>
            <a:r>
              <a:rPr lang="tr-TR" sz="2600" dirty="0" err="1" smtClean="0"/>
              <a:t>meats</a:t>
            </a:r>
            <a:r>
              <a:rPr lang="tr-TR" sz="2600" dirty="0" smtClean="0"/>
              <a:t> </a:t>
            </a:r>
            <a:r>
              <a:rPr lang="en-US" sz="2600" dirty="0"/>
              <a:t>is best achieved by maintaining </a:t>
            </a:r>
            <a:r>
              <a:rPr lang="en-US" sz="2600" dirty="0" smtClean="0"/>
              <a:t>the</a:t>
            </a:r>
            <a:r>
              <a:rPr lang="tr-TR" sz="2600" dirty="0" smtClean="0"/>
              <a:t> </a:t>
            </a:r>
            <a:r>
              <a:rPr lang="en-US" sz="2600" dirty="0" smtClean="0"/>
              <a:t>correct </a:t>
            </a:r>
            <a:r>
              <a:rPr lang="en-US" sz="2600" dirty="0"/>
              <a:t>temperature and humidity in </a:t>
            </a:r>
            <a:r>
              <a:rPr lang="en-US" sz="2600" dirty="0" smtClean="0"/>
              <a:t>storage</a:t>
            </a:r>
            <a:endParaRPr lang="tr-TR" sz="2600" dirty="0" smtClean="0"/>
          </a:p>
          <a:p>
            <a:r>
              <a:rPr lang="tr-TR" sz="2600" b="1" dirty="0" err="1" smtClean="0"/>
              <a:t>Moisture</a:t>
            </a:r>
            <a:r>
              <a:rPr lang="tr-TR" sz="2600" b="1" dirty="0" smtClean="0"/>
              <a:t> </a:t>
            </a:r>
            <a:r>
              <a:rPr lang="tr-TR" sz="2600" b="1" dirty="0" err="1" smtClean="0"/>
              <a:t>loss</a:t>
            </a:r>
            <a:r>
              <a:rPr lang="tr-TR" sz="2600" b="1" dirty="0"/>
              <a:t> in </a:t>
            </a:r>
            <a:r>
              <a:rPr lang="en-US" sz="2600" b="1" dirty="0"/>
              <a:t>chilled and frozen foods</a:t>
            </a:r>
            <a:r>
              <a:rPr lang="tr-TR" sz="2600" b="1" dirty="0"/>
              <a:t>, </a:t>
            </a:r>
            <a:r>
              <a:rPr lang="tr-TR" sz="2600" b="1" dirty="0" err="1"/>
              <a:t>cheese</a:t>
            </a:r>
            <a:r>
              <a:rPr lang="tr-TR" sz="2600" b="1" dirty="0"/>
              <a:t>, </a:t>
            </a:r>
            <a:r>
              <a:rPr lang="tr-TR" sz="2600" b="1" dirty="0" err="1"/>
              <a:t>fresh</a:t>
            </a:r>
            <a:r>
              <a:rPr lang="tr-TR" sz="2600" b="1" dirty="0"/>
              <a:t> </a:t>
            </a:r>
            <a:r>
              <a:rPr lang="tr-TR" sz="2600" b="1" dirty="0" err="1" smtClean="0"/>
              <a:t>meats</a:t>
            </a:r>
            <a:r>
              <a:rPr lang="tr-TR" sz="2600" b="1" dirty="0" smtClean="0"/>
              <a:t> </a:t>
            </a:r>
            <a:r>
              <a:rPr lang="tr-TR" sz="2600" dirty="0" err="1" smtClean="0"/>
              <a:t>causes</a:t>
            </a:r>
            <a:r>
              <a:rPr lang="tr-TR" sz="2600" dirty="0" smtClean="0"/>
              <a:t> </a:t>
            </a:r>
            <a:r>
              <a:rPr lang="tr-TR" sz="2600" b="1" dirty="0" err="1" smtClean="0">
                <a:solidFill>
                  <a:srgbClr val="0000FF"/>
                </a:solidFill>
              </a:rPr>
              <a:t>weight</a:t>
            </a:r>
            <a:r>
              <a:rPr lang="tr-TR" sz="2600" b="1" dirty="0" smtClean="0">
                <a:solidFill>
                  <a:srgbClr val="0000FF"/>
                </a:solidFill>
              </a:rPr>
              <a:t> </a:t>
            </a:r>
            <a:r>
              <a:rPr lang="tr-TR" sz="2600" b="1" dirty="0" err="1" smtClean="0">
                <a:solidFill>
                  <a:srgbClr val="0000FF"/>
                </a:solidFill>
              </a:rPr>
              <a:t>loss</a:t>
            </a:r>
            <a:r>
              <a:rPr lang="tr-TR" sz="2600" b="1" dirty="0" smtClean="0">
                <a:solidFill>
                  <a:srgbClr val="0000FF"/>
                </a:solidFill>
              </a:rPr>
              <a:t>, </a:t>
            </a:r>
            <a:r>
              <a:rPr lang="tr-TR" sz="2600" b="1" dirty="0" err="1" smtClean="0">
                <a:solidFill>
                  <a:srgbClr val="0000FF"/>
                </a:solidFill>
              </a:rPr>
              <a:t>financial</a:t>
            </a:r>
            <a:r>
              <a:rPr lang="tr-TR" sz="2600" b="1" dirty="0" smtClean="0">
                <a:solidFill>
                  <a:srgbClr val="0000FF"/>
                </a:solidFill>
              </a:rPr>
              <a:t> </a:t>
            </a:r>
            <a:r>
              <a:rPr lang="tr-TR" sz="2600" b="1" dirty="0" err="1" smtClean="0">
                <a:solidFill>
                  <a:srgbClr val="0000FF"/>
                </a:solidFill>
              </a:rPr>
              <a:t>loss</a:t>
            </a:r>
            <a:r>
              <a:rPr lang="tr-TR" sz="2600" b="1" dirty="0" smtClean="0">
                <a:solidFill>
                  <a:srgbClr val="0000FF"/>
                </a:solidFill>
              </a:rPr>
              <a:t> </a:t>
            </a:r>
            <a:r>
              <a:rPr lang="tr-TR" sz="2600" b="1" dirty="0" err="1" smtClean="0">
                <a:solidFill>
                  <a:srgbClr val="0000FF"/>
                </a:solidFill>
              </a:rPr>
              <a:t>for</a:t>
            </a:r>
            <a:r>
              <a:rPr lang="tr-TR" sz="2600" b="1" dirty="0" smtClean="0">
                <a:solidFill>
                  <a:srgbClr val="0000FF"/>
                </a:solidFill>
              </a:rPr>
              <a:t> </a:t>
            </a:r>
            <a:r>
              <a:rPr lang="tr-TR" sz="2600" b="1" dirty="0" err="1" smtClean="0">
                <a:solidFill>
                  <a:srgbClr val="0000FF"/>
                </a:solidFill>
              </a:rPr>
              <a:t>producers</a:t>
            </a:r>
            <a:r>
              <a:rPr lang="tr-TR" sz="2600" b="1" dirty="0" smtClean="0">
                <a:solidFill>
                  <a:srgbClr val="0000FF"/>
                </a:solidFill>
              </a:rPr>
              <a:t>, </a:t>
            </a:r>
            <a:r>
              <a:rPr lang="tr-TR" sz="2600" b="1" dirty="0" err="1" smtClean="0">
                <a:solidFill>
                  <a:srgbClr val="0000FF"/>
                </a:solidFill>
              </a:rPr>
              <a:t>change</a:t>
            </a:r>
            <a:r>
              <a:rPr lang="tr-TR" sz="2600" b="1" dirty="0" smtClean="0">
                <a:solidFill>
                  <a:srgbClr val="0000FF"/>
                </a:solidFill>
              </a:rPr>
              <a:t> in </a:t>
            </a:r>
            <a:r>
              <a:rPr lang="tr-TR" sz="2600" b="1" dirty="0" err="1" smtClean="0">
                <a:solidFill>
                  <a:srgbClr val="0000FF"/>
                </a:solidFill>
              </a:rPr>
              <a:t>color</a:t>
            </a:r>
            <a:r>
              <a:rPr lang="tr-TR" sz="2600" b="1" dirty="0" smtClean="0">
                <a:solidFill>
                  <a:srgbClr val="0000FF"/>
                </a:solidFill>
              </a:rPr>
              <a:t> </a:t>
            </a:r>
            <a:r>
              <a:rPr lang="tr-TR" sz="2600" b="1" dirty="0" err="1" smtClean="0">
                <a:solidFill>
                  <a:srgbClr val="0000FF"/>
                </a:solidFill>
              </a:rPr>
              <a:t>and</a:t>
            </a:r>
            <a:r>
              <a:rPr lang="tr-TR" sz="2600" b="1" dirty="0" smtClean="0">
                <a:solidFill>
                  <a:srgbClr val="0000FF"/>
                </a:solidFill>
              </a:rPr>
              <a:t> </a:t>
            </a:r>
            <a:r>
              <a:rPr lang="tr-TR" sz="2600" b="1" dirty="0" err="1" smtClean="0">
                <a:solidFill>
                  <a:srgbClr val="0000FF"/>
                </a:solidFill>
              </a:rPr>
              <a:t>appearance</a:t>
            </a:r>
            <a:endParaRPr lang="tr-TR" sz="2600" b="1" dirty="0" smtClean="0">
              <a:solidFill>
                <a:srgbClr val="0000FF"/>
              </a:solidFill>
            </a:endParaRPr>
          </a:p>
          <a:p>
            <a:r>
              <a:rPr lang="tr-TR" sz="2600" b="1" dirty="0" err="1" smtClean="0"/>
              <a:t>Moisture</a:t>
            </a:r>
            <a:r>
              <a:rPr lang="tr-TR" sz="2600" b="1" dirty="0" smtClean="0"/>
              <a:t> </a:t>
            </a:r>
            <a:r>
              <a:rPr lang="tr-TR" sz="2600" b="1" dirty="0" err="1" smtClean="0"/>
              <a:t>loss</a:t>
            </a:r>
            <a:r>
              <a:rPr lang="tr-TR" sz="2600" b="1" dirty="0" smtClean="0"/>
              <a:t> in </a:t>
            </a:r>
            <a:r>
              <a:rPr lang="tr-TR" sz="2600" b="1" dirty="0" err="1" smtClean="0"/>
              <a:t>fresh</a:t>
            </a:r>
            <a:r>
              <a:rPr lang="tr-TR" sz="2600" b="1" dirty="0" smtClean="0"/>
              <a:t> </a:t>
            </a:r>
            <a:r>
              <a:rPr lang="tr-TR" sz="2600" b="1" dirty="0" err="1" smtClean="0"/>
              <a:t>fruits</a:t>
            </a:r>
            <a:r>
              <a:rPr lang="tr-TR" sz="2600" b="1" dirty="0" smtClean="0"/>
              <a:t> </a:t>
            </a:r>
            <a:r>
              <a:rPr lang="tr-TR" sz="2600" b="1" dirty="0" err="1" smtClean="0"/>
              <a:t>and</a:t>
            </a:r>
            <a:r>
              <a:rPr lang="tr-TR" sz="2600" b="1" dirty="0"/>
              <a:t> </a:t>
            </a:r>
            <a:r>
              <a:rPr lang="tr-TR" sz="2600" b="1" dirty="0" err="1" smtClean="0"/>
              <a:t>vegetables</a:t>
            </a:r>
            <a:r>
              <a:rPr lang="tr-TR" sz="2600" b="1" dirty="0" smtClean="0"/>
              <a:t> </a:t>
            </a:r>
            <a:r>
              <a:rPr lang="tr-TR" sz="2600" dirty="0" err="1" smtClean="0"/>
              <a:t>results</a:t>
            </a:r>
            <a:r>
              <a:rPr lang="tr-TR" sz="2600" dirty="0" smtClean="0"/>
              <a:t> in </a:t>
            </a:r>
            <a:r>
              <a:rPr lang="tr-TR" sz="2600" b="1" dirty="0" err="1" smtClean="0">
                <a:solidFill>
                  <a:srgbClr val="C00000"/>
                </a:solidFill>
              </a:rPr>
              <a:t>wiltness</a:t>
            </a:r>
            <a:r>
              <a:rPr lang="tr-TR" sz="2600" dirty="0" smtClean="0"/>
              <a:t>. </a:t>
            </a:r>
            <a:r>
              <a:rPr lang="tr-TR" sz="2600" dirty="0" err="1" smtClean="0"/>
              <a:t>To</a:t>
            </a:r>
            <a:r>
              <a:rPr lang="tr-TR" sz="2600" dirty="0" smtClean="0"/>
              <a:t> </a:t>
            </a:r>
            <a:r>
              <a:rPr lang="tr-TR" sz="2600" dirty="0" err="1" smtClean="0"/>
              <a:t>prevent</a:t>
            </a:r>
            <a:r>
              <a:rPr lang="tr-TR" sz="2600" dirty="0" smtClean="0"/>
              <a:t> </a:t>
            </a:r>
            <a:r>
              <a:rPr lang="tr-TR" sz="2600" dirty="0" err="1" smtClean="0"/>
              <a:t>moisture</a:t>
            </a:r>
            <a:r>
              <a:rPr lang="tr-TR" sz="2600" dirty="0" smtClean="0"/>
              <a:t> </a:t>
            </a:r>
            <a:r>
              <a:rPr lang="tr-TR" sz="2600" dirty="0" err="1" smtClean="0"/>
              <a:t>loss</a:t>
            </a:r>
            <a:r>
              <a:rPr lang="tr-TR" sz="2600" dirty="0" smtClean="0"/>
              <a:t> </a:t>
            </a:r>
            <a:r>
              <a:rPr lang="en-US" sz="2600" dirty="0"/>
              <a:t>the </a:t>
            </a:r>
            <a:r>
              <a:rPr lang="en-US" sz="2600" b="1" dirty="0" smtClean="0">
                <a:solidFill>
                  <a:srgbClr val="C00000"/>
                </a:solidFill>
              </a:rPr>
              <a:t>recommended</a:t>
            </a:r>
            <a:r>
              <a:rPr lang="tr-TR" sz="2600" b="1" dirty="0" smtClean="0">
                <a:solidFill>
                  <a:srgbClr val="C00000"/>
                </a:solidFill>
              </a:rPr>
              <a:t> </a:t>
            </a:r>
            <a:r>
              <a:rPr lang="en-US" sz="2600" b="1" dirty="0" smtClean="0">
                <a:solidFill>
                  <a:srgbClr val="C00000"/>
                </a:solidFill>
              </a:rPr>
              <a:t>range </a:t>
            </a:r>
            <a:r>
              <a:rPr lang="en-US" sz="2600" b="1" dirty="0">
                <a:solidFill>
                  <a:srgbClr val="C00000"/>
                </a:solidFill>
              </a:rPr>
              <a:t>for storage humidity is </a:t>
            </a:r>
            <a:r>
              <a:rPr lang="en-US" sz="2600" b="1" dirty="0" smtClean="0">
                <a:solidFill>
                  <a:srgbClr val="C00000"/>
                </a:solidFill>
              </a:rPr>
              <a:t>80–100</a:t>
            </a:r>
            <a:r>
              <a:rPr lang="tr-TR" sz="2600" b="1" dirty="0" smtClean="0">
                <a:solidFill>
                  <a:srgbClr val="C00000"/>
                </a:solidFill>
              </a:rPr>
              <a:t>%</a:t>
            </a:r>
          </a:p>
        </p:txBody>
      </p:sp>
    </p:spTree>
    <p:extLst>
      <p:ext uri="{BB962C8B-B14F-4D97-AF65-F5344CB8AC3E}">
        <p14:creationId xmlns:p14="http://schemas.microsoft.com/office/powerpoint/2010/main" val="3209914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/>
              <a:t>2.3) </a:t>
            </a:r>
            <a:r>
              <a:rPr lang="tr-TR" b="1" dirty="0" err="1"/>
              <a:t>Moisture</a:t>
            </a:r>
            <a:r>
              <a:rPr lang="tr-TR" b="1" dirty="0"/>
              <a:t> </a:t>
            </a:r>
            <a:r>
              <a:rPr lang="tr-TR" b="1" dirty="0" err="1"/>
              <a:t>changes</a:t>
            </a:r>
            <a:endParaRPr lang="en-US" b="1" dirty="0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DE442-1CB8-400A-A8EF-E1E759702E45}" type="datetime1">
              <a:rPr lang="en-US" smtClean="0"/>
              <a:pPr/>
              <a:t>3/11/2020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FDE 216-FP</a:t>
            </a:r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8818866D-0444-4E98-9157-10C2F682FBB5}" type="slidenum">
              <a:rPr lang="tr-TR" smtClean="0"/>
              <a:pPr/>
              <a:t>38</a:t>
            </a:fld>
            <a:endParaRPr lang="tr-TR"/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Clr>
                <a:schemeClr val="accent2">
                  <a:lumMod val="75000"/>
                </a:schemeClr>
              </a:buClr>
            </a:pPr>
            <a:r>
              <a:rPr lang="tr-TR" dirty="0" smtClean="0"/>
              <a:t> </a:t>
            </a:r>
            <a:r>
              <a:rPr lang="en-US" dirty="0" smtClean="0"/>
              <a:t>Severe </a:t>
            </a:r>
            <a:r>
              <a:rPr lang="en-US" b="1" dirty="0">
                <a:solidFill>
                  <a:srgbClr val="C00000"/>
                </a:solidFill>
              </a:rPr>
              <a:t>dehydration in frozen foods leads to freezer </a:t>
            </a:r>
            <a:r>
              <a:rPr lang="en-US" b="1" dirty="0" smtClean="0">
                <a:solidFill>
                  <a:srgbClr val="C00000"/>
                </a:solidFill>
              </a:rPr>
              <a:t>burn</a:t>
            </a:r>
            <a:endParaRPr lang="tr-TR" b="1" dirty="0" smtClean="0">
              <a:solidFill>
                <a:srgbClr val="C00000"/>
              </a:solidFill>
            </a:endParaRPr>
          </a:p>
          <a:p>
            <a:r>
              <a:rPr lang="tr-TR" sz="2800" b="1" dirty="0" err="1" smtClean="0"/>
              <a:t>Freezer</a:t>
            </a:r>
            <a:r>
              <a:rPr lang="tr-TR" sz="2800" b="1" dirty="0" smtClean="0"/>
              <a:t> </a:t>
            </a:r>
            <a:r>
              <a:rPr lang="tr-TR" sz="2800" b="1" dirty="0" err="1" smtClean="0"/>
              <a:t>burn</a:t>
            </a:r>
            <a:r>
              <a:rPr lang="tr-TR" sz="2800" b="1" dirty="0" smtClean="0"/>
              <a:t> </a:t>
            </a:r>
            <a:r>
              <a:rPr lang="tr-TR" sz="2800" dirty="0" smtClean="0"/>
              <a:t>is </a:t>
            </a:r>
            <a:r>
              <a:rPr lang="tr-TR" sz="2800" dirty="0" err="1" smtClean="0"/>
              <a:t>defined</a:t>
            </a:r>
            <a:r>
              <a:rPr lang="tr-TR" sz="2800" dirty="0" smtClean="0"/>
              <a:t> as </a:t>
            </a:r>
            <a:r>
              <a:rPr lang="en-US" dirty="0"/>
              <a:t>the formation </a:t>
            </a:r>
            <a:r>
              <a:rPr lang="en-US" dirty="0" smtClean="0"/>
              <a:t>of</a:t>
            </a:r>
            <a:r>
              <a:rPr lang="tr-TR" dirty="0" smtClean="0"/>
              <a:t> </a:t>
            </a:r>
            <a:r>
              <a:rPr lang="en-US" dirty="0" smtClean="0"/>
              <a:t>greyish </a:t>
            </a:r>
            <a:r>
              <a:rPr lang="en-US" dirty="0"/>
              <a:t>zones at the surface due to cavities forming in the surface layer of </a:t>
            </a:r>
            <a:r>
              <a:rPr lang="en-US" dirty="0" smtClean="0"/>
              <a:t>the</a:t>
            </a:r>
            <a:r>
              <a:rPr lang="tr-TR" dirty="0" smtClean="0"/>
              <a:t> </a:t>
            </a:r>
            <a:r>
              <a:rPr lang="en-US" dirty="0" smtClean="0"/>
              <a:t>food</a:t>
            </a:r>
            <a:endParaRPr lang="tr-TR" dirty="0" smtClean="0"/>
          </a:p>
          <a:p>
            <a:r>
              <a:rPr lang="en-US" dirty="0"/>
              <a:t>Freezer burn </a:t>
            </a:r>
            <a:r>
              <a:rPr lang="en-US" b="1" dirty="0">
                <a:solidFill>
                  <a:srgbClr val="0000FF"/>
                </a:solidFill>
              </a:rPr>
              <a:t>causes the lean surfaces of meat to become rancid, </a:t>
            </a:r>
            <a:r>
              <a:rPr lang="en-US" b="1" dirty="0" err="1" smtClean="0">
                <a:solidFill>
                  <a:srgbClr val="0000FF"/>
                </a:solidFill>
              </a:rPr>
              <a:t>discoloured</a:t>
            </a:r>
            <a:r>
              <a:rPr lang="tr-TR" b="1" dirty="0">
                <a:solidFill>
                  <a:srgbClr val="0000FF"/>
                </a:solidFill>
              </a:rPr>
              <a:t> </a:t>
            </a:r>
            <a:r>
              <a:rPr lang="en-US" b="1" dirty="0" smtClean="0">
                <a:solidFill>
                  <a:srgbClr val="0000FF"/>
                </a:solidFill>
              </a:rPr>
              <a:t>and </a:t>
            </a:r>
            <a:r>
              <a:rPr lang="en-US" b="1" dirty="0">
                <a:solidFill>
                  <a:srgbClr val="0000FF"/>
                </a:solidFill>
              </a:rPr>
              <a:t>physically changed</a:t>
            </a:r>
            <a:endParaRPr lang="tr-TR" sz="2800" b="1" dirty="0" smtClean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9914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/>
              <a:t>2.3) </a:t>
            </a:r>
            <a:r>
              <a:rPr lang="tr-TR" b="1" dirty="0" err="1"/>
              <a:t>Moisture</a:t>
            </a:r>
            <a:r>
              <a:rPr lang="tr-TR" b="1" dirty="0"/>
              <a:t> </a:t>
            </a:r>
            <a:r>
              <a:rPr lang="tr-TR" b="1" dirty="0" err="1"/>
              <a:t>changes</a:t>
            </a:r>
            <a:endParaRPr lang="en-US" b="1" dirty="0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DE442-1CB8-400A-A8EF-E1E759702E45}" type="datetime1">
              <a:rPr lang="en-US" smtClean="0"/>
              <a:pPr/>
              <a:t>3/11/2020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FDE 216-FP</a:t>
            </a:r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8818866D-0444-4E98-9157-10C2F682FBB5}" type="slidenum">
              <a:rPr lang="tr-TR" smtClean="0"/>
              <a:pPr/>
              <a:t>39</a:t>
            </a:fld>
            <a:endParaRPr lang="tr-TR"/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One of the most widely experienced quality changes involving the </a:t>
            </a:r>
            <a:r>
              <a:rPr lang="en-US" b="1" dirty="0" smtClean="0">
                <a:solidFill>
                  <a:srgbClr val="0000FF"/>
                </a:solidFill>
              </a:rPr>
              <a:t>transfer</a:t>
            </a:r>
            <a:r>
              <a:rPr lang="tr-TR" b="1" dirty="0" smtClean="0">
                <a:solidFill>
                  <a:srgbClr val="0000FF"/>
                </a:solidFill>
              </a:rPr>
              <a:t> </a:t>
            </a:r>
            <a:r>
              <a:rPr lang="en-US" b="1" dirty="0" smtClean="0">
                <a:solidFill>
                  <a:srgbClr val="0000FF"/>
                </a:solidFill>
              </a:rPr>
              <a:t>of </a:t>
            </a:r>
            <a:r>
              <a:rPr lang="en-US" b="1" dirty="0">
                <a:solidFill>
                  <a:srgbClr val="0000FF"/>
                </a:solidFill>
              </a:rPr>
              <a:t>moisture is sogginess in </a:t>
            </a:r>
            <a:r>
              <a:rPr lang="en-US" b="1" dirty="0" smtClean="0">
                <a:solidFill>
                  <a:srgbClr val="0000FF"/>
                </a:solidFill>
              </a:rPr>
              <a:t>sandwiches</a:t>
            </a:r>
            <a:endParaRPr lang="tr-TR" b="1" dirty="0" smtClean="0">
              <a:solidFill>
                <a:srgbClr val="0000FF"/>
              </a:solidFill>
            </a:endParaRPr>
          </a:p>
          <a:p>
            <a:r>
              <a:rPr lang="en-US" b="1" dirty="0">
                <a:solidFill>
                  <a:srgbClr val="C00000"/>
                </a:solidFill>
              </a:rPr>
              <a:t>Moisture transfer from the </a:t>
            </a:r>
            <a:r>
              <a:rPr lang="en-US" b="1" dirty="0" smtClean="0">
                <a:solidFill>
                  <a:srgbClr val="C00000"/>
                </a:solidFill>
              </a:rPr>
              <a:t>filling</a:t>
            </a:r>
            <a:r>
              <a:rPr lang="tr-TR" b="1" dirty="0" smtClean="0">
                <a:solidFill>
                  <a:srgbClr val="C00000"/>
                </a:solidFill>
              </a:rPr>
              <a:t> </a:t>
            </a:r>
            <a:r>
              <a:rPr lang="en-US" b="1" dirty="0" smtClean="0">
                <a:solidFill>
                  <a:srgbClr val="C00000"/>
                </a:solidFill>
              </a:rPr>
              <a:t>to </a:t>
            </a:r>
            <a:r>
              <a:rPr lang="en-US" b="1" dirty="0">
                <a:solidFill>
                  <a:srgbClr val="C00000"/>
                </a:solidFill>
              </a:rPr>
              <a:t>the bread </a:t>
            </a:r>
            <a:r>
              <a:rPr lang="en-US" dirty="0"/>
              <a:t>can be reduced by the use of fat-based spreads to provide a </a:t>
            </a:r>
            <a:r>
              <a:rPr lang="en-US" dirty="0" smtClean="0"/>
              <a:t>moisture</a:t>
            </a:r>
            <a:r>
              <a:rPr lang="tr-TR" dirty="0" smtClean="0"/>
              <a:t> </a:t>
            </a:r>
            <a:r>
              <a:rPr lang="en-US" dirty="0" smtClean="0"/>
              <a:t>barrier </a:t>
            </a:r>
            <a:r>
              <a:rPr lang="en-US" dirty="0"/>
              <a:t>at the </a:t>
            </a:r>
            <a:r>
              <a:rPr lang="en-US" dirty="0" smtClean="0"/>
              <a:t>interface</a:t>
            </a:r>
            <a:endParaRPr lang="tr-TR" dirty="0" smtClean="0"/>
          </a:p>
          <a:p>
            <a:r>
              <a:rPr lang="en-US" dirty="0"/>
              <a:t>In </a:t>
            </a:r>
            <a:r>
              <a:rPr lang="en-US" b="1" dirty="0"/>
              <a:t>pastry-based </a:t>
            </a:r>
            <a:r>
              <a:rPr lang="en-US" b="1" dirty="0" smtClean="0"/>
              <a:t>and</a:t>
            </a:r>
            <a:r>
              <a:rPr lang="tr-TR" b="1" dirty="0" smtClean="0"/>
              <a:t> </a:t>
            </a:r>
            <a:r>
              <a:rPr lang="en-US" b="1" dirty="0" smtClean="0"/>
              <a:t>crust-based </a:t>
            </a:r>
            <a:r>
              <a:rPr lang="en-US" b="1" dirty="0"/>
              <a:t>products </a:t>
            </a:r>
            <a:r>
              <a:rPr lang="en-US" dirty="0"/>
              <a:t>such as </a:t>
            </a:r>
            <a:r>
              <a:rPr lang="en-US" b="1" dirty="0"/>
              <a:t>pies and pizzas</a:t>
            </a:r>
            <a:r>
              <a:rPr lang="en-US" dirty="0"/>
              <a:t>, movement of moisture </a:t>
            </a:r>
            <a:r>
              <a:rPr lang="en-US" dirty="0" smtClean="0"/>
              <a:t>from</a:t>
            </a:r>
            <a:r>
              <a:rPr lang="tr-TR" dirty="0" smtClean="0"/>
              <a:t> </a:t>
            </a:r>
            <a:r>
              <a:rPr lang="en-US" dirty="0" smtClean="0"/>
              <a:t>fillings </a:t>
            </a:r>
            <a:r>
              <a:rPr lang="en-US" dirty="0"/>
              <a:t>and toppings to the pastry and crust causes similar problems</a:t>
            </a:r>
            <a:endParaRPr lang="tr-TR" sz="2800" dirty="0" smtClean="0"/>
          </a:p>
        </p:txBody>
      </p:sp>
    </p:spTree>
    <p:extLst>
      <p:ext uri="{BB962C8B-B14F-4D97-AF65-F5344CB8AC3E}">
        <p14:creationId xmlns:p14="http://schemas.microsoft.com/office/powerpoint/2010/main" val="3209914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err="1" smtClean="0"/>
              <a:t>What</a:t>
            </a:r>
            <a:r>
              <a:rPr lang="tr-TR" b="1" dirty="0" smtClean="0"/>
              <a:t> is </a:t>
            </a:r>
            <a:r>
              <a:rPr lang="tr-TR" b="1" dirty="0" err="1" smtClean="0"/>
              <a:t>food</a:t>
            </a:r>
            <a:r>
              <a:rPr lang="tr-TR" b="1" dirty="0" smtClean="0"/>
              <a:t> </a:t>
            </a:r>
            <a:r>
              <a:rPr lang="tr-TR" b="1" dirty="0" err="1" smtClean="0"/>
              <a:t>safety</a:t>
            </a:r>
            <a:r>
              <a:rPr lang="tr-TR" b="1" dirty="0" smtClean="0"/>
              <a:t>?</a:t>
            </a:r>
            <a:endParaRPr lang="en-US" b="1" dirty="0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DE442-1CB8-400A-A8EF-E1E759702E45}" type="datetime1">
              <a:rPr lang="en-US" smtClean="0"/>
              <a:pPr/>
              <a:t>3/11/2020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FDE 216-FP</a:t>
            </a:r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8818866D-0444-4E98-9157-10C2F682FBB5}" type="slidenum">
              <a:rPr lang="tr-TR" smtClean="0"/>
              <a:pPr/>
              <a:t>4</a:t>
            </a:fld>
            <a:endParaRPr lang="tr-TR"/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tr-TR" sz="2800" dirty="0" err="1"/>
              <a:t>Food</a:t>
            </a:r>
            <a:r>
              <a:rPr lang="tr-TR" sz="2800" dirty="0"/>
              <a:t> is </a:t>
            </a:r>
            <a:r>
              <a:rPr lang="tr-TR" sz="2800" dirty="0" err="1"/>
              <a:t>accepted</a:t>
            </a:r>
            <a:r>
              <a:rPr lang="tr-TR" sz="2800" dirty="0"/>
              <a:t> as </a:t>
            </a:r>
            <a:r>
              <a:rPr lang="tr-TR" sz="2800" dirty="0" err="1"/>
              <a:t>safe</a:t>
            </a:r>
            <a:r>
              <a:rPr lang="tr-TR" sz="2800" dirty="0"/>
              <a:t> </a:t>
            </a:r>
            <a:r>
              <a:rPr lang="tr-TR" sz="2800" dirty="0" err="1"/>
              <a:t>if</a:t>
            </a:r>
            <a:r>
              <a:rPr lang="tr-TR" sz="2800" dirty="0"/>
              <a:t> it </a:t>
            </a:r>
            <a:r>
              <a:rPr lang="tr-TR" sz="2800" b="1" dirty="0" err="1">
                <a:solidFill>
                  <a:srgbClr val="C00000"/>
                </a:solidFill>
              </a:rPr>
              <a:t>does</a:t>
            </a:r>
            <a:r>
              <a:rPr lang="tr-TR" sz="2800" b="1" dirty="0">
                <a:solidFill>
                  <a:srgbClr val="C00000"/>
                </a:solidFill>
              </a:rPr>
              <a:t> not </a:t>
            </a:r>
            <a:r>
              <a:rPr lang="tr-TR" sz="2800" b="1" dirty="0" err="1">
                <a:solidFill>
                  <a:srgbClr val="C00000"/>
                </a:solidFill>
              </a:rPr>
              <a:t>contain</a:t>
            </a:r>
            <a:r>
              <a:rPr lang="tr-TR" sz="2800" b="1" dirty="0">
                <a:solidFill>
                  <a:srgbClr val="C00000"/>
                </a:solidFill>
              </a:rPr>
              <a:t> </a:t>
            </a:r>
            <a:r>
              <a:rPr lang="tr-TR" sz="2800" b="1" dirty="0" err="1">
                <a:solidFill>
                  <a:srgbClr val="C00000"/>
                </a:solidFill>
              </a:rPr>
              <a:t>harmful</a:t>
            </a:r>
            <a:r>
              <a:rPr lang="tr-TR" sz="2800" b="1" dirty="0">
                <a:solidFill>
                  <a:srgbClr val="C00000"/>
                </a:solidFill>
              </a:rPr>
              <a:t> </a:t>
            </a:r>
            <a:r>
              <a:rPr lang="tr-TR" sz="2800" b="1" dirty="0" err="1">
                <a:solidFill>
                  <a:srgbClr val="C00000"/>
                </a:solidFill>
              </a:rPr>
              <a:t>organisms</a:t>
            </a:r>
            <a:r>
              <a:rPr lang="tr-TR" sz="2800" b="1" dirty="0">
                <a:solidFill>
                  <a:srgbClr val="C00000"/>
                </a:solidFill>
              </a:rPr>
              <a:t> </a:t>
            </a:r>
            <a:r>
              <a:rPr lang="tr-TR" sz="2800" b="1" dirty="0" err="1">
                <a:solidFill>
                  <a:srgbClr val="C00000"/>
                </a:solidFill>
              </a:rPr>
              <a:t>or</a:t>
            </a:r>
            <a:r>
              <a:rPr lang="tr-TR" sz="2800" b="1" dirty="0">
                <a:solidFill>
                  <a:srgbClr val="C00000"/>
                </a:solidFill>
              </a:rPr>
              <a:t> </a:t>
            </a:r>
            <a:r>
              <a:rPr lang="tr-TR" sz="2800" b="1" dirty="0" err="1">
                <a:solidFill>
                  <a:srgbClr val="C00000"/>
                </a:solidFill>
              </a:rPr>
              <a:t>compounds</a:t>
            </a:r>
            <a:r>
              <a:rPr lang="tr-TR" sz="2800" b="1" dirty="0">
                <a:solidFill>
                  <a:srgbClr val="C00000"/>
                </a:solidFill>
              </a:rPr>
              <a:t> </a:t>
            </a:r>
            <a:r>
              <a:rPr lang="tr-TR" sz="2800" dirty="0"/>
              <a:t>in </a:t>
            </a:r>
            <a:r>
              <a:rPr lang="tr-TR" sz="2800" dirty="0" err="1"/>
              <a:t>concentrations</a:t>
            </a:r>
            <a:r>
              <a:rPr lang="tr-TR" sz="2800" dirty="0"/>
              <a:t> </a:t>
            </a:r>
            <a:r>
              <a:rPr lang="tr-TR" sz="2800" dirty="0" err="1"/>
              <a:t>above</a:t>
            </a:r>
            <a:r>
              <a:rPr lang="tr-TR" sz="2800" dirty="0"/>
              <a:t> </a:t>
            </a:r>
            <a:r>
              <a:rPr lang="tr-TR" sz="2800" dirty="0" err="1"/>
              <a:t>the</a:t>
            </a:r>
            <a:r>
              <a:rPr lang="tr-TR" sz="2800" dirty="0"/>
              <a:t> </a:t>
            </a:r>
            <a:r>
              <a:rPr lang="tr-TR" sz="2800" dirty="0" err="1"/>
              <a:t>limits</a:t>
            </a:r>
            <a:endParaRPr lang="tr-TR" sz="2800" dirty="0"/>
          </a:p>
          <a:p>
            <a:endParaRPr lang="tr-TR" sz="2800" dirty="0"/>
          </a:p>
          <a:p>
            <a:pPr>
              <a:buNone/>
            </a:pPr>
            <a:endParaRPr lang="tr-TR" sz="1600" dirty="0"/>
          </a:p>
          <a:p>
            <a:r>
              <a:rPr lang="tr-TR" sz="2800" dirty="0" err="1"/>
              <a:t>Food</a:t>
            </a:r>
            <a:r>
              <a:rPr lang="tr-TR" sz="2800" dirty="0"/>
              <a:t> </a:t>
            </a:r>
            <a:r>
              <a:rPr lang="tr-TR" sz="2800" dirty="0" err="1"/>
              <a:t>safety</a:t>
            </a:r>
            <a:r>
              <a:rPr lang="tr-TR" sz="2800" dirty="0"/>
              <a:t> is </a:t>
            </a:r>
            <a:r>
              <a:rPr lang="tr-TR" sz="2800" dirty="0" err="1"/>
              <a:t>defined</a:t>
            </a:r>
            <a:r>
              <a:rPr lang="tr-TR" sz="2800" dirty="0"/>
              <a:t> as </a:t>
            </a:r>
            <a:r>
              <a:rPr lang="tr-TR" sz="2800" b="1" dirty="0" err="1">
                <a:solidFill>
                  <a:srgbClr val="008000"/>
                </a:solidFill>
              </a:rPr>
              <a:t>protection</a:t>
            </a:r>
            <a:r>
              <a:rPr lang="tr-TR" sz="2800" b="1" dirty="0">
                <a:solidFill>
                  <a:srgbClr val="008000"/>
                </a:solidFill>
              </a:rPr>
              <a:t> of </a:t>
            </a:r>
            <a:r>
              <a:rPr lang="tr-TR" sz="2800" b="1" dirty="0" err="1">
                <a:solidFill>
                  <a:srgbClr val="008000"/>
                </a:solidFill>
              </a:rPr>
              <a:t>consumer</a:t>
            </a:r>
            <a:r>
              <a:rPr lang="tr-TR" sz="2800" b="1" dirty="0">
                <a:solidFill>
                  <a:srgbClr val="008000"/>
                </a:solidFill>
              </a:rPr>
              <a:t> </a:t>
            </a:r>
            <a:r>
              <a:rPr lang="tr-TR" sz="2800" b="1" dirty="0" err="1">
                <a:solidFill>
                  <a:srgbClr val="008000"/>
                </a:solidFill>
              </a:rPr>
              <a:t>from</a:t>
            </a:r>
            <a:r>
              <a:rPr lang="tr-TR" sz="2800" b="1" dirty="0">
                <a:solidFill>
                  <a:srgbClr val="008000"/>
                </a:solidFill>
              </a:rPr>
              <a:t> </a:t>
            </a:r>
            <a:r>
              <a:rPr lang="tr-TR" sz="2800" b="1" dirty="0" err="1">
                <a:solidFill>
                  <a:srgbClr val="008000"/>
                </a:solidFill>
              </a:rPr>
              <a:t>adverse</a:t>
            </a:r>
            <a:r>
              <a:rPr lang="tr-TR" sz="2800" b="1" dirty="0">
                <a:solidFill>
                  <a:srgbClr val="008000"/>
                </a:solidFill>
              </a:rPr>
              <a:t> </a:t>
            </a:r>
            <a:r>
              <a:rPr lang="tr-TR" sz="2800" b="1" dirty="0" err="1">
                <a:solidFill>
                  <a:srgbClr val="008000"/>
                </a:solidFill>
              </a:rPr>
              <a:t>health</a:t>
            </a:r>
            <a:r>
              <a:rPr lang="tr-TR" sz="2800" b="1" dirty="0">
                <a:solidFill>
                  <a:srgbClr val="008000"/>
                </a:solidFill>
              </a:rPr>
              <a:t> </a:t>
            </a:r>
            <a:r>
              <a:rPr lang="tr-TR" sz="2800" b="1" dirty="0" err="1">
                <a:solidFill>
                  <a:srgbClr val="008000"/>
                </a:solidFill>
              </a:rPr>
              <a:t>effects</a:t>
            </a:r>
            <a:r>
              <a:rPr lang="tr-TR" sz="2800" b="1" dirty="0">
                <a:solidFill>
                  <a:srgbClr val="008000"/>
                </a:solidFill>
              </a:rPr>
              <a:t> of </a:t>
            </a:r>
            <a:r>
              <a:rPr lang="tr-TR" sz="2800" b="1" dirty="0" err="1">
                <a:solidFill>
                  <a:srgbClr val="008000"/>
                </a:solidFill>
              </a:rPr>
              <a:t>food</a:t>
            </a:r>
            <a:r>
              <a:rPr lang="tr-TR" sz="2800" b="1" dirty="0">
                <a:solidFill>
                  <a:srgbClr val="008000"/>
                </a:solidFill>
              </a:rPr>
              <a:t> </a:t>
            </a:r>
            <a:r>
              <a:rPr lang="tr-TR" sz="2800" b="1" dirty="0" err="1">
                <a:solidFill>
                  <a:srgbClr val="0000FF"/>
                </a:solidFill>
              </a:rPr>
              <a:t>under</a:t>
            </a:r>
            <a:r>
              <a:rPr lang="tr-TR" sz="2800" b="1" dirty="0">
                <a:solidFill>
                  <a:srgbClr val="0000FF"/>
                </a:solidFill>
              </a:rPr>
              <a:t> </a:t>
            </a:r>
            <a:r>
              <a:rPr lang="tr-TR" sz="2800" b="1" dirty="0" err="1">
                <a:solidFill>
                  <a:srgbClr val="0000FF"/>
                </a:solidFill>
              </a:rPr>
              <a:t>the</a:t>
            </a:r>
            <a:r>
              <a:rPr lang="tr-TR" sz="2800" b="1" dirty="0">
                <a:solidFill>
                  <a:srgbClr val="0000FF"/>
                </a:solidFill>
              </a:rPr>
              <a:t> </a:t>
            </a:r>
            <a:r>
              <a:rPr lang="tr-TR" sz="2800" b="1" dirty="0" err="1">
                <a:solidFill>
                  <a:srgbClr val="0000FF"/>
                </a:solidFill>
              </a:rPr>
              <a:t>responsibility</a:t>
            </a:r>
            <a:r>
              <a:rPr lang="tr-TR" sz="2800" b="1" dirty="0">
                <a:solidFill>
                  <a:srgbClr val="0000FF"/>
                </a:solidFill>
              </a:rPr>
              <a:t> </a:t>
            </a:r>
            <a:r>
              <a:rPr lang="tr-TR" sz="2800" b="1" dirty="0" err="1">
                <a:solidFill>
                  <a:srgbClr val="0000FF"/>
                </a:solidFill>
              </a:rPr>
              <a:t>and</a:t>
            </a:r>
            <a:r>
              <a:rPr lang="tr-TR" sz="2800" b="1" dirty="0">
                <a:solidFill>
                  <a:srgbClr val="0000FF"/>
                </a:solidFill>
              </a:rPr>
              <a:t> </a:t>
            </a:r>
            <a:r>
              <a:rPr lang="tr-TR" sz="2800" b="1" dirty="0" err="1">
                <a:solidFill>
                  <a:srgbClr val="0000FF"/>
                </a:solidFill>
              </a:rPr>
              <a:t>control</a:t>
            </a:r>
            <a:r>
              <a:rPr lang="tr-TR" sz="2800" b="1" dirty="0">
                <a:solidFill>
                  <a:srgbClr val="0000FF"/>
                </a:solidFill>
              </a:rPr>
              <a:t> of </a:t>
            </a:r>
            <a:r>
              <a:rPr lang="tr-TR" sz="2800" b="1" dirty="0" err="1">
                <a:solidFill>
                  <a:srgbClr val="0000FF"/>
                </a:solidFill>
              </a:rPr>
              <a:t>legislation</a:t>
            </a:r>
            <a:endParaRPr lang="tr-TR" sz="2800" b="1" dirty="0">
              <a:solidFill>
                <a:srgbClr val="0000FF"/>
              </a:solidFill>
            </a:endParaRPr>
          </a:p>
          <a:p>
            <a:pPr marL="0" indent="0">
              <a:buClr>
                <a:schemeClr val="accent2">
                  <a:lumMod val="75000"/>
                </a:schemeClr>
              </a:buClr>
              <a:buSzPct val="100000"/>
              <a:buNone/>
            </a:pPr>
            <a:endParaRPr lang="tr-TR" sz="2800" dirty="0" smtClean="0"/>
          </a:p>
        </p:txBody>
      </p:sp>
    </p:spTree>
    <p:extLst>
      <p:ext uri="{BB962C8B-B14F-4D97-AF65-F5344CB8AC3E}">
        <p14:creationId xmlns:p14="http://schemas.microsoft.com/office/powerpoint/2010/main" val="994258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/>
              <a:t>2.3) </a:t>
            </a:r>
            <a:r>
              <a:rPr lang="tr-TR" b="1" dirty="0" err="1"/>
              <a:t>Moisture</a:t>
            </a:r>
            <a:r>
              <a:rPr lang="tr-TR" b="1" dirty="0"/>
              <a:t> </a:t>
            </a:r>
            <a:r>
              <a:rPr lang="tr-TR" b="1" dirty="0" err="1"/>
              <a:t>changes</a:t>
            </a:r>
            <a:endParaRPr lang="en-US" b="1" dirty="0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DE442-1CB8-400A-A8EF-E1E759702E45}" type="datetime1">
              <a:rPr lang="en-US" smtClean="0"/>
              <a:pPr/>
              <a:t>3/11/2020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dirty="0" smtClean="0"/>
              <a:t>FDE 216-FP</a:t>
            </a:r>
            <a:endParaRPr lang="tr-TR" dirty="0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8818866D-0444-4E98-9157-10C2F682FBB5}" type="slidenum">
              <a:rPr lang="tr-TR" smtClean="0"/>
              <a:pPr/>
              <a:t>40</a:t>
            </a:fld>
            <a:endParaRPr lang="tr-TR"/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1"/>
          </p:nvPr>
        </p:nvSpPr>
        <p:spPr>
          <a:xfrm>
            <a:off x="174171" y="1600200"/>
            <a:ext cx="8591877" cy="4495800"/>
          </a:xfrm>
        </p:spPr>
        <p:txBody>
          <a:bodyPr>
            <a:noAutofit/>
          </a:bodyPr>
          <a:lstStyle/>
          <a:p>
            <a:r>
              <a:rPr lang="en-US" sz="2500" dirty="0" smtClean="0"/>
              <a:t>The</a:t>
            </a:r>
            <a:r>
              <a:rPr lang="tr-TR" sz="2500" dirty="0" smtClean="0"/>
              <a:t> </a:t>
            </a:r>
            <a:r>
              <a:rPr lang="en-US" sz="2500" dirty="0" smtClean="0"/>
              <a:t>movement </a:t>
            </a:r>
            <a:r>
              <a:rPr lang="en-US" sz="2500" dirty="0"/>
              <a:t>of moisture or oils may be accompanied by </a:t>
            </a:r>
            <a:r>
              <a:rPr lang="en-US" sz="2500" b="1" dirty="0">
                <a:solidFill>
                  <a:srgbClr val="0000FF"/>
                </a:solidFill>
              </a:rPr>
              <a:t>soluble </a:t>
            </a:r>
            <a:r>
              <a:rPr lang="en-US" sz="2500" b="1" dirty="0" err="1">
                <a:solidFill>
                  <a:srgbClr val="0000FF"/>
                </a:solidFill>
              </a:rPr>
              <a:t>colours</a:t>
            </a:r>
            <a:r>
              <a:rPr lang="en-US" sz="2500" dirty="0"/>
              <a:t>; </a:t>
            </a:r>
            <a:r>
              <a:rPr lang="en-US" sz="2500" dirty="0" smtClean="0"/>
              <a:t>for</a:t>
            </a:r>
            <a:r>
              <a:rPr lang="tr-TR" sz="2500" dirty="0" smtClean="0"/>
              <a:t> </a:t>
            </a:r>
            <a:r>
              <a:rPr lang="en-US" sz="2500" dirty="0" smtClean="0"/>
              <a:t>example</a:t>
            </a:r>
            <a:r>
              <a:rPr lang="en-US" sz="2500" dirty="0"/>
              <a:t>, </a:t>
            </a:r>
            <a:r>
              <a:rPr lang="en-US" sz="2500" b="1" dirty="0">
                <a:solidFill>
                  <a:srgbClr val="0000FF"/>
                </a:solidFill>
              </a:rPr>
              <a:t>in pizza toppings where cheese and salami come into contact, </a:t>
            </a:r>
            <a:r>
              <a:rPr lang="en-US" sz="2500" b="1" dirty="0" smtClean="0">
                <a:solidFill>
                  <a:srgbClr val="0000FF"/>
                </a:solidFill>
              </a:rPr>
              <a:t>red</a:t>
            </a:r>
            <a:r>
              <a:rPr lang="tr-TR" sz="2500" b="1" dirty="0" smtClean="0">
                <a:solidFill>
                  <a:srgbClr val="0000FF"/>
                </a:solidFill>
              </a:rPr>
              <a:t> </a:t>
            </a:r>
            <a:r>
              <a:rPr lang="en-US" sz="2500" b="1" dirty="0" smtClean="0">
                <a:solidFill>
                  <a:srgbClr val="0000FF"/>
                </a:solidFill>
              </a:rPr>
              <a:t>streaking </a:t>
            </a:r>
            <a:r>
              <a:rPr lang="en-US" sz="2500" b="1" dirty="0">
                <a:solidFill>
                  <a:srgbClr val="0000FF"/>
                </a:solidFill>
              </a:rPr>
              <a:t>of the cheese is </a:t>
            </a:r>
            <a:r>
              <a:rPr lang="en-US" sz="2500" b="1" dirty="0" smtClean="0">
                <a:solidFill>
                  <a:srgbClr val="0000FF"/>
                </a:solidFill>
              </a:rPr>
              <a:t>seen</a:t>
            </a:r>
            <a:endParaRPr lang="tr-TR" sz="2500" b="1" dirty="0" smtClean="0">
              <a:solidFill>
                <a:srgbClr val="0000FF"/>
              </a:solidFill>
            </a:endParaRPr>
          </a:p>
          <a:p>
            <a:r>
              <a:rPr lang="en-US" sz="2500" b="1" dirty="0">
                <a:solidFill>
                  <a:srgbClr val="C00000"/>
                </a:solidFill>
              </a:rPr>
              <a:t>Transfer of enzymes from one </a:t>
            </a:r>
            <a:r>
              <a:rPr lang="en-US" sz="2500" b="1" dirty="0" smtClean="0">
                <a:solidFill>
                  <a:srgbClr val="C00000"/>
                </a:solidFill>
              </a:rPr>
              <a:t>component</a:t>
            </a:r>
            <a:r>
              <a:rPr lang="tr-TR" sz="2500" b="1" dirty="0" smtClean="0">
                <a:solidFill>
                  <a:srgbClr val="C00000"/>
                </a:solidFill>
              </a:rPr>
              <a:t> </a:t>
            </a:r>
            <a:r>
              <a:rPr lang="en-US" sz="2500" b="1" dirty="0" smtClean="0">
                <a:solidFill>
                  <a:srgbClr val="C00000"/>
                </a:solidFill>
              </a:rPr>
              <a:t>to </a:t>
            </a:r>
            <a:r>
              <a:rPr lang="en-US" sz="2500" b="1" dirty="0">
                <a:solidFill>
                  <a:srgbClr val="C00000"/>
                </a:solidFill>
              </a:rPr>
              <a:t>another</a:t>
            </a:r>
            <a:r>
              <a:rPr lang="en-US" sz="2500" dirty="0"/>
              <a:t>, for example when sliced </a:t>
            </a:r>
            <a:r>
              <a:rPr lang="en-US" sz="2500" dirty="0" err="1"/>
              <a:t>unblanched</a:t>
            </a:r>
            <a:r>
              <a:rPr lang="en-US" sz="2500" dirty="0"/>
              <a:t> vegetables are </a:t>
            </a:r>
            <a:r>
              <a:rPr lang="en-US" sz="2500" dirty="0" smtClean="0"/>
              <a:t>placed</a:t>
            </a:r>
            <a:r>
              <a:rPr lang="tr-TR" sz="2500" dirty="0" smtClean="0"/>
              <a:t> </a:t>
            </a:r>
            <a:r>
              <a:rPr lang="en-US" sz="2500" dirty="0" smtClean="0"/>
              <a:t>in </a:t>
            </a:r>
            <a:r>
              <a:rPr lang="en-US" sz="2500" dirty="0"/>
              <a:t>contact with dairy products, can lead to </a:t>
            </a:r>
            <a:r>
              <a:rPr lang="en-US" sz="2500" dirty="0" err="1"/>
              <a:t>flavour</a:t>
            </a:r>
            <a:r>
              <a:rPr lang="en-US" sz="2500" dirty="0"/>
              <a:t>, </a:t>
            </a:r>
            <a:r>
              <a:rPr lang="en-US" sz="2500" dirty="0" err="1"/>
              <a:t>colour</a:t>
            </a:r>
            <a:r>
              <a:rPr lang="en-US" sz="2500" dirty="0"/>
              <a:t> or texture </a:t>
            </a:r>
            <a:r>
              <a:rPr lang="en-US" sz="2500" dirty="0" smtClean="0"/>
              <a:t>problems</a:t>
            </a:r>
            <a:r>
              <a:rPr lang="tr-TR" sz="2500" dirty="0" smtClean="0"/>
              <a:t> </a:t>
            </a:r>
            <a:r>
              <a:rPr lang="en-US" sz="2500" dirty="0" smtClean="0"/>
              <a:t>depending </a:t>
            </a:r>
            <a:r>
              <a:rPr lang="en-US" sz="2500" dirty="0"/>
              <a:t>on the enzymes and substrates </a:t>
            </a:r>
            <a:r>
              <a:rPr lang="en-US" sz="2500" dirty="0" smtClean="0"/>
              <a:t>available</a:t>
            </a:r>
            <a:endParaRPr lang="tr-TR" sz="2500" dirty="0" smtClean="0"/>
          </a:p>
          <a:p>
            <a:r>
              <a:rPr lang="tr-TR" sz="2500" b="1" dirty="0" err="1" smtClean="0"/>
              <a:t>Preparation</a:t>
            </a:r>
            <a:r>
              <a:rPr lang="tr-TR" sz="2500" b="1" dirty="0" smtClean="0"/>
              <a:t> of </a:t>
            </a:r>
            <a:r>
              <a:rPr lang="tr-TR" sz="2500" b="1" dirty="0" err="1" smtClean="0"/>
              <a:t>these</a:t>
            </a:r>
            <a:r>
              <a:rPr lang="tr-TR" sz="2500" b="1" dirty="0" smtClean="0"/>
              <a:t> </a:t>
            </a:r>
            <a:r>
              <a:rPr lang="tr-TR" sz="2500" b="1" dirty="0" err="1" smtClean="0"/>
              <a:t>type</a:t>
            </a:r>
            <a:r>
              <a:rPr lang="tr-TR" sz="2500" b="1" dirty="0" smtClean="0"/>
              <a:t> of </a:t>
            </a:r>
            <a:r>
              <a:rPr lang="tr-TR" sz="2500" b="1" dirty="0" err="1" smtClean="0"/>
              <a:t>foods</a:t>
            </a:r>
            <a:r>
              <a:rPr lang="tr-TR" sz="2500" b="1" dirty="0" smtClean="0"/>
              <a:t> </a:t>
            </a:r>
            <a:r>
              <a:rPr lang="en-US" sz="2500" b="1" dirty="0"/>
              <a:t>at the point of </a:t>
            </a:r>
            <a:r>
              <a:rPr lang="en-US" sz="2500" b="1" dirty="0" smtClean="0"/>
              <a:t>consumption</a:t>
            </a:r>
            <a:r>
              <a:rPr lang="tr-TR" sz="2500" dirty="0" smtClean="0"/>
              <a:t>, </a:t>
            </a:r>
            <a:r>
              <a:rPr lang="tr-TR" sz="2500" b="1" dirty="0" err="1" smtClean="0">
                <a:solidFill>
                  <a:srgbClr val="C00000"/>
                </a:solidFill>
              </a:rPr>
              <a:t>edible</a:t>
            </a:r>
            <a:r>
              <a:rPr lang="tr-TR" sz="2500" b="1" dirty="0" smtClean="0">
                <a:solidFill>
                  <a:srgbClr val="C00000"/>
                </a:solidFill>
              </a:rPr>
              <a:t> </a:t>
            </a:r>
            <a:r>
              <a:rPr lang="tr-TR" sz="2500" b="1" dirty="0" err="1" smtClean="0">
                <a:solidFill>
                  <a:srgbClr val="C00000"/>
                </a:solidFill>
              </a:rPr>
              <a:t>films</a:t>
            </a:r>
            <a:r>
              <a:rPr lang="tr-TR" sz="2500" b="1" dirty="0" smtClean="0">
                <a:solidFill>
                  <a:srgbClr val="C00000"/>
                </a:solidFill>
              </a:rPr>
              <a:t>, </a:t>
            </a:r>
            <a:r>
              <a:rPr lang="tr-TR" sz="2500" b="1" dirty="0" err="1" smtClean="0">
                <a:solidFill>
                  <a:srgbClr val="C00000"/>
                </a:solidFill>
              </a:rPr>
              <a:t>gelatin</a:t>
            </a:r>
            <a:r>
              <a:rPr lang="tr-TR" sz="2500" b="1" dirty="0" smtClean="0">
                <a:solidFill>
                  <a:srgbClr val="C00000"/>
                </a:solidFill>
              </a:rPr>
              <a:t> </a:t>
            </a:r>
            <a:r>
              <a:rPr lang="tr-TR" sz="2500" b="1" dirty="0" err="1" smtClean="0">
                <a:solidFill>
                  <a:srgbClr val="C00000"/>
                </a:solidFill>
              </a:rPr>
              <a:t>films</a:t>
            </a:r>
            <a:r>
              <a:rPr lang="tr-TR" sz="2500" b="1" dirty="0" smtClean="0">
                <a:solidFill>
                  <a:srgbClr val="C00000"/>
                </a:solidFill>
              </a:rPr>
              <a:t> </a:t>
            </a:r>
            <a:r>
              <a:rPr lang="tr-TR" sz="2500" b="1" dirty="0" err="1" smtClean="0">
                <a:solidFill>
                  <a:srgbClr val="C00000"/>
                </a:solidFill>
              </a:rPr>
              <a:t>or</a:t>
            </a:r>
            <a:r>
              <a:rPr lang="tr-TR" sz="2500" b="1" dirty="0" smtClean="0">
                <a:solidFill>
                  <a:srgbClr val="C00000"/>
                </a:solidFill>
              </a:rPr>
              <a:t> </a:t>
            </a:r>
            <a:r>
              <a:rPr lang="tr-TR" sz="2500" b="1" dirty="0" err="1" smtClean="0">
                <a:solidFill>
                  <a:srgbClr val="C00000"/>
                </a:solidFill>
              </a:rPr>
              <a:t>oily</a:t>
            </a:r>
            <a:r>
              <a:rPr lang="tr-TR" sz="2500" b="1" dirty="0" smtClean="0">
                <a:solidFill>
                  <a:srgbClr val="C00000"/>
                </a:solidFill>
              </a:rPr>
              <a:t> </a:t>
            </a:r>
            <a:r>
              <a:rPr lang="tr-TR" sz="2500" b="1" dirty="0" err="1" smtClean="0">
                <a:solidFill>
                  <a:srgbClr val="C00000"/>
                </a:solidFill>
              </a:rPr>
              <a:t>layer</a:t>
            </a:r>
            <a:r>
              <a:rPr lang="tr-TR" sz="2500" b="1" dirty="0" smtClean="0">
                <a:solidFill>
                  <a:srgbClr val="C00000"/>
                </a:solidFill>
              </a:rPr>
              <a:t> </a:t>
            </a:r>
            <a:r>
              <a:rPr lang="tr-TR" sz="2500" dirty="0" err="1" smtClean="0"/>
              <a:t>between</a:t>
            </a:r>
            <a:r>
              <a:rPr lang="tr-TR" sz="2500" dirty="0" smtClean="0"/>
              <a:t> </a:t>
            </a:r>
            <a:r>
              <a:rPr lang="tr-TR" sz="2500" dirty="0" err="1" smtClean="0"/>
              <a:t>the</a:t>
            </a:r>
            <a:r>
              <a:rPr lang="tr-TR" sz="2500" dirty="0" smtClean="0"/>
              <a:t> </a:t>
            </a:r>
            <a:r>
              <a:rPr lang="tr-TR" sz="2500" dirty="0" err="1" smtClean="0"/>
              <a:t>components</a:t>
            </a:r>
            <a:r>
              <a:rPr lang="tr-TR" sz="2500" dirty="0" smtClean="0"/>
              <a:t> </a:t>
            </a:r>
            <a:r>
              <a:rPr lang="en-US" sz="2500" dirty="0" smtClean="0"/>
              <a:t>are </a:t>
            </a:r>
            <a:r>
              <a:rPr lang="en-US" sz="2500" b="1" dirty="0">
                <a:solidFill>
                  <a:schemeClr val="accent3">
                    <a:lumMod val="75000"/>
                  </a:schemeClr>
                </a:solidFill>
              </a:rPr>
              <a:t>alternative solutions to </a:t>
            </a:r>
            <a:r>
              <a:rPr lang="en-US" sz="2500" b="1" dirty="0" smtClean="0">
                <a:solidFill>
                  <a:schemeClr val="accent3">
                    <a:lumMod val="75000"/>
                  </a:schemeClr>
                </a:solidFill>
              </a:rPr>
              <a:t>such</a:t>
            </a:r>
            <a:r>
              <a:rPr lang="tr-TR" sz="2500" b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2500" b="1" dirty="0" smtClean="0">
                <a:solidFill>
                  <a:schemeClr val="accent3">
                    <a:lumMod val="75000"/>
                  </a:schemeClr>
                </a:solidFill>
              </a:rPr>
              <a:t>problems</a:t>
            </a:r>
            <a:endParaRPr lang="tr-TR" sz="2500" b="1" dirty="0" smtClean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5524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/>
              <a:t>2.3) </a:t>
            </a:r>
            <a:r>
              <a:rPr lang="tr-TR" b="1" dirty="0" err="1"/>
              <a:t>Moisture</a:t>
            </a:r>
            <a:r>
              <a:rPr lang="tr-TR" b="1" dirty="0"/>
              <a:t> </a:t>
            </a:r>
            <a:r>
              <a:rPr lang="tr-TR" b="1" dirty="0" err="1"/>
              <a:t>changes</a:t>
            </a:r>
            <a:endParaRPr lang="en-US" b="1" dirty="0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DE442-1CB8-400A-A8EF-E1E759702E45}" type="datetime1">
              <a:rPr lang="en-US" smtClean="0"/>
              <a:pPr/>
              <a:t>3/11/2020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FDE 216-FP</a:t>
            </a:r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8818866D-0444-4E98-9157-10C2F682FBB5}" type="slidenum">
              <a:rPr lang="tr-TR" smtClean="0"/>
              <a:pPr/>
              <a:t>41</a:t>
            </a:fld>
            <a:endParaRPr lang="tr-TR"/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Clr>
                <a:schemeClr val="accent2">
                  <a:lumMod val="75000"/>
                </a:schemeClr>
              </a:buClr>
            </a:pPr>
            <a:r>
              <a:rPr lang="tr-TR" sz="2800" dirty="0" err="1" smtClean="0"/>
              <a:t>The</a:t>
            </a:r>
            <a:r>
              <a:rPr lang="tr-TR" sz="2800" dirty="0" smtClean="0"/>
              <a:t> </a:t>
            </a:r>
            <a:r>
              <a:rPr lang="tr-TR" sz="2800" dirty="0" err="1" smtClean="0"/>
              <a:t>factors</a:t>
            </a:r>
            <a:r>
              <a:rPr lang="tr-TR" sz="2800" dirty="0" smtClean="0"/>
              <a:t> </a:t>
            </a:r>
            <a:r>
              <a:rPr lang="tr-TR" sz="2800" dirty="0" err="1" smtClean="0"/>
              <a:t>that</a:t>
            </a:r>
            <a:r>
              <a:rPr lang="tr-TR" sz="2800" dirty="0" smtClean="0"/>
              <a:t> </a:t>
            </a:r>
            <a:r>
              <a:rPr lang="tr-TR" sz="2800" dirty="0" err="1" smtClean="0"/>
              <a:t>affect</a:t>
            </a:r>
            <a:r>
              <a:rPr lang="tr-TR" sz="2800" dirty="0" smtClean="0"/>
              <a:t> rate of </a:t>
            </a:r>
            <a:r>
              <a:rPr lang="tr-TR" sz="2800" dirty="0" err="1" smtClean="0"/>
              <a:t>moisture</a:t>
            </a:r>
            <a:r>
              <a:rPr lang="tr-TR" sz="2800" dirty="0" smtClean="0"/>
              <a:t> </a:t>
            </a:r>
            <a:r>
              <a:rPr lang="tr-TR" sz="2800" dirty="0" err="1" smtClean="0"/>
              <a:t>loss</a:t>
            </a:r>
            <a:r>
              <a:rPr lang="tr-TR" sz="2800" dirty="0" smtClean="0"/>
              <a:t>;</a:t>
            </a:r>
          </a:p>
          <a:p>
            <a:pPr marL="0" indent="0">
              <a:buClr>
                <a:schemeClr val="accent2">
                  <a:lumMod val="75000"/>
                </a:schemeClr>
              </a:buClr>
              <a:buNone/>
            </a:pPr>
            <a:endParaRPr lang="tr-TR" sz="2800" dirty="0" smtClean="0"/>
          </a:p>
          <a:p>
            <a:pPr lvl="1"/>
            <a:r>
              <a:rPr lang="en-US" sz="2800" b="1" dirty="0"/>
              <a:t>the difference between the water </a:t>
            </a:r>
            <a:r>
              <a:rPr lang="en-US" sz="2800" b="1" dirty="0" err="1"/>
              <a:t>vapour</a:t>
            </a:r>
            <a:r>
              <a:rPr lang="en-US" sz="2800" b="1" dirty="0"/>
              <a:t> pressure exerted by </a:t>
            </a:r>
            <a:r>
              <a:rPr lang="en-US" sz="2800" b="1" dirty="0" smtClean="0"/>
              <a:t>the</a:t>
            </a:r>
            <a:r>
              <a:rPr lang="tr-TR" sz="2800" b="1" dirty="0" smtClean="0"/>
              <a:t> </a:t>
            </a:r>
            <a:r>
              <a:rPr lang="en-US" sz="2800" b="1" dirty="0" err="1" smtClean="0"/>
              <a:t>produc</a:t>
            </a:r>
            <a:r>
              <a:rPr lang="tr-TR" sz="2800" b="1" dirty="0" smtClean="0"/>
              <a:t>t</a:t>
            </a:r>
            <a:r>
              <a:rPr lang="en-US" sz="2800" b="1" dirty="0" smtClean="0"/>
              <a:t> </a:t>
            </a:r>
            <a:r>
              <a:rPr lang="en-US" sz="2800" b="1" dirty="0"/>
              <a:t>and the water </a:t>
            </a:r>
            <a:r>
              <a:rPr lang="en-US" sz="2800" b="1" dirty="0" err="1"/>
              <a:t>vapour</a:t>
            </a:r>
            <a:r>
              <a:rPr lang="en-US" sz="2800" b="1" dirty="0"/>
              <a:t> pressure in the </a:t>
            </a:r>
            <a:r>
              <a:rPr lang="en-US" sz="2800" b="1" dirty="0" smtClean="0"/>
              <a:t>air</a:t>
            </a:r>
            <a:endParaRPr lang="tr-TR" sz="2800" b="1" dirty="0" smtClean="0"/>
          </a:p>
          <a:p>
            <a:pPr lvl="1"/>
            <a:r>
              <a:rPr lang="en-US" sz="2800" b="1" dirty="0">
                <a:solidFill>
                  <a:srgbClr val="C00000"/>
                </a:solidFill>
              </a:rPr>
              <a:t>air speed over the </a:t>
            </a:r>
            <a:r>
              <a:rPr lang="en-US" sz="2800" b="1" dirty="0" smtClean="0">
                <a:solidFill>
                  <a:srgbClr val="C00000"/>
                </a:solidFill>
              </a:rPr>
              <a:t>product</a:t>
            </a:r>
            <a:endParaRPr lang="tr-TR" sz="2800" b="1" dirty="0" smtClean="0">
              <a:solidFill>
                <a:srgbClr val="C00000"/>
              </a:solidFill>
            </a:endParaRPr>
          </a:p>
          <a:p>
            <a:endParaRPr lang="tr-TR" sz="2800" b="1" dirty="0">
              <a:solidFill>
                <a:srgbClr val="C00000"/>
              </a:solidFill>
            </a:endParaRPr>
          </a:p>
          <a:p>
            <a:r>
              <a:rPr lang="tr-TR" sz="2800" b="1" dirty="0" err="1" smtClean="0">
                <a:solidFill>
                  <a:srgbClr val="0000FF"/>
                </a:solidFill>
              </a:rPr>
              <a:t>Packaging</a:t>
            </a:r>
            <a:r>
              <a:rPr lang="tr-TR" sz="2800" b="1" dirty="0" smtClean="0">
                <a:solidFill>
                  <a:srgbClr val="0000FF"/>
                </a:solidFill>
              </a:rPr>
              <a:t> </a:t>
            </a:r>
            <a:r>
              <a:rPr lang="tr-TR" sz="2800" b="1" dirty="0" err="1" smtClean="0">
                <a:solidFill>
                  <a:srgbClr val="0000FF"/>
                </a:solidFill>
              </a:rPr>
              <a:t>materials</a:t>
            </a:r>
            <a:r>
              <a:rPr lang="tr-TR" sz="2800" b="1" dirty="0" smtClean="0">
                <a:solidFill>
                  <a:srgbClr val="0000FF"/>
                </a:solidFill>
              </a:rPr>
              <a:t>, </a:t>
            </a:r>
            <a:r>
              <a:rPr lang="tr-TR" sz="2800" b="1" dirty="0" err="1" smtClean="0">
                <a:solidFill>
                  <a:srgbClr val="0000FF"/>
                </a:solidFill>
              </a:rPr>
              <a:t>which</a:t>
            </a:r>
            <a:r>
              <a:rPr lang="tr-TR" sz="2800" b="1" dirty="0">
                <a:solidFill>
                  <a:srgbClr val="0000FF"/>
                </a:solidFill>
              </a:rPr>
              <a:t> </a:t>
            </a:r>
            <a:r>
              <a:rPr lang="tr-TR" sz="2800" b="1" dirty="0" err="1" smtClean="0">
                <a:solidFill>
                  <a:srgbClr val="0000FF"/>
                </a:solidFill>
              </a:rPr>
              <a:t>have</a:t>
            </a:r>
            <a:r>
              <a:rPr lang="tr-TR" sz="2800" b="1" dirty="0" smtClean="0">
                <a:solidFill>
                  <a:srgbClr val="0000FF"/>
                </a:solidFill>
              </a:rPr>
              <a:t> </a:t>
            </a:r>
            <a:r>
              <a:rPr lang="tr-TR" sz="2800" b="1" dirty="0" err="1" smtClean="0">
                <a:solidFill>
                  <a:srgbClr val="0000FF"/>
                </a:solidFill>
              </a:rPr>
              <a:t>low</a:t>
            </a:r>
            <a:r>
              <a:rPr lang="tr-TR" sz="2800" b="1" dirty="0" smtClean="0">
                <a:solidFill>
                  <a:srgbClr val="0000FF"/>
                </a:solidFill>
              </a:rPr>
              <a:t> WVTR, </a:t>
            </a:r>
            <a:r>
              <a:rPr lang="tr-TR" sz="2800" b="1" dirty="0" err="1" smtClean="0">
                <a:solidFill>
                  <a:srgbClr val="0000FF"/>
                </a:solidFill>
              </a:rPr>
              <a:t>should</a:t>
            </a:r>
            <a:r>
              <a:rPr lang="tr-TR" sz="2800" b="1" dirty="0" smtClean="0">
                <a:solidFill>
                  <a:srgbClr val="0000FF"/>
                </a:solidFill>
              </a:rPr>
              <a:t> be </a:t>
            </a:r>
            <a:r>
              <a:rPr lang="tr-TR" sz="2800" b="1" dirty="0" err="1" smtClean="0">
                <a:solidFill>
                  <a:srgbClr val="0000FF"/>
                </a:solidFill>
              </a:rPr>
              <a:t>used</a:t>
            </a:r>
            <a:r>
              <a:rPr lang="tr-TR" sz="2800" b="1" dirty="0" smtClean="0">
                <a:solidFill>
                  <a:srgbClr val="0000FF"/>
                </a:solidFill>
              </a:rPr>
              <a:t> </a:t>
            </a:r>
            <a:r>
              <a:rPr lang="tr-TR" sz="2800" b="1" dirty="0" err="1" smtClean="0">
                <a:solidFill>
                  <a:srgbClr val="0000FF"/>
                </a:solidFill>
              </a:rPr>
              <a:t>to</a:t>
            </a:r>
            <a:r>
              <a:rPr lang="tr-TR" sz="2800" b="1" dirty="0" smtClean="0">
                <a:solidFill>
                  <a:srgbClr val="0000FF"/>
                </a:solidFill>
              </a:rPr>
              <a:t> minimize </a:t>
            </a:r>
            <a:r>
              <a:rPr lang="tr-TR" sz="2800" b="1" dirty="0" err="1" smtClean="0">
                <a:solidFill>
                  <a:srgbClr val="0000FF"/>
                </a:solidFill>
              </a:rPr>
              <a:t>moisture</a:t>
            </a:r>
            <a:r>
              <a:rPr lang="tr-TR" sz="2800" b="1" dirty="0" smtClean="0">
                <a:solidFill>
                  <a:srgbClr val="0000FF"/>
                </a:solidFill>
              </a:rPr>
              <a:t> </a:t>
            </a:r>
            <a:r>
              <a:rPr lang="tr-TR" sz="2800" b="1" dirty="0" err="1" smtClean="0">
                <a:solidFill>
                  <a:srgbClr val="0000FF"/>
                </a:solidFill>
              </a:rPr>
              <a:t>changes</a:t>
            </a:r>
            <a:endParaRPr lang="tr-TR" sz="2800" b="1" dirty="0" smtClean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9914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/>
              <a:t>2</a:t>
            </a:r>
            <a:r>
              <a:rPr lang="tr-TR" b="1" dirty="0" smtClean="0"/>
              <a:t>.4) </a:t>
            </a:r>
            <a:r>
              <a:rPr lang="tr-TR" b="1" dirty="0" err="1" smtClean="0"/>
              <a:t>Barrier</a:t>
            </a:r>
            <a:r>
              <a:rPr lang="tr-TR" b="1" dirty="0" smtClean="0"/>
              <a:t> </a:t>
            </a:r>
            <a:r>
              <a:rPr lang="tr-TR" b="1" dirty="0" err="1" smtClean="0"/>
              <a:t>to</a:t>
            </a:r>
            <a:r>
              <a:rPr lang="tr-TR" b="1" dirty="0" smtClean="0"/>
              <a:t> </a:t>
            </a:r>
            <a:r>
              <a:rPr lang="tr-TR" b="1" dirty="0" err="1" smtClean="0"/>
              <a:t>odor</a:t>
            </a:r>
            <a:r>
              <a:rPr lang="tr-TR" b="1" dirty="0"/>
              <a:t> </a:t>
            </a:r>
            <a:r>
              <a:rPr lang="tr-TR" b="1" dirty="0" err="1" smtClean="0"/>
              <a:t>pick-up</a:t>
            </a:r>
            <a:endParaRPr lang="en-US" b="1" dirty="0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DE442-1CB8-400A-A8EF-E1E759702E45}" type="datetime1">
              <a:rPr lang="en-US" smtClean="0"/>
              <a:pPr/>
              <a:t>3/11/2020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FDE 216-FP</a:t>
            </a:r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8818866D-0444-4E98-9157-10C2F682FBB5}" type="slidenum">
              <a:rPr lang="tr-TR" smtClean="0"/>
              <a:pPr/>
              <a:t>42</a:t>
            </a:fld>
            <a:endParaRPr lang="tr-TR"/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tr-TR" sz="2800" dirty="0" smtClean="0"/>
              <a:t> </a:t>
            </a:r>
            <a:r>
              <a:rPr lang="tr-TR" sz="2800" dirty="0" err="1" smtClean="0"/>
              <a:t>In</a:t>
            </a:r>
            <a:r>
              <a:rPr lang="tr-TR" sz="2800" dirty="0" smtClean="0"/>
              <a:t> </a:t>
            </a:r>
            <a:r>
              <a:rPr lang="tr-TR" sz="2800" dirty="0" err="1" smtClean="0"/>
              <a:t>some</a:t>
            </a:r>
            <a:r>
              <a:rPr lang="tr-TR" sz="2800" dirty="0" smtClean="0"/>
              <a:t> </a:t>
            </a:r>
            <a:r>
              <a:rPr lang="tr-TR" sz="2800" dirty="0" err="1" smtClean="0"/>
              <a:t>cases</a:t>
            </a:r>
            <a:r>
              <a:rPr lang="tr-TR" sz="2800" dirty="0" smtClean="0"/>
              <a:t>, </a:t>
            </a:r>
            <a:r>
              <a:rPr lang="tr-TR" sz="2800" dirty="0" err="1" smtClean="0"/>
              <a:t>food</a:t>
            </a:r>
            <a:r>
              <a:rPr lang="tr-TR" sz="2800" dirty="0" smtClean="0"/>
              <a:t> </a:t>
            </a:r>
            <a:r>
              <a:rPr lang="tr-TR" sz="2800" dirty="0" err="1" smtClean="0"/>
              <a:t>commodities</a:t>
            </a:r>
            <a:r>
              <a:rPr lang="tr-TR" sz="2800" dirty="0" smtClean="0"/>
              <a:t> </a:t>
            </a:r>
            <a:r>
              <a:rPr lang="en-US" dirty="0"/>
              <a:t>are </a:t>
            </a:r>
            <a:r>
              <a:rPr lang="en-US" dirty="0" smtClean="0"/>
              <a:t>stored </a:t>
            </a:r>
            <a:r>
              <a:rPr lang="en-US" dirty="0"/>
              <a:t>or distributed </a:t>
            </a:r>
            <a:r>
              <a:rPr lang="tr-TR" dirty="0" err="1" smtClean="0"/>
              <a:t>foods</a:t>
            </a:r>
            <a:r>
              <a:rPr lang="tr-TR" dirty="0" smtClean="0"/>
              <a:t> </a:t>
            </a:r>
            <a:r>
              <a:rPr lang="en-US" dirty="0" smtClean="0"/>
              <a:t>in the</a:t>
            </a:r>
            <a:r>
              <a:rPr lang="tr-TR" dirty="0" smtClean="0"/>
              <a:t> </a:t>
            </a:r>
            <a:r>
              <a:rPr lang="en-US" dirty="0" smtClean="0"/>
              <a:t>same </a:t>
            </a:r>
            <a:r>
              <a:rPr lang="en-US" dirty="0"/>
              <a:t>container or </a:t>
            </a:r>
            <a:r>
              <a:rPr lang="en-US" dirty="0" smtClean="0"/>
              <a:t>trailer</a:t>
            </a:r>
            <a:endParaRPr lang="tr-TR" dirty="0" smtClean="0"/>
          </a:p>
          <a:p>
            <a:r>
              <a:rPr lang="en-US" b="1" dirty="0">
                <a:solidFill>
                  <a:srgbClr val="0000FF"/>
                </a:solidFill>
              </a:rPr>
              <a:t>Dairy products, eggs and fresh meat are highly </a:t>
            </a:r>
            <a:r>
              <a:rPr lang="en-US" b="1" dirty="0" smtClean="0">
                <a:solidFill>
                  <a:srgbClr val="0000FF"/>
                </a:solidFill>
              </a:rPr>
              <a:t>susceptible</a:t>
            </a:r>
            <a:r>
              <a:rPr lang="tr-TR" b="1" dirty="0" smtClean="0">
                <a:solidFill>
                  <a:srgbClr val="0000FF"/>
                </a:solidFill>
              </a:rPr>
              <a:t> </a:t>
            </a:r>
            <a:r>
              <a:rPr lang="en-US" b="1" dirty="0" smtClean="0">
                <a:solidFill>
                  <a:srgbClr val="0000FF"/>
                </a:solidFill>
              </a:rPr>
              <a:t>to </a:t>
            </a:r>
            <a:r>
              <a:rPr lang="en-US" b="1" dirty="0">
                <a:solidFill>
                  <a:srgbClr val="0000FF"/>
                </a:solidFill>
              </a:rPr>
              <a:t>picking up strong </a:t>
            </a:r>
            <a:r>
              <a:rPr lang="en-US" b="1" dirty="0" err="1" smtClean="0">
                <a:solidFill>
                  <a:srgbClr val="0000FF"/>
                </a:solidFill>
              </a:rPr>
              <a:t>odours</a:t>
            </a:r>
            <a:endParaRPr lang="tr-TR" b="1" dirty="0" smtClean="0">
              <a:solidFill>
                <a:srgbClr val="0000FF"/>
              </a:solidFill>
            </a:endParaRPr>
          </a:p>
          <a:p>
            <a:r>
              <a:rPr lang="tr-TR" sz="2800" b="1" dirty="0" err="1" smtClean="0">
                <a:solidFill>
                  <a:srgbClr val="C00000"/>
                </a:solidFill>
              </a:rPr>
              <a:t>Chocolate</a:t>
            </a:r>
            <a:r>
              <a:rPr lang="tr-TR" sz="2800" b="1" dirty="0" smtClean="0">
                <a:solidFill>
                  <a:srgbClr val="C00000"/>
                </a:solidFill>
              </a:rPr>
              <a:t>, </a:t>
            </a:r>
            <a:r>
              <a:rPr lang="en-US" b="1" dirty="0" err="1" smtClean="0">
                <a:solidFill>
                  <a:srgbClr val="C00000"/>
                </a:solidFill>
              </a:rPr>
              <a:t>flavoured</a:t>
            </a:r>
            <a:r>
              <a:rPr lang="en-US" b="1" dirty="0" smtClean="0">
                <a:solidFill>
                  <a:srgbClr val="C00000"/>
                </a:solidFill>
              </a:rPr>
              <a:t> sweets</a:t>
            </a:r>
            <a:r>
              <a:rPr lang="tr-TR" b="1" dirty="0" smtClean="0">
                <a:solidFill>
                  <a:srgbClr val="C00000"/>
                </a:solidFill>
              </a:rPr>
              <a:t>, </a:t>
            </a:r>
            <a:r>
              <a:rPr lang="tr-TR" b="1" dirty="0" err="1" smtClean="0">
                <a:solidFill>
                  <a:srgbClr val="C00000"/>
                </a:solidFill>
              </a:rPr>
              <a:t>mints</a:t>
            </a:r>
            <a:r>
              <a:rPr lang="tr-TR" b="1" dirty="0" smtClean="0">
                <a:solidFill>
                  <a:srgbClr val="C00000"/>
                </a:solidFill>
              </a:rPr>
              <a:t> </a:t>
            </a:r>
            <a:r>
              <a:rPr lang="tr-TR" b="1" dirty="0" err="1" smtClean="0">
                <a:solidFill>
                  <a:srgbClr val="C00000"/>
                </a:solidFill>
              </a:rPr>
              <a:t>have</a:t>
            </a:r>
            <a:r>
              <a:rPr lang="tr-TR" b="1" dirty="0" smtClean="0">
                <a:solidFill>
                  <a:srgbClr val="C00000"/>
                </a:solidFill>
              </a:rPr>
              <a:t> </a:t>
            </a:r>
            <a:r>
              <a:rPr lang="tr-TR" b="1" dirty="0" err="1" smtClean="0">
                <a:solidFill>
                  <a:srgbClr val="C00000"/>
                </a:solidFill>
              </a:rPr>
              <a:t>strong</a:t>
            </a:r>
            <a:r>
              <a:rPr lang="tr-TR" b="1" dirty="0" smtClean="0">
                <a:solidFill>
                  <a:srgbClr val="C00000"/>
                </a:solidFill>
              </a:rPr>
              <a:t> </a:t>
            </a:r>
            <a:r>
              <a:rPr lang="tr-TR" b="1" dirty="0" err="1" smtClean="0">
                <a:solidFill>
                  <a:srgbClr val="C00000"/>
                </a:solidFill>
              </a:rPr>
              <a:t>flavors</a:t>
            </a:r>
            <a:endParaRPr lang="tr-TR" b="1" dirty="0" smtClean="0">
              <a:solidFill>
                <a:srgbClr val="C00000"/>
              </a:solidFill>
            </a:endParaRPr>
          </a:p>
          <a:p>
            <a:r>
              <a:rPr lang="tr-TR" dirty="0" err="1" smtClean="0"/>
              <a:t>If</a:t>
            </a:r>
            <a:r>
              <a:rPr lang="tr-TR" dirty="0" smtClean="0"/>
              <a:t> </a:t>
            </a:r>
            <a:r>
              <a:rPr lang="tr-TR" dirty="0" err="1" smtClean="0"/>
              <a:t>these</a:t>
            </a:r>
            <a:r>
              <a:rPr lang="tr-TR" dirty="0" smtClean="0"/>
              <a:t> </a:t>
            </a:r>
            <a:r>
              <a:rPr lang="tr-TR" dirty="0" err="1" smtClean="0"/>
              <a:t>type</a:t>
            </a:r>
            <a:r>
              <a:rPr lang="tr-TR" dirty="0" smtClean="0"/>
              <a:t> of </a:t>
            </a:r>
            <a:r>
              <a:rPr lang="tr-TR" b="1" dirty="0" err="1" smtClean="0">
                <a:solidFill>
                  <a:schemeClr val="accent3">
                    <a:lumMod val="75000"/>
                  </a:schemeClr>
                </a:solidFill>
              </a:rPr>
              <a:t>foods</a:t>
            </a:r>
            <a:r>
              <a:rPr lang="tr-TR" b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tr-TR" b="1" dirty="0" err="1" smtClean="0">
                <a:solidFill>
                  <a:schemeClr val="accent3">
                    <a:lumMod val="75000"/>
                  </a:schemeClr>
                </a:solidFill>
              </a:rPr>
              <a:t>are</a:t>
            </a:r>
            <a:r>
              <a:rPr lang="tr-TR" b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tr-TR" b="1" dirty="0" err="1" smtClean="0">
                <a:solidFill>
                  <a:schemeClr val="accent3">
                    <a:lumMod val="75000"/>
                  </a:schemeClr>
                </a:solidFill>
              </a:rPr>
              <a:t>carelessly</a:t>
            </a:r>
            <a:r>
              <a:rPr lang="tr-TR" b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tr-TR" b="1" dirty="0" err="1" smtClean="0">
                <a:solidFill>
                  <a:schemeClr val="accent3">
                    <a:lumMod val="75000"/>
                  </a:schemeClr>
                </a:solidFill>
              </a:rPr>
              <a:t>stored</a:t>
            </a:r>
            <a:r>
              <a:rPr lang="tr-TR" b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tr-TR" b="1" dirty="0" err="1" smtClean="0">
                <a:solidFill>
                  <a:schemeClr val="accent3">
                    <a:lumMod val="75000"/>
                  </a:schemeClr>
                </a:solidFill>
              </a:rPr>
              <a:t>or</a:t>
            </a:r>
            <a:r>
              <a:rPr lang="tr-TR" b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tr-TR" b="1" dirty="0" err="1" smtClean="0">
                <a:solidFill>
                  <a:schemeClr val="accent3">
                    <a:lumMod val="75000"/>
                  </a:schemeClr>
                </a:solidFill>
              </a:rPr>
              <a:t>transfered</a:t>
            </a:r>
            <a:r>
              <a:rPr lang="tr-TR" b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tr-TR" b="1" dirty="0" err="1" smtClean="0">
                <a:solidFill>
                  <a:schemeClr val="accent3">
                    <a:lumMod val="75000"/>
                  </a:schemeClr>
                </a:solidFill>
              </a:rPr>
              <a:t>together</a:t>
            </a:r>
            <a:r>
              <a:rPr lang="tr-TR" dirty="0" smtClean="0"/>
              <a:t>, </a:t>
            </a:r>
            <a:r>
              <a:rPr lang="tr-TR" b="1" dirty="0" err="1" smtClean="0"/>
              <a:t>odors</a:t>
            </a:r>
            <a:r>
              <a:rPr lang="tr-TR" b="1" dirty="0" smtClean="0"/>
              <a:t> can </a:t>
            </a:r>
            <a:r>
              <a:rPr lang="tr-TR" b="1" dirty="0" err="1" smtClean="0"/>
              <a:t>penetrate</a:t>
            </a:r>
            <a:r>
              <a:rPr lang="tr-TR" b="1" dirty="0" smtClean="0"/>
              <a:t> </a:t>
            </a:r>
            <a:r>
              <a:rPr lang="tr-TR" b="1" dirty="0" err="1" smtClean="0"/>
              <a:t>under</a:t>
            </a:r>
            <a:r>
              <a:rPr lang="tr-TR" b="1" dirty="0" smtClean="0"/>
              <a:t> </a:t>
            </a:r>
            <a:r>
              <a:rPr lang="tr-TR" b="1" dirty="0" err="1" smtClean="0"/>
              <a:t>low</a:t>
            </a:r>
            <a:r>
              <a:rPr lang="tr-TR" b="1" dirty="0" smtClean="0"/>
              <a:t> </a:t>
            </a:r>
            <a:r>
              <a:rPr lang="tr-TR" b="1" dirty="0" err="1" smtClean="0"/>
              <a:t>permeability</a:t>
            </a:r>
            <a:r>
              <a:rPr lang="tr-TR" b="1" dirty="0" smtClean="0"/>
              <a:t> </a:t>
            </a:r>
            <a:r>
              <a:rPr lang="tr-TR" b="1" dirty="0" err="1" smtClean="0"/>
              <a:t>packaging</a:t>
            </a:r>
            <a:r>
              <a:rPr lang="tr-TR" b="1" dirty="0" smtClean="0"/>
              <a:t> </a:t>
            </a:r>
            <a:r>
              <a:rPr lang="tr-TR" b="1" dirty="0" err="1" smtClean="0"/>
              <a:t>condition</a:t>
            </a:r>
            <a:r>
              <a:rPr lang="tr-TR" b="1" dirty="0" smtClean="0"/>
              <a:t> </a:t>
            </a:r>
            <a:r>
              <a:rPr lang="tr-TR" dirty="0" smtClean="0"/>
              <a:t>(</a:t>
            </a:r>
            <a:r>
              <a:rPr lang="tr-TR" dirty="0" err="1" smtClean="0"/>
              <a:t>e.g</a:t>
            </a:r>
            <a:r>
              <a:rPr lang="tr-TR" dirty="0" smtClean="0"/>
              <a:t>. </a:t>
            </a:r>
            <a:r>
              <a:rPr lang="tr-TR" dirty="0" err="1" smtClean="0"/>
              <a:t>some</a:t>
            </a:r>
            <a:r>
              <a:rPr lang="tr-TR" dirty="0" smtClean="0"/>
              <a:t> </a:t>
            </a:r>
            <a:r>
              <a:rPr lang="tr-TR" dirty="0" err="1" smtClean="0"/>
              <a:t>plastic</a:t>
            </a:r>
            <a:r>
              <a:rPr lang="tr-TR" dirty="0" smtClean="0"/>
              <a:t> </a:t>
            </a:r>
            <a:r>
              <a:rPr lang="tr-TR" dirty="0" err="1" smtClean="0"/>
              <a:t>materials</a:t>
            </a:r>
            <a:r>
              <a:rPr lang="tr-TR" dirty="0" smtClean="0"/>
              <a:t> </a:t>
            </a:r>
            <a:r>
              <a:rPr lang="tr-TR" dirty="0" err="1" smtClean="0"/>
              <a:t>allow</a:t>
            </a:r>
            <a:r>
              <a:rPr lang="tr-TR" dirty="0" smtClean="0"/>
              <a:t> </a:t>
            </a:r>
            <a:r>
              <a:rPr lang="tr-TR" dirty="0" err="1" smtClean="0"/>
              <a:t>volatile</a:t>
            </a:r>
            <a:r>
              <a:rPr lang="tr-TR" dirty="0" smtClean="0"/>
              <a:t> </a:t>
            </a:r>
            <a:r>
              <a:rPr lang="tr-TR" dirty="0" err="1" smtClean="0"/>
              <a:t>penetration</a:t>
            </a:r>
            <a:r>
              <a:rPr lang="tr-TR" dirty="0" smtClean="0"/>
              <a:t>) </a:t>
            </a:r>
            <a:endParaRPr lang="tr-TR" sz="2800" dirty="0" smtClean="0"/>
          </a:p>
        </p:txBody>
      </p:sp>
    </p:spTree>
    <p:extLst>
      <p:ext uri="{BB962C8B-B14F-4D97-AF65-F5344CB8AC3E}">
        <p14:creationId xmlns:p14="http://schemas.microsoft.com/office/powerpoint/2010/main" val="3209914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/>
              <a:t>2.5) </a:t>
            </a:r>
            <a:r>
              <a:rPr lang="tr-TR" b="1" dirty="0" err="1" smtClean="0"/>
              <a:t>Flavour</a:t>
            </a:r>
            <a:r>
              <a:rPr lang="tr-TR" b="1" dirty="0" smtClean="0"/>
              <a:t> </a:t>
            </a:r>
            <a:r>
              <a:rPr lang="tr-TR" b="1" dirty="0" err="1" smtClean="0"/>
              <a:t>scalping</a:t>
            </a:r>
            <a:endParaRPr lang="en-US" b="1" dirty="0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DE442-1CB8-400A-A8EF-E1E759702E45}" type="datetime1">
              <a:rPr lang="en-US" smtClean="0"/>
              <a:pPr/>
              <a:t>3/11/2020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dirty="0" smtClean="0"/>
              <a:t>FDE 216-FP</a:t>
            </a:r>
            <a:endParaRPr lang="tr-TR" dirty="0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8818866D-0444-4E98-9157-10C2F682FBB5}" type="slidenum">
              <a:rPr lang="tr-TR" smtClean="0"/>
              <a:pPr/>
              <a:t>43</a:t>
            </a:fld>
            <a:endParaRPr lang="tr-TR"/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r>
              <a:rPr lang="en-US" sz="2600" dirty="0"/>
              <a:t>If </a:t>
            </a:r>
            <a:r>
              <a:rPr lang="en-US" sz="2600" b="1" dirty="0"/>
              <a:t>a chemical compound present in the food has a high affinity for the </a:t>
            </a:r>
            <a:r>
              <a:rPr lang="en-US" sz="2600" b="1" dirty="0" smtClean="0"/>
              <a:t>packaging</a:t>
            </a:r>
            <a:r>
              <a:rPr lang="tr-TR" sz="2600" b="1" dirty="0" smtClean="0"/>
              <a:t> </a:t>
            </a:r>
            <a:r>
              <a:rPr lang="en-US" sz="2600" b="1" dirty="0" smtClean="0"/>
              <a:t>material</a:t>
            </a:r>
            <a:r>
              <a:rPr lang="en-US" sz="2600" dirty="0"/>
              <a:t>, it will tend to be </a:t>
            </a:r>
            <a:r>
              <a:rPr lang="en-US" sz="2600" b="1" dirty="0">
                <a:solidFill>
                  <a:srgbClr val="C00000"/>
                </a:solidFill>
              </a:rPr>
              <a:t>absorbed into or adsorbed onto the </a:t>
            </a:r>
            <a:r>
              <a:rPr lang="en-US" sz="2600" b="1" dirty="0" smtClean="0">
                <a:solidFill>
                  <a:srgbClr val="C00000"/>
                </a:solidFill>
              </a:rPr>
              <a:t>packaging</a:t>
            </a:r>
            <a:r>
              <a:rPr lang="tr-TR" sz="2600" b="1" dirty="0" smtClean="0">
                <a:solidFill>
                  <a:srgbClr val="C00000"/>
                </a:solidFill>
              </a:rPr>
              <a:t> </a:t>
            </a:r>
            <a:r>
              <a:rPr lang="en-US" sz="2600" dirty="0" smtClean="0"/>
              <a:t>until </a:t>
            </a:r>
            <a:r>
              <a:rPr lang="en-US" sz="2600" dirty="0"/>
              <a:t>equilibrium concentrations have been established in food and </a:t>
            </a:r>
            <a:r>
              <a:rPr lang="en-US" sz="2600" dirty="0" smtClean="0"/>
              <a:t>packaging</a:t>
            </a:r>
            <a:endParaRPr lang="tr-TR" sz="2600" dirty="0" smtClean="0"/>
          </a:p>
          <a:p>
            <a:r>
              <a:rPr lang="en-US" sz="2600" b="1" dirty="0">
                <a:solidFill>
                  <a:srgbClr val="0000FF"/>
                </a:solidFill>
              </a:rPr>
              <a:t>This loss of food constituents to packaging is known as </a:t>
            </a:r>
            <a:r>
              <a:rPr lang="en-US" sz="2600" b="1" dirty="0" smtClean="0">
                <a:solidFill>
                  <a:srgbClr val="0000FF"/>
                </a:solidFill>
              </a:rPr>
              <a:t>scalping</a:t>
            </a:r>
            <a:endParaRPr lang="tr-TR" sz="2600" b="1" dirty="0" smtClean="0">
              <a:solidFill>
                <a:srgbClr val="0000FF"/>
              </a:solidFill>
            </a:endParaRPr>
          </a:p>
          <a:p>
            <a:r>
              <a:rPr lang="en-US" sz="2600" dirty="0" smtClean="0"/>
              <a:t>Scalping</a:t>
            </a:r>
            <a:r>
              <a:rPr lang="tr-TR" sz="2600" dirty="0" smtClean="0"/>
              <a:t> </a:t>
            </a:r>
            <a:r>
              <a:rPr lang="en-US" sz="2600" dirty="0" smtClean="0"/>
              <a:t>does </a:t>
            </a:r>
            <a:r>
              <a:rPr lang="en-US" sz="2600" dirty="0"/>
              <a:t>not result in a direct risk to the safety of the </a:t>
            </a:r>
            <a:r>
              <a:rPr lang="en-US" sz="2600" dirty="0" smtClean="0"/>
              <a:t>food</a:t>
            </a:r>
            <a:r>
              <a:rPr lang="tr-TR" sz="2600" dirty="0" smtClean="0"/>
              <a:t>; </a:t>
            </a:r>
            <a:r>
              <a:rPr lang="tr-TR" sz="2600" dirty="0" err="1" smtClean="0"/>
              <a:t>however</a:t>
            </a:r>
            <a:r>
              <a:rPr lang="tr-TR" sz="2600" dirty="0" smtClean="0"/>
              <a:t>, </a:t>
            </a:r>
            <a:r>
              <a:rPr lang="en-US" sz="2600" b="1" dirty="0">
                <a:solidFill>
                  <a:srgbClr val="C00000"/>
                </a:solidFill>
              </a:rPr>
              <a:t>the loss of volatile compounds </a:t>
            </a:r>
            <a:r>
              <a:rPr lang="en-US" sz="2600" b="1" dirty="0" smtClean="0">
                <a:solidFill>
                  <a:srgbClr val="C00000"/>
                </a:solidFill>
              </a:rPr>
              <a:t>which</a:t>
            </a:r>
            <a:r>
              <a:rPr lang="tr-TR" sz="2600" b="1" dirty="0" smtClean="0">
                <a:solidFill>
                  <a:srgbClr val="C00000"/>
                </a:solidFill>
              </a:rPr>
              <a:t> </a:t>
            </a:r>
            <a:r>
              <a:rPr lang="en-US" sz="2600" b="1" dirty="0" smtClean="0">
                <a:solidFill>
                  <a:srgbClr val="C00000"/>
                </a:solidFill>
              </a:rPr>
              <a:t>contribute </a:t>
            </a:r>
            <a:r>
              <a:rPr lang="en-US" sz="2600" b="1" dirty="0">
                <a:solidFill>
                  <a:srgbClr val="C00000"/>
                </a:solidFill>
              </a:rPr>
              <a:t>to a food’s characteristic </a:t>
            </a:r>
            <a:r>
              <a:rPr lang="en-US" sz="2600" b="1" dirty="0" err="1">
                <a:solidFill>
                  <a:srgbClr val="C00000"/>
                </a:solidFill>
              </a:rPr>
              <a:t>flavour</a:t>
            </a:r>
            <a:r>
              <a:rPr lang="en-US" sz="2600" b="1" dirty="0">
                <a:solidFill>
                  <a:srgbClr val="C00000"/>
                </a:solidFill>
              </a:rPr>
              <a:t> affect sensory quality</a:t>
            </a:r>
            <a:endParaRPr lang="tr-TR" sz="2600" b="1" dirty="0" smtClean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9914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/>
              <a:t>2.5</a:t>
            </a:r>
            <a:r>
              <a:rPr lang="tr-TR" b="1" dirty="0"/>
              <a:t>) </a:t>
            </a:r>
            <a:r>
              <a:rPr lang="tr-TR" b="1" dirty="0" err="1"/>
              <a:t>Flavour</a:t>
            </a:r>
            <a:r>
              <a:rPr lang="tr-TR" b="1" dirty="0"/>
              <a:t> </a:t>
            </a:r>
            <a:r>
              <a:rPr lang="tr-TR" b="1" dirty="0" err="1"/>
              <a:t>scalping</a:t>
            </a:r>
            <a:endParaRPr lang="en-US" b="1" dirty="0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DE442-1CB8-400A-A8EF-E1E759702E45}" type="datetime1">
              <a:rPr lang="en-US" smtClean="0"/>
              <a:pPr/>
              <a:t>3/11/2020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FDE 216-FP</a:t>
            </a:r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8818866D-0444-4E98-9157-10C2F682FBB5}" type="slidenum">
              <a:rPr lang="tr-TR" smtClean="0"/>
              <a:pPr/>
              <a:t>44</a:t>
            </a:fld>
            <a:endParaRPr lang="tr-TR"/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Clr>
                <a:schemeClr val="accent2">
                  <a:lumMod val="75000"/>
                </a:schemeClr>
              </a:buClr>
            </a:pPr>
            <a:r>
              <a:rPr lang="tr-TR" sz="2800" dirty="0" err="1" smtClean="0"/>
              <a:t>Researches</a:t>
            </a:r>
            <a:r>
              <a:rPr lang="tr-TR" sz="2800" dirty="0" smtClean="0"/>
              <a:t> </a:t>
            </a:r>
            <a:r>
              <a:rPr lang="tr-TR" sz="2800" dirty="0" err="1" smtClean="0"/>
              <a:t>showed</a:t>
            </a:r>
            <a:r>
              <a:rPr lang="tr-TR" sz="2800" dirty="0" smtClean="0"/>
              <a:t> </a:t>
            </a:r>
            <a:r>
              <a:rPr lang="tr-TR" sz="2800" dirty="0" err="1" smtClean="0"/>
              <a:t>that</a:t>
            </a:r>
            <a:r>
              <a:rPr lang="tr-TR" sz="2800" dirty="0" smtClean="0"/>
              <a:t> </a:t>
            </a:r>
            <a:r>
              <a:rPr lang="en-US" dirty="0"/>
              <a:t>polypropylene </a:t>
            </a:r>
            <a:r>
              <a:rPr lang="tr-TR" dirty="0" err="1" smtClean="0"/>
              <a:t>are</a:t>
            </a:r>
            <a:r>
              <a:rPr lang="tr-TR" dirty="0" smtClean="0"/>
              <a:t> </a:t>
            </a:r>
            <a:r>
              <a:rPr lang="tr-TR" dirty="0" err="1" smtClean="0"/>
              <a:t>able</a:t>
            </a:r>
            <a:r>
              <a:rPr lang="tr-TR" dirty="0" smtClean="0"/>
              <a:t> </a:t>
            </a:r>
            <a:r>
              <a:rPr lang="tr-TR" dirty="0" err="1" smtClean="0"/>
              <a:t>to</a:t>
            </a:r>
            <a:r>
              <a:rPr lang="tr-TR" dirty="0" smtClean="0"/>
              <a:t> </a:t>
            </a:r>
            <a:r>
              <a:rPr lang="en-US" dirty="0" smtClean="0"/>
              <a:t>absorb</a:t>
            </a:r>
            <a:r>
              <a:rPr lang="tr-TR" dirty="0" smtClean="0"/>
              <a:t> </a:t>
            </a:r>
            <a:r>
              <a:rPr lang="en-US" dirty="0" smtClean="0"/>
              <a:t>the </a:t>
            </a:r>
            <a:r>
              <a:rPr lang="en-US" dirty="0"/>
              <a:t>highest quantities of </a:t>
            </a:r>
            <a:r>
              <a:rPr lang="en-US" dirty="0" smtClean="0"/>
              <a:t>volatiles</a:t>
            </a:r>
            <a:r>
              <a:rPr lang="tr-TR" dirty="0" smtClean="0"/>
              <a:t> </a:t>
            </a:r>
            <a:r>
              <a:rPr lang="tr-TR" dirty="0" err="1" smtClean="0"/>
              <a:t>from</a:t>
            </a:r>
            <a:r>
              <a:rPr lang="tr-TR" dirty="0" smtClean="0"/>
              <a:t> </a:t>
            </a:r>
            <a:r>
              <a:rPr lang="tr-TR" dirty="0" err="1" smtClean="0"/>
              <a:t>apple</a:t>
            </a:r>
            <a:r>
              <a:rPr lang="tr-TR" dirty="0" smtClean="0"/>
              <a:t> </a:t>
            </a:r>
            <a:r>
              <a:rPr lang="tr-TR" dirty="0" err="1" smtClean="0"/>
              <a:t>juice</a:t>
            </a:r>
            <a:r>
              <a:rPr lang="tr-TR" dirty="0" smtClean="0"/>
              <a:t>, </a:t>
            </a:r>
            <a:r>
              <a:rPr lang="tr-TR" dirty="0" err="1" smtClean="0"/>
              <a:t>resulting</a:t>
            </a:r>
            <a:r>
              <a:rPr lang="tr-TR" dirty="0" smtClean="0"/>
              <a:t> in </a:t>
            </a:r>
            <a:r>
              <a:rPr lang="tr-TR" dirty="0" err="1" smtClean="0"/>
              <a:t>loss</a:t>
            </a:r>
            <a:r>
              <a:rPr lang="tr-TR" dirty="0" smtClean="0"/>
              <a:t> of aroma </a:t>
            </a:r>
            <a:r>
              <a:rPr lang="tr-TR" dirty="0" err="1" smtClean="0"/>
              <a:t>compounds</a:t>
            </a:r>
            <a:endParaRPr lang="tr-TR" dirty="0" smtClean="0"/>
          </a:p>
          <a:p>
            <a:pPr marL="0" indent="0">
              <a:buClr>
                <a:schemeClr val="accent2">
                  <a:lumMod val="75000"/>
                </a:schemeClr>
              </a:buClr>
            </a:pPr>
            <a:endParaRPr lang="tr-TR" sz="2800" dirty="0"/>
          </a:p>
          <a:p>
            <a:pPr marL="0" indent="0">
              <a:buClr>
                <a:schemeClr val="accent2">
                  <a:lumMod val="75000"/>
                </a:schemeClr>
              </a:buClr>
            </a:pPr>
            <a:r>
              <a:rPr lang="tr-TR" sz="2800" dirty="0" err="1" smtClean="0"/>
              <a:t>Therefore</a:t>
            </a:r>
            <a:r>
              <a:rPr lang="tr-TR" sz="2800" dirty="0" smtClean="0"/>
              <a:t>, </a:t>
            </a:r>
            <a:r>
              <a:rPr lang="en-US" b="1" dirty="0">
                <a:solidFill>
                  <a:srgbClr val="C00000"/>
                </a:solidFill>
              </a:rPr>
              <a:t>particular food-packaging </a:t>
            </a:r>
            <a:r>
              <a:rPr lang="en-US" b="1" dirty="0" smtClean="0">
                <a:solidFill>
                  <a:srgbClr val="C00000"/>
                </a:solidFill>
              </a:rPr>
              <a:t>combinations</a:t>
            </a:r>
            <a:r>
              <a:rPr lang="tr-TR" b="1" dirty="0" smtClean="0">
                <a:solidFill>
                  <a:srgbClr val="C00000"/>
                </a:solidFill>
              </a:rPr>
              <a:t> </a:t>
            </a:r>
            <a:r>
              <a:rPr lang="tr-TR" dirty="0" err="1" smtClean="0"/>
              <a:t>or</a:t>
            </a:r>
            <a:r>
              <a:rPr lang="tr-TR" dirty="0" smtClean="0"/>
              <a:t> </a:t>
            </a:r>
            <a:r>
              <a:rPr lang="en-US" b="1" dirty="0">
                <a:solidFill>
                  <a:srgbClr val="0000FF"/>
                </a:solidFill>
              </a:rPr>
              <a:t>an effective barrier </a:t>
            </a:r>
            <a:r>
              <a:rPr lang="en-US" b="1" dirty="0" smtClean="0">
                <a:solidFill>
                  <a:srgbClr val="0000FF"/>
                </a:solidFill>
              </a:rPr>
              <a:t>layer</a:t>
            </a:r>
            <a:r>
              <a:rPr lang="tr-TR" dirty="0" smtClean="0"/>
              <a:t> </a:t>
            </a:r>
            <a:r>
              <a:rPr lang="tr-TR" dirty="0" err="1" smtClean="0"/>
              <a:t>should</a:t>
            </a:r>
            <a:r>
              <a:rPr lang="tr-TR" dirty="0" smtClean="0"/>
              <a:t> be </a:t>
            </a:r>
            <a:r>
              <a:rPr lang="tr-TR" dirty="0" err="1" smtClean="0"/>
              <a:t>designed</a:t>
            </a:r>
            <a:r>
              <a:rPr lang="tr-TR" dirty="0" smtClean="0"/>
              <a:t> </a:t>
            </a:r>
            <a:r>
              <a:rPr lang="tr-TR" dirty="0" err="1" smtClean="0"/>
              <a:t>to</a:t>
            </a:r>
            <a:r>
              <a:rPr lang="tr-TR" dirty="0" smtClean="0"/>
              <a:t> </a:t>
            </a:r>
            <a:r>
              <a:rPr lang="tr-TR" dirty="0" err="1" smtClean="0"/>
              <a:t>reduce</a:t>
            </a:r>
            <a:r>
              <a:rPr lang="tr-TR" dirty="0" smtClean="0"/>
              <a:t>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scalping</a:t>
            </a:r>
            <a:r>
              <a:rPr lang="tr-TR" dirty="0" smtClean="0"/>
              <a:t> problem</a:t>
            </a:r>
            <a:endParaRPr lang="tr-TR" sz="2800" dirty="0" smtClean="0"/>
          </a:p>
        </p:txBody>
      </p:sp>
    </p:spTree>
    <p:extLst>
      <p:ext uri="{BB962C8B-B14F-4D97-AF65-F5344CB8AC3E}">
        <p14:creationId xmlns:p14="http://schemas.microsoft.com/office/powerpoint/2010/main" val="3209914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/>
              <a:t>3) </a:t>
            </a:r>
            <a:r>
              <a:rPr lang="tr-TR" b="1" dirty="0" err="1" smtClean="0"/>
              <a:t>Microbiological</a:t>
            </a:r>
            <a:r>
              <a:rPr lang="tr-TR" b="1" dirty="0" smtClean="0"/>
              <a:t> </a:t>
            </a:r>
            <a:r>
              <a:rPr lang="tr-TR" b="1" dirty="0" err="1" smtClean="0"/>
              <a:t>changes</a:t>
            </a:r>
            <a:endParaRPr lang="en-US" b="1" dirty="0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DE442-1CB8-400A-A8EF-E1E759702E45}" type="datetime1">
              <a:rPr lang="en-US" smtClean="0"/>
              <a:pPr/>
              <a:t>3/11/2020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FDE 216-FP</a:t>
            </a:r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8818866D-0444-4E98-9157-10C2F682FBB5}" type="slidenum">
              <a:rPr lang="tr-TR" smtClean="0"/>
              <a:pPr/>
              <a:t>45</a:t>
            </a:fld>
            <a:endParaRPr lang="tr-TR"/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Clr>
                <a:schemeClr val="accent2">
                  <a:lumMod val="75000"/>
                </a:schemeClr>
              </a:buClr>
            </a:pPr>
            <a:r>
              <a:rPr lang="tr-TR" sz="2800" dirty="0" smtClean="0"/>
              <a:t> </a:t>
            </a:r>
            <a:r>
              <a:rPr lang="en-US" sz="2800" dirty="0" smtClean="0"/>
              <a:t>Microorganisms can make both desirable and undesirable changes to the quality of foods</a:t>
            </a:r>
            <a:endParaRPr lang="tr-TR" sz="2800" dirty="0" smtClean="0"/>
          </a:p>
        </p:txBody>
      </p:sp>
      <p:sp>
        <p:nvSpPr>
          <p:cNvPr id="23554" name="AutoShape 2" descr="sucuk ile ilgili görsel sonuc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23556" name="AutoShape 4" descr="sucuk ile ilgili görsel sonuc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23558" name="AutoShape 6" descr="sucuk ile ilgili görsel sonuc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23560" name="AutoShape 8" descr="sucuk ile ilgili görsel sonuc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23562" name="Picture 10" descr="sucuk ile ilgili görsel sonucu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6895" y="2780086"/>
            <a:ext cx="3124200" cy="1466851"/>
          </a:xfrm>
          <a:prstGeom prst="rect">
            <a:avLst/>
          </a:prstGeom>
          <a:noFill/>
        </p:spPr>
      </p:pic>
      <p:sp>
        <p:nvSpPr>
          <p:cNvPr id="23564" name="AutoShape 12" descr="rokfor cheese ile ilgili görsel sonuc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23566" name="AutoShape 14" descr="rokfor cheese ile ilgili görsel sonuc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23568" name="AutoShape 16" descr="rokfor cheese ile ilgili görsel sonuc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23570" name="AutoShape 18" descr="rokfor cheese ile ilgili görsel sonuc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23572" name="AutoShape 20" descr="rokfor cheese ile ilgili görsel sonuc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23574" name="AutoShape 22" descr="rokfor cheese ile ilgili görsel sonuc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23576" name="AutoShape 24" descr="rokfor cheese ile ilgili görsel sonuc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23578" name="Picture 26" descr="rokfor cheese ile ilgili görsel sonuc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6162" y="4548533"/>
            <a:ext cx="2620369" cy="2096295"/>
          </a:xfrm>
          <a:prstGeom prst="rect">
            <a:avLst/>
          </a:prstGeom>
          <a:noFill/>
        </p:spPr>
      </p:pic>
      <p:pic>
        <p:nvPicPr>
          <p:cNvPr id="23580" name="Picture 28" descr="food spoilage ile ilgili görsel sonucu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36256" y="3084891"/>
            <a:ext cx="4381500" cy="27336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80048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/>
              <a:t>3) </a:t>
            </a:r>
            <a:r>
              <a:rPr lang="tr-TR" b="1" dirty="0" err="1" smtClean="0"/>
              <a:t>Microbiological</a:t>
            </a:r>
            <a:r>
              <a:rPr lang="tr-TR" b="1" dirty="0" smtClean="0"/>
              <a:t> </a:t>
            </a:r>
            <a:r>
              <a:rPr lang="tr-TR" b="1" dirty="0" err="1" smtClean="0"/>
              <a:t>changes</a:t>
            </a:r>
            <a:endParaRPr lang="en-US" b="1" dirty="0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DE442-1CB8-400A-A8EF-E1E759702E45}" type="datetime1">
              <a:rPr lang="en-US" smtClean="0"/>
              <a:pPr/>
              <a:t>3/11/2020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FDE 216-FP</a:t>
            </a:r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8818866D-0444-4E98-9157-10C2F682FBB5}" type="slidenum">
              <a:rPr lang="tr-TR" smtClean="0"/>
              <a:pPr/>
              <a:t>46</a:t>
            </a:fld>
            <a:endParaRPr lang="tr-TR"/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Clr>
                <a:schemeClr val="accent2">
                  <a:lumMod val="75000"/>
                </a:schemeClr>
              </a:buClr>
            </a:pPr>
            <a:r>
              <a:rPr lang="tr-TR" sz="2800" dirty="0" smtClean="0"/>
              <a:t> </a:t>
            </a:r>
            <a:r>
              <a:rPr lang="en-US" sz="2800" dirty="0" smtClean="0"/>
              <a:t>The two major groups of microorganisms found in foods are </a:t>
            </a:r>
            <a:r>
              <a:rPr lang="en-US" sz="2800" b="1" dirty="0" smtClean="0"/>
              <a:t>bacteria </a:t>
            </a:r>
            <a:r>
              <a:rPr lang="en-US" sz="2800" dirty="0" smtClean="0"/>
              <a:t>and </a:t>
            </a:r>
            <a:r>
              <a:rPr lang="en-US" sz="2800" b="1" dirty="0" smtClean="0"/>
              <a:t>fungi</a:t>
            </a:r>
            <a:endParaRPr lang="tr-TR" sz="2800" b="1" dirty="0" smtClean="0"/>
          </a:p>
          <a:p>
            <a:r>
              <a:rPr lang="en-US" sz="2800" dirty="0" smtClean="0"/>
              <a:t>Bacteria are generally the fastest growing, so in conditions favorable</a:t>
            </a:r>
            <a:r>
              <a:rPr lang="tr-TR" sz="2800" dirty="0" smtClean="0"/>
              <a:t> </a:t>
            </a:r>
            <a:r>
              <a:rPr lang="en-US" sz="2800" dirty="0" smtClean="0"/>
              <a:t>to both, bacteria will usually outgrow fungi</a:t>
            </a:r>
            <a:endParaRPr lang="tr-TR" sz="2800" dirty="0" smtClean="0"/>
          </a:p>
          <a:p>
            <a:r>
              <a:rPr lang="en-US" sz="2800" dirty="0" smtClean="0"/>
              <a:t>The species of microorganisms that cause the spoilage of particular foods are in</a:t>
            </a:r>
            <a:r>
              <a:rPr lang="tr-TR" sz="2800" dirty="0" err="1" smtClean="0"/>
              <a:t>fl</a:t>
            </a:r>
            <a:r>
              <a:rPr lang="en-US" sz="2800" dirty="0" err="1" smtClean="0"/>
              <a:t>uenced</a:t>
            </a:r>
            <a:r>
              <a:rPr lang="en-US" sz="2800" dirty="0" smtClean="0"/>
              <a:t> by two</a:t>
            </a:r>
            <a:r>
              <a:rPr lang="tr-TR" sz="2800" dirty="0" smtClean="0"/>
              <a:t> </a:t>
            </a:r>
            <a:r>
              <a:rPr lang="en-US" sz="2800" dirty="0" smtClean="0"/>
              <a:t>factors: the </a:t>
            </a:r>
            <a:r>
              <a:rPr lang="en-US" sz="2800" b="1" dirty="0" smtClean="0">
                <a:solidFill>
                  <a:srgbClr val="0000FF"/>
                </a:solidFill>
              </a:rPr>
              <a:t>nature of the foods </a:t>
            </a:r>
            <a:r>
              <a:rPr lang="en-US" sz="2800" dirty="0" smtClean="0"/>
              <a:t>and </a:t>
            </a:r>
            <a:r>
              <a:rPr lang="en-US" sz="2800" b="1" dirty="0" smtClean="0">
                <a:solidFill>
                  <a:srgbClr val="C00000"/>
                </a:solidFill>
              </a:rPr>
              <a:t>their surroundings</a:t>
            </a:r>
            <a:endParaRPr lang="tr-TR" sz="2800" b="1" dirty="0" smtClean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0571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/>
              <a:t>3) </a:t>
            </a:r>
            <a:r>
              <a:rPr lang="tr-TR" b="1" dirty="0" err="1" smtClean="0"/>
              <a:t>Microbiological</a:t>
            </a:r>
            <a:r>
              <a:rPr lang="tr-TR" b="1" dirty="0" smtClean="0"/>
              <a:t> </a:t>
            </a:r>
            <a:r>
              <a:rPr lang="tr-TR" b="1" dirty="0" err="1" smtClean="0"/>
              <a:t>changes</a:t>
            </a:r>
            <a:endParaRPr lang="en-US" b="1" dirty="0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DE442-1CB8-400A-A8EF-E1E759702E45}" type="datetime1">
              <a:rPr lang="en-US" smtClean="0"/>
              <a:pPr/>
              <a:t>3/11/2020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FDE 216-FP</a:t>
            </a:r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8818866D-0444-4E98-9157-10C2F682FBB5}" type="slidenum">
              <a:rPr lang="tr-TR" smtClean="0"/>
              <a:pPr/>
              <a:t>47</a:t>
            </a:fld>
            <a:endParaRPr lang="tr-TR"/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1"/>
          </p:nvPr>
        </p:nvSpPr>
        <p:spPr>
          <a:xfrm>
            <a:off x="361950" y="1600200"/>
            <a:ext cx="8404098" cy="4933950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 smtClean="0"/>
              <a:t>Every microorganism has a limiting aw value below which it will not grow, form spores, or produce</a:t>
            </a:r>
            <a:r>
              <a:rPr lang="tr-TR" sz="2800" dirty="0" smtClean="0"/>
              <a:t> </a:t>
            </a:r>
            <a:r>
              <a:rPr lang="tr-TR" sz="2800" dirty="0" err="1" smtClean="0"/>
              <a:t>toxic</a:t>
            </a:r>
            <a:r>
              <a:rPr lang="tr-TR" sz="2800" dirty="0" smtClean="0"/>
              <a:t> </a:t>
            </a:r>
            <a:r>
              <a:rPr lang="tr-TR" sz="2800" dirty="0" err="1" smtClean="0"/>
              <a:t>metabolites</a:t>
            </a:r>
            <a:endParaRPr lang="tr-TR" sz="2800" dirty="0" smtClean="0"/>
          </a:p>
          <a:p>
            <a:r>
              <a:rPr lang="tr-TR" sz="2800" b="1" dirty="0" smtClean="0">
                <a:solidFill>
                  <a:srgbClr val="C00000"/>
                </a:solidFill>
              </a:rPr>
              <a:t>R</a:t>
            </a:r>
            <a:r>
              <a:rPr lang="en-US" sz="2800" b="1" dirty="0" smtClean="0">
                <a:solidFill>
                  <a:srgbClr val="C00000"/>
                </a:solidFill>
              </a:rPr>
              <a:t>educing the aw </a:t>
            </a:r>
            <a:r>
              <a:rPr lang="tr-TR" sz="2800" b="1" dirty="0" err="1" smtClean="0">
                <a:solidFill>
                  <a:srgbClr val="C00000"/>
                </a:solidFill>
              </a:rPr>
              <a:t>value</a:t>
            </a:r>
            <a:r>
              <a:rPr lang="tr-TR" sz="2800" b="1" dirty="0" smtClean="0">
                <a:solidFill>
                  <a:srgbClr val="C00000"/>
                </a:solidFill>
              </a:rPr>
              <a:t> </a:t>
            </a:r>
            <a:r>
              <a:rPr lang="en-US" sz="2800" dirty="0" smtClean="0"/>
              <a:t>of a given food</a:t>
            </a:r>
            <a:r>
              <a:rPr lang="tr-TR" sz="2800" dirty="0" smtClean="0"/>
              <a:t> is a </a:t>
            </a:r>
            <a:r>
              <a:rPr lang="tr-TR" sz="2800" dirty="0" err="1" smtClean="0"/>
              <a:t>good</a:t>
            </a:r>
            <a:r>
              <a:rPr lang="tr-TR" sz="2800" dirty="0" smtClean="0"/>
              <a:t> </a:t>
            </a:r>
            <a:r>
              <a:rPr lang="tr-TR" sz="2800" dirty="0" err="1" smtClean="0"/>
              <a:t>solution</a:t>
            </a:r>
            <a:r>
              <a:rPr lang="tr-TR" sz="2800" dirty="0" smtClean="0"/>
              <a:t> </a:t>
            </a:r>
            <a:r>
              <a:rPr lang="tr-TR" sz="2800" dirty="0" err="1" smtClean="0"/>
              <a:t>to</a:t>
            </a:r>
            <a:r>
              <a:rPr lang="tr-TR" sz="2800" dirty="0" smtClean="0"/>
              <a:t> </a:t>
            </a:r>
            <a:r>
              <a:rPr lang="tr-TR" sz="2800" dirty="0" err="1" smtClean="0"/>
              <a:t>inhibit</a:t>
            </a:r>
            <a:r>
              <a:rPr lang="tr-TR" sz="2800" dirty="0" smtClean="0"/>
              <a:t> </a:t>
            </a:r>
            <a:r>
              <a:rPr lang="tr-TR" sz="2800" dirty="0" err="1" smtClean="0"/>
              <a:t>microbial</a:t>
            </a:r>
            <a:r>
              <a:rPr lang="tr-TR" sz="2800" dirty="0" smtClean="0"/>
              <a:t> </a:t>
            </a:r>
            <a:r>
              <a:rPr lang="tr-TR" sz="2800" dirty="0" err="1" smtClean="0"/>
              <a:t>growth</a:t>
            </a:r>
            <a:endParaRPr lang="tr-TR" sz="2800" dirty="0" smtClean="0"/>
          </a:p>
          <a:p>
            <a:r>
              <a:rPr lang="en-US" sz="2800" b="1" dirty="0" smtClean="0">
                <a:solidFill>
                  <a:srgbClr val="0000FF"/>
                </a:solidFill>
              </a:rPr>
              <a:t>The temperature of storage </a:t>
            </a:r>
            <a:r>
              <a:rPr lang="en-US" sz="2800" dirty="0" smtClean="0"/>
              <a:t>is particularly important, and several food preservation technique</a:t>
            </a:r>
            <a:r>
              <a:rPr lang="tr-TR" sz="2800" dirty="0" smtClean="0"/>
              <a:t>s </a:t>
            </a:r>
            <a:r>
              <a:rPr lang="en-US" sz="2800" dirty="0" smtClean="0"/>
              <a:t>(e.g., chilling) rely on reducing the temperature of the food to extend its shelf life</a:t>
            </a:r>
            <a:r>
              <a:rPr lang="tr-TR" sz="2800" dirty="0" smtClean="0"/>
              <a:t>. </a:t>
            </a:r>
            <a:r>
              <a:rPr lang="en-US" sz="2800" dirty="0" smtClean="0"/>
              <a:t>Molds are able to grow</a:t>
            </a:r>
            <a:r>
              <a:rPr lang="tr-TR" sz="2800" dirty="0" smtClean="0"/>
              <a:t> at </a:t>
            </a:r>
            <a:r>
              <a:rPr lang="tr-TR" sz="2800" dirty="0" err="1" smtClean="0"/>
              <a:t>refrigerated</a:t>
            </a:r>
            <a:r>
              <a:rPr lang="tr-TR" sz="2800" dirty="0" smtClean="0"/>
              <a:t> </a:t>
            </a:r>
            <a:r>
              <a:rPr lang="tr-TR" sz="2800" dirty="0" err="1" smtClean="0"/>
              <a:t>temperatures</a:t>
            </a:r>
            <a:r>
              <a:rPr lang="tr-TR" sz="2800" dirty="0" smtClean="0"/>
              <a:t> </a:t>
            </a:r>
            <a:r>
              <a:rPr lang="tr-TR" sz="2800" dirty="0" err="1" smtClean="0"/>
              <a:t>more</a:t>
            </a:r>
            <a:r>
              <a:rPr lang="tr-TR" sz="2800" dirty="0" smtClean="0"/>
              <a:t> </a:t>
            </a:r>
            <a:r>
              <a:rPr lang="tr-TR" sz="2800" dirty="0" err="1" smtClean="0"/>
              <a:t>quickly</a:t>
            </a:r>
            <a:r>
              <a:rPr lang="tr-TR" sz="2800" dirty="0" smtClean="0"/>
              <a:t> </a:t>
            </a:r>
            <a:r>
              <a:rPr lang="tr-TR" sz="2800" dirty="0" err="1" smtClean="0"/>
              <a:t>when</a:t>
            </a:r>
            <a:r>
              <a:rPr lang="tr-TR" sz="2800" dirty="0" smtClean="0"/>
              <a:t> </a:t>
            </a:r>
            <a:r>
              <a:rPr lang="tr-TR" sz="2800" dirty="0" err="1" smtClean="0"/>
              <a:t>compared</a:t>
            </a:r>
            <a:r>
              <a:rPr lang="tr-TR" sz="2800" dirty="0" smtClean="0"/>
              <a:t> </a:t>
            </a:r>
            <a:r>
              <a:rPr lang="tr-TR" sz="2800" dirty="0" err="1" smtClean="0"/>
              <a:t>to</a:t>
            </a:r>
            <a:r>
              <a:rPr lang="tr-TR" sz="2800" dirty="0" smtClean="0"/>
              <a:t> </a:t>
            </a:r>
            <a:r>
              <a:rPr lang="en-US" sz="2800" dirty="0" err="1" smtClean="0"/>
              <a:t>bacteri</a:t>
            </a:r>
            <a:r>
              <a:rPr lang="tr-TR" sz="2800" dirty="0" smtClean="0"/>
              <a:t>a</a:t>
            </a:r>
          </a:p>
          <a:p>
            <a:r>
              <a:rPr lang="en-US" sz="2800" b="1" dirty="0" smtClean="0"/>
              <a:t>The presence and concentration of gases</a:t>
            </a:r>
            <a:r>
              <a:rPr lang="tr-TR" sz="2800" b="1" dirty="0" smtClean="0"/>
              <a:t> (CO</a:t>
            </a:r>
            <a:r>
              <a:rPr lang="tr-TR" sz="2800" b="1" baseline="-25000" dirty="0" smtClean="0"/>
              <a:t>2</a:t>
            </a:r>
            <a:r>
              <a:rPr lang="tr-TR" sz="2800" b="1" dirty="0" smtClean="0"/>
              <a:t>)</a:t>
            </a:r>
            <a:r>
              <a:rPr lang="en-US" sz="2800" dirty="0" smtClean="0"/>
              <a:t> in the environment has a considerable in</a:t>
            </a:r>
            <a:r>
              <a:rPr lang="tr-TR" sz="2800" dirty="0" err="1" smtClean="0"/>
              <a:t>fl</a:t>
            </a:r>
            <a:r>
              <a:rPr lang="en-US" sz="2800" dirty="0" err="1" smtClean="0"/>
              <a:t>uence</a:t>
            </a:r>
            <a:r>
              <a:rPr lang="en-US" sz="2800" dirty="0" smtClean="0"/>
              <a:t> on the</a:t>
            </a:r>
            <a:r>
              <a:rPr lang="tr-TR" sz="2800" dirty="0" smtClean="0"/>
              <a:t> </a:t>
            </a:r>
            <a:r>
              <a:rPr lang="tr-TR" sz="2800" dirty="0" err="1" smtClean="0"/>
              <a:t>growth</a:t>
            </a:r>
            <a:r>
              <a:rPr lang="tr-TR" sz="2800" dirty="0" smtClean="0"/>
              <a:t> of </a:t>
            </a:r>
            <a:r>
              <a:rPr lang="tr-TR" sz="2800" dirty="0" err="1" smtClean="0"/>
              <a:t>microorganisms</a:t>
            </a:r>
            <a:endParaRPr lang="tr-TR" sz="2800" dirty="0" smtClean="0"/>
          </a:p>
        </p:txBody>
      </p:sp>
    </p:spTree>
    <p:extLst>
      <p:ext uri="{BB962C8B-B14F-4D97-AF65-F5344CB8AC3E}">
        <p14:creationId xmlns:p14="http://schemas.microsoft.com/office/powerpoint/2010/main" val="1296974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600" b="1" dirty="0" err="1" smtClean="0"/>
              <a:t>Special</a:t>
            </a:r>
            <a:r>
              <a:rPr lang="tr-TR" sz="3600" b="1" dirty="0" smtClean="0"/>
              <a:t> </a:t>
            </a:r>
            <a:r>
              <a:rPr lang="tr-TR" sz="3600" b="1" dirty="0" err="1" smtClean="0"/>
              <a:t>aw</a:t>
            </a:r>
            <a:r>
              <a:rPr lang="tr-TR" sz="3600" b="1" dirty="0" smtClean="0"/>
              <a:t> </a:t>
            </a:r>
            <a:r>
              <a:rPr lang="tr-TR" sz="3600" b="1" dirty="0" err="1" smtClean="0"/>
              <a:t>values</a:t>
            </a:r>
            <a:r>
              <a:rPr lang="tr-TR" sz="3600" b="1" dirty="0" smtClean="0"/>
              <a:t> </a:t>
            </a:r>
            <a:r>
              <a:rPr lang="tr-TR" sz="3600" b="1" dirty="0" err="1" smtClean="0"/>
              <a:t>for</a:t>
            </a:r>
            <a:r>
              <a:rPr lang="tr-TR" sz="3600" b="1" dirty="0" smtClean="0"/>
              <a:t> </a:t>
            </a:r>
            <a:r>
              <a:rPr lang="tr-TR" sz="3600" b="1" dirty="0" err="1" smtClean="0"/>
              <a:t>microorganisms</a:t>
            </a:r>
            <a:endParaRPr lang="en-US" sz="3600" b="1" dirty="0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DE442-1CB8-400A-A8EF-E1E759702E45}" type="datetime1">
              <a:rPr lang="en-US" smtClean="0"/>
              <a:pPr/>
              <a:t>3/11/2020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dirty="0" smtClean="0"/>
              <a:t>FDE 216-FP</a:t>
            </a:r>
            <a:endParaRPr lang="tr-TR" dirty="0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8818866D-0444-4E98-9157-10C2F682FBB5}" type="slidenum">
              <a:rPr lang="tr-TR" smtClean="0"/>
              <a:pPr/>
              <a:t>48</a:t>
            </a:fld>
            <a:endParaRPr lang="tr-TR"/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Clr>
                <a:schemeClr val="accent2">
                  <a:lumMod val="75000"/>
                </a:schemeClr>
              </a:buClr>
            </a:pPr>
            <a:r>
              <a:rPr lang="tr-TR" sz="2800" dirty="0" smtClean="0"/>
              <a:t> </a:t>
            </a:r>
            <a:r>
              <a:rPr lang="tr-TR" sz="2800" dirty="0" err="1" smtClean="0"/>
              <a:t>Special</a:t>
            </a:r>
            <a:r>
              <a:rPr lang="tr-TR" sz="2800" dirty="0" smtClean="0"/>
              <a:t> limit of </a:t>
            </a:r>
            <a:r>
              <a:rPr lang="tr-TR" sz="2800" dirty="0" err="1" smtClean="0"/>
              <a:t>aw</a:t>
            </a:r>
            <a:r>
              <a:rPr lang="tr-TR" sz="2800" dirty="0" smtClean="0"/>
              <a:t> </a:t>
            </a:r>
            <a:r>
              <a:rPr lang="tr-TR" sz="2800" dirty="0" err="1" smtClean="0"/>
              <a:t>values</a:t>
            </a:r>
            <a:r>
              <a:rPr lang="tr-TR" sz="2800" dirty="0" smtClean="0"/>
              <a:t> </a:t>
            </a:r>
            <a:r>
              <a:rPr lang="tr-TR" sz="2800" dirty="0" err="1" smtClean="0"/>
              <a:t>for</a:t>
            </a:r>
            <a:r>
              <a:rPr lang="tr-TR" sz="2800" dirty="0" smtClean="0"/>
              <a:t> </a:t>
            </a:r>
            <a:r>
              <a:rPr lang="tr-TR" sz="2800" dirty="0" err="1" smtClean="0"/>
              <a:t>the</a:t>
            </a:r>
            <a:r>
              <a:rPr lang="tr-TR" sz="2800" dirty="0" smtClean="0"/>
              <a:t> </a:t>
            </a:r>
            <a:r>
              <a:rPr lang="tr-TR" sz="2800" dirty="0" err="1" smtClean="0"/>
              <a:t>growth</a:t>
            </a:r>
            <a:r>
              <a:rPr lang="tr-TR" sz="2800" dirty="0" smtClean="0"/>
              <a:t> of </a:t>
            </a:r>
            <a:r>
              <a:rPr lang="tr-TR" sz="2800" dirty="0" err="1" smtClean="0"/>
              <a:t>microorganisms</a:t>
            </a:r>
            <a:r>
              <a:rPr lang="tr-TR" sz="2800" dirty="0" smtClean="0"/>
              <a:t> </a:t>
            </a:r>
            <a:r>
              <a:rPr lang="tr-TR" sz="2800" dirty="0" err="1" smtClean="0"/>
              <a:t>are</a:t>
            </a:r>
            <a:r>
              <a:rPr lang="tr-TR" sz="2800" dirty="0" smtClean="0"/>
              <a:t> </a:t>
            </a:r>
            <a:r>
              <a:rPr lang="tr-TR" sz="2800" dirty="0" err="1" smtClean="0"/>
              <a:t>given</a:t>
            </a:r>
            <a:r>
              <a:rPr lang="tr-TR" sz="2800" dirty="0" smtClean="0"/>
              <a:t> </a:t>
            </a:r>
            <a:r>
              <a:rPr lang="tr-TR" sz="2800" dirty="0" err="1" smtClean="0"/>
              <a:t>below</a:t>
            </a:r>
            <a:endParaRPr lang="tr-TR" sz="2800" dirty="0" smtClean="0"/>
          </a:p>
          <a:p>
            <a:pPr marL="0" indent="0">
              <a:buClr>
                <a:schemeClr val="accent2">
                  <a:lumMod val="75000"/>
                </a:schemeClr>
              </a:buClr>
            </a:pPr>
            <a:endParaRPr lang="tr-TR" sz="2800" dirty="0" smtClean="0"/>
          </a:p>
          <a:p>
            <a:r>
              <a:rPr lang="tr-TR" sz="2800" dirty="0" err="1" smtClean="0"/>
              <a:t>Mold</a:t>
            </a:r>
            <a:r>
              <a:rPr lang="tr-TR" sz="2800" dirty="0" smtClean="0"/>
              <a:t> </a:t>
            </a:r>
            <a:r>
              <a:rPr lang="tr-TR" sz="2800" dirty="0" err="1" smtClean="0"/>
              <a:t>growth</a:t>
            </a:r>
            <a:r>
              <a:rPr lang="tr-TR" sz="2800" dirty="0" smtClean="0"/>
              <a:t> </a:t>
            </a:r>
            <a:r>
              <a:rPr lang="tr-TR" sz="2800" dirty="0" err="1" smtClean="0"/>
              <a:t>starts</a:t>
            </a:r>
            <a:r>
              <a:rPr lang="tr-TR" sz="2800" dirty="0" smtClean="0"/>
              <a:t> at </a:t>
            </a:r>
            <a:r>
              <a:rPr lang="tr-TR" sz="2800" dirty="0" err="1" smtClean="0"/>
              <a:t>a</a:t>
            </a:r>
            <a:r>
              <a:rPr lang="tr-TR" sz="2800" baseline="-25000" dirty="0" err="1" smtClean="0"/>
              <a:t>w</a:t>
            </a:r>
            <a:r>
              <a:rPr lang="tr-TR" sz="2800" dirty="0" smtClean="0"/>
              <a:t> </a:t>
            </a:r>
            <a:r>
              <a:rPr lang="tr-TR" sz="2800" dirty="0" err="1" smtClean="0"/>
              <a:t>value</a:t>
            </a:r>
            <a:r>
              <a:rPr lang="tr-TR" sz="2800" dirty="0" smtClean="0"/>
              <a:t> of 0.70</a:t>
            </a:r>
          </a:p>
          <a:p>
            <a:r>
              <a:rPr lang="tr-TR" sz="2800" dirty="0" err="1" smtClean="0"/>
              <a:t>Yeast</a:t>
            </a:r>
            <a:r>
              <a:rPr lang="tr-TR" sz="2800" dirty="0" smtClean="0"/>
              <a:t> </a:t>
            </a:r>
            <a:r>
              <a:rPr lang="tr-TR" sz="2800" dirty="0" err="1" smtClean="0"/>
              <a:t>growth</a:t>
            </a:r>
            <a:r>
              <a:rPr lang="tr-TR" sz="2800" dirty="0" smtClean="0"/>
              <a:t> </a:t>
            </a:r>
            <a:r>
              <a:rPr lang="tr-TR" sz="2800" dirty="0" err="1" smtClean="0"/>
              <a:t>starts</a:t>
            </a:r>
            <a:r>
              <a:rPr lang="tr-TR" sz="2800" dirty="0" smtClean="0"/>
              <a:t> at </a:t>
            </a:r>
            <a:r>
              <a:rPr lang="tr-TR" sz="2800" dirty="0" err="1" smtClean="0"/>
              <a:t>a</a:t>
            </a:r>
            <a:r>
              <a:rPr lang="tr-TR" sz="2800" baseline="-25000" dirty="0" err="1" smtClean="0"/>
              <a:t>w</a:t>
            </a:r>
            <a:r>
              <a:rPr lang="tr-TR" sz="2800" dirty="0" smtClean="0"/>
              <a:t> </a:t>
            </a:r>
            <a:r>
              <a:rPr lang="tr-TR" sz="2800" dirty="0" err="1" smtClean="0"/>
              <a:t>value</a:t>
            </a:r>
            <a:r>
              <a:rPr lang="tr-TR" sz="2800" dirty="0" smtClean="0"/>
              <a:t> of 0.75</a:t>
            </a:r>
          </a:p>
          <a:p>
            <a:r>
              <a:rPr lang="tr-TR" sz="2800" dirty="0" err="1" smtClean="0"/>
              <a:t>Bacteria</a:t>
            </a:r>
            <a:r>
              <a:rPr lang="tr-TR" sz="2800" dirty="0" smtClean="0"/>
              <a:t> </a:t>
            </a:r>
            <a:r>
              <a:rPr lang="tr-TR" sz="2800" dirty="0" err="1" smtClean="0"/>
              <a:t>growth</a:t>
            </a:r>
            <a:r>
              <a:rPr lang="tr-TR" sz="2800" dirty="0" smtClean="0"/>
              <a:t> </a:t>
            </a:r>
            <a:r>
              <a:rPr lang="tr-TR" sz="2800" dirty="0" err="1" smtClean="0"/>
              <a:t>starts</a:t>
            </a:r>
            <a:r>
              <a:rPr lang="tr-TR" sz="2800" dirty="0" smtClean="0"/>
              <a:t> at </a:t>
            </a:r>
            <a:r>
              <a:rPr lang="tr-TR" sz="2800" dirty="0" err="1" smtClean="0"/>
              <a:t>a</a:t>
            </a:r>
            <a:r>
              <a:rPr lang="tr-TR" sz="2800" baseline="-25000" dirty="0" err="1" smtClean="0"/>
              <a:t>w</a:t>
            </a:r>
            <a:r>
              <a:rPr lang="tr-TR" sz="2800" dirty="0" smtClean="0"/>
              <a:t> </a:t>
            </a:r>
            <a:r>
              <a:rPr lang="tr-TR" sz="2800" dirty="0" err="1" smtClean="0"/>
              <a:t>value</a:t>
            </a:r>
            <a:r>
              <a:rPr lang="tr-TR" sz="2800" dirty="0" smtClean="0"/>
              <a:t> of 0.80</a:t>
            </a:r>
          </a:p>
          <a:p>
            <a:pPr marL="0" indent="0">
              <a:buClr>
                <a:schemeClr val="accent2">
                  <a:lumMod val="75000"/>
                </a:schemeClr>
              </a:buClr>
            </a:pPr>
            <a:endParaRPr lang="tr-TR" sz="2800" dirty="0" smtClean="0"/>
          </a:p>
        </p:txBody>
      </p:sp>
    </p:spTree>
    <p:extLst>
      <p:ext uri="{BB962C8B-B14F-4D97-AF65-F5344CB8AC3E}">
        <p14:creationId xmlns:p14="http://schemas.microsoft.com/office/powerpoint/2010/main" val="2282687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Metin Yer Tutucusu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800" b="1" dirty="0" smtClean="0"/>
              <a:t>CHEMICAL REACTIONS</a:t>
            </a:r>
            <a:endParaRPr lang="tr-TR" sz="4800" b="1" dirty="0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DE442-1CB8-400A-A8EF-E1E759702E45}" type="datetime1">
              <a:rPr lang="en-US" smtClean="0"/>
              <a:pPr/>
              <a:t>3/11/2020</a:t>
            </a:fld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/>
          </a:bodyPr>
          <a:lstStyle/>
          <a:p>
            <a:fld id="{8818866D-0444-4E98-9157-10C2F682FBB5}" type="slidenum">
              <a:rPr lang="tr-TR" smtClean="0"/>
              <a:pPr/>
              <a:t>49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tr-TR" dirty="0" smtClean="0"/>
              <a:t>FDE 216-FP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282687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DE442-1CB8-400A-A8EF-E1E759702E45}" type="datetime1">
              <a:rPr lang="en-US" smtClean="0"/>
              <a:pPr/>
              <a:t>3/11/2020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FDE 216-FP</a:t>
            </a:r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8818866D-0444-4E98-9157-10C2F682FBB5}" type="slidenum">
              <a:rPr lang="tr-TR" smtClean="0"/>
              <a:pPr/>
              <a:t>5</a:t>
            </a:fld>
            <a:endParaRPr lang="tr-TR"/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1"/>
          </p:nvPr>
        </p:nvSpPr>
        <p:spPr>
          <a:xfrm>
            <a:off x="612648" y="1828800"/>
            <a:ext cx="8153400" cy="4552950"/>
          </a:xfrm>
        </p:spPr>
        <p:txBody>
          <a:bodyPr>
            <a:normAutofit fontScale="92500" lnSpcReduction="10000"/>
          </a:bodyPr>
          <a:lstStyle/>
          <a:p>
            <a:r>
              <a:rPr lang="tr-TR" sz="2800" dirty="0" smtClean="0"/>
              <a:t>I</a:t>
            </a:r>
            <a:r>
              <a:rPr lang="en-US" sz="2800" dirty="0" smtClean="0"/>
              <a:t>f the </a:t>
            </a:r>
            <a:r>
              <a:rPr lang="en-US" sz="2800" b="1" dirty="0" smtClean="0"/>
              <a:t>packaging material does not provide a suitable barrier around the food</a:t>
            </a:r>
            <a:r>
              <a:rPr lang="en-US" sz="2800" dirty="0" smtClean="0"/>
              <a:t>, </a:t>
            </a:r>
            <a:r>
              <a:rPr lang="en-US" sz="2800" b="1" dirty="0" smtClean="0">
                <a:solidFill>
                  <a:srgbClr val="0000FF"/>
                </a:solidFill>
              </a:rPr>
              <a:t>microorganism</a:t>
            </a:r>
            <a:r>
              <a:rPr lang="tr-TR" sz="2800" b="1" dirty="0" smtClean="0">
                <a:solidFill>
                  <a:srgbClr val="0000FF"/>
                </a:solidFill>
              </a:rPr>
              <a:t>s </a:t>
            </a:r>
            <a:r>
              <a:rPr lang="en-US" sz="2800" b="1" dirty="0" smtClean="0">
                <a:solidFill>
                  <a:srgbClr val="0000FF"/>
                </a:solidFill>
              </a:rPr>
              <a:t>can contaminate </a:t>
            </a:r>
            <a:r>
              <a:rPr lang="en-US" sz="2800" dirty="0" smtClean="0"/>
              <a:t>the food and make it unsafe</a:t>
            </a:r>
            <a:endParaRPr lang="tr-TR" sz="2800" dirty="0" smtClean="0"/>
          </a:p>
          <a:p>
            <a:r>
              <a:rPr lang="tr-TR" sz="2800" dirty="0" smtClean="0"/>
              <a:t>On </a:t>
            </a:r>
            <a:r>
              <a:rPr lang="tr-TR" sz="2800" dirty="0" err="1" smtClean="0"/>
              <a:t>the</a:t>
            </a:r>
            <a:r>
              <a:rPr lang="tr-TR" sz="2800" dirty="0" smtClean="0"/>
              <a:t> </a:t>
            </a:r>
            <a:r>
              <a:rPr lang="tr-TR" sz="2800" dirty="0" err="1" smtClean="0"/>
              <a:t>other</a:t>
            </a:r>
            <a:r>
              <a:rPr lang="tr-TR" sz="2800" dirty="0" smtClean="0"/>
              <a:t> </a:t>
            </a:r>
            <a:r>
              <a:rPr lang="tr-TR" sz="2800" dirty="0" err="1" smtClean="0"/>
              <a:t>side</a:t>
            </a:r>
            <a:r>
              <a:rPr lang="tr-TR" sz="2800" dirty="0" smtClean="0"/>
              <a:t>, </a:t>
            </a:r>
            <a:r>
              <a:rPr lang="en-US" sz="2800" b="1" dirty="0" smtClean="0">
                <a:solidFill>
                  <a:srgbClr val="0000FF"/>
                </a:solidFill>
              </a:rPr>
              <a:t>microbial contamination can also arise</a:t>
            </a:r>
            <a:r>
              <a:rPr lang="tr-TR" sz="2800" b="1" dirty="0" smtClean="0">
                <a:solidFill>
                  <a:srgbClr val="0000FF"/>
                </a:solidFill>
              </a:rPr>
              <a:t> </a:t>
            </a:r>
            <a:r>
              <a:rPr lang="en-US" sz="2800" b="1" dirty="0" smtClean="0">
                <a:solidFill>
                  <a:srgbClr val="0000FF"/>
                </a:solidFill>
              </a:rPr>
              <a:t>if the packaging material permits the transfer of, for example, moisture or O</a:t>
            </a:r>
            <a:r>
              <a:rPr lang="en-US" sz="2800" b="1" baseline="-25000" dirty="0" smtClean="0">
                <a:solidFill>
                  <a:srgbClr val="0000FF"/>
                </a:solidFill>
              </a:rPr>
              <a:t>2</a:t>
            </a:r>
            <a:r>
              <a:rPr lang="en-US" sz="2800" dirty="0" smtClean="0"/>
              <a:t> from the atmosphere</a:t>
            </a:r>
            <a:r>
              <a:rPr lang="tr-TR" sz="2800" dirty="0" smtClean="0"/>
              <a:t> </a:t>
            </a:r>
            <a:r>
              <a:rPr lang="tr-TR" sz="2800" dirty="0" err="1" smtClean="0"/>
              <a:t>into</a:t>
            </a:r>
            <a:r>
              <a:rPr lang="tr-TR" sz="2800" dirty="0" smtClean="0"/>
              <a:t> </a:t>
            </a:r>
            <a:r>
              <a:rPr lang="tr-TR" sz="2800" dirty="0" err="1" smtClean="0"/>
              <a:t>the</a:t>
            </a:r>
            <a:r>
              <a:rPr lang="tr-TR" sz="2800" dirty="0" smtClean="0"/>
              <a:t> </a:t>
            </a:r>
            <a:r>
              <a:rPr lang="tr-TR" sz="2800" dirty="0" err="1" smtClean="0"/>
              <a:t>package</a:t>
            </a:r>
            <a:endParaRPr lang="tr-TR" sz="2800" dirty="0" smtClean="0"/>
          </a:p>
          <a:p>
            <a:pPr>
              <a:buNone/>
            </a:pPr>
            <a:endParaRPr lang="tr-TR" sz="2800" dirty="0" smtClean="0"/>
          </a:p>
          <a:p>
            <a:r>
              <a:rPr lang="tr-TR" sz="2800" b="1" dirty="0" smtClean="0">
                <a:solidFill>
                  <a:srgbClr val="C00000"/>
                </a:solidFill>
              </a:rPr>
              <a:t>M</a:t>
            </a:r>
            <a:r>
              <a:rPr lang="en-US" sz="2800" b="1" dirty="0" err="1" smtClean="0">
                <a:solidFill>
                  <a:srgbClr val="C00000"/>
                </a:solidFill>
              </a:rPr>
              <a:t>igration</a:t>
            </a:r>
            <a:r>
              <a:rPr lang="en-US" sz="2800" b="1" dirty="0" smtClean="0">
                <a:solidFill>
                  <a:srgbClr val="C00000"/>
                </a:solidFill>
              </a:rPr>
              <a:t> of potentially toxic compounds from some packaging materials to the</a:t>
            </a:r>
            <a:r>
              <a:rPr lang="tr-TR" sz="2800" b="1" dirty="0" smtClean="0">
                <a:solidFill>
                  <a:srgbClr val="C00000"/>
                </a:solidFill>
              </a:rPr>
              <a:t> </a:t>
            </a:r>
            <a:r>
              <a:rPr lang="tr-TR" sz="2800" b="1" dirty="0" err="1" smtClean="0">
                <a:solidFill>
                  <a:srgbClr val="C00000"/>
                </a:solidFill>
              </a:rPr>
              <a:t>food</a:t>
            </a:r>
            <a:r>
              <a:rPr lang="tr-TR" sz="2800" dirty="0" smtClean="0"/>
              <a:t> is </a:t>
            </a:r>
            <a:r>
              <a:rPr lang="tr-TR" sz="2800" dirty="0" err="1" smtClean="0"/>
              <a:t>another</a:t>
            </a:r>
            <a:r>
              <a:rPr lang="tr-TR" sz="2800" dirty="0" smtClean="0"/>
              <a:t> </a:t>
            </a:r>
            <a:r>
              <a:rPr lang="tr-TR" sz="2800" dirty="0" err="1" smtClean="0"/>
              <a:t>factor</a:t>
            </a:r>
            <a:r>
              <a:rPr lang="tr-TR" sz="2800" dirty="0" smtClean="0"/>
              <a:t> </a:t>
            </a:r>
            <a:r>
              <a:rPr lang="tr-TR" sz="2800" dirty="0" err="1" smtClean="0"/>
              <a:t>that</a:t>
            </a:r>
            <a:r>
              <a:rPr lang="tr-TR" sz="2800" dirty="0" smtClean="0"/>
              <a:t> </a:t>
            </a:r>
            <a:r>
              <a:rPr lang="tr-TR" sz="2800" dirty="0" err="1" smtClean="0"/>
              <a:t>affect</a:t>
            </a:r>
            <a:r>
              <a:rPr lang="tr-TR" sz="2800" dirty="0" smtClean="0"/>
              <a:t> </a:t>
            </a:r>
            <a:r>
              <a:rPr lang="tr-TR" sz="2800" dirty="0" err="1" smtClean="0"/>
              <a:t>food</a:t>
            </a:r>
            <a:r>
              <a:rPr lang="tr-TR" sz="2800" dirty="0" smtClean="0"/>
              <a:t> </a:t>
            </a:r>
            <a:r>
              <a:rPr lang="tr-TR" sz="2800" dirty="0" err="1" smtClean="0"/>
              <a:t>safety</a:t>
            </a:r>
            <a:endParaRPr lang="tr-TR" sz="2800" dirty="0" smtClean="0"/>
          </a:p>
        </p:txBody>
      </p:sp>
      <p:sp>
        <p:nvSpPr>
          <p:cNvPr id="7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 err="1" smtClean="0"/>
              <a:t>Conditions</a:t>
            </a:r>
            <a:r>
              <a:rPr lang="tr-TR" b="1" dirty="0" smtClean="0"/>
              <a:t> </a:t>
            </a:r>
            <a:r>
              <a:rPr lang="tr-TR" b="1" dirty="0" err="1" smtClean="0"/>
              <a:t>affecting</a:t>
            </a:r>
            <a:r>
              <a:rPr lang="tr-TR" b="1" dirty="0" smtClean="0"/>
              <a:t> </a:t>
            </a:r>
            <a:r>
              <a:rPr lang="tr-TR" b="1" dirty="0" err="1" smtClean="0"/>
              <a:t>safety</a:t>
            </a:r>
            <a:r>
              <a:rPr lang="tr-TR" b="1" dirty="0" smtClean="0"/>
              <a:t> of </a:t>
            </a:r>
            <a:r>
              <a:rPr lang="tr-TR" b="1" dirty="0" err="1" smtClean="0"/>
              <a:t>packaged</a:t>
            </a:r>
            <a:r>
              <a:rPr lang="tr-TR" b="1" dirty="0" smtClean="0"/>
              <a:t> </a:t>
            </a:r>
            <a:r>
              <a:rPr lang="tr-TR" b="1" dirty="0" err="1" smtClean="0"/>
              <a:t>food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56453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600" b="1" dirty="0" err="1" smtClean="0"/>
              <a:t>Chemical</a:t>
            </a:r>
            <a:r>
              <a:rPr lang="tr-TR" sz="3600" b="1" dirty="0" smtClean="0"/>
              <a:t> </a:t>
            </a:r>
            <a:r>
              <a:rPr lang="tr-TR" sz="3600" b="1" dirty="0" err="1" smtClean="0"/>
              <a:t>reactions</a:t>
            </a:r>
            <a:endParaRPr lang="en-US" sz="3600" b="1" dirty="0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DE442-1CB8-400A-A8EF-E1E759702E45}" type="datetime1">
              <a:rPr lang="en-US" smtClean="0"/>
              <a:pPr/>
              <a:t>3/11/2020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dirty="0" smtClean="0"/>
              <a:t>FDE 216-FP</a:t>
            </a:r>
            <a:endParaRPr lang="tr-TR" dirty="0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8818866D-0444-4E98-9157-10C2F682FBB5}" type="slidenum">
              <a:rPr lang="tr-TR" smtClean="0"/>
              <a:pPr/>
              <a:t>50</a:t>
            </a:fld>
            <a:endParaRPr lang="tr-TR"/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Many important </a:t>
            </a:r>
            <a:r>
              <a:rPr lang="tr-TR" sz="2800" dirty="0" err="1" smtClean="0"/>
              <a:t>chemical</a:t>
            </a:r>
            <a:r>
              <a:rPr lang="tr-TR" sz="2800" dirty="0" smtClean="0"/>
              <a:t> </a:t>
            </a:r>
            <a:r>
              <a:rPr lang="tr-TR" sz="2800" dirty="0" err="1" smtClean="0"/>
              <a:t>changes</a:t>
            </a:r>
            <a:r>
              <a:rPr lang="tr-TR" sz="2800" dirty="0" smtClean="0"/>
              <a:t> </a:t>
            </a:r>
            <a:r>
              <a:rPr lang="en-US" sz="2800" dirty="0" smtClean="0"/>
              <a:t>can occur as a result of reactions</a:t>
            </a:r>
            <a:r>
              <a:rPr lang="tr-TR" sz="2800" dirty="0" smtClean="0"/>
              <a:t> </a:t>
            </a:r>
            <a:r>
              <a:rPr lang="en-US" sz="2800" b="1" dirty="0" smtClean="0">
                <a:solidFill>
                  <a:srgbClr val="FF0000"/>
                </a:solidFill>
              </a:rPr>
              <a:t>between components within the food</a:t>
            </a:r>
            <a:r>
              <a:rPr lang="en-US" sz="2800" dirty="0" smtClean="0"/>
              <a:t>, or </a:t>
            </a:r>
            <a:r>
              <a:rPr lang="en-US" sz="2800" b="1" dirty="0" smtClean="0">
                <a:solidFill>
                  <a:srgbClr val="0000FF"/>
                </a:solidFill>
              </a:rPr>
              <a:t>between components of the food and the</a:t>
            </a:r>
            <a:r>
              <a:rPr lang="tr-TR" sz="2800" b="1" dirty="0" smtClean="0">
                <a:solidFill>
                  <a:srgbClr val="0000FF"/>
                </a:solidFill>
              </a:rPr>
              <a:t> </a:t>
            </a:r>
            <a:r>
              <a:rPr lang="tr-TR" sz="2800" b="1" dirty="0" err="1" smtClean="0">
                <a:solidFill>
                  <a:srgbClr val="0000FF"/>
                </a:solidFill>
              </a:rPr>
              <a:t>environment</a:t>
            </a:r>
            <a:endParaRPr lang="tr-TR" sz="2800" b="1" dirty="0" smtClean="0">
              <a:solidFill>
                <a:srgbClr val="0000FF"/>
              </a:solidFill>
            </a:endParaRPr>
          </a:p>
          <a:p>
            <a:pPr>
              <a:buNone/>
            </a:pPr>
            <a:endParaRPr lang="tr-TR" sz="2800" b="1" dirty="0" smtClean="0">
              <a:solidFill>
                <a:srgbClr val="0000FF"/>
              </a:solidFill>
            </a:endParaRPr>
          </a:p>
          <a:p>
            <a:r>
              <a:rPr lang="en-US" sz="2800" dirty="0" smtClean="0"/>
              <a:t>Chemical reactions will proceed </a:t>
            </a:r>
            <a:r>
              <a:rPr lang="en-US" sz="2800" b="1" dirty="0" smtClean="0"/>
              <a:t>if reactants are available </a:t>
            </a:r>
            <a:r>
              <a:rPr lang="en-US" sz="2800" dirty="0" smtClean="0"/>
              <a:t>and </a:t>
            </a:r>
            <a:r>
              <a:rPr lang="en-US" sz="2800" b="1" dirty="0" smtClean="0"/>
              <a:t>if the</a:t>
            </a:r>
            <a:r>
              <a:rPr lang="tr-TR" sz="2800" b="1" dirty="0" smtClean="0"/>
              <a:t> </a:t>
            </a:r>
            <a:r>
              <a:rPr lang="en-US" sz="2800" b="1" dirty="0" smtClean="0"/>
              <a:t>activation energy threshold of the reaction is exceeded</a:t>
            </a:r>
            <a:endParaRPr lang="tr-TR" sz="2800" b="1" dirty="0" smtClean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2687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600" b="1" dirty="0" err="1" smtClean="0"/>
              <a:t>Chemical</a:t>
            </a:r>
            <a:r>
              <a:rPr lang="tr-TR" sz="3600" b="1" dirty="0" smtClean="0"/>
              <a:t> </a:t>
            </a:r>
            <a:r>
              <a:rPr lang="tr-TR" sz="3600" b="1" dirty="0" err="1" smtClean="0"/>
              <a:t>reactions</a:t>
            </a:r>
            <a:endParaRPr lang="en-US" sz="3600" b="1" dirty="0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DE442-1CB8-400A-A8EF-E1E759702E45}" type="datetime1">
              <a:rPr lang="en-US" smtClean="0"/>
              <a:pPr/>
              <a:t>3/11/2020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dirty="0" smtClean="0"/>
              <a:t>FDE 216-FP</a:t>
            </a:r>
            <a:endParaRPr lang="tr-TR" dirty="0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8818866D-0444-4E98-9157-10C2F682FBB5}" type="slidenum">
              <a:rPr lang="tr-TR" smtClean="0"/>
              <a:pPr/>
              <a:t>51</a:t>
            </a:fld>
            <a:endParaRPr lang="tr-TR"/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1"/>
          </p:nvPr>
        </p:nvSpPr>
        <p:spPr>
          <a:xfrm>
            <a:off x="221673" y="1600199"/>
            <a:ext cx="8544375" cy="4828309"/>
          </a:xfrm>
        </p:spPr>
        <p:txBody>
          <a:bodyPr>
            <a:noAutofit/>
          </a:bodyPr>
          <a:lstStyle/>
          <a:p>
            <a:r>
              <a:rPr lang="en-US" sz="3200" dirty="0" smtClean="0"/>
              <a:t>The rate of reaction is</a:t>
            </a:r>
            <a:r>
              <a:rPr lang="tr-TR" sz="3200" dirty="0" smtClean="0"/>
              <a:t> </a:t>
            </a:r>
            <a:r>
              <a:rPr lang="en-US" sz="3200" dirty="0" smtClean="0"/>
              <a:t>dependent on</a:t>
            </a:r>
            <a:endParaRPr lang="tr-TR" sz="3200" dirty="0" smtClean="0"/>
          </a:p>
          <a:p>
            <a:pPr>
              <a:buNone/>
            </a:pPr>
            <a:r>
              <a:rPr lang="en-US" sz="3200" dirty="0" smtClean="0"/>
              <a:t> </a:t>
            </a:r>
            <a:endParaRPr lang="tr-TR" sz="3200" b="1" dirty="0" smtClean="0"/>
          </a:p>
          <a:p>
            <a:pPr lvl="1"/>
            <a:r>
              <a:rPr lang="en-US" sz="3200" b="1" dirty="0" smtClean="0"/>
              <a:t>the concentration of reactants </a:t>
            </a:r>
            <a:endParaRPr lang="tr-TR" sz="3200" b="1" dirty="0" smtClean="0"/>
          </a:p>
          <a:p>
            <a:pPr lvl="1"/>
            <a:r>
              <a:rPr lang="en-US" sz="3200" b="1" dirty="0" smtClean="0">
                <a:solidFill>
                  <a:srgbClr val="C00000"/>
                </a:solidFill>
              </a:rPr>
              <a:t>the temperature</a:t>
            </a:r>
            <a:r>
              <a:rPr lang="tr-TR" sz="3200" b="1" dirty="0" smtClean="0">
                <a:solidFill>
                  <a:srgbClr val="C00000"/>
                </a:solidFill>
              </a:rPr>
              <a:t> </a:t>
            </a:r>
            <a:r>
              <a:rPr lang="tr-TR" sz="3200" dirty="0" smtClean="0"/>
              <a:t>(e.g. </a:t>
            </a:r>
            <a:r>
              <a:rPr lang="en-US" sz="3200" dirty="0" smtClean="0"/>
              <a:t>every</a:t>
            </a:r>
            <a:r>
              <a:rPr lang="tr-TR" sz="3200" dirty="0" smtClean="0"/>
              <a:t> 10°C </a:t>
            </a:r>
            <a:r>
              <a:rPr lang="en-US" sz="3200" dirty="0" smtClean="0"/>
              <a:t>rise in temperature, the rate of reaction </a:t>
            </a:r>
            <a:r>
              <a:rPr lang="en-US" sz="3200" dirty="0" smtClean="0"/>
              <a:t>doubles</a:t>
            </a:r>
            <a:r>
              <a:rPr lang="tr-TR" sz="3200" dirty="0" smtClean="0"/>
              <a:t>)</a:t>
            </a:r>
            <a:endParaRPr lang="en-US" sz="3200" dirty="0" smtClean="0"/>
          </a:p>
          <a:p>
            <a:pPr lvl="1"/>
            <a:r>
              <a:rPr lang="en-US" sz="3200" b="1" dirty="0" smtClean="0">
                <a:solidFill>
                  <a:srgbClr val="0000FF"/>
                </a:solidFill>
              </a:rPr>
              <a:t>other energy</a:t>
            </a:r>
            <a:r>
              <a:rPr lang="tr-TR" sz="3200" b="1" dirty="0" smtClean="0">
                <a:solidFill>
                  <a:srgbClr val="0000FF"/>
                </a:solidFill>
              </a:rPr>
              <a:t> </a:t>
            </a:r>
            <a:r>
              <a:rPr lang="tr-TR" sz="3200" dirty="0" smtClean="0"/>
              <a:t>(</a:t>
            </a:r>
            <a:r>
              <a:rPr lang="en-US" sz="3200" dirty="0" smtClean="0"/>
              <a:t>e.g. light induced reactions</a:t>
            </a:r>
            <a:r>
              <a:rPr lang="tr-TR" sz="3200" dirty="0" smtClean="0"/>
              <a:t>)</a:t>
            </a:r>
            <a:r>
              <a:rPr lang="en-US" sz="3200" dirty="0" smtClean="0"/>
              <a:t> </a:t>
            </a:r>
            <a:endParaRPr lang="tr-TR" sz="3200" dirty="0" smtClean="0"/>
          </a:p>
          <a:p>
            <a:endParaRPr lang="tr-TR" sz="3200" dirty="0" smtClean="0"/>
          </a:p>
          <a:p>
            <a:endParaRPr lang="tr-TR" sz="3200" dirty="0" smtClean="0"/>
          </a:p>
        </p:txBody>
      </p:sp>
    </p:spTree>
    <p:extLst>
      <p:ext uri="{BB962C8B-B14F-4D97-AF65-F5344CB8AC3E}">
        <p14:creationId xmlns:p14="http://schemas.microsoft.com/office/powerpoint/2010/main" val="2282687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600" b="1" dirty="0" err="1" smtClean="0"/>
              <a:t>Chemical</a:t>
            </a:r>
            <a:r>
              <a:rPr lang="tr-TR" sz="3600" b="1" dirty="0" smtClean="0"/>
              <a:t> </a:t>
            </a:r>
            <a:r>
              <a:rPr lang="tr-TR" sz="3600" b="1" dirty="0" err="1" smtClean="0"/>
              <a:t>reactions</a:t>
            </a:r>
            <a:endParaRPr lang="en-US" sz="3600" b="1" dirty="0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DE442-1CB8-400A-A8EF-E1E759702E45}" type="datetime1">
              <a:rPr lang="en-US" smtClean="0"/>
              <a:pPr/>
              <a:t>3/11/2020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dirty="0" smtClean="0"/>
              <a:t>FDE 216-FP</a:t>
            </a:r>
            <a:endParaRPr lang="tr-TR" dirty="0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8818866D-0444-4E98-9157-10C2F682FBB5}" type="slidenum">
              <a:rPr lang="tr-TR" smtClean="0"/>
              <a:pPr/>
              <a:t>52</a:t>
            </a:fld>
            <a:endParaRPr lang="tr-TR"/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r>
              <a:rPr lang="en-US" sz="2800" dirty="0" err="1" smtClean="0"/>
              <a:t>Specialised</a:t>
            </a:r>
            <a:r>
              <a:rPr lang="en-US" sz="2800" dirty="0" smtClean="0"/>
              <a:t> proteins called </a:t>
            </a:r>
            <a:r>
              <a:rPr lang="en-US" sz="2800" b="1" i="1" dirty="0" smtClean="0"/>
              <a:t>enzymes </a:t>
            </a:r>
            <a:r>
              <a:rPr lang="en-US" sz="2800" b="1" dirty="0" err="1" smtClean="0"/>
              <a:t>catalyse</a:t>
            </a:r>
            <a:r>
              <a:rPr lang="en-US" sz="2800" b="1" dirty="0" smtClean="0"/>
              <a:t> biochemical reactions</a:t>
            </a:r>
            <a:r>
              <a:rPr lang="en-US" sz="2800" dirty="0" smtClean="0"/>
              <a:t>. They can</a:t>
            </a:r>
            <a:r>
              <a:rPr lang="tr-TR" sz="2800" dirty="0" smtClean="0"/>
              <a:t> </a:t>
            </a:r>
            <a:r>
              <a:rPr lang="en-US" sz="2800" dirty="0" smtClean="0"/>
              <a:t>be highly specific catalysts, </a:t>
            </a:r>
            <a:r>
              <a:rPr lang="en-US" sz="2800" b="1" dirty="0" smtClean="0">
                <a:solidFill>
                  <a:srgbClr val="C00000"/>
                </a:solidFill>
              </a:rPr>
              <a:t>lowering the activation threshold so that the rate of</a:t>
            </a:r>
            <a:r>
              <a:rPr lang="tr-TR" sz="2800" b="1" dirty="0" smtClean="0">
                <a:solidFill>
                  <a:srgbClr val="C00000"/>
                </a:solidFill>
              </a:rPr>
              <a:t> </a:t>
            </a:r>
            <a:r>
              <a:rPr lang="en-US" sz="2800" b="1" dirty="0" smtClean="0">
                <a:solidFill>
                  <a:srgbClr val="C00000"/>
                </a:solidFill>
              </a:rPr>
              <a:t>reaction is dramatically increased</a:t>
            </a:r>
            <a:endParaRPr lang="tr-TR" sz="2800" b="1" dirty="0" smtClean="0">
              <a:solidFill>
                <a:srgbClr val="C00000"/>
              </a:solidFill>
            </a:endParaRPr>
          </a:p>
          <a:p>
            <a:pPr>
              <a:buNone/>
            </a:pPr>
            <a:endParaRPr lang="tr-TR" sz="1000" dirty="0" smtClean="0"/>
          </a:p>
          <a:p>
            <a:r>
              <a:rPr lang="en-US" sz="2800" dirty="0" smtClean="0"/>
              <a:t>The specificity of enzymes for a particular substrate is indicated in the name,</a:t>
            </a:r>
            <a:r>
              <a:rPr lang="tr-TR" sz="2800" dirty="0" smtClean="0"/>
              <a:t> </a:t>
            </a:r>
            <a:r>
              <a:rPr lang="en-US" sz="2800" dirty="0" smtClean="0"/>
              <a:t>usually by attachment of the suffix -</a:t>
            </a:r>
            <a:r>
              <a:rPr lang="en-US" sz="2800" i="1" dirty="0" err="1" smtClean="0"/>
              <a:t>ase</a:t>
            </a:r>
            <a:r>
              <a:rPr lang="en-US" sz="2800" i="1" dirty="0" smtClean="0"/>
              <a:t> </a:t>
            </a:r>
            <a:r>
              <a:rPr lang="en-US" sz="2800" dirty="0" smtClean="0"/>
              <a:t>to the name of the substrate </a:t>
            </a:r>
            <a:r>
              <a:rPr lang="tr-TR" sz="2800" dirty="0" smtClean="0"/>
              <a:t>on</a:t>
            </a:r>
            <a:r>
              <a:rPr lang="en-US" sz="2800" dirty="0" smtClean="0"/>
              <a:t> </a:t>
            </a:r>
            <a:r>
              <a:rPr lang="en-US" sz="2800" dirty="0" err="1" smtClean="0"/>
              <a:t>whic</a:t>
            </a:r>
            <a:r>
              <a:rPr lang="tr-TR" sz="2800" dirty="0" smtClean="0"/>
              <a:t>h it </a:t>
            </a:r>
            <a:r>
              <a:rPr lang="tr-TR" sz="2800" dirty="0" err="1" smtClean="0"/>
              <a:t>acts</a:t>
            </a:r>
            <a:r>
              <a:rPr lang="tr-TR" sz="2800" dirty="0" smtClean="0"/>
              <a:t>. </a:t>
            </a:r>
            <a:r>
              <a:rPr lang="tr-TR" sz="2800" dirty="0" err="1" smtClean="0"/>
              <a:t>For</a:t>
            </a:r>
            <a:r>
              <a:rPr lang="tr-TR" sz="2800" dirty="0" smtClean="0"/>
              <a:t> </a:t>
            </a:r>
            <a:r>
              <a:rPr lang="tr-TR" sz="2800" dirty="0" err="1" smtClean="0"/>
              <a:t>example</a:t>
            </a:r>
            <a:r>
              <a:rPr lang="tr-TR" sz="2800" dirty="0" smtClean="0"/>
              <a:t>;</a:t>
            </a:r>
          </a:p>
          <a:p>
            <a:pPr lvl="2"/>
            <a:r>
              <a:rPr lang="en-US" sz="2800" b="1" dirty="0" smtClean="0">
                <a:solidFill>
                  <a:srgbClr val="0000FF"/>
                </a:solidFill>
              </a:rPr>
              <a:t>lip</a:t>
            </a:r>
            <a:r>
              <a:rPr lang="en-US" sz="2800" b="1" dirty="0" smtClean="0"/>
              <a:t>ase</a:t>
            </a:r>
            <a:r>
              <a:rPr lang="en-US" sz="2800" dirty="0" smtClean="0"/>
              <a:t> acts on lipids</a:t>
            </a:r>
            <a:endParaRPr lang="tr-TR" sz="2800" dirty="0" smtClean="0"/>
          </a:p>
          <a:p>
            <a:pPr lvl="2"/>
            <a:r>
              <a:rPr lang="en-US" sz="2800" b="1" dirty="0" smtClean="0">
                <a:solidFill>
                  <a:srgbClr val="C00000"/>
                </a:solidFill>
              </a:rPr>
              <a:t>prote</a:t>
            </a:r>
            <a:r>
              <a:rPr lang="en-US" sz="2800" b="1" dirty="0" smtClean="0"/>
              <a:t>ase</a:t>
            </a:r>
            <a:r>
              <a:rPr lang="en-US" sz="2800" dirty="0" smtClean="0"/>
              <a:t> on proteins</a:t>
            </a:r>
            <a:endParaRPr lang="tr-TR" sz="2800" dirty="0" smtClean="0"/>
          </a:p>
        </p:txBody>
      </p:sp>
    </p:spTree>
    <p:extLst>
      <p:ext uri="{BB962C8B-B14F-4D97-AF65-F5344CB8AC3E}">
        <p14:creationId xmlns:p14="http://schemas.microsoft.com/office/powerpoint/2010/main" val="2282687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tr-TR" sz="3600" b="1" dirty="0" err="1" smtClean="0"/>
              <a:t>Chemical</a:t>
            </a:r>
            <a:r>
              <a:rPr lang="tr-TR" sz="3600" b="1" dirty="0" smtClean="0"/>
              <a:t> </a:t>
            </a:r>
            <a:r>
              <a:rPr lang="tr-TR" sz="3600" b="1" dirty="0" err="1" smtClean="0"/>
              <a:t>changes</a:t>
            </a:r>
            <a:r>
              <a:rPr lang="tr-TR" sz="3600" b="1" dirty="0" smtClean="0"/>
              <a:t> in </a:t>
            </a:r>
            <a:r>
              <a:rPr lang="tr-TR" sz="3600" b="1" dirty="0" err="1" smtClean="0"/>
              <a:t>lipids</a:t>
            </a:r>
            <a:endParaRPr lang="tr-TR" sz="3600" b="1" dirty="0" smtClean="0"/>
          </a:p>
        </p:txBody>
      </p:sp>
      <p:graphicFrame>
        <p:nvGraphicFramePr>
          <p:cNvPr id="4" name="3 Diyagram"/>
          <p:cNvGraphicFramePr/>
          <p:nvPr/>
        </p:nvGraphicFramePr>
        <p:xfrm>
          <a:off x="207819" y="1632527"/>
          <a:ext cx="8617526" cy="4934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Metin Yer Tutucusu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tr-TR" b="1" dirty="0" err="1" smtClean="0"/>
              <a:t>Lipolysis</a:t>
            </a:r>
            <a:r>
              <a:rPr lang="tr-TR" b="1" dirty="0" smtClean="0"/>
              <a:t> (</a:t>
            </a:r>
            <a:r>
              <a:rPr lang="tr-TR" b="1" dirty="0" err="1" smtClean="0"/>
              <a:t>Hydrolysis</a:t>
            </a:r>
            <a:r>
              <a:rPr lang="tr-TR" b="1" dirty="0" smtClean="0"/>
              <a:t> in </a:t>
            </a:r>
            <a:r>
              <a:rPr lang="tr-TR" b="1" dirty="0" err="1" smtClean="0"/>
              <a:t>lipids</a:t>
            </a:r>
            <a:r>
              <a:rPr lang="tr-TR" b="1" dirty="0" smtClean="0"/>
              <a:t>)</a:t>
            </a:r>
            <a:endParaRPr lang="tr-TR" dirty="0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AB801-BCA0-4247-A675-2387E2FEEA5F}" type="datetime1">
              <a:rPr lang="en-US" smtClean="0"/>
              <a:pPr/>
              <a:t>3/11/2020</a:t>
            </a:fld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/>
          </a:bodyPr>
          <a:lstStyle/>
          <a:p>
            <a:fld id="{8818866D-0444-4E98-9157-10C2F682FBB5}" type="slidenum">
              <a:rPr lang="tr-TR" smtClean="0"/>
              <a:pPr/>
              <a:t>54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tr-TR" smtClean="0"/>
              <a:t>FDE 216-FP</a:t>
            </a:r>
            <a:endParaRPr lang="tr-TR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1 Başlık"/>
          <p:cNvSpPr>
            <a:spLocks noGrp="1"/>
          </p:cNvSpPr>
          <p:nvPr>
            <p:ph type="title"/>
          </p:nvPr>
        </p:nvSpPr>
        <p:spPr>
          <a:xfrm>
            <a:off x="468313" y="188913"/>
            <a:ext cx="8229600" cy="1085705"/>
          </a:xfrm>
        </p:spPr>
        <p:txBody>
          <a:bodyPr>
            <a:normAutofit/>
          </a:bodyPr>
          <a:lstStyle/>
          <a:p>
            <a:r>
              <a:rPr lang="tr-TR" b="1" dirty="0" err="1" smtClean="0"/>
              <a:t>Enzymatic</a:t>
            </a:r>
            <a:r>
              <a:rPr lang="tr-TR" b="1" dirty="0" smtClean="0"/>
              <a:t> </a:t>
            </a:r>
            <a:r>
              <a:rPr lang="tr-TR" b="1" dirty="0" err="1" smtClean="0"/>
              <a:t>lipid</a:t>
            </a:r>
            <a:r>
              <a:rPr lang="tr-TR" b="1" dirty="0" smtClean="0"/>
              <a:t> </a:t>
            </a:r>
            <a:r>
              <a:rPr lang="tr-TR" b="1" dirty="0" err="1" smtClean="0"/>
              <a:t>hydrolysis</a:t>
            </a:r>
            <a:endParaRPr lang="tr-TR" sz="4000" b="1" dirty="0" smtClean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60218" y="1620982"/>
            <a:ext cx="8229600" cy="2105891"/>
          </a:xfrm>
        </p:spPr>
        <p:txBody>
          <a:bodyPr>
            <a:normAutofit/>
          </a:bodyPr>
          <a:lstStyle/>
          <a:p>
            <a:pPr algn="just">
              <a:defRPr/>
            </a:pPr>
            <a:r>
              <a:rPr lang="tr-TR" sz="2800" b="1" dirty="0" err="1" smtClean="0">
                <a:solidFill>
                  <a:srgbClr val="C00000"/>
                </a:solidFill>
              </a:rPr>
              <a:t>The</a:t>
            </a:r>
            <a:r>
              <a:rPr lang="tr-TR" sz="2800" b="1" dirty="0" smtClean="0">
                <a:solidFill>
                  <a:srgbClr val="C00000"/>
                </a:solidFill>
              </a:rPr>
              <a:t> ester </a:t>
            </a:r>
            <a:r>
              <a:rPr lang="tr-TR" sz="2800" b="1" dirty="0" err="1" smtClean="0">
                <a:solidFill>
                  <a:srgbClr val="C00000"/>
                </a:solidFill>
              </a:rPr>
              <a:t>bond</a:t>
            </a:r>
            <a:r>
              <a:rPr lang="tr-TR" sz="2800" b="1" dirty="0" smtClean="0">
                <a:solidFill>
                  <a:srgbClr val="C00000"/>
                </a:solidFill>
              </a:rPr>
              <a:t> is </a:t>
            </a:r>
            <a:r>
              <a:rPr lang="tr-TR" sz="2800" b="1" dirty="0" err="1" smtClean="0">
                <a:solidFill>
                  <a:srgbClr val="C00000"/>
                </a:solidFill>
              </a:rPr>
              <a:t>hydrolysed</a:t>
            </a:r>
            <a:r>
              <a:rPr lang="tr-TR" sz="2800" b="1" dirty="0" smtClean="0">
                <a:solidFill>
                  <a:srgbClr val="C00000"/>
                </a:solidFill>
              </a:rPr>
              <a:t> </a:t>
            </a:r>
            <a:r>
              <a:rPr lang="tr-TR" sz="2800" b="1" dirty="0" err="1" smtClean="0">
                <a:solidFill>
                  <a:srgbClr val="C00000"/>
                </a:solidFill>
              </a:rPr>
              <a:t>by</a:t>
            </a:r>
            <a:r>
              <a:rPr lang="tr-TR" sz="2800" b="1" dirty="0" smtClean="0">
                <a:solidFill>
                  <a:srgbClr val="C00000"/>
                </a:solidFill>
              </a:rPr>
              <a:t> </a:t>
            </a:r>
            <a:r>
              <a:rPr lang="tr-TR" sz="2800" b="1" dirty="0" err="1" smtClean="0">
                <a:solidFill>
                  <a:srgbClr val="C00000"/>
                </a:solidFill>
              </a:rPr>
              <a:t>lipase</a:t>
            </a:r>
            <a:r>
              <a:rPr lang="tr-TR" sz="2800" b="1" dirty="0" smtClean="0">
                <a:solidFill>
                  <a:srgbClr val="C00000"/>
                </a:solidFill>
              </a:rPr>
              <a:t> </a:t>
            </a:r>
            <a:r>
              <a:rPr lang="tr-TR" sz="2800" b="1" dirty="0" err="1" smtClean="0">
                <a:solidFill>
                  <a:srgbClr val="C00000"/>
                </a:solidFill>
              </a:rPr>
              <a:t>enzyme</a:t>
            </a:r>
            <a:endParaRPr lang="tr-TR" sz="2800" b="1" dirty="0" smtClean="0">
              <a:solidFill>
                <a:srgbClr val="C00000"/>
              </a:solidFill>
            </a:endParaRPr>
          </a:p>
          <a:p>
            <a:pPr algn="just">
              <a:buNone/>
              <a:defRPr/>
            </a:pPr>
            <a:r>
              <a:rPr lang="tr-TR" sz="2800" b="1" dirty="0" smtClean="0">
                <a:solidFill>
                  <a:srgbClr val="C00000"/>
                </a:solidFill>
              </a:rPr>
              <a:t> </a:t>
            </a:r>
          </a:p>
          <a:p>
            <a:pPr algn="just">
              <a:defRPr/>
            </a:pPr>
            <a:r>
              <a:rPr lang="tr-TR" sz="2800" b="1" dirty="0" err="1" smtClean="0"/>
              <a:t>Monogliseride</a:t>
            </a:r>
            <a:r>
              <a:rPr lang="tr-TR" sz="2800" dirty="0" smtClean="0"/>
              <a:t>, </a:t>
            </a:r>
            <a:r>
              <a:rPr lang="tr-TR" sz="2800" b="1" dirty="0" err="1" smtClean="0"/>
              <a:t>diglyseride</a:t>
            </a:r>
            <a:r>
              <a:rPr lang="tr-TR" sz="2800" dirty="0" smtClean="0"/>
              <a:t> </a:t>
            </a:r>
            <a:r>
              <a:rPr lang="tr-TR" sz="2800" dirty="0" err="1" smtClean="0"/>
              <a:t>and</a:t>
            </a:r>
            <a:r>
              <a:rPr lang="tr-TR" sz="2800" dirty="0" smtClean="0"/>
              <a:t> </a:t>
            </a:r>
            <a:r>
              <a:rPr lang="tr-TR" sz="2800" b="1" u="sng" dirty="0" err="1" smtClean="0"/>
              <a:t>free</a:t>
            </a:r>
            <a:r>
              <a:rPr lang="tr-TR" sz="2800" b="1" u="sng" dirty="0" smtClean="0"/>
              <a:t> </a:t>
            </a:r>
            <a:r>
              <a:rPr lang="tr-TR" sz="2800" b="1" u="sng" dirty="0" err="1" smtClean="0"/>
              <a:t>fatty</a:t>
            </a:r>
            <a:r>
              <a:rPr lang="tr-TR" sz="2800" b="1" u="sng" dirty="0" smtClean="0"/>
              <a:t> </a:t>
            </a:r>
            <a:r>
              <a:rPr lang="tr-TR" sz="2800" b="1" u="sng" dirty="0" err="1" smtClean="0"/>
              <a:t>acids</a:t>
            </a:r>
            <a:r>
              <a:rPr lang="tr-TR" sz="2800" b="1" u="sng" dirty="0" smtClean="0"/>
              <a:t> </a:t>
            </a:r>
            <a:r>
              <a:rPr lang="tr-TR" sz="2800" dirty="0" err="1" smtClean="0"/>
              <a:t>are</a:t>
            </a:r>
            <a:r>
              <a:rPr lang="tr-TR" sz="2800" dirty="0" smtClean="0"/>
              <a:t> </a:t>
            </a:r>
            <a:r>
              <a:rPr lang="tr-TR" sz="2800" dirty="0" err="1" smtClean="0"/>
              <a:t>degradation</a:t>
            </a:r>
            <a:r>
              <a:rPr lang="tr-TR" sz="2800" dirty="0" smtClean="0"/>
              <a:t> </a:t>
            </a:r>
            <a:r>
              <a:rPr lang="tr-TR" sz="2800" dirty="0" err="1" smtClean="0"/>
              <a:t>products</a:t>
            </a:r>
            <a:r>
              <a:rPr lang="tr-TR" sz="2800" dirty="0" smtClean="0"/>
              <a:t> of </a:t>
            </a:r>
            <a:r>
              <a:rPr lang="tr-TR" sz="2800" dirty="0" err="1" smtClean="0"/>
              <a:t>lipid</a:t>
            </a:r>
            <a:r>
              <a:rPr lang="tr-TR" sz="2800" dirty="0" smtClean="0"/>
              <a:t> </a:t>
            </a:r>
            <a:r>
              <a:rPr lang="tr-TR" sz="2800" dirty="0" err="1" smtClean="0"/>
              <a:t>hydrolysis</a:t>
            </a:r>
            <a:endParaRPr lang="tr-TR" sz="2800" dirty="0" smtClean="0"/>
          </a:p>
          <a:p>
            <a:pPr>
              <a:defRPr/>
            </a:pPr>
            <a:endParaRPr lang="tr-TR" sz="28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0412" y="3710427"/>
            <a:ext cx="8308456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Yuvarlatılmış Dikdörtgen"/>
          <p:cNvSpPr/>
          <p:nvPr/>
        </p:nvSpPr>
        <p:spPr>
          <a:xfrm>
            <a:off x="1557750" y="4067617"/>
            <a:ext cx="642942" cy="35719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5 Yuvarlatılmış Dikdörtgen"/>
          <p:cNvSpPr/>
          <p:nvPr/>
        </p:nvSpPr>
        <p:spPr>
          <a:xfrm>
            <a:off x="1557750" y="4567683"/>
            <a:ext cx="642942" cy="35719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6 Yuvarlatılmış Dikdörtgen"/>
          <p:cNvSpPr/>
          <p:nvPr/>
        </p:nvSpPr>
        <p:spPr>
          <a:xfrm>
            <a:off x="1557750" y="5139187"/>
            <a:ext cx="642942" cy="35719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7 Yuvarlatılmış Dikdörtgen"/>
          <p:cNvSpPr/>
          <p:nvPr/>
        </p:nvSpPr>
        <p:spPr>
          <a:xfrm>
            <a:off x="5986906" y="3853303"/>
            <a:ext cx="642942" cy="500066"/>
          </a:xfrm>
          <a:prstGeom prst="round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b="1" dirty="0" err="1" smtClean="0"/>
              <a:t>Enzymatic</a:t>
            </a:r>
            <a:r>
              <a:rPr lang="tr-TR" b="1" dirty="0" smtClean="0"/>
              <a:t> </a:t>
            </a:r>
            <a:r>
              <a:rPr lang="tr-TR" b="1" dirty="0" err="1" smtClean="0"/>
              <a:t>lipid</a:t>
            </a:r>
            <a:r>
              <a:rPr lang="tr-TR" b="1" dirty="0" smtClean="0"/>
              <a:t> </a:t>
            </a:r>
            <a:r>
              <a:rPr lang="tr-TR" b="1" dirty="0" err="1" smtClean="0"/>
              <a:t>hydrolysis</a:t>
            </a:r>
            <a:endParaRPr lang="tr-TR" dirty="0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AB801-BCA0-4247-A675-2387E2FEEA5F}" type="datetime1">
              <a:rPr lang="en-US" smtClean="0"/>
              <a:pPr/>
              <a:t>3/11/2020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FDE 216-FP</a:t>
            </a:r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8818866D-0444-4E98-9157-10C2F682FBB5}" type="slidenum">
              <a:rPr lang="tr-TR" smtClean="0"/>
              <a:pPr/>
              <a:t>56</a:t>
            </a:fld>
            <a:endParaRPr lang="tr-TR"/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lang="tr-TR" sz="2800" dirty="0" err="1" smtClean="0"/>
              <a:t>The</a:t>
            </a:r>
            <a:r>
              <a:rPr lang="tr-TR" sz="2800" dirty="0" smtClean="0"/>
              <a:t> </a:t>
            </a:r>
            <a:r>
              <a:rPr lang="tr-TR" sz="2800" dirty="0" err="1" smtClean="0"/>
              <a:t>factors</a:t>
            </a:r>
            <a:r>
              <a:rPr lang="tr-TR" sz="2800" dirty="0" smtClean="0"/>
              <a:t> </a:t>
            </a:r>
            <a:r>
              <a:rPr lang="tr-TR" sz="2800" dirty="0" err="1" smtClean="0"/>
              <a:t>that</a:t>
            </a:r>
            <a:r>
              <a:rPr lang="tr-TR" sz="2800" dirty="0" smtClean="0"/>
              <a:t> </a:t>
            </a:r>
            <a:r>
              <a:rPr lang="tr-TR" sz="2800" dirty="0" err="1" smtClean="0"/>
              <a:t>affect</a:t>
            </a:r>
            <a:r>
              <a:rPr lang="tr-TR" sz="2800" dirty="0" smtClean="0"/>
              <a:t> </a:t>
            </a:r>
            <a:r>
              <a:rPr lang="tr-TR" sz="2800" dirty="0" err="1" smtClean="0"/>
              <a:t>the</a:t>
            </a:r>
            <a:r>
              <a:rPr lang="tr-TR" sz="2800" dirty="0" smtClean="0"/>
              <a:t> rate of </a:t>
            </a:r>
            <a:r>
              <a:rPr lang="tr-TR" sz="2800" dirty="0" err="1" smtClean="0"/>
              <a:t>enzymatic</a:t>
            </a:r>
            <a:r>
              <a:rPr lang="tr-TR" sz="2800" dirty="0" smtClean="0"/>
              <a:t> </a:t>
            </a:r>
            <a:r>
              <a:rPr lang="tr-TR" sz="2800" dirty="0" err="1" smtClean="0"/>
              <a:t>lipid</a:t>
            </a:r>
            <a:r>
              <a:rPr lang="tr-TR" sz="2800" dirty="0" smtClean="0"/>
              <a:t> </a:t>
            </a:r>
            <a:r>
              <a:rPr lang="tr-TR" sz="2800" dirty="0" err="1" smtClean="0"/>
              <a:t>hydrolysis</a:t>
            </a:r>
            <a:endParaRPr lang="tr-TR" sz="2800" dirty="0" smtClean="0"/>
          </a:p>
          <a:p>
            <a:pPr lvl="1">
              <a:defRPr/>
            </a:pPr>
            <a:r>
              <a:rPr lang="tr-TR" sz="2500" b="1" dirty="0" err="1" smtClean="0"/>
              <a:t>The</a:t>
            </a:r>
            <a:r>
              <a:rPr lang="tr-TR" sz="2500" b="1" dirty="0" smtClean="0"/>
              <a:t> </a:t>
            </a:r>
            <a:r>
              <a:rPr lang="tr-TR" sz="2500" b="1" dirty="0" err="1" smtClean="0"/>
              <a:t>hydrolysis</a:t>
            </a:r>
            <a:r>
              <a:rPr lang="tr-TR" sz="2500" b="1" dirty="0" smtClean="0"/>
              <a:t> rate of </a:t>
            </a:r>
            <a:r>
              <a:rPr lang="tr-TR" sz="2500" b="1" dirty="0" err="1" smtClean="0"/>
              <a:t>enzyme</a:t>
            </a:r>
            <a:r>
              <a:rPr lang="tr-TR" sz="2500" b="1" dirty="0" smtClean="0"/>
              <a:t> is </a:t>
            </a:r>
            <a:r>
              <a:rPr lang="tr-TR" sz="2500" b="1" dirty="0" err="1" smtClean="0"/>
              <a:t>inversely</a:t>
            </a:r>
            <a:r>
              <a:rPr lang="tr-TR" sz="2500" b="1" dirty="0" smtClean="0"/>
              <a:t> </a:t>
            </a:r>
            <a:r>
              <a:rPr lang="tr-TR" sz="2500" b="1" dirty="0" err="1" smtClean="0"/>
              <a:t>related</a:t>
            </a:r>
            <a:r>
              <a:rPr lang="tr-TR" sz="2500" b="1" dirty="0" smtClean="0"/>
              <a:t> </a:t>
            </a:r>
            <a:r>
              <a:rPr lang="tr-TR" sz="2500" b="1" dirty="0" err="1" smtClean="0"/>
              <a:t>to</a:t>
            </a:r>
            <a:r>
              <a:rPr lang="tr-TR" sz="2500" b="1" dirty="0" smtClean="0"/>
              <a:t> </a:t>
            </a:r>
            <a:r>
              <a:rPr lang="tr-TR" sz="2500" b="1" dirty="0" err="1" smtClean="0"/>
              <a:t>lenght</a:t>
            </a:r>
            <a:r>
              <a:rPr lang="tr-TR" sz="2500" b="1" dirty="0" smtClean="0"/>
              <a:t> of </a:t>
            </a:r>
            <a:r>
              <a:rPr lang="tr-TR" sz="2500" b="1" dirty="0" err="1" smtClean="0"/>
              <a:t>fatty</a:t>
            </a:r>
            <a:r>
              <a:rPr lang="tr-TR" sz="2500" b="1" dirty="0" smtClean="0"/>
              <a:t> </a:t>
            </a:r>
            <a:r>
              <a:rPr lang="tr-TR" sz="2500" b="1" dirty="0" err="1" smtClean="0"/>
              <a:t>acid</a:t>
            </a:r>
            <a:r>
              <a:rPr lang="tr-TR" sz="2500" dirty="0" smtClean="0"/>
              <a:t>. </a:t>
            </a:r>
            <a:r>
              <a:rPr lang="tr-TR" sz="2500" dirty="0" err="1" smtClean="0"/>
              <a:t>For</a:t>
            </a:r>
            <a:r>
              <a:rPr lang="tr-TR" sz="2500" dirty="0" smtClean="0"/>
              <a:t> </a:t>
            </a:r>
            <a:r>
              <a:rPr lang="tr-TR" sz="2500" dirty="0" err="1" smtClean="0"/>
              <a:t>example</a:t>
            </a:r>
            <a:r>
              <a:rPr lang="tr-TR" sz="2500" dirty="0" smtClean="0"/>
              <a:t>, </a:t>
            </a:r>
            <a:r>
              <a:rPr lang="tr-TR" sz="2500" dirty="0" err="1" smtClean="0"/>
              <a:t>short</a:t>
            </a:r>
            <a:r>
              <a:rPr lang="tr-TR" sz="2500" dirty="0" smtClean="0"/>
              <a:t> </a:t>
            </a:r>
            <a:r>
              <a:rPr lang="tr-TR" sz="2500" dirty="0" err="1" smtClean="0"/>
              <a:t>chain</a:t>
            </a:r>
            <a:r>
              <a:rPr lang="tr-TR" sz="2500" dirty="0" smtClean="0"/>
              <a:t> </a:t>
            </a:r>
            <a:r>
              <a:rPr lang="tr-TR" sz="2500" dirty="0" err="1" smtClean="0"/>
              <a:t>fatty</a:t>
            </a:r>
            <a:r>
              <a:rPr lang="tr-TR" sz="2500" dirty="0" smtClean="0"/>
              <a:t> </a:t>
            </a:r>
            <a:r>
              <a:rPr lang="tr-TR" sz="2500" dirty="0" err="1" smtClean="0"/>
              <a:t>acids</a:t>
            </a:r>
            <a:r>
              <a:rPr lang="tr-TR" sz="2500" dirty="0" smtClean="0"/>
              <a:t> </a:t>
            </a:r>
            <a:r>
              <a:rPr lang="tr-TR" sz="2500" dirty="0" err="1" smtClean="0"/>
              <a:t>are</a:t>
            </a:r>
            <a:r>
              <a:rPr lang="tr-TR" sz="2500" dirty="0" smtClean="0"/>
              <a:t> </a:t>
            </a:r>
            <a:r>
              <a:rPr lang="tr-TR" sz="2500" dirty="0" err="1" smtClean="0"/>
              <a:t>hydrolysed</a:t>
            </a:r>
            <a:r>
              <a:rPr lang="tr-TR" sz="2500" dirty="0" smtClean="0"/>
              <a:t> </a:t>
            </a:r>
            <a:r>
              <a:rPr lang="tr-TR" sz="2500" dirty="0" err="1" smtClean="0"/>
              <a:t>by</a:t>
            </a:r>
            <a:r>
              <a:rPr lang="tr-TR" sz="2500" dirty="0" smtClean="0"/>
              <a:t> </a:t>
            </a:r>
            <a:r>
              <a:rPr lang="tr-TR" sz="2500" dirty="0" err="1" smtClean="0"/>
              <a:t>lipase</a:t>
            </a:r>
            <a:r>
              <a:rPr lang="tr-TR" sz="2500" dirty="0" smtClean="0"/>
              <a:t> </a:t>
            </a:r>
            <a:r>
              <a:rPr lang="tr-TR" sz="2500" dirty="0" err="1" smtClean="0"/>
              <a:t>faster</a:t>
            </a:r>
            <a:r>
              <a:rPr lang="tr-TR" sz="2500" dirty="0" smtClean="0"/>
              <a:t> as </a:t>
            </a:r>
            <a:r>
              <a:rPr lang="tr-TR" sz="2500" dirty="0" err="1" smtClean="0"/>
              <a:t>compared</a:t>
            </a:r>
            <a:r>
              <a:rPr lang="tr-TR" sz="2500" dirty="0" smtClean="0"/>
              <a:t> </a:t>
            </a:r>
            <a:r>
              <a:rPr lang="tr-TR" sz="2500" dirty="0" err="1" smtClean="0"/>
              <a:t>to</a:t>
            </a:r>
            <a:r>
              <a:rPr lang="tr-TR" sz="2500" dirty="0" smtClean="0"/>
              <a:t> </a:t>
            </a:r>
            <a:r>
              <a:rPr lang="tr-TR" sz="2500" dirty="0" err="1" smtClean="0"/>
              <a:t>long</a:t>
            </a:r>
            <a:r>
              <a:rPr lang="tr-TR" sz="2500" dirty="0" smtClean="0"/>
              <a:t> </a:t>
            </a:r>
            <a:r>
              <a:rPr lang="tr-TR" sz="2500" dirty="0" err="1" smtClean="0"/>
              <a:t>chain</a:t>
            </a:r>
            <a:r>
              <a:rPr lang="tr-TR" sz="2500" dirty="0" smtClean="0"/>
              <a:t> </a:t>
            </a:r>
            <a:r>
              <a:rPr lang="tr-TR" sz="2500" dirty="0" err="1" smtClean="0"/>
              <a:t>fatty</a:t>
            </a:r>
            <a:r>
              <a:rPr lang="tr-TR" sz="2500" dirty="0" smtClean="0"/>
              <a:t> </a:t>
            </a:r>
            <a:r>
              <a:rPr lang="tr-TR" sz="2500" dirty="0" err="1" smtClean="0"/>
              <a:t>acids</a:t>
            </a:r>
            <a:endParaRPr lang="tr-TR" sz="2500" dirty="0" smtClean="0"/>
          </a:p>
          <a:p>
            <a:pPr lvl="1">
              <a:defRPr/>
            </a:pPr>
            <a:r>
              <a:rPr lang="tr-TR" sz="2500" dirty="0" err="1" smtClean="0"/>
              <a:t>When</a:t>
            </a:r>
            <a:r>
              <a:rPr lang="tr-TR" sz="2500" dirty="0" smtClean="0"/>
              <a:t> </a:t>
            </a:r>
            <a:r>
              <a:rPr lang="tr-TR" sz="2500" dirty="0" err="1" smtClean="0"/>
              <a:t>the</a:t>
            </a:r>
            <a:r>
              <a:rPr lang="tr-TR" sz="2500" dirty="0" smtClean="0"/>
              <a:t> </a:t>
            </a:r>
            <a:r>
              <a:rPr lang="tr-TR" sz="2500" b="1" dirty="0" err="1" smtClean="0">
                <a:solidFill>
                  <a:srgbClr val="C00000"/>
                </a:solidFill>
              </a:rPr>
              <a:t>surface</a:t>
            </a:r>
            <a:r>
              <a:rPr lang="tr-TR" sz="2500" b="1" dirty="0" smtClean="0">
                <a:solidFill>
                  <a:srgbClr val="C00000"/>
                </a:solidFill>
              </a:rPr>
              <a:t> </a:t>
            </a:r>
            <a:r>
              <a:rPr lang="tr-TR" sz="2500" b="1" dirty="0" err="1" smtClean="0">
                <a:solidFill>
                  <a:srgbClr val="C00000"/>
                </a:solidFill>
              </a:rPr>
              <a:t>area</a:t>
            </a:r>
            <a:r>
              <a:rPr lang="tr-TR" sz="2500" b="1" dirty="0" smtClean="0">
                <a:solidFill>
                  <a:srgbClr val="C00000"/>
                </a:solidFill>
              </a:rPr>
              <a:t> </a:t>
            </a:r>
            <a:r>
              <a:rPr lang="tr-TR" sz="2500" b="1" dirty="0" err="1" smtClean="0">
                <a:solidFill>
                  <a:srgbClr val="C00000"/>
                </a:solidFill>
              </a:rPr>
              <a:t>increases</a:t>
            </a:r>
            <a:r>
              <a:rPr lang="tr-TR" sz="2500" b="1" dirty="0" smtClean="0">
                <a:solidFill>
                  <a:srgbClr val="C00000"/>
                </a:solidFill>
              </a:rPr>
              <a:t> </a:t>
            </a:r>
            <a:r>
              <a:rPr lang="tr-TR" sz="2500" dirty="0" smtClean="0"/>
              <a:t>in </a:t>
            </a:r>
            <a:r>
              <a:rPr lang="tr-TR" sz="2500" dirty="0" err="1" smtClean="0"/>
              <a:t>fat</a:t>
            </a:r>
            <a:r>
              <a:rPr lang="tr-TR" sz="2500" dirty="0" smtClean="0"/>
              <a:t>-</a:t>
            </a:r>
            <a:r>
              <a:rPr lang="tr-TR" sz="2500" dirty="0" err="1" smtClean="0"/>
              <a:t>water</a:t>
            </a:r>
            <a:r>
              <a:rPr lang="tr-TR" sz="2500" dirty="0" smtClean="0"/>
              <a:t> </a:t>
            </a:r>
            <a:r>
              <a:rPr lang="tr-TR" sz="2500" dirty="0" err="1" smtClean="0"/>
              <a:t>emulsions</a:t>
            </a:r>
            <a:r>
              <a:rPr lang="tr-TR" sz="2500" dirty="0" smtClean="0"/>
              <a:t>, </a:t>
            </a:r>
            <a:r>
              <a:rPr lang="tr-TR" sz="2500" b="1" dirty="0" err="1" smtClean="0">
                <a:solidFill>
                  <a:srgbClr val="C00000"/>
                </a:solidFill>
              </a:rPr>
              <a:t>the</a:t>
            </a:r>
            <a:r>
              <a:rPr lang="tr-TR" sz="2500" b="1" dirty="0" smtClean="0">
                <a:solidFill>
                  <a:srgbClr val="C00000"/>
                </a:solidFill>
              </a:rPr>
              <a:t> rate of </a:t>
            </a:r>
            <a:r>
              <a:rPr lang="tr-TR" sz="2500" b="1" dirty="0" err="1" smtClean="0">
                <a:solidFill>
                  <a:srgbClr val="C00000"/>
                </a:solidFill>
              </a:rPr>
              <a:t>enzyme</a:t>
            </a:r>
            <a:r>
              <a:rPr lang="tr-TR" sz="2500" b="1" dirty="0" smtClean="0">
                <a:solidFill>
                  <a:srgbClr val="C00000"/>
                </a:solidFill>
              </a:rPr>
              <a:t> </a:t>
            </a:r>
            <a:r>
              <a:rPr lang="tr-TR" sz="2500" b="1" dirty="0" err="1" smtClean="0">
                <a:solidFill>
                  <a:srgbClr val="C00000"/>
                </a:solidFill>
              </a:rPr>
              <a:t>activity</a:t>
            </a:r>
            <a:r>
              <a:rPr lang="tr-TR" sz="2500" b="1" dirty="0" smtClean="0">
                <a:solidFill>
                  <a:srgbClr val="C00000"/>
                </a:solidFill>
              </a:rPr>
              <a:t> </a:t>
            </a:r>
            <a:r>
              <a:rPr lang="tr-TR" sz="2500" b="1" dirty="0" err="1" smtClean="0">
                <a:solidFill>
                  <a:srgbClr val="C00000"/>
                </a:solidFill>
              </a:rPr>
              <a:t>increases</a:t>
            </a:r>
            <a:endParaRPr lang="tr-TR" sz="2500" b="1" dirty="0" smtClean="0">
              <a:solidFill>
                <a:srgbClr val="C00000"/>
              </a:solidFill>
            </a:endParaRPr>
          </a:p>
          <a:p>
            <a:pPr lvl="1">
              <a:defRPr/>
            </a:pPr>
            <a:r>
              <a:rPr lang="tr-TR" sz="2500" dirty="0" err="1" smtClean="0"/>
              <a:t>If</a:t>
            </a:r>
            <a:r>
              <a:rPr lang="tr-TR" sz="2500" dirty="0" smtClean="0"/>
              <a:t> </a:t>
            </a:r>
            <a:r>
              <a:rPr lang="tr-TR" sz="2500" dirty="0" err="1" smtClean="0"/>
              <a:t>the</a:t>
            </a:r>
            <a:r>
              <a:rPr lang="tr-TR" sz="2500" dirty="0" smtClean="0"/>
              <a:t> </a:t>
            </a:r>
            <a:r>
              <a:rPr lang="tr-TR" sz="2500" b="1" dirty="0" err="1" smtClean="0">
                <a:solidFill>
                  <a:srgbClr val="0000FF"/>
                </a:solidFill>
              </a:rPr>
              <a:t>water</a:t>
            </a:r>
            <a:r>
              <a:rPr lang="tr-TR" sz="2500" b="1" dirty="0" smtClean="0">
                <a:solidFill>
                  <a:srgbClr val="0000FF"/>
                </a:solidFill>
              </a:rPr>
              <a:t> </a:t>
            </a:r>
            <a:r>
              <a:rPr lang="tr-TR" sz="2500" b="1" dirty="0" err="1" smtClean="0">
                <a:solidFill>
                  <a:srgbClr val="0000FF"/>
                </a:solidFill>
              </a:rPr>
              <a:t>content</a:t>
            </a:r>
            <a:r>
              <a:rPr lang="tr-TR" sz="2500" b="1" dirty="0" smtClean="0">
                <a:solidFill>
                  <a:srgbClr val="0000FF"/>
                </a:solidFill>
              </a:rPr>
              <a:t> </a:t>
            </a:r>
            <a:r>
              <a:rPr lang="tr-TR" sz="2500" b="1" dirty="0" err="1" smtClean="0">
                <a:solidFill>
                  <a:srgbClr val="0000FF"/>
                </a:solidFill>
              </a:rPr>
              <a:t>and</a:t>
            </a:r>
            <a:r>
              <a:rPr lang="tr-TR" sz="2500" b="1" dirty="0" smtClean="0">
                <a:solidFill>
                  <a:srgbClr val="0000FF"/>
                </a:solidFill>
              </a:rPr>
              <a:t> </a:t>
            </a:r>
            <a:r>
              <a:rPr lang="tr-TR" sz="2500" b="1" dirty="0" err="1" smtClean="0">
                <a:solidFill>
                  <a:srgbClr val="0000FF"/>
                </a:solidFill>
              </a:rPr>
              <a:t>aw</a:t>
            </a:r>
            <a:r>
              <a:rPr lang="tr-TR" sz="2500" b="1" dirty="0" smtClean="0">
                <a:solidFill>
                  <a:srgbClr val="0000FF"/>
                </a:solidFill>
              </a:rPr>
              <a:t> </a:t>
            </a:r>
            <a:r>
              <a:rPr lang="tr-TR" sz="2500" b="1" dirty="0" err="1" smtClean="0">
                <a:solidFill>
                  <a:srgbClr val="0000FF"/>
                </a:solidFill>
              </a:rPr>
              <a:t>value</a:t>
            </a:r>
            <a:r>
              <a:rPr lang="tr-TR" sz="2500" b="1" dirty="0" smtClean="0">
                <a:solidFill>
                  <a:srgbClr val="0000FF"/>
                </a:solidFill>
              </a:rPr>
              <a:t> of a </a:t>
            </a:r>
            <a:r>
              <a:rPr lang="tr-TR" sz="2500" b="1" dirty="0" err="1" smtClean="0">
                <a:solidFill>
                  <a:srgbClr val="0000FF"/>
                </a:solidFill>
              </a:rPr>
              <a:t>food</a:t>
            </a:r>
            <a:r>
              <a:rPr lang="tr-TR" sz="2500" b="1" dirty="0" smtClean="0">
                <a:solidFill>
                  <a:srgbClr val="0000FF"/>
                </a:solidFill>
              </a:rPr>
              <a:t> </a:t>
            </a:r>
            <a:r>
              <a:rPr lang="tr-TR" sz="2500" b="1" dirty="0" err="1" smtClean="0">
                <a:solidFill>
                  <a:srgbClr val="0000FF"/>
                </a:solidFill>
              </a:rPr>
              <a:t>product</a:t>
            </a:r>
            <a:r>
              <a:rPr lang="tr-TR" sz="2500" b="1" dirty="0" smtClean="0">
                <a:solidFill>
                  <a:srgbClr val="0000FF"/>
                </a:solidFill>
              </a:rPr>
              <a:t> is </a:t>
            </a:r>
            <a:r>
              <a:rPr lang="tr-TR" sz="2500" b="1" dirty="0" err="1" smtClean="0">
                <a:solidFill>
                  <a:srgbClr val="0000FF"/>
                </a:solidFill>
              </a:rPr>
              <a:t>higher</a:t>
            </a:r>
            <a:r>
              <a:rPr lang="tr-TR" sz="2500" b="1" dirty="0" smtClean="0">
                <a:solidFill>
                  <a:srgbClr val="0000FF"/>
                </a:solidFill>
              </a:rPr>
              <a:t> </a:t>
            </a:r>
            <a:r>
              <a:rPr lang="tr-TR" sz="2500" b="1" dirty="0" err="1" smtClean="0">
                <a:solidFill>
                  <a:srgbClr val="0000FF"/>
                </a:solidFill>
              </a:rPr>
              <a:t>than</a:t>
            </a:r>
            <a:r>
              <a:rPr lang="tr-TR" sz="2500" b="1" dirty="0" smtClean="0">
                <a:solidFill>
                  <a:srgbClr val="0000FF"/>
                </a:solidFill>
              </a:rPr>
              <a:t> 10% </a:t>
            </a:r>
            <a:r>
              <a:rPr lang="tr-TR" sz="2500" b="1" dirty="0" err="1" smtClean="0">
                <a:solidFill>
                  <a:srgbClr val="0000FF"/>
                </a:solidFill>
              </a:rPr>
              <a:t>and</a:t>
            </a:r>
            <a:r>
              <a:rPr lang="tr-TR" sz="2500" b="1" dirty="0" smtClean="0">
                <a:solidFill>
                  <a:srgbClr val="0000FF"/>
                </a:solidFill>
              </a:rPr>
              <a:t> 0.3</a:t>
            </a:r>
            <a:r>
              <a:rPr lang="tr-TR" sz="2500" dirty="0" smtClean="0"/>
              <a:t>, </a:t>
            </a:r>
            <a:r>
              <a:rPr lang="tr-TR" sz="2500" dirty="0" err="1" smtClean="0"/>
              <a:t>respectively</a:t>
            </a:r>
            <a:r>
              <a:rPr lang="tr-TR" sz="2500" dirty="0" smtClean="0"/>
              <a:t>, </a:t>
            </a:r>
            <a:r>
              <a:rPr lang="tr-TR" sz="2500" b="1" dirty="0" err="1" smtClean="0">
                <a:solidFill>
                  <a:srgbClr val="0000FF"/>
                </a:solidFill>
              </a:rPr>
              <a:t>the</a:t>
            </a:r>
            <a:r>
              <a:rPr lang="tr-TR" sz="2500" b="1" dirty="0" smtClean="0">
                <a:solidFill>
                  <a:srgbClr val="0000FF"/>
                </a:solidFill>
              </a:rPr>
              <a:t> rate of </a:t>
            </a:r>
            <a:r>
              <a:rPr lang="tr-TR" sz="2500" b="1" dirty="0" err="1" smtClean="0">
                <a:solidFill>
                  <a:srgbClr val="0000FF"/>
                </a:solidFill>
              </a:rPr>
              <a:t>enzyme</a:t>
            </a:r>
            <a:r>
              <a:rPr lang="tr-TR" sz="2500" b="1" dirty="0" smtClean="0">
                <a:solidFill>
                  <a:srgbClr val="0000FF"/>
                </a:solidFill>
              </a:rPr>
              <a:t> </a:t>
            </a:r>
            <a:r>
              <a:rPr lang="tr-TR" sz="2500" b="1" dirty="0" err="1" smtClean="0">
                <a:solidFill>
                  <a:srgbClr val="0000FF"/>
                </a:solidFill>
              </a:rPr>
              <a:t>activity</a:t>
            </a:r>
            <a:r>
              <a:rPr lang="tr-TR" sz="2500" b="1" dirty="0" smtClean="0">
                <a:solidFill>
                  <a:srgbClr val="0000FF"/>
                </a:solidFill>
              </a:rPr>
              <a:t> </a:t>
            </a:r>
            <a:r>
              <a:rPr lang="tr-TR" sz="2500" b="1" dirty="0" err="1" smtClean="0">
                <a:solidFill>
                  <a:srgbClr val="0000FF"/>
                </a:solidFill>
              </a:rPr>
              <a:t>increases</a:t>
            </a:r>
            <a:endParaRPr lang="tr-TR" sz="2500" b="1" dirty="0" smtClean="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1 Başlık"/>
          <p:cNvSpPr>
            <a:spLocks noGrp="1"/>
          </p:cNvSpPr>
          <p:nvPr>
            <p:ph type="title"/>
          </p:nvPr>
        </p:nvSpPr>
        <p:spPr>
          <a:xfrm>
            <a:off x="395288" y="188913"/>
            <a:ext cx="8229600" cy="1371600"/>
          </a:xfrm>
        </p:spPr>
        <p:txBody>
          <a:bodyPr>
            <a:normAutofit/>
          </a:bodyPr>
          <a:lstStyle/>
          <a:p>
            <a:r>
              <a:rPr lang="tr-TR" sz="4000" b="1" dirty="0" err="1" smtClean="0"/>
              <a:t>Chemical</a:t>
            </a:r>
            <a:r>
              <a:rPr lang="tr-TR" sz="4000" b="1" dirty="0" smtClean="0"/>
              <a:t> </a:t>
            </a:r>
            <a:r>
              <a:rPr lang="tr-TR" sz="4000" b="1" dirty="0" err="1" smtClean="0"/>
              <a:t>lipid</a:t>
            </a:r>
            <a:r>
              <a:rPr lang="tr-TR" sz="4000" b="1" dirty="0" smtClean="0"/>
              <a:t> </a:t>
            </a:r>
            <a:r>
              <a:rPr lang="tr-TR" sz="4000" b="1" dirty="0" err="1" smtClean="0"/>
              <a:t>hydrolysis</a:t>
            </a:r>
            <a:endParaRPr lang="tr-TR" sz="4000" b="1" dirty="0" smtClean="0"/>
          </a:p>
        </p:txBody>
      </p:sp>
      <p:sp>
        <p:nvSpPr>
          <p:cNvPr id="6" name="2 İçerik Yer Tutucusu"/>
          <p:cNvSpPr txBox="1">
            <a:spLocks/>
          </p:cNvSpPr>
          <p:nvPr/>
        </p:nvSpPr>
        <p:spPr>
          <a:xfrm>
            <a:off x="451572" y="1621848"/>
            <a:ext cx="8229600" cy="2105891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20040" marR="0" lvl="0" indent="-320040" algn="just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tabLst/>
              <a:defRPr/>
            </a:pPr>
            <a:endParaRPr kumimoji="0" lang="tr-TR" sz="2800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20040" marR="0" lvl="0" indent="-320040" algn="just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tabLst/>
              <a:defRPr/>
            </a:pPr>
            <a:r>
              <a:rPr kumimoji="0" lang="tr-TR" sz="280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This</a:t>
            </a:r>
            <a:r>
              <a:rPr kumimoji="0" lang="tr-TR" sz="28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tr-TR" sz="280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reaction</a:t>
            </a:r>
            <a:r>
              <a:rPr kumimoji="0" lang="tr-TR" sz="28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tr-TR" sz="28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is </a:t>
            </a:r>
            <a:r>
              <a:rPr kumimoji="0" lang="tr-TR" sz="2800" b="1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catalysed</a:t>
            </a:r>
            <a:r>
              <a:rPr kumimoji="0" lang="tr-TR" sz="28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tr-TR" sz="2800" b="1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by</a:t>
            </a:r>
            <a:r>
              <a:rPr kumimoji="0" lang="tr-TR" sz="28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tr-TR" sz="2800" b="1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free</a:t>
            </a:r>
            <a:r>
              <a:rPr kumimoji="0" lang="tr-TR" sz="28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tr-TR" sz="2800" b="1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fatty</a:t>
            </a:r>
            <a:r>
              <a:rPr kumimoji="0" lang="tr-TR" sz="28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tr-TR" sz="2800" b="1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acids</a:t>
            </a:r>
            <a:r>
              <a:rPr kumimoji="0" lang="tr-TR" sz="28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tr-TR" sz="280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which</a:t>
            </a:r>
            <a:r>
              <a:rPr kumimoji="0" lang="tr-TR" sz="28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tr-TR" sz="280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are</a:t>
            </a:r>
            <a:r>
              <a:rPr kumimoji="0" lang="tr-TR" sz="28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tr-TR" sz="280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naturally</a:t>
            </a:r>
            <a:r>
              <a:rPr kumimoji="0" lang="tr-TR" sz="28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tr-TR" sz="280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found</a:t>
            </a:r>
            <a:r>
              <a:rPr kumimoji="0" lang="tr-TR" sz="28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in </a:t>
            </a:r>
            <a:r>
              <a:rPr kumimoji="0" lang="tr-TR" sz="280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the</a:t>
            </a:r>
            <a:r>
              <a:rPr kumimoji="0" lang="tr-TR" sz="28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tr-TR" sz="280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reaction</a:t>
            </a:r>
            <a:r>
              <a:rPr kumimoji="0" lang="tr-TR" sz="28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tr-TR" sz="280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medium</a:t>
            </a:r>
            <a:endParaRPr kumimoji="0" lang="tr-TR" sz="280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tabLst/>
              <a:defRPr/>
            </a:pPr>
            <a:endParaRPr kumimoji="0" lang="tr-TR" sz="28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0412" y="3710427"/>
            <a:ext cx="8308456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7 Yuvarlatılmış Dikdörtgen"/>
          <p:cNvSpPr/>
          <p:nvPr/>
        </p:nvSpPr>
        <p:spPr>
          <a:xfrm>
            <a:off x="1557750" y="4067617"/>
            <a:ext cx="642942" cy="35719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8 Yuvarlatılmış Dikdörtgen"/>
          <p:cNvSpPr/>
          <p:nvPr/>
        </p:nvSpPr>
        <p:spPr>
          <a:xfrm>
            <a:off x="1557750" y="4567683"/>
            <a:ext cx="642942" cy="35719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9 Yuvarlatılmış Dikdörtgen"/>
          <p:cNvSpPr/>
          <p:nvPr/>
        </p:nvSpPr>
        <p:spPr>
          <a:xfrm>
            <a:off x="1557750" y="5139187"/>
            <a:ext cx="642942" cy="35719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1" name="10 Yuvarlatılmış Dikdörtgen"/>
          <p:cNvSpPr/>
          <p:nvPr/>
        </p:nvSpPr>
        <p:spPr>
          <a:xfrm>
            <a:off x="5986906" y="3853303"/>
            <a:ext cx="642942" cy="500066"/>
          </a:xfrm>
          <a:prstGeom prst="round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000" b="1" dirty="0" err="1" smtClean="0"/>
              <a:t>Chemical</a:t>
            </a:r>
            <a:r>
              <a:rPr lang="tr-TR" sz="4000" b="1" dirty="0" smtClean="0"/>
              <a:t> </a:t>
            </a:r>
            <a:r>
              <a:rPr lang="tr-TR" sz="4000" b="1" dirty="0" err="1" smtClean="0"/>
              <a:t>lipid</a:t>
            </a:r>
            <a:r>
              <a:rPr lang="tr-TR" sz="4000" b="1" dirty="0" smtClean="0"/>
              <a:t> </a:t>
            </a:r>
            <a:r>
              <a:rPr lang="tr-TR" sz="4000" b="1" dirty="0" err="1" smtClean="0"/>
              <a:t>hydrolysis</a:t>
            </a:r>
            <a:endParaRPr lang="tr-TR" sz="4000" b="1" dirty="0" smtClean="0"/>
          </a:p>
        </p:txBody>
      </p:sp>
      <p:sp>
        <p:nvSpPr>
          <p:cNvPr id="6147" name="2 İçerik Yer Tutucusu"/>
          <p:cNvSpPr>
            <a:spLocks noGrp="1"/>
          </p:cNvSpPr>
          <p:nvPr>
            <p:ph idx="1"/>
          </p:nvPr>
        </p:nvSpPr>
        <p:spPr>
          <a:xfrm>
            <a:off x="399041" y="1759527"/>
            <a:ext cx="8229600" cy="3886200"/>
          </a:xfrm>
        </p:spPr>
        <p:txBody>
          <a:bodyPr>
            <a:normAutofit/>
          </a:bodyPr>
          <a:lstStyle/>
          <a:p>
            <a:r>
              <a:rPr lang="tr-TR" sz="2800" dirty="0" err="1" smtClean="0"/>
              <a:t>The</a:t>
            </a:r>
            <a:r>
              <a:rPr lang="tr-TR" sz="2800" dirty="0" smtClean="0"/>
              <a:t> </a:t>
            </a:r>
            <a:r>
              <a:rPr lang="tr-TR" sz="2800" dirty="0" err="1" smtClean="0"/>
              <a:t>factors</a:t>
            </a:r>
            <a:r>
              <a:rPr lang="tr-TR" sz="2800" dirty="0" smtClean="0"/>
              <a:t> </a:t>
            </a:r>
            <a:r>
              <a:rPr lang="tr-TR" sz="2800" dirty="0" err="1" smtClean="0"/>
              <a:t>that</a:t>
            </a:r>
            <a:r>
              <a:rPr lang="tr-TR" sz="2800" dirty="0" smtClean="0"/>
              <a:t> </a:t>
            </a:r>
            <a:r>
              <a:rPr lang="tr-TR" sz="2800" b="1" dirty="0" err="1" smtClean="0"/>
              <a:t>increase</a:t>
            </a:r>
            <a:r>
              <a:rPr lang="tr-TR" sz="2800" b="1" dirty="0" smtClean="0"/>
              <a:t> </a:t>
            </a:r>
            <a:r>
              <a:rPr lang="tr-TR" sz="2800" b="1" dirty="0" err="1" smtClean="0"/>
              <a:t>the</a:t>
            </a:r>
            <a:r>
              <a:rPr lang="tr-TR" sz="2800" b="1" dirty="0" smtClean="0"/>
              <a:t> rate of </a:t>
            </a:r>
            <a:r>
              <a:rPr lang="tr-TR" sz="2800" b="1" dirty="0" err="1" smtClean="0"/>
              <a:t>chemical</a:t>
            </a:r>
            <a:r>
              <a:rPr lang="tr-TR" sz="2800" b="1" dirty="0" smtClean="0"/>
              <a:t> </a:t>
            </a:r>
            <a:r>
              <a:rPr lang="tr-TR" sz="2800" b="1" dirty="0" err="1" smtClean="0"/>
              <a:t>lipid</a:t>
            </a:r>
            <a:r>
              <a:rPr lang="tr-TR" sz="2800" b="1" dirty="0" smtClean="0"/>
              <a:t> </a:t>
            </a:r>
            <a:r>
              <a:rPr lang="tr-TR" sz="2800" b="1" dirty="0" err="1" smtClean="0"/>
              <a:t>hyrolysis</a:t>
            </a:r>
            <a:r>
              <a:rPr lang="tr-TR" sz="2800" b="1" dirty="0" smtClean="0"/>
              <a:t> </a:t>
            </a:r>
            <a:r>
              <a:rPr lang="tr-TR" sz="2800" dirty="0" err="1" smtClean="0"/>
              <a:t>are</a:t>
            </a:r>
            <a:r>
              <a:rPr lang="tr-TR" sz="2800" dirty="0" smtClean="0"/>
              <a:t> </a:t>
            </a:r>
            <a:r>
              <a:rPr lang="tr-TR" sz="2800" dirty="0" err="1" smtClean="0"/>
              <a:t>given</a:t>
            </a:r>
            <a:r>
              <a:rPr lang="tr-TR" sz="2800" dirty="0" smtClean="0"/>
              <a:t> </a:t>
            </a:r>
            <a:r>
              <a:rPr lang="tr-TR" sz="2800" dirty="0" err="1" smtClean="0"/>
              <a:t>below</a:t>
            </a:r>
            <a:r>
              <a:rPr lang="tr-TR" sz="2800" dirty="0" smtClean="0"/>
              <a:t>;</a:t>
            </a:r>
          </a:p>
          <a:p>
            <a:endParaRPr lang="tr-TR" sz="2800" dirty="0" smtClean="0"/>
          </a:p>
          <a:p>
            <a:pPr lvl="2"/>
            <a:r>
              <a:rPr lang="tr-TR" sz="2800" b="1" dirty="0" err="1" smtClean="0">
                <a:solidFill>
                  <a:srgbClr val="0000FF"/>
                </a:solidFill>
              </a:rPr>
              <a:t>Temperature</a:t>
            </a:r>
            <a:r>
              <a:rPr lang="tr-TR" sz="2800" b="1" dirty="0" smtClean="0">
                <a:solidFill>
                  <a:srgbClr val="0000FF"/>
                </a:solidFill>
              </a:rPr>
              <a:t> of </a:t>
            </a:r>
            <a:r>
              <a:rPr lang="tr-TR" sz="2800" b="1" dirty="0" err="1" smtClean="0">
                <a:solidFill>
                  <a:srgbClr val="0000FF"/>
                </a:solidFill>
              </a:rPr>
              <a:t>reaction</a:t>
            </a:r>
            <a:r>
              <a:rPr lang="tr-TR" sz="2800" b="1" dirty="0" smtClean="0">
                <a:solidFill>
                  <a:srgbClr val="0000FF"/>
                </a:solidFill>
              </a:rPr>
              <a:t> </a:t>
            </a:r>
            <a:r>
              <a:rPr lang="tr-TR" sz="2800" b="1" dirty="0" err="1" smtClean="0">
                <a:solidFill>
                  <a:srgbClr val="0000FF"/>
                </a:solidFill>
              </a:rPr>
              <a:t>medium</a:t>
            </a:r>
            <a:endParaRPr lang="tr-TR" sz="2800" b="1" dirty="0" smtClean="0">
              <a:solidFill>
                <a:srgbClr val="0000FF"/>
              </a:solidFill>
            </a:endParaRPr>
          </a:p>
          <a:p>
            <a:pPr lvl="2"/>
            <a:r>
              <a:rPr lang="tr-TR" sz="2800" b="1" dirty="0" err="1" smtClean="0">
                <a:solidFill>
                  <a:srgbClr val="C00000"/>
                </a:solidFill>
              </a:rPr>
              <a:t>The</a:t>
            </a:r>
            <a:r>
              <a:rPr lang="tr-TR" sz="2800" b="1" dirty="0" smtClean="0">
                <a:solidFill>
                  <a:srgbClr val="C00000"/>
                </a:solidFill>
              </a:rPr>
              <a:t> </a:t>
            </a:r>
            <a:r>
              <a:rPr lang="tr-TR" sz="2800" b="1" dirty="0" err="1" smtClean="0">
                <a:solidFill>
                  <a:srgbClr val="C00000"/>
                </a:solidFill>
              </a:rPr>
              <a:t>amount</a:t>
            </a:r>
            <a:r>
              <a:rPr lang="tr-TR" sz="2800" b="1" dirty="0" smtClean="0">
                <a:solidFill>
                  <a:srgbClr val="C00000"/>
                </a:solidFill>
              </a:rPr>
              <a:t> of </a:t>
            </a:r>
            <a:r>
              <a:rPr lang="tr-TR" sz="2800" b="1" dirty="0" err="1" smtClean="0">
                <a:solidFill>
                  <a:srgbClr val="C00000"/>
                </a:solidFill>
              </a:rPr>
              <a:t>free</a:t>
            </a:r>
            <a:r>
              <a:rPr lang="tr-TR" sz="2800" b="1" dirty="0" smtClean="0">
                <a:solidFill>
                  <a:srgbClr val="C00000"/>
                </a:solidFill>
              </a:rPr>
              <a:t> </a:t>
            </a:r>
            <a:r>
              <a:rPr lang="tr-TR" sz="2800" b="1" dirty="0" err="1" smtClean="0">
                <a:solidFill>
                  <a:srgbClr val="C00000"/>
                </a:solidFill>
              </a:rPr>
              <a:t>fatty</a:t>
            </a:r>
            <a:r>
              <a:rPr lang="tr-TR" sz="2800" b="1" dirty="0" smtClean="0">
                <a:solidFill>
                  <a:srgbClr val="C00000"/>
                </a:solidFill>
              </a:rPr>
              <a:t> </a:t>
            </a:r>
            <a:r>
              <a:rPr lang="tr-TR" sz="2800" b="1" dirty="0" err="1" smtClean="0">
                <a:solidFill>
                  <a:srgbClr val="C00000"/>
                </a:solidFill>
              </a:rPr>
              <a:t>acids</a:t>
            </a:r>
            <a:endParaRPr lang="tr-TR" sz="2800" b="1" dirty="0" smtClean="0">
              <a:solidFill>
                <a:srgbClr val="C00000"/>
              </a:solidFill>
            </a:endParaRPr>
          </a:p>
          <a:p>
            <a:pPr lvl="2"/>
            <a:r>
              <a:rPr lang="tr-TR" sz="2800" b="1" dirty="0" err="1" smtClean="0"/>
              <a:t>Solubility</a:t>
            </a:r>
            <a:r>
              <a:rPr lang="tr-TR" sz="2800" b="1" dirty="0" smtClean="0"/>
              <a:t> of </a:t>
            </a:r>
            <a:r>
              <a:rPr lang="tr-TR" sz="2800" b="1" dirty="0" err="1" smtClean="0"/>
              <a:t>water</a:t>
            </a:r>
            <a:r>
              <a:rPr lang="tr-TR" sz="2800" b="1" dirty="0" smtClean="0"/>
              <a:t> in </a:t>
            </a:r>
            <a:r>
              <a:rPr lang="tr-TR" sz="2800" b="1" dirty="0" err="1" smtClean="0"/>
              <a:t>lipids</a:t>
            </a:r>
            <a:endParaRPr lang="tr-TR" sz="28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1 Başlık"/>
          <p:cNvSpPr>
            <a:spLocks noGrp="1"/>
          </p:cNvSpPr>
          <p:nvPr>
            <p:ph type="title"/>
          </p:nvPr>
        </p:nvSpPr>
        <p:spPr>
          <a:xfrm>
            <a:off x="412895" y="0"/>
            <a:ext cx="8229600" cy="1371600"/>
          </a:xfrm>
        </p:spPr>
        <p:txBody>
          <a:bodyPr>
            <a:normAutofit/>
          </a:bodyPr>
          <a:lstStyle/>
          <a:p>
            <a:pPr algn="ctr"/>
            <a:r>
              <a:rPr lang="tr-TR" sz="3600" b="1" dirty="0" err="1" smtClean="0"/>
              <a:t>What</a:t>
            </a:r>
            <a:r>
              <a:rPr lang="tr-TR" sz="3600" b="1" dirty="0" smtClean="0"/>
              <a:t> is </a:t>
            </a:r>
            <a:r>
              <a:rPr lang="tr-TR" sz="3600" b="1" dirty="0" err="1" smtClean="0"/>
              <a:t>the</a:t>
            </a:r>
            <a:r>
              <a:rPr lang="tr-TR" sz="3600" b="1" dirty="0" smtClean="0"/>
              <a:t> </a:t>
            </a:r>
            <a:r>
              <a:rPr lang="tr-TR" sz="3600" b="1" dirty="0" err="1" smtClean="0"/>
              <a:t>importance</a:t>
            </a:r>
            <a:r>
              <a:rPr lang="tr-TR" sz="3600" b="1" dirty="0" smtClean="0"/>
              <a:t> of </a:t>
            </a:r>
            <a:r>
              <a:rPr lang="tr-TR" sz="3600" b="1" dirty="0" err="1" smtClean="0"/>
              <a:t>free</a:t>
            </a:r>
            <a:r>
              <a:rPr lang="tr-TR" sz="3600" b="1" dirty="0" smtClean="0"/>
              <a:t> </a:t>
            </a:r>
            <a:r>
              <a:rPr lang="tr-TR" sz="3600" b="1" dirty="0" err="1" smtClean="0"/>
              <a:t>fatty</a:t>
            </a:r>
            <a:r>
              <a:rPr lang="tr-TR" sz="3600" b="1" dirty="0" smtClean="0"/>
              <a:t> </a:t>
            </a:r>
            <a:r>
              <a:rPr lang="tr-TR" sz="3600" b="1" dirty="0" err="1" smtClean="0"/>
              <a:t>acids</a:t>
            </a:r>
            <a:r>
              <a:rPr lang="tr-TR" sz="3600" b="1" dirty="0" smtClean="0"/>
              <a:t> in </a:t>
            </a:r>
            <a:r>
              <a:rPr lang="tr-TR" sz="3600" b="1" dirty="0" err="1" smtClean="0"/>
              <a:t>food</a:t>
            </a:r>
            <a:r>
              <a:rPr lang="tr-TR" sz="3600" b="1" dirty="0" smtClean="0"/>
              <a:t> </a:t>
            </a:r>
            <a:r>
              <a:rPr lang="tr-TR" sz="3600" b="1" dirty="0" err="1" smtClean="0"/>
              <a:t>industry</a:t>
            </a:r>
            <a:r>
              <a:rPr lang="tr-TR" sz="3600" b="1" dirty="0" smtClean="0"/>
              <a:t>?</a:t>
            </a:r>
          </a:p>
        </p:txBody>
      </p:sp>
      <p:pic>
        <p:nvPicPr>
          <p:cNvPr id="8195" name="Picture 118" descr="000200bb2ge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93243" y="2155537"/>
            <a:ext cx="1008062" cy="1008063"/>
          </a:xfrm>
          <a:noFill/>
        </p:spPr>
      </p:pic>
      <p:sp>
        <p:nvSpPr>
          <p:cNvPr id="5" name="4 Metin kutusu"/>
          <p:cNvSpPr txBox="1"/>
          <p:nvPr/>
        </p:nvSpPr>
        <p:spPr>
          <a:xfrm>
            <a:off x="1331640" y="1731252"/>
            <a:ext cx="7416824" cy="1815882"/>
          </a:xfrm>
          <a:prstGeom prst="rect">
            <a:avLst/>
          </a:prstGeom>
          <a:noFill/>
          <a:ln w="34925" cmpd="thickThin">
            <a:gradFill flip="none" rotWithShape="1">
              <a:gsLst>
                <a:gs pos="0">
                  <a:srgbClr val="000082"/>
                </a:gs>
                <a:gs pos="13000">
                  <a:srgbClr val="0047FF"/>
                </a:gs>
                <a:gs pos="28000">
                  <a:srgbClr val="000082"/>
                </a:gs>
                <a:gs pos="42999">
                  <a:srgbClr val="0047FF"/>
                </a:gs>
                <a:gs pos="58000">
                  <a:srgbClr val="000082"/>
                </a:gs>
                <a:gs pos="72000">
                  <a:srgbClr val="0047FF"/>
                </a:gs>
                <a:gs pos="87000">
                  <a:srgbClr val="000082"/>
                </a:gs>
                <a:gs pos="100000">
                  <a:srgbClr val="0047FF"/>
                </a:gs>
              </a:gsLst>
              <a:lin ang="5400000" scaled="0"/>
              <a:tileRect l="-100000" b="-100000"/>
            </a:gra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txBody>
          <a:bodyPr>
            <a:spAutoFit/>
          </a:bodyPr>
          <a:lstStyle/>
          <a:p>
            <a:pPr algn="just">
              <a:defRPr/>
            </a:pPr>
            <a:r>
              <a:rPr lang="tr-TR" sz="2800" dirty="0" err="1" smtClean="0"/>
              <a:t>Free</a:t>
            </a:r>
            <a:r>
              <a:rPr lang="tr-TR" sz="2800" dirty="0" smtClean="0"/>
              <a:t> </a:t>
            </a:r>
            <a:r>
              <a:rPr lang="tr-TR" sz="2800" dirty="0" err="1" smtClean="0"/>
              <a:t>fatty</a:t>
            </a:r>
            <a:r>
              <a:rPr lang="tr-TR" sz="2800" dirty="0" smtClean="0"/>
              <a:t> </a:t>
            </a:r>
            <a:r>
              <a:rPr lang="tr-TR" sz="2800" dirty="0" err="1" smtClean="0"/>
              <a:t>acids</a:t>
            </a:r>
            <a:r>
              <a:rPr lang="tr-TR" sz="2800" dirty="0" smtClean="0"/>
              <a:t>, </a:t>
            </a:r>
            <a:r>
              <a:rPr lang="tr-TR" sz="2800" dirty="0" err="1" smtClean="0"/>
              <a:t>which</a:t>
            </a:r>
            <a:r>
              <a:rPr lang="tr-TR" sz="2800" dirty="0" smtClean="0"/>
              <a:t> </a:t>
            </a:r>
            <a:r>
              <a:rPr lang="tr-TR" sz="2800" dirty="0" err="1" smtClean="0"/>
              <a:t>have</a:t>
            </a:r>
            <a:r>
              <a:rPr lang="tr-TR" sz="2800" dirty="0" smtClean="0"/>
              <a:t> </a:t>
            </a:r>
            <a:r>
              <a:rPr lang="tr-TR" sz="2800" dirty="0" err="1" smtClean="0"/>
              <a:t>carbon</a:t>
            </a:r>
            <a:r>
              <a:rPr lang="tr-TR" sz="2800" dirty="0" smtClean="0"/>
              <a:t> atom </a:t>
            </a:r>
            <a:r>
              <a:rPr lang="tr-TR" sz="2800" dirty="0" err="1" smtClean="0"/>
              <a:t>less</a:t>
            </a:r>
            <a:r>
              <a:rPr lang="tr-TR" sz="2800" dirty="0" smtClean="0"/>
              <a:t> </a:t>
            </a:r>
            <a:r>
              <a:rPr lang="tr-TR" sz="2800" dirty="0" err="1" smtClean="0"/>
              <a:t>than</a:t>
            </a:r>
            <a:r>
              <a:rPr lang="tr-TR" sz="2800" dirty="0" smtClean="0"/>
              <a:t> 16, </a:t>
            </a:r>
            <a:r>
              <a:rPr lang="tr-TR" sz="2800" dirty="0" err="1" smtClean="0"/>
              <a:t>give</a:t>
            </a:r>
            <a:r>
              <a:rPr lang="tr-TR" sz="2800" dirty="0" smtClean="0"/>
              <a:t> </a:t>
            </a:r>
            <a:r>
              <a:rPr lang="tr-TR" sz="2800" dirty="0" err="1" smtClean="0"/>
              <a:t>characteristic</a:t>
            </a:r>
            <a:r>
              <a:rPr lang="tr-TR" sz="2800" dirty="0" smtClean="0"/>
              <a:t> </a:t>
            </a:r>
            <a:r>
              <a:rPr lang="tr-TR" sz="2800" dirty="0" err="1" smtClean="0"/>
              <a:t>taste</a:t>
            </a:r>
            <a:r>
              <a:rPr lang="tr-TR" sz="2800" dirty="0" smtClean="0"/>
              <a:t>, </a:t>
            </a:r>
            <a:r>
              <a:rPr lang="tr-TR" sz="2800" dirty="0" err="1" smtClean="0"/>
              <a:t>odor</a:t>
            </a:r>
            <a:r>
              <a:rPr lang="tr-TR" sz="2800" dirty="0" smtClean="0"/>
              <a:t> </a:t>
            </a:r>
            <a:r>
              <a:rPr lang="tr-TR" sz="2800" dirty="0" err="1" smtClean="0"/>
              <a:t>and</a:t>
            </a:r>
            <a:r>
              <a:rPr lang="tr-TR" sz="2800" dirty="0" smtClean="0"/>
              <a:t> </a:t>
            </a:r>
            <a:r>
              <a:rPr lang="tr-TR" sz="2800" dirty="0" err="1" smtClean="0"/>
              <a:t>flavor</a:t>
            </a:r>
            <a:r>
              <a:rPr lang="tr-TR" sz="2800" dirty="0" smtClean="0"/>
              <a:t> </a:t>
            </a:r>
            <a:r>
              <a:rPr lang="tr-TR" sz="2800" dirty="0" err="1" smtClean="0"/>
              <a:t>to</a:t>
            </a:r>
            <a:r>
              <a:rPr lang="tr-TR" sz="2800" dirty="0" smtClean="0"/>
              <a:t> </a:t>
            </a:r>
            <a:r>
              <a:rPr lang="tr-TR" sz="2800" dirty="0" err="1" smtClean="0"/>
              <a:t>some</a:t>
            </a:r>
            <a:r>
              <a:rPr lang="tr-TR" sz="2800" dirty="0" smtClean="0"/>
              <a:t> </a:t>
            </a:r>
            <a:r>
              <a:rPr lang="tr-TR" sz="2800" dirty="0" err="1" smtClean="0"/>
              <a:t>food</a:t>
            </a:r>
            <a:r>
              <a:rPr lang="tr-TR" sz="2800" dirty="0" smtClean="0"/>
              <a:t> </a:t>
            </a:r>
            <a:r>
              <a:rPr lang="tr-TR" sz="2800" dirty="0" err="1" smtClean="0"/>
              <a:t>types</a:t>
            </a:r>
            <a:r>
              <a:rPr lang="tr-TR" sz="2800" dirty="0" smtClean="0"/>
              <a:t> (</a:t>
            </a:r>
            <a:r>
              <a:rPr lang="tr-TR" sz="2800" dirty="0" err="1" smtClean="0"/>
              <a:t>for</a:t>
            </a:r>
            <a:r>
              <a:rPr lang="tr-TR" sz="2800" dirty="0" smtClean="0"/>
              <a:t> </a:t>
            </a:r>
            <a:r>
              <a:rPr lang="tr-TR" sz="2800" dirty="0" err="1" smtClean="0"/>
              <a:t>example</a:t>
            </a:r>
            <a:r>
              <a:rPr lang="tr-TR" sz="2800" dirty="0" smtClean="0"/>
              <a:t>: </a:t>
            </a:r>
            <a:r>
              <a:rPr lang="tr-TR" sz="2800" dirty="0" err="1" smtClean="0"/>
              <a:t>cheese</a:t>
            </a:r>
            <a:r>
              <a:rPr lang="tr-TR" sz="2800" dirty="0" smtClean="0"/>
              <a:t> </a:t>
            </a:r>
            <a:r>
              <a:rPr lang="tr-TR" sz="2800" dirty="0" err="1" smtClean="0"/>
              <a:t>and</a:t>
            </a:r>
            <a:r>
              <a:rPr lang="tr-TR" sz="2800" dirty="0" smtClean="0"/>
              <a:t> </a:t>
            </a:r>
            <a:r>
              <a:rPr lang="tr-TR" sz="2800" dirty="0" err="1" smtClean="0"/>
              <a:t>chocolate</a:t>
            </a:r>
            <a:r>
              <a:rPr lang="tr-TR" sz="2800" dirty="0" smtClean="0"/>
              <a:t>)</a:t>
            </a:r>
            <a:endParaRPr lang="tr-TR" sz="2800" dirty="0"/>
          </a:p>
        </p:txBody>
      </p:sp>
      <p:pic>
        <p:nvPicPr>
          <p:cNvPr id="8199" name="Picture 117" descr="0002009f0yq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4304579"/>
            <a:ext cx="1042987" cy="1042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Metin kutusu"/>
          <p:cNvSpPr txBox="1"/>
          <p:nvPr/>
        </p:nvSpPr>
        <p:spPr>
          <a:xfrm>
            <a:off x="1317784" y="3681829"/>
            <a:ext cx="7416824" cy="2677656"/>
          </a:xfrm>
          <a:prstGeom prst="rect">
            <a:avLst/>
          </a:prstGeom>
          <a:noFill/>
          <a:ln w="38100" cmpd="sng">
            <a:gradFill flip="none" rotWithShape="1">
              <a:gsLst>
                <a:gs pos="0">
                  <a:srgbClr val="000082"/>
                </a:gs>
                <a:gs pos="13000">
                  <a:srgbClr val="0047FF"/>
                </a:gs>
                <a:gs pos="28000">
                  <a:srgbClr val="000082"/>
                </a:gs>
                <a:gs pos="42999">
                  <a:srgbClr val="0047FF"/>
                </a:gs>
                <a:gs pos="58000">
                  <a:srgbClr val="000082"/>
                </a:gs>
                <a:gs pos="72000">
                  <a:srgbClr val="0047FF"/>
                </a:gs>
                <a:gs pos="87000">
                  <a:srgbClr val="000082"/>
                </a:gs>
                <a:gs pos="100000">
                  <a:srgbClr val="0047FF"/>
                </a:gs>
              </a:gsLst>
              <a:lin ang="5400000" scaled="0"/>
              <a:tileRect/>
            </a:gra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anchor="ctr">
            <a:spAutoFit/>
          </a:bodyPr>
          <a:lstStyle/>
          <a:p>
            <a:pPr algn="just">
              <a:defRPr/>
            </a:pPr>
            <a:r>
              <a:rPr lang="tr-TR" sz="2800" dirty="0" err="1" smtClean="0"/>
              <a:t>In</a:t>
            </a:r>
            <a:r>
              <a:rPr lang="tr-TR" sz="2800" dirty="0" smtClean="0"/>
              <a:t> </a:t>
            </a:r>
            <a:r>
              <a:rPr lang="tr-TR" sz="2800" dirty="0" err="1" smtClean="0"/>
              <a:t>some</a:t>
            </a:r>
            <a:r>
              <a:rPr lang="tr-TR" sz="2800" dirty="0" smtClean="0"/>
              <a:t> </a:t>
            </a:r>
            <a:r>
              <a:rPr lang="tr-TR" sz="2800" dirty="0" err="1" smtClean="0"/>
              <a:t>cases</a:t>
            </a:r>
            <a:r>
              <a:rPr lang="tr-TR" sz="2800" dirty="0" smtClean="0"/>
              <a:t>, </a:t>
            </a:r>
            <a:r>
              <a:rPr lang="tr-TR" sz="2800" dirty="0" err="1" smtClean="0"/>
              <a:t>free</a:t>
            </a:r>
            <a:r>
              <a:rPr lang="tr-TR" sz="2800" dirty="0" smtClean="0"/>
              <a:t> </a:t>
            </a:r>
            <a:r>
              <a:rPr lang="tr-TR" sz="2800" dirty="0" err="1" smtClean="0"/>
              <a:t>fatty</a:t>
            </a:r>
            <a:r>
              <a:rPr lang="tr-TR" sz="2800" dirty="0" smtClean="0"/>
              <a:t> </a:t>
            </a:r>
            <a:r>
              <a:rPr lang="tr-TR" sz="2800" dirty="0" err="1" smtClean="0"/>
              <a:t>acids</a:t>
            </a:r>
            <a:r>
              <a:rPr lang="tr-TR" sz="2800" dirty="0" smtClean="0"/>
              <a:t>, </a:t>
            </a:r>
            <a:r>
              <a:rPr lang="tr-TR" sz="2800" dirty="0" err="1" smtClean="0"/>
              <a:t>which</a:t>
            </a:r>
            <a:r>
              <a:rPr lang="tr-TR" sz="2800" dirty="0" smtClean="0"/>
              <a:t> </a:t>
            </a:r>
            <a:r>
              <a:rPr lang="tr-TR" sz="2800" dirty="0" err="1" smtClean="0"/>
              <a:t>have</a:t>
            </a:r>
            <a:r>
              <a:rPr lang="tr-TR" sz="2800" dirty="0" smtClean="0"/>
              <a:t> </a:t>
            </a:r>
            <a:r>
              <a:rPr lang="tr-TR" sz="2800" dirty="0" err="1" smtClean="0"/>
              <a:t>carbon</a:t>
            </a:r>
            <a:r>
              <a:rPr lang="tr-TR" sz="2800" dirty="0" smtClean="0"/>
              <a:t> atom </a:t>
            </a:r>
            <a:r>
              <a:rPr lang="tr-TR" sz="2800" dirty="0" err="1" smtClean="0"/>
              <a:t>less</a:t>
            </a:r>
            <a:r>
              <a:rPr lang="tr-TR" sz="2800" dirty="0" smtClean="0"/>
              <a:t> </a:t>
            </a:r>
            <a:r>
              <a:rPr lang="tr-TR" sz="2800" dirty="0" err="1" smtClean="0"/>
              <a:t>than</a:t>
            </a:r>
            <a:r>
              <a:rPr lang="tr-TR" sz="2800" dirty="0" smtClean="0"/>
              <a:t> 16, </a:t>
            </a:r>
            <a:r>
              <a:rPr lang="tr-TR" sz="2800" dirty="0" err="1" smtClean="0"/>
              <a:t>give</a:t>
            </a:r>
            <a:r>
              <a:rPr lang="tr-TR" sz="2800" dirty="0" smtClean="0"/>
              <a:t> </a:t>
            </a:r>
            <a:r>
              <a:rPr lang="tr-TR" sz="2800" dirty="0" err="1" smtClean="0"/>
              <a:t>undesirable</a:t>
            </a:r>
            <a:r>
              <a:rPr lang="tr-TR" sz="2800" dirty="0" smtClean="0"/>
              <a:t> </a:t>
            </a:r>
            <a:r>
              <a:rPr lang="tr-TR" sz="2800" dirty="0" err="1" smtClean="0"/>
              <a:t>taste</a:t>
            </a:r>
            <a:r>
              <a:rPr lang="tr-TR" sz="2800" dirty="0" smtClean="0"/>
              <a:t> </a:t>
            </a:r>
            <a:r>
              <a:rPr lang="tr-TR" sz="2800" dirty="0" err="1" smtClean="0"/>
              <a:t>and</a:t>
            </a:r>
            <a:r>
              <a:rPr lang="tr-TR" sz="2800" dirty="0" smtClean="0"/>
              <a:t> </a:t>
            </a:r>
            <a:r>
              <a:rPr lang="tr-TR" sz="2800" dirty="0" err="1" smtClean="0"/>
              <a:t>odor</a:t>
            </a:r>
            <a:endParaRPr lang="tr-TR" sz="2800" dirty="0" smtClean="0"/>
          </a:p>
          <a:p>
            <a:pPr algn="just">
              <a:defRPr/>
            </a:pPr>
            <a:endParaRPr lang="tr-TR" sz="2800" dirty="0" smtClean="0"/>
          </a:p>
          <a:p>
            <a:pPr algn="just">
              <a:defRPr/>
            </a:pPr>
            <a:r>
              <a:rPr lang="tr-TR" sz="2800" b="1" dirty="0" err="1" smtClean="0"/>
              <a:t>Free</a:t>
            </a:r>
            <a:r>
              <a:rPr lang="tr-TR" sz="2800" b="1" dirty="0" smtClean="0"/>
              <a:t> </a:t>
            </a:r>
            <a:r>
              <a:rPr lang="tr-TR" sz="2800" b="1" dirty="0" err="1" smtClean="0"/>
              <a:t>fatty</a:t>
            </a:r>
            <a:r>
              <a:rPr lang="tr-TR" sz="2800" b="1" dirty="0" smtClean="0"/>
              <a:t> </a:t>
            </a:r>
            <a:r>
              <a:rPr lang="tr-TR" sz="2800" b="1" dirty="0" err="1" smtClean="0"/>
              <a:t>acids</a:t>
            </a:r>
            <a:r>
              <a:rPr lang="tr-TR" sz="2800" dirty="0" smtClean="0"/>
              <a:t>, </a:t>
            </a:r>
            <a:r>
              <a:rPr lang="tr-TR" sz="2800" dirty="0" err="1" smtClean="0"/>
              <a:t>which</a:t>
            </a:r>
            <a:r>
              <a:rPr lang="tr-TR" sz="2800" dirty="0" smtClean="0"/>
              <a:t> </a:t>
            </a:r>
            <a:r>
              <a:rPr lang="tr-TR" sz="2800" dirty="0" err="1" smtClean="0"/>
              <a:t>are</a:t>
            </a:r>
            <a:r>
              <a:rPr lang="tr-TR" sz="2800" dirty="0" smtClean="0"/>
              <a:t> </a:t>
            </a:r>
            <a:r>
              <a:rPr lang="tr-TR" sz="2800" dirty="0" err="1" smtClean="0"/>
              <a:t>naturally</a:t>
            </a:r>
            <a:r>
              <a:rPr lang="tr-TR" sz="2800" dirty="0" smtClean="0"/>
              <a:t> </a:t>
            </a:r>
            <a:r>
              <a:rPr lang="tr-TR" sz="2800" dirty="0" err="1" smtClean="0"/>
              <a:t>found</a:t>
            </a:r>
            <a:r>
              <a:rPr lang="tr-TR" sz="2800" dirty="0" smtClean="0"/>
              <a:t> </a:t>
            </a:r>
            <a:r>
              <a:rPr lang="tr-TR" sz="2800" dirty="0" err="1" smtClean="0"/>
              <a:t>or</a:t>
            </a:r>
            <a:r>
              <a:rPr lang="tr-TR" sz="2800" dirty="0" smtClean="0"/>
              <a:t> </a:t>
            </a:r>
            <a:r>
              <a:rPr lang="tr-TR" sz="2800" dirty="0" err="1" smtClean="0"/>
              <a:t>formed</a:t>
            </a:r>
            <a:r>
              <a:rPr lang="tr-TR" sz="2800" dirty="0" smtClean="0"/>
              <a:t> as a </a:t>
            </a:r>
            <a:r>
              <a:rPr lang="tr-TR" sz="2800" dirty="0" err="1" smtClean="0"/>
              <a:t>conclusion</a:t>
            </a:r>
            <a:r>
              <a:rPr lang="tr-TR" sz="2800" dirty="0" smtClean="0"/>
              <a:t> of </a:t>
            </a:r>
            <a:r>
              <a:rPr lang="tr-TR" sz="2800" dirty="0" err="1" smtClean="0"/>
              <a:t>lypolysis</a:t>
            </a:r>
            <a:r>
              <a:rPr lang="tr-TR" sz="2800" dirty="0" smtClean="0"/>
              <a:t> </a:t>
            </a:r>
            <a:r>
              <a:rPr lang="tr-TR" sz="2800" dirty="0" err="1" smtClean="0"/>
              <a:t>reactions</a:t>
            </a:r>
            <a:r>
              <a:rPr lang="tr-TR" sz="2800" dirty="0" smtClean="0"/>
              <a:t>, </a:t>
            </a:r>
            <a:r>
              <a:rPr lang="tr-TR" sz="2800" b="1" dirty="0" err="1" smtClean="0"/>
              <a:t>are</a:t>
            </a:r>
            <a:r>
              <a:rPr lang="tr-TR" sz="2800" b="1" dirty="0" smtClean="0"/>
              <a:t> </a:t>
            </a:r>
            <a:r>
              <a:rPr lang="tr-TR" sz="2800" b="1" dirty="0" err="1" smtClean="0"/>
              <a:t>the</a:t>
            </a:r>
            <a:r>
              <a:rPr lang="tr-TR" sz="2800" b="1" dirty="0" smtClean="0"/>
              <a:t> </a:t>
            </a:r>
            <a:r>
              <a:rPr lang="tr-TR" sz="2800" b="1" dirty="0" err="1" smtClean="0"/>
              <a:t>substrate</a:t>
            </a:r>
            <a:r>
              <a:rPr lang="tr-TR" sz="2800" b="1" dirty="0" smtClean="0"/>
              <a:t> of </a:t>
            </a:r>
            <a:r>
              <a:rPr lang="tr-TR" sz="2800" b="1" dirty="0" err="1" smtClean="0"/>
              <a:t>lipid</a:t>
            </a:r>
            <a:r>
              <a:rPr lang="tr-TR" sz="2800" b="1" dirty="0" smtClean="0"/>
              <a:t> </a:t>
            </a:r>
            <a:r>
              <a:rPr lang="tr-TR" sz="2800" b="1" dirty="0" err="1" smtClean="0"/>
              <a:t>oxidation</a:t>
            </a:r>
            <a:endParaRPr lang="tr-TR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err="1" smtClean="0"/>
              <a:t>What</a:t>
            </a:r>
            <a:r>
              <a:rPr lang="tr-TR" b="1" dirty="0" smtClean="0"/>
              <a:t> is </a:t>
            </a:r>
            <a:r>
              <a:rPr lang="tr-TR" b="1" dirty="0" err="1" smtClean="0"/>
              <a:t>shelf</a:t>
            </a:r>
            <a:r>
              <a:rPr lang="tr-TR" b="1" dirty="0" smtClean="0"/>
              <a:t> life?</a:t>
            </a:r>
            <a:endParaRPr lang="en-US" b="1" dirty="0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DE442-1CB8-400A-A8EF-E1E759702E45}" type="datetime1">
              <a:rPr lang="en-US" smtClean="0"/>
              <a:pPr/>
              <a:t>3/11/2020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dirty="0" smtClean="0"/>
              <a:t>FDE 216-FP</a:t>
            </a:r>
            <a:endParaRPr lang="tr-TR" dirty="0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8818866D-0444-4E98-9157-10C2F682FBB5}" type="slidenum">
              <a:rPr lang="tr-TR" smtClean="0"/>
              <a:pPr/>
              <a:t>6</a:t>
            </a:fld>
            <a:endParaRPr lang="tr-TR"/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1"/>
          </p:nvPr>
        </p:nvSpPr>
        <p:spPr>
          <a:xfrm>
            <a:off x="574548" y="1752600"/>
            <a:ext cx="8153400" cy="409575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For </a:t>
            </a:r>
            <a:r>
              <a:rPr lang="en-US" sz="2800" dirty="0"/>
              <a:t>the majority of foods and beverages, quality decreases over </a:t>
            </a:r>
            <a:r>
              <a:rPr lang="en-US" sz="2800" dirty="0" smtClean="0"/>
              <a:t>time</a:t>
            </a:r>
            <a:endParaRPr lang="tr-TR" sz="2800" dirty="0" smtClean="0"/>
          </a:p>
          <a:p>
            <a:pPr>
              <a:buNone/>
            </a:pPr>
            <a:endParaRPr lang="tr-TR" sz="2800" dirty="0"/>
          </a:p>
          <a:p>
            <a:r>
              <a:rPr lang="en-US" sz="2800" dirty="0" smtClean="0"/>
              <a:t>Therefore </a:t>
            </a:r>
            <a:r>
              <a:rPr lang="en-US" sz="2800" dirty="0"/>
              <a:t>it follows </a:t>
            </a:r>
            <a:r>
              <a:rPr lang="en-US" sz="2800" dirty="0" smtClean="0"/>
              <a:t>that</a:t>
            </a:r>
            <a:r>
              <a:rPr lang="tr-TR" sz="2800" dirty="0" smtClean="0"/>
              <a:t> </a:t>
            </a:r>
            <a:r>
              <a:rPr lang="en-US" sz="2800" dirty="0" smtClean="0"/>
              <a:t>there </a:t>
            </a:r>
            <a:r>
              <a:rPr lang="en-US" sz="2800" dirty="0"/>
              <a:t>will be a </a:t>
            </a:r>
            <a:r>
              <a:rPr lang="tr-TR" sz="2800" dirty="0" err="1" smtClean="0"/>
              <a:t>fin</a:t>
            </a:r>
            <a:r>
              <a:rPr lang="en-US" sz="2800" dirty="0" err="1" smtClean="0"/>
              <a:t>ite</a:t>
            </a:r>
            <a:r>
              <a:rPr lang="en-US" sz="2800" dirty="0" smtClean="0"/>
              <a:t> </a:t>
            </a:r>
            <a:r>
              <a:rPr lang="en-US" sz="2800" dirty="0"/>
              <a:t>length of time before the product becomes </a:t>
            </a:r>
            <a:r>
              <a:rPr lang="en-US" sz="2800" dirty="0" smtClean="0"/>
              <a:t>unacceptable</a:t>
            </a:r>
            <a:endParaRPr lang="tr-TR" sz="2800" dirty="0" smtClean="0"/>
          </a:p>
          <a:p>
            <a:pPr>
              <a:buNone/>
            </a:pPr>
            <a:endParaRPr lang="tr-TR" sz="2800" dirty="0" smtClean="0"/>
          </a:p>
          <a:p>
            <a:r>
              <a:rPr lang="en-US" sz="2800" dirty="0"/>
              <a:t>This time </a:t>
            </a:r>
            <a:r>
              <a:rPr lang="en-US" sz="2800" b="1" dirty="0">
                <a:solidFill>
                  <a:srgbClr val="C00000"/>
                </a:solidFill>
              </a:rPr>
              <a:t>from </a:t>
            </a:r>
            <a:r>
              <a:rPr lang="en-US" sz="2800" b="1" dirty="0" smtClean="0">
                <a:solidFill>
                  <a:srgbClr val="C00000"/>
                </a:solidFill>
              </a:rPr>
              <a:t>production</a:t>
            </a:r>
            <a:r>
              <a:rPr lang="tr-TR" sz="2800" b="1" dirty="0" smtClean="0">
                <a:solidFill>
                  <a:srgbClr val="C00000"/>
                </a:solidFill>
              </a:rPr>
              <a:t> </a:t>
            </a:r>
            <a:r>
              <a:rPr lang="en-US" sz="2800" b="1" dirty="0" smtClean="0">
                <a:solidFill>
                  <a:srgbClr val="C00000"/>
                </a:solidFill>
              </a:rPr>
              <a:t>to </a:t>
            </a:r>
            <a:r>
              <a:rPr lang="en-US" sz="2800" b="1" dirty="0">
                <a:solidFill>
                  <a:srgbClr val="C00000"/>
                </a:solidFill>
              </a:rPr>
              <a:t>unacceptability is referred to as shelf life</a:t>
            </a:r>
            <a:endParaRPr lang="tr-TR" sz="2800" b="1" dirty="0" smtClean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3866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Metin Yer Tutucusu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tr-TR" sz="4800" b="1" dirty="0" err="1" smtClean="0"/>
              <a:t>Lipid</a:t>
            </a:r>
            <a:r>
              <a:rPr lang="tr-TR" sz="4800" b="1" dirty="0" smtClean="0"/>
              <a:t> </a:t>
            </a:r>
            <a:r>
              <a:rPr lang="tr-TR" sz="4800" b="1" dirty="0" err="1" smtClean="0"/>
              <a:t>oxidation</a:t>
            </a:r>
            <a:endParaRPr lang="tr-TR" sz="4800" dirty="0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AB801-BCA0-4247-A675-2387E2FEEA5F}" type="datetime1">
              <a:rPr lang="en-US" smtClean="0"/>
              <a:pPr/>
              <a:t>3/11/2020</a:t>
            </a:fld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/>
          </a:bodyPr>
          <a:lstStyle/>
          <a:p>
            <a:fld id="{8818866D-0444-4E98-9157-10C2F682FBB5}" type="slidenum">
              <a:rPr lang="tr-TR" smtClean="0"/>
              <a:pPr/>
              <a:t>60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tr-TR" smtClean="0"/>
              <a:t>FDE 216-FP</a:t>
            </a:r>
            <a:endParaRPr lang="tr-TR"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600" b="1" dirty="0" err="1" smtClean="0"/>
              <a:t>Lipid</a:t>
            </a:r>
            <a:r>
              <a:rPr lang="tr-TR" sz="3600" b="1" dirty="0" smtClean="0"/>
              <a:t> </a:t>
            </a:r>
            <a:r>
              <a:rPr lang="tr-TR" sz="3600" b="1" dirty="0" err="1" smtClean="0"/>
              <a:t>oxidation</a:t>
            </a:r>
            <a:endParaRPr lang="en-US" sz="3600" b="1" dirty="0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DE442-1CB8-400A-A8EF-E1E759702E45}" type="datetime1">
              <a:rPr lang="en-US" smtClean="0"/>
              <a:pPr/>
              <a:t>3/11/2020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dirty="0" smtClean="0"/>
              <a:t>FDE 216-FP</a:t>
            </a:r>
            <a:endParaRPr lang="tr-TR" dirty="0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8818866D-0444-4E98-9157-10C2F682FBB5}" type="slidenum">
              <a:rPr lang="tr-TR" smtClean="0"/>
              <a:pPr/>
              <a:t>61</a:t>
            </a:fld>
            <a:endParaRPr lang="tr-TR"/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531352" cy="4838700"/>
          </a:xfrm>
        </p:spPr>
        <p:txBody>
          <a:bodyPr>
            <a:noAutofit/>
          </a:bodyPr>
          <a:lstStyle/>
          <a:p>
            <a:pPr marL="0" indent="0">
              <a:buClr>
                <a:schemeClr val="accent2">
                  <a:lumMod val="75000"/>
                </a:schemeClr>
              </a:buClr>
            </a:pPr>
            <a:r>
              <a:rPr lang="tr-TR" sz="2800" dirty="0" err="1" smtClean="0"/>
              <a:t>Lipid</a:t>
            </a:r>
            <a:r>
              <a:rPr lang="tr-TR" sz="2800" dirty="0" smtClean="0"/>
              <a:t> </a:t>
            </a:r>
            <a:r>
              <a:rPr lang="tr-TR" sz="2800" dirty="0" err="1" smtClean="0"/>
              <a:t>oxidation</a:t>
            </a:r>
            <a:r>
              <a:rPr lang="tr-TR" sz="2800" dirty="0" smtClean="0"/>
              <a:t> </a:t>
            </a:r>
            <a:r>
              <a:rPr lang="tr-TR" sz="2800" dirty="0" err="1" smtClean="0"/>
              <a:t>results</a:t>
            </a:r>
            <a:r>
              <a:rPr lang="tr-TR" sz="2800" dirty="0" smtClean="0"/>
              <a:t> in </a:t>
            </a:r>
            <a:r>
              <a:rPr lang="tr-TR" sz="2800" dirty="0" err="1" smtClean="0"/>
              <a:t>desirable</a:t>
            </a:r>
            <a:r>
              <a:rPr lang="tr-TR" sz="2800" dirty="0" smtClean="0"/>
              <a:t> </a:t>
            </a:r>
            <a:r>
              <a:rPr lang="tr-TR" sz="2800" dirty="0" err="1" smtClean="0"/>
              <a:t>and</a:t>
            </a:r>
            <a:r>
              <a:rPr lang="tr-TR" sz="2800" dirty="0" smtClean="0"/>
              <a:t> </a:t>
            </a:r>
            <a:r>
              <a:rPr lang="tr-TR" sz="2800" dirty="0" err="1" smtClean="0"/>
              <a:t>undesirable</a:t>
            </a:r>
            <a:r>
              <a:rPr lang="tr-TR" sz="2800" dirty="0" smtClean="0"/>
              <a:t> </a:t>
            </a:r>
            <a:r>
              <a:rPr lang="tr-TR" sz="2800" dirty="0" err="1" smtClean="0"/>
              <a:t>changes</a:t>
            </a:r>
            <a:r>
              <a:rPr lang="tr-TR" sz="2800" dirty="0" smtClean="0"/>
              <a:t> in </a:t>
            </a:r>
            <a:r>
              <a:rPr lang="tr-TR" sz="2800" dirty="0" err="1" smtClean="0"/>
              <a:t>food</a:t>
            </a:r>
            <a:r>
              <a:rPr lang="tr-TR" sz="2800" dirty="0" smtClean="0"/>
              <a:t> </a:t>
            </a:r>
            <a:r>
              <a:rPr lang="tr-TR" sz="2800" dirty="0" err="1" smtClean="0"/>
              <a:t>products</a:t>
            </a:r>
            <a:endParaRPr lang="tr-TR" sz="2800" dirty="0" smtClean="0"/>
          </a:p>
          <a:p>
            <a:pPr marL="320040" lvl="1" indent="0">
              <a:buClr>
                <a:schemeClr val="accent2">
                  <a:lumMod val="75000"/>
                </a:schemeClr>
              </a:buClr>
            </a:pPr>
            <a:r>
              <a:rPr lang="tr-TR" sz="2800" b="1" dirty="0" err="1" smtClean="0">
                <a:solidFill>
                  <a:srgbClr val="FF0000"/>
                </a:solidFill>
              </a:rPr>
              <a:t>Desirable</a:t>
            </a:r>
            <a:r>
              <a:rPr lang="tr-TR" sz="2800" b="1" dirty="0" smtClean="0">
                <a:solidFill>
                  <a:srgbClr val="FF0000"/>
                </a:solidFill>
              </a:rPr>
              <a:t> </a:t>
            </a:r>
            <a:r>
              <a:rPr lang="tr-TR" sz="2800" b="1" dirty="0" err="1" smtClean="0">
                <a:solidFill>
                  <a:srgbClr val="FF0000"/>
                </a:solidFill>
              </a:rPr>
              <a:t>changes</a:t>
            </a:r>
            <a:r>
              <a:rPr lang="tr-TR" sz="2800" dirty="0" smtClean="0"/>
              <a:t>: </a:t>
            </a:r>
            <a:r>
              <a:rPr lang="tr-TR" sz="2800" dirty="0" err="1" smtClean="0"/>
              <a:t>For</a:t>
            </a:r>
            <a:r>
              <a:rPr lang="tr-TR" sz="2800" dirty="0" smtClean="0"/>
              <a:t> </a:t>
            </a:r>
            <a:r>
              <a:rPr lang="tr-TR" sz="2800" dirty="0" err="1" smtClean="0"/>
              <a:t>example</a:t>
            </a:r>
            <a:r>
              <a:rPr lang="tr-TR" sz="2800" dirty="0" smtClean="0"/>
              <a:t>, </a:t>
            </a:r>
            <a:r>
              <a:rPr lang="tr-TR" sz="2800" dirty="0" err="1" smtClean="0"/>
              <a:t>lipid</a:t>
            </a:r>
            <a:r>
              <a:rPr lang="tr-TR" sz="2800" dirty="0" smtClean="0"/>
              <a:t> </a:t>
            </a:r>
            <a:r>
              <a:rPr lang="tr-TR" sz="2800" dirty="0" err="1" smtClean="0"/>
              <a:t>oxidation</a:t>
            </a:r>
            <a:r>
              <a:rPr lang="tr-TR" sz="2800" dirty="0" smtClean="0"/>
              <a:t> </a:t>
            </a:r>
            <a:r>
              <a:rPr lang="tr-TR" sz="2800" dirty="0" err="1" smtClean="0"/>
              <a:t>gives</a:t>
            </a:r>
            <a:r>
              <a:rPr lang="tr-TR" sz="2800" dirty="0" smtClean="0"/>
              <a:t> </a:t>
            </a:r>
            <a:r>
              <a:rPr lang="tr-TR" sz="2800" dirty="0" err="1" smtClean="0"/>
              <a:t>characteristic</a:t>
            </a:r>
            <a:r>
              <a:rPr lang="tr-TR" sz="2800" dirty="0" smtClean="0"/>
              <a:t> </a:t>
            </a:r>
            <a:r>
              <a:rPr lang="tr-TR" sz="2800" dirty="0" err="1" smtClean="0"/>
              <a:t>odor</a:t>
            </a:r>
            <a:r>
              <a:rPr lang="tr-TR" sz="2800" dirty="0" smtClean="0"/>
              <a:t>, </a:t>
            </a:r>
            <a:r>
              <a:rPr lang="tr-TR" sz="2800" dirty="0" err="1" smtClean="0"/>
              <a:t>taste</a:t>
            </a:r>
            <a:r>
              <a:rPr lang="tr-TR" sz="2800" dirty="0" smtClean="0"/>
              <a:t> </a:t>
            </a:r>
            <a:r>
              <a:rPr lang="tr-TR" sz="2800" dirty="0" err="1" smtClean="0"/>
              <a:t>and</a:t>
            </a:r>
            <a:r>
              <a:rPr lang="tr-TR" sz="2800" dirty="0" smtClean="0"/>
              <a:t> </a:t>
            </a:r>
            <a:r>
              <a:rPr lang="tr-TR" sz="2800" dirty="0" err="1" smtClean="0"/>
              <a:t>flavor</a:t>
            </a:r>
            <a:r>
              <a:rPr lang="tr-TR" sz="2800" dirty="0" smtClean="0"/>
              <a:t> </a:t>
            </a:r>
            <a:r>
              <a:rPr lang="tr-TR" sz="2800" dirty="0" err="1" smtClean="0"/>
              <a:t>to</a:t>
            </a:r>
            <a:r>
              <a:rPr lang="tr-TR" sz="2800" dirty="0" smtClean="0"/>
              <a:t> </a:t>
            </a:r>
            <a:r>
              <a:rPr lang="tr-TR" sz="2800" dirty="0" err="1" smtClean="0"/>
              <a:t>fermented</a:t>
            </a:r>
            <a:r>
              <a:rPr lang="tr-TR" sz="2800" dirty="0" smtClean="0"/>
              <a:t> </a:t>
            </a:r>
            <a:r>
              <a:rPr lang="tr-TR" sz="2800" dirty="0" err="1" smtClean="0"/>
              <a:t>meat</a:t>
            </a:r>
            <a:r>
              <a:rPr lang="tr-TR" sz="2800" dirty="0" smtClean="0"/>
              <a:t> </a:t>
            </a:r>
            <a:r>
              <a:rPr lang="tr-TR" sz="2800" dirty="0" err="1" smtClean="0"/>
              <a:t>products</a:t>
            </a:r>
            <a:r>
              <a:rPr lang="tr-TR" sz="2800" dirty="0" smtClean="0"/>
              <a:t> </a:t>
            </a:r>
            <a:r>
              <a:rPr lang="tr-TR" sz="2800" dirty="0" err="1" smtClean="0"/>
              <a:t>such</a:t>
            </a:r>
            <a:r>
              <a:rPr lang="tr-TR" sz="2800" dirty="0" smtClean="0"/>
              <a:t> as sucuk (</a:t>
            </a:r>
            <a:r>
              <a:rPr lang="tr-TR" sz="2800" dirty="0" err="1" smtClean="0"/>
              <a:t>dry</a:t>
            </a:r>
            <a:r>
              <a:rPr lang="tr-TR" sz="2800" dirty="0" smtClean="0"/>
              <a:t>-</a:t>
            </a:r>
            <a:r>
              <a:rPr lang="tr-TR" sz="2800" dirty="0" err="1" smtClean="0"/>
              <a:t>fermented</a:t>
            </a:r>
            <a:r>
              <a:rPr lang="tr-TR" sz="2800" dirty="0" smtClean="0"/>
              <a:t> </a:t>
            </a:r>
            <a:r>
              <a:rPr lang="tr-TR" sz="2800" dirty="0" err="1" smtClean="0"/>
              <a:t>sausage</a:t>
            </a:r>
            <a:r>
              <a:rPr lang="tr-TR" sz="2800" dirty="0" smtClean="0"/>
              <a:t>)</a:t>
            </a:r>
          </a:p>
          <a:p>
            <a:pPr marL="320040" lvl="1" indent="0"/>
            <a:r>
              <a:rPr lang="tr-TR" sz="2800" b="1" dirty="0" err="1" smtClean="0">
                <a:solidFill>
                  <a:srgbClr val="0000FF"/>
                </a:solidFill>
              </a:rPr>
              <a:t>Undesirable</a:t>
            </a:r>
            <a:r>
              <a:rPr lang="tr-TR" sz="2800" b="1" dirty="0" smtClean="0">
                <a:solidFill>
                  <a:srgbClr val="0000FF"/>
                </a:solidFill>
              </a:rPr>
              <a:t> </a:t>
            </a:r>
            <a:r>
              <a:rPr lang="tr-TR" sz="2800" b="1" dirty="0" err="1" smtClean="0">
                <a:solidFill>
                  <a:srgbClr val="0000FF"/>
                </a:solidFill>
              </a:rPr>
              <a:t>changes</a:t>
            </a:r>
            <a:r>
              <a:rPr lang="tr-TR" sz="2800" b="1" dirty="0" smtClean="0">
                <a:solidFill>
                  <a:srgbClr val="0000FF"/>
                </a:solidFill>
              </a:rPr>
              <a:t>: </a:t>
            </a:r>
            <a:r>
              <a:rPr lang="en-US" sz="2800" dirty="0" smtClean="0"/>
              <a:t>A number of chemical</a:t>
            </a:r>
            <a:r>
              <a:rPr lang="tr-TR" sz="2800" dirty="0" smtClean="0"/>
              <a:t> </a:t>
            </a:r>
            <a:r>
              <a:rPr lang="en-US" sz="2800" dirty="0" smtClean="0"/>
              <a:t>components of food react with oxygen affecting the</a:t>
            </a:r>
            <a:r>
              <a:rPr lang="tr-TR" sz="2800" dirty="0" smtClean="0"/>
              <a:t> </a:t>
            </a:r>
            <a:r>
              <a:rPr lang="en-US" sz="2800" dirty="0" err="1" smtClean="0"/>
              <a:t>colour</a:t>
            </a:r>
            <a:r>
              <a:rPr lang="en-US" sz="2800" dirty="0" smtClean="0"/>
              <a:t>, </a:t>
            </a:r>
            <a:r>
              <a:rPr lang="en-US" sz="2800" dirty="0" err="1" smtClean="0"/>
              <a:t>flavour</a:t>
            </a:r>
            <a:r>
              <a:rPr lang="en-US" sz="2800" dirty="0" smtClean="0"/>
              <a:t>, nutritional status and physical characteristics</a:t>
            </a:r>
            <a:r>
              <a:rPr lang="tr-TR" sz="2800" dirty="0" smtClean="0"/>
              <a:t>. </a:t>
            </a:r>
            <a:r>
              <a:rPr lang="tr-TR" sz="2800" b="1" dirty="0" err="1" smtClean="0"/>
              <a:t>The</a:t>
            </a:r>
            <a:r>
              <a:rPr lang="tr-TR" sz="2800" b="1" dirty="0" smtClean="0"/>
              <a:t> </a:t>
            </a:r>
            <a:r>
              <a:rPr lang="tr-TR" sz="2800" b="1" dirty="0" err="1" smtClean="0"/>
              <a:t>results</a:t>
            </a:r>
            <a:r>
              <a:rPr lang="tr-TR" sz="2800" b="1" dirty="0" smtClean="0"/>
              <a:t> </a:t>
            </a:r>
            <a:r>
              <a:rPr lang="en-US" sz="2800" b="1" dirty="0" smtClean="0"/>
              <a:t>are deleterious and limit shelf life</a:t>
            </a:r>
            <a:endParaRPr lang="tr-TR" sz="2800" b="1" dirty="0" smtClean="0"/>
          </a:p>
        </p:txBody>
      </p:sp>
    </p:spTree>
    <p:extLst>
      <p:ext uri="{BB962C8B-B14F-4D97-AF65-F5344CB8AC3E}">
        <p14:creationId xmlns:p14="http://schemas.microsoft.com/office/powerpoint/2010/main" val="2282687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600" b="1" dirty="0" err="1" smtClean="0"/>
              <a:t>Lipid</a:t>
            </a:r>
            <a:r>
              <a:rPr lang="tr-TR" sz="3600" b="1" dirty="0" smtClean="0"/>
              <a:t> </a:t>
            </a:r>
            <a:r>
              <a:rPr lang="tr-TR" sz="3600" b="1" dirty="0" err="1" smtClean="0"/>
              <a:t>oxidation</a:t>
            </a:r>
            <a:endParaRPr lang="en-US" sz="3600" b="1" dirty="0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DE442-1CB8-400A-A8EF-E1E759702E45}" type="datetime1">
              <a:rPr lang="en-US" smtClean="0"/>
              <a:pPr/>
              <a:t>3/11/2020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dirty="0" smtClean="0"/>
              <a:t>FDE 216-FP</a:t>
            </a:r>
            <a:endParaRPr lang="tr-TR" dirty="0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8818866D-0444-4E98-9157-10C2F682FBB5}" type="slidenum">
              <a:rPr lang="tr-TR" smtClean="0"/>
              <a:pPr/>
              <a:t>62</a:t>
            </a:fld>
            <a:endParaRPr lang="tr-TR"/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1"/>
          </p:nvPr>
        </p:nvSpPr>
        <p:spPr>
          <a:xfrm>
            <a:off x="381000" y="1600200"/>
            <a:ext cx="8385048" cy="4743450"/>
          </a:xfrm>
        </p:spPr>
        <p:txBody>
          <a:bodyPr>
            <a:noAutofit/>
          </a:bodyPr>
          <a:lstStyle/>
          <a:p>
            <a:pPr marL="0" indent="0">
              <a:buClr>
                <a:schemeClr val="accent2">
                  <a:lumMod val="75000"/>
                </a:schemeClr>
              </a:buClr>
            </a:pPr>
            <a:r>
              <a:rPr lang="tr-TR" sz="2800" dirty="0" err="1" smtClean="0"/>
              <a:t>We</a:t>
            </a:r>
            <a:r>
              <a:rPr lang="tr-TR" sz="2800" dirty="0" smtClean="0"/>
              <a:t> can </a:t>
            </a:r>
            <a:r>
              <a:rPr lang="tr-TR" sz="2800" dirty="0" err="1" smtClean="0"/>
              <a:t>control</a:t>
            </a:r>
            <a:r>
              <a:rPr lang="tr-TR" sz="2800" dirty="0" smtClean="0"/>
              <a:t> </a:t>
            </a:r>
            <a:r>
              <a:rPr lang="tr-TR" sz="2800" dirty="0" err="1" smtClean="0"/>
              <a:t>oxygen</a:t>
            </a:r>
            <a:r>
              <a:rPr lang="tr-TR" sz="2800" dirty="0" smtClean="0"/>
              <a:t> </a:t>
            </a:r>
            <a:r>
              <a:rPr lang="tr-TR" sz="2800" dirty="0" err="1" smtClean="0"/>
              <a:t>requirement</a:t>
            </a:r>
            <a:r>
              <a:rPr lang="tr-TR" sz="2800" dirty="0" smtClean="0"/>
              <a:t> of </a:t>
            </a:r>
            <a:r>
              <a:rPr lang="tr-TR" sz="2800" dirty="0" err="1" smtClean="0"/>
              <a:t>foods</a:t>
            </a:r>
            <a:r>
              <a:rPr lang="tr-TR" sz="2800" dirty="0" smtClean="0"/>
              <a:t> </a:t>
            </a:r>
            <a:r>
              <a:rPr lang="tr-TR" sz="2800" dirty="0" err="1" smtClean="0"/>
              <a:t>by</a:t>
            </a:r>
            <a:r>
              <a:rPr lang="tr-TR" sz="2800" dirty="0" smtClean="0"/>
              <a:t> </a:t>
            </a:r>
            <a:r>
              <a:rPr lang="tr-TR" sz="2800" dirty="0" err="1" smtClean="0"/>
              <a:t>packaging</a:t>
            </a:r>
            <a:r>
              <a:rPr lang="tr-TR" sz="2800" dirty="0" smtClean="0"/>
              <a:t> </a:t>
            </a:r>
            <a:r>
              <a:rPr lang="tr-TR" sz="2800" dirty="0" err="1" smtClean="0"/>
              <a:t>materials</a:t>
            </a:r>
            <a:endParaRPr lang="tr-TR" sz="2800" dirty="0" smtClean="0"/>
          </a:p>
          <a:p>
            <a:pPr marL="0" indent="0">
              <a:buClr>
                <a:schemeClr val="accent2">
                  <a:lumMod val="75000"/>
                </a:schemeClr>
              </a:buClr>
            </a:pPr>
            <a:endParaRPr lang="tr-TR" sz="1200" dirty="0" smtClean="0"/>
          </a:p>
          <a:p>
            <a:pPr marL="0" indent="0">
              <a:buClr>
                <a:schemeClr val="accent2">
                  <a:lumMod val="75000"/>
                </a:schemeClr>
              </a:buClr>
            </a:pPr>
            <a:r>
              <a:rPr lang="tr-TR" sz="2800" dirty="0" err="1" smtClean="0"/>
              <a:t>In</a:t>
            </a:r>
            <a:r>
              <a:rPr lang="tr-TR" sz="2800" dirty="0" smtClean="0"/>
              <a:t> </a:t>
            </a:r>
            <a:r>
              <a:rPr lang="tr-TR" sz="2800" dirty="0" err="1" smtClean="0"/>
              <a:t>some</a:t>
            </a:r>
            <a:r>
              <a:rPr lang="tr-TR" sz="2800" dirty="0" smtClean="0"/>
              <a:t> </a:t>
            </a:r>
            <a:r>
              <a:rPr lang="tr-TR" sz="2800" dirty="0" err="1" smtClean="0"/>
              <a:t>cases</a:t>
            </a:r>
            <a:r>
              <a:rPr lang="tr-TR" sz="2800" dirty="0" smtClean="0"/>
              <a:t>, a </a:t>
            </a:r>
            <a:r>
              <a:rPr lang="tr-TR" sz="2800" dirty="0" err="1" smtClean="0"/>
              <a:t>certain</a:t>
            </a:r>
            <a:r>
              <a:rPr lang="tr-TR" sz="2800" dirty="0" smtClean="0"/>
              <a:t> </a:t>
            </a:r>
            <a:r>
              <a:rPr lang="tr-TR" sz="2800" dirty="0" err="1" smtClean="0"/>
              <a:t>amount</a:t>
            </a:r>
            <a:r>
              <a:rPr lang="tr-TR" sz="2800" dirty="0" smtClean="0"/>
              <a:t> of </a:t>
            </a:r>
            <a:r>
              <a:rPr lang="tr-TR" sz="2800" dirty="0" err="1" smtClean="0"/>
              <a:t>oxygen</a:t>
            </a:r>
            <a:r>
              <a:rPr lang="tr-TR" sz="2800" dirty="0" smtClean="0"/>
              <a:t> is </a:t>
            </a:r>
            <a:r>
              <a:rPr lang="tr-TR" sz="2800" dirty="0" err="1" smtClean="0"/>
              <a:t>needed</a:t>
            </a:r>
            <a:r>
              <a:rPr lang="tr-TR" sz="2800" dirty="0" smtClean="0"/>
              <a:t> in </a:t>
            </a:r>
            <a:r>
              <a:rPr lang="tr-TR" sz="2800" dirty="0" err="1" smtClean="0"/>
              <a:t>order</a:t>
            </a:r>
            <a:r>
              <a:rPr lang="tr-TR" sz="2800" dirty="0" smtClean="0"/>
              <a:t> </a:t>
            </a:r>
            <a:r>
              <a:rPr lang="tr-TR" sz="2800" dirty="0" err="1" smtClean="0"/>
              <a:t>to</a:t>
            </a:r>
            <a:r>
              <a:rPr lang="tr-TR" sz="2800" dirty="0" smtClean="0"/>
              <a:t> </a:t>
            </a:r>
            <a:r>
              <a:rPr lang="tr-TR" sz="2800" dirty="0" err="1" smtClean="0"/>
              <a:t>maintain</a:t>
            </a:r>
            <a:r>
              <a:rPr lang="tr-TR" sz="2800" dirty="0" smtClean="0"/>
              <a:t> </a:t>
            </a:r>
            <a:r>
              <a:rPr lang="tr-TR" sz="2800" dirty="0" err="1" smtClean="0"/>
              <a:t>respiration</a:t>
            </a:r>
            <a:r>
              <a:rPr lang="tr-TR" sz="2800" dirty="0" smtClean="0"/>
              <a:t> (e.g. </a:t>
            </a:r>
            <a:r>
              <a:rPr lang="tr-TR" sz="2800" dirty="0" err="1" smtClean="0"/>
              <a:t>fresh</a:t>
            </a:r>
            <a:r>
              <a:rPr lang="tr-TR" sz="2800" dirty="0" smtClean="0"/>
              <a:t> </a:t>
            </a:r>
            <a:r>
              <a:rPr lang="tr-TR" sz="2800" dirty="0" err="1" smtClean="0"/>
              <a:t>fruits</a:t>
            </a:r>
            <a:r>
              <a:rPr lang="tr-TR" sz="2800" dirty="0" smtClean="0"/>
              <a:t> </a:t>
            </a:r>
            <a:r>
              <a:rPr lang="tr-TR" sz="2800" dirty="0" err="1" smtClean="0"/>
              <a:t>and</a:t>
            </a:r>
            <a:r>
              <a:rPr lang="tr-TR" sz="2800" dirty="0" smtClean="0"/>
              <a:t> </a:t>
            </a:r>
            <a:r>
              <a:rPr lang="tr-TR" sz="2800" dirty="0" err="1" smtClean="0"/>
              <a:t>vegetables</a:t>
            </a:r>
            <a:r>
              <a:rPr lang="tr-TR" sz="2800" dirty="0" smtClean="0"/>
              <a:t>) </a:t>
            </a:r>
            <a:r>
              <a:rPr lang="tr-TR" sz="2800" dirty="0" err="1" smtClean="0"/>
              <a:t>or</a:t>
            </a:r>
            <a:r>
              <a:rPr lang="tr-TR" sz="2800" dirty="0" smtClean="0"/>
              <a:t> </a:t>
            </a:r>
            <a:r>
              <a:rPr lang="tr-TR" sz="2800" dirty="0" err="1" smtClean="0"/>
              <a:t>maintain</a:t>
            </a:r>
            <a:r>
              <a:rPr lang="tr-TR" sz="2800" dirty="0" smtClean="0"/>
              <a:t> </a:t>
            </a:r>
            <a:r>
              <a:rPr lang="tr-TR" sz="2800" dirty="0" err="1" smtClean="0"/>
              <a:t>desired</a:t>
            </a:r>
            <a:r>
              <a:rPr lang="tr-TR" sz="2800" dirty="0" smtClean="0"/>
              <a:t> </a:t>
            </a:r>
            <a:r>
              <a:rPr lang="tr-TR" sz="2800" dirty="0" err="1" smtClean="0"/>
              <a:t>brigt</a:t>
            </a:r>
            <a:r>
              <a:rPr lang="tr-TR" sz="2800" dirty="0" smtClean="0"/>
              <a:t>-</a:t>
            </a:r>
            <a:r>
              <a:rPr lang="tr-TR" sz="2800" dirty="0" err="1" smtClean="0"/>
              <a:t>red</a:t>
            </a:r>
            <a:r>
              <a:rPr lang="tr-TR" sz="2800" dirty="0" smtClean="0"/>
              <a:t> </a:t>
            </a:r>
            <a:r>
              <a:rPr lang="tr-TR" sz="2800" dirty="0" err="1" smtClean="0"/>
              <a:t>color</a:t>
            </a:r>
            <a:r>
              <a:rPr lang="tr-TR" sz="2800" dirty="0" smtClean="0"/>
              <a:t> (e.g. </a:t>
            </a:r>
            <a:r>
              <a:rPr lang="tr-TR" sz="2800" dirty="0" err="1" smtClean="0"/>
              <a:t>fresh</a:t>
            </a:r>
            <a:r>
              <a:rPr lang="tr-TR" sz="2800" dirty="0" smtClean="0"/>
              <a:t> </a:t>
            </a:r>
            <a:r>
              <a:rPr lang="tr-TR" sz="2800" dirty="0" err="1" smtClean="0"/>
              <a:t>meats</a:t>
            </a:r>
            <a:r>
              <a:rPr lang="tr-TR" sz="2800" dirty="0" smtClean="0"/>
              <a:t> in </a:t>
            </a:r>
            <a:r>
              <a:rPr lang="tr-TR" sz="2800" dirty="0" err="1" smtClean="0"/>
              <a:t>modified</a:t>
            </a:r>
            <a:r>
              <a:rPr lang="tr-TR" sz="2800" dirty="0" smtClean="0"/>
              <a:t> </a:t>
            </a:r>
            <a:r>
              <a:rPr lang="tr-TR" sz="2800" dirty="0" err="1" smtClean="0"/>
              <a:t>atmosphere</a:t>
            </a:r>
            <a:r>
              <a:rPr lang="tr-TR" sz="2800" dirty="0" smtClean="0"/>
              <a:t> </a:t>
            </a:r>
            <a:r>
              <a:rPr lang="tr-TR" sz="2800" dirty="0" err="1" smtClean="0"/>
              <a:t>packages</a:t>
            </a:r>
            <a:r>
              <a:rPr lang="tr-TR" sz="2800" dirty="0" smtClean="0"/>
              <a:t>)</a:t>
            </a:r>
          </a:p>
          <a:p>
            <a:pPr marL="0" indent="0">
              <a:buClr>
                <a:schemeClr val="accent2">
                  <a:lumMod val="75000"/>
                </a:schemeClr>
              </a:buClr>
              <a:buNone/>
            </a:pPr>
            <a:endParaRPr lang="tr-TR" sz="1200" dirty="0" smtClean="0"/>
          </a:p>
          <a:p>
            <a:pPr marL="0" indent="0">
              <a:buClr>
                <a:schemeClr val="accent2">
                  <a:lumMod val="75000"/>
                </a:schemeClr>
              </a:buClr>
            </a:pPr>
            <a:r>
              <a:rPr lang="tr-TR" sz="2800" dirty="0" smtClean="0"/>
              <a:t>On </a:t>
            </a:r>
            <a:r>
              <a:rPr lang="tr-TR" sz="2800" dirty="0" err="1" smtClean="0"/>
              <a:t>the</a:t>
            </a:r>
            <a:r>
              <a:rPr lang="tr-TR" sz="2800" dirty="0" smtClean="0"/>
              <a:t> </a:t>
            </a:r>
            <a:r>
              <a:rPr lang="tr-TR" sz="2800" dirty="0" err="1" smtClean="0"/>
              <a:t>other</a:t>
            </a:r>
            <a:r>
              <a:rPr lang="tr-TR" sz="2800" dirty="0" smtClean="0"/>
              <a:t> </a:t>
            </a:r>
            <a:r>
              <a:rPr lang="tr-TR" sz="2800" dirty="0" err="1" smtClean="0"/>
              <a:t>side</a:t>
            </a:r>
            <a:r>
              <a:rPr lang="tr-TR" sz="2800" dirty="0" smtClean="0"/>
              <a:t>, </a:t>
            </a:r>
            <a:r>
              <a:rPr lang="tr-TR" sz="2800" dirty="0" err="1" smtClean="0"/>
              <a:t>oxygen</a:t>
            </a:r>
            <a:r>
              <a:rPr lang="tr-TR" sz="2800" dirty="0" smtClean="0"/>
              <a:t> </a:t>
            </a:r>
            <a:r>
              <a:rPr lang="tr-TR" sz="2800" dirty="0" err="1" smtClean="0"/>
              <a:t>permeability</a:t>
            </a:r>
            <a:r>
              <a:rPr lang="tr-TR" sz="2800" dirty="0" smtClean="0"/>
              <a:t> of </a:t>
            </a:r>
            <a:r>
              <a:rPr lang="tr-TR" sz="2800" dirty="0" err="1" smtClean="0"/>
              <a:t>the</a:t>
            </a:r>
            <a:r>
              <a:rPr lang="tr-TR" sz="2800" dirty="0" smtClean="0"/>
              <a:t> </a:t>
            </a:r>
            <a:r>
              <a:rPr lang="tr-TR" sz="2800" dirty="0" err="1" smtClean="0"/>
              <a:t>packaging</a:t>
            </a:r>
            <a:r>
              <a:rPr lang="tr-TR" sz="2800" dirty="0" smtClean="0"/>
              <a:t> </a:t>
            </a:r>
            <a:r>
              <a:rPr lang="tr-TR" sz="2800" dirty="0" err="1" smtClean="0"/>
              <a:t>material</a:t>
            </a:r>
            <a:r>
              <a:rPr lang="tr-TR" sz="2800" dirty="0" smtClean="0"/>
              <a:t> is </a:t>
            </a:r>
            <a:r>
              <a:rPr lang="tr-TR" sz="2800" dirty="0" err="1" smtClean="0"/>
              <a:t>crucial</a:t>
            </a:r>
            <a:r>
              <a:rPr lang="tr-TR" sz="2800" dirty="0" smtClean="0"/>
              <a:t>, </a:t>
            </a:r>
            <a:r>
              <a:rPr lang="tr-TR" sz="2800" dirty="0" err="1" smtClean="0"/>
              <a:t>if</a:t>
            </a:r>
            <a:r>
              <a:rPr lang="tr-TR" sz="2800" dirty="0" smtClean="0"/>
              <a:t> </a:t>
            </a:r>
            <a:r>
              <a:rPr lang="tr-TR" sz="2800" dirty="0" err="1" smtClean="0"/>
              <a:t>the</a:t>
            </a:r>
            <a:r>
              <a:rPr lang="tr-TR" sz="2800" dirty="0" smtClean="0"/>
              <a:t> </a:t>
            </a:r>
            <a:r>
              <a:rPr lang="tr-TR" sz="2800" dirty="0" err="1" smtClean="0"/>
              <a:t>food</a:t>
            </a:r>
            <a:r>
              <a:rPr lang="tr-TR" sz="2800" dirty="0" smtClean="0"/>
              <a:t> </a:t>
            </a:r>
            <a:r>
              <a:rPr lang="tr-TR" sz="2800" dirty="0" err="1" smtClean="0"/>
              <a:t>product</a:t>
            </a:r>
            <a:r>
              <a:rPr lang="tr-TR" sz="2800" dirty="0" smtClean="0"/>
              <a:t> is </a:t>
            </a:r>
            <a:r>
              <a:rPr lang="tr-TR" sz="2800" dirty="0" err="1" smtClean="0"/>
              <a:t>prone</a:t>
            </a:r>
            <a:r>
              <a:rPr lang="tr-TR" sz="2800" dirty="0" smtClean="0"/>
              <a:t> </a:t>
            </a:r>
            <a:r>
              <a:rPr lang="tr-TR" sz="2800" dirty="0" err="1" smtClean="0"/>
              <a:t>to</a:t>
            </a:r>
            <a:r>
              <a:rPr lang="tr-TR" sz="2800" dirty="0" smtClean="0"/>
              <a:t> </a:t>
            </a:r>
            <a:r>
              <a:rPr lang="tr-TR" sz="2800" dirty="0" err="1" smtClean="0"/>
              <a:t>undesirable</a:t>
            </a:r>
            <a:r>
              <a:rPr lang="tr-TR" sz="2800" dirty="0" smtClean="0"/>
              <a:t> </a:t>
            </a:r>
            <a:r>
              <a:rPr lang="tr-TR" sz="2800" dirty="0" err="1" smtClean="0"/>
              <a:t>oxidation</a:t>
            </a:r>
            <a:r>
              <a:rPr lang="tr-TR" sz="2800" dirty="0" smtClean="0"/>
              <a:t> </a:t>
            </a:r>
            <a:r>
              <a:rPr lang="tr-TR" sz="2800" dirty="0" err="1" smtClean="0"/>
              <a:t>reactions</a:t>
            </a:r>
            <a:endParaRPr lang="tr-TR" sz="2800" dirty="0" smtClean="0"/>
          </a:p>
          <a:p>
            <a:pPr marL="0" indent="0">
              <a:buClr>
                <a:schemeClr val="accent2">
                  <a:lumMod val="75000"/>
                </a:schemeClr>
              </a:buClr>
            </a:pPr>
            <a:endParaRPr lang="tr-TR" sz="2800" dirty="0" smtClean="0"/>
          </a:p>
          <a:p>
            <a:pPr marL="0" indent="0">
              <a:buClr>
                <a:schemeClr val="accent2">
                  <a:lumMod val="75000"/>
                </a:schemeClr>
              </a:buClr>
            </a:pPr>
            <a:endParaRPr lang="tr-TR" sz="2800" dirty="0" smtClean="0"/>
          </a:p>
        </p:txBody>
      </p:sp>
    </p:spTree>
    <p:extLst>
      <p:ext uri="{BB962C8B-B14F-4D97-AF65-F5344CB8AC3E}">
        <p14:creationId xmlns:p14="http://schemas.microsoft.com/office/powerpoint/2010/main" val="2282687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600" b="1" dirty="0" smtClean="0"/>
              <a:t>The estimated maximum oxygen tolerance of various foods</a:t>
            </a:r>
            <a:endParaRPr lang="en-US" sz="3600" b="1" dirty="0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DE442-1CB8-400A-A8EF-E1E759702E45}" type="datetime1">
              <a:rPr lang="en-US" smtClean="0"/>
              <a:pPr/>
              <a:t>3/11/2020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dirty="0" smtClean="0"/>
              <a:t>FDE 216-FP</a:t>
            </a:r>
            <a:endParaRPr lang="tr-TR" dirty="0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8818866D-0444-4E98-9157-10C2F682FBB5}" type="slidenum">
              <a:rPr lang="tr-TR" smtClean="0"/>
              <a:pPr/>
              <a:t>63</a:t>
            </a:fld>
            <a:endParaRPr lang="tr-T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12032" t="36742" r="58163" b="29735"/>
          <a:stretch>
            <a:fillRect/>
          </a:stretch>
        </p:blipFill>
        <p:spPr bwMode="auto">
          <a:xfrm>
            <a:off x="429492" y="1523997"/>
            <a:ext cx="8451272" cy="5344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282687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600" b="1" dirty="0" err="1" smtClean="0"/>
              <a:t>Lipid</a:t>
            </a:r>
            <a:r>
              <a:rPr lang="tr-TR" sz="3600" b="1" dirty="0" smtClean="0"/>
              <a:t> </a:t>
            </a:r>
            <a:r>
              <a:rPr lang="tr-TR" sz="3600" b="1" dirty="0" err="1" smtClean="0"/>
              <a:t>oxidation</a:t>
            </a:r>
            <a:endParaRPr lang="en-US" sz="3600" b="1" dirty="0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DE442-1CB8-400A-A8EF-E1E759702E45}" type="datetime1">
              <a:rPr lang="en-US" smtClean="0"/>
              <a:pPr/>
              <a:t>3/11/2020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dirty="0" smtClean="0"/>
              <a:t>FDE 216-FP</a:t>
            </a:r>
            <a:endParaRPr lang="tr-TR" dirty="0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8818866D-0444-4E98-9157-10C2F682FBB5}" type="slidenum">
              <a:rPr lang="tr-TR" smtClean="0"/>
              <a:pPr/>
              <a:t>64</a:t>
            </a:fld>
            <a:endParaRPr lang="tr-TR"/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3200" dirty="0" smtClean="0"/>
              <a:t>Foods containing a high percentage of fats, particularly unsaturated fats, are</a:t>
            </a:r>
            <a:r>
              <a:rPr lang="tr-TR" sz="3200" dirty="0" smtClean="0"/>
              <a:t> </a:t>
            </a:r>
            <a:r>
              <a:rPr lang="tr-TR" sz="3200" dirty="0" err="1" smtClean="0"/>
              <a:t>susceptible</a:t>
            </a:r>
            <a:r>
              <a:rPr lang="tr-TR" sz="3200" dirty="0" smtClean="0"/>
              <a:t> </a:t>
            </a:r>
            <a:r>
              <a:rPr lang="tr-TR" sz="3200" dirty="0" err="1" smtClean="0"/>
              <a:t>to</a:t>
            </a:r>
            <a:r>
              <a:rPr lang="tr-TR" sz="3200" dirty="0" smtClean="0"/>
              <a:t> </a:t>
            </a:r>
            <a:r>
              <a:rPr lang="tr-TR" sz="3200" dirty="0" err="1" smtClean="0"/>
              <a:t>oxidative</a:t>
            </a:r>
            <a:r>
              <a:rPr lang="tr-TR" sz="3200" dirty="0" smtClean="0"/>
              <a:t> </a:t>
            </a:r>
            <a:r>
              <a:rPr lang="tr-TR" sz="3200" dirty="0" err="1" smtClean="0"/>
              <a:t>reactions</a:t>
            </a:r>
            <a:endParaRPr lang="tr-TR" sz="3200" dirty="0" smtClean="0"/>
          </a:p>
          <a:p>
            <a:endParaRPr lang="tr-TR" sz="3200" dirty="0" smtClean="0"/>
          </a:p>
          <a:p>
            <a:r>
              <a:rPr lang="tr-TR" sz="3200" b="1" dirty="0" err="1" smtClean="0">
                <a:solidFill>
                  <a:srgbClr val="0000FF"/>
                </a:solidFill>
              </a:rPr>
              <a:t>Saturated</a:t>
            </a:r>
            <a:r>
              <a:rPr lang="tr-TR" sz="3200" b="1" dirty="0" smtClean="0">
                <a:solidFill>
                  <a:srgbClr val="0000FF"/>
                </a:solidFill>
              </a:rPr>
              <a:t> </a:t>
            </a:r>
            <a:r>
              <a:rPr lang="tr-TR" sz="3200" b="1" dirty="0" err="1" smtClean="0">
                <a:solidFill>
                  <a:srgbClr val="0000FF"/>
                </a:solidFill>
              </a:rPr>
              <a:t>fatty</a:t>
            </a:r>
            <a:r>
              <a:rPr lang="tr-TR" sz="3200" b="1" dirty="0" smtClean="0">
                <a:solidFill>
                  <a:srgbClr val="0000FF"/>
                </a:solidFill>
              </a:rPr>
              <a:t> </a:t>
            </a:r>
            <a:r>
              <a:rPr lang="tr-TR" sz="3200" b="1" dirty="0" err="1" smtClean="0">
                <a:solidFill>
                  <a:srgbClr val="0000FF"/>
                </a:solidFill>
              </a:rPr>
              <a:t>acids</a:t>
            </a:r>
            <a:r>
              <a:rPr lang="tr-TR" sz="3200" b="1" dirty="0" smtClean="0">
                <a:solidFill>
                  <a:srgbClr val="0000FF"/>
                </a:solidFill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</a:rPr>
              <a:t>oxidise</a:t>
            </a:r>
            <a:r>
              <a:rPr lang="en-US" sz="3200" b="1" dirty="0" smtClean="0">
                <a:solidFill>
                  <a:srgbClr val="0000FF"/>
                </a:solidFill>
              </a:rPr>
              <a:t> slowly compared </a:t>
            </a:r>
            <a:r>
              <a:rPr lang="tr-TR" sz="3200" b="1" dirty="0" err="1" smtClean="0">
                <a:solidFill>
                  <a:srgbClr val="0000FF"/>
                </a:solidFill>
              </a:rPr>
              <a:t>to</a:t>
            </a:r>
            <a:r>
              <a:rPr lang="en-US" sz="3200" b="1" dirty="0" smtClean="0">
                <a:solidFill>
                  <a:srgbClr val="0000FF"/>
                </a:solidFill>
              </a:rPr>
              <a:t> </a:t>
            </a:r>
            <a:r>
              <a:rPr lang="en-US" sz="3200" b="1" dirty="0" smtClean="0">
                <a:solidFill>
                  <a:srgbClr val="0000FF"/>
                </a:solidFill>
              </a:rPr>
              <a:t>unsaturated fatty acids</a:t>
            </a:r>
            <a:endParaRPr lang="tr-TR" sz="3200" b="1" dirty="0" smtClean="0">
              <a:solidFill>
                <a:srgbClr val="0000FF"/>
              </a:solidFill>
            </a:endParaRPr>
          </a:p>
          <a:p>
            <a:r>
              <a:rPr lang="tr-TR" sz="3200" b="1" dirty="0" err="1" smtClean="0">
                <a:solidFill>
                  <a:srgbClr val="C00000"/>
                </a:solidFill>
              </a:rPr>
              <a:t>The</a:t>
            </a:r>
            <a:r>
              <a:rPr lang="tr-TR" sz="3200" b="1" dirty="0" smtClean="0">
                <a:solidFill>
                  <a:srgbClr val="C00000"/>
                </a:solidFill>
              </a:rPr>
              <a:t> </a:t>
            </a:r>
            <a:r>
              <a:rPr lang="tr-TR" sz="3200" b="1" dirty="0" err="1" smtClean="0">
                <a:solidFill>
                  <a:srgbClr val="C00000"/>
                </a:solidFill>
              </a:rPr>
              <a:t>number</a:t>
            </a:r>
            <a:r>
              <a:rPr lang="tr-TR" sz="3200" b="1" dirty="0" smtClean="0">
                <a:solidFill>
                  <a:srgbClr val="C00000"/>
                </a:solidFill>
              </a:rPr>
              <a:t> of </a:t>
            </a:r>
            <a:r>
              <a:rPr lang="tr-TR" sz="3200" b="1" dirty="0" err="1" smtClean="0">
                <a:solidFill>
                  <a:srgbClr val="C00000"/>
                </a:solidFill>
              </a:rPr>
              <a:t>unsaturated</a:t>
            </a:r>
            <a:r>
              <a:rPr lang="tr-TR" sz="3200" b="1" dirty="0" smtClean="0">
                <a:solidFill>
                  <a:srgbClr val="C00000"/>
                </a:solidFill>
              </a:rPr>
              <a:t> </a:t>
            </a:r>
            <a:r>
              <a:rPr lang="tr-TR" sz="3200" b="1" dirty="0" err="1" smtClean="0">
                <a:solidFill>
                  <a:srgbClr val="C00000"/>
                </a:solidFill>
              </a:rPr>
              <a:t>bonds</a:t>
            </a:r>
            <a:r>
              <a:rPr lang="tr-TR" sz="3200" b="1" dirty="0" smtClean="0">
                <a:solidFill>
                  <a:srgbClr val="C00000"/>
                </a:solidFill>
              </a:rPr>
              <a:t> </a:t>
            </a:r>
            <a:r>
              <a:rPr lang="tr-TR" sz="3200" dirty="0" smtClean="0"/>
              <a:t>is </a:t>
            </a:r>
            <a:r>
              <a:rPr lang="tr-TR" sz="3200" dirty="0" err="1" smtClean="0"/>
              <a:t>negatively</a:t>
            </a:r>
            <a:r>
              <a:rPr lang="tr-TR" sz="3200" dirty="0" smtClean="0"/>
              <a:t> </a:t>
            </a:r>
            <a:r>
              <a:rPr lang="tr-TR" sz="3200" dirty="0" err="1" smtClean="0"/>
              <a:t>affect</a:t>
            </a:r>
            <a:r>
              <a:rPr lang="tr-TR" sz="3200" dirty="0" smtClean="0"/>
              <a:t> </a:t>
            </a:r>
            <a:r>
              <a:rPr lang="tr-TR" sz="3200" dirty="0" err="1" smtClean="0"/>
              <a:t>the</a:t>
            </a:r>
            <a:r>
              <a:rPr lang="tr-TR" sz="3200" dirty="0" smtClean="0"/>
              <a:t> rate of </a:t>
            </a:r>
            <a:r>
              <a:rPr lang="tr-TR" sz="3200" dirty="0" err="1" smtClean="0"/>
              <a:t>lipid</a:t>
            </a:r>
            <a:r>
              <a:rPr lang="tr-TR" sz="3200" dirty="0" smtClean="0"/>
              <a:t> </a:t>
            </a:r>
            <a:r>
              <a:rPr lang="tr-TR" sz="3200" dirty="0" err="1" smtClean="0"/>
              <a:t>oxidation</a:t>
            </a:r>
            <a:r>
              <a:rPr lang="tr-TR" sz="3200" dirty="0" smtClean="0"/>
              <a:t>. </a:t>
            </a:r>
            <a:r>
              <a:rPr lang="tr-TR" sz="3200" dirty="0" err="1" smtClean="0"/>
              <a:t>When</a:t>
            </a:r>
            <a:r>
              <a:rPr lang="tr-TR" sz="3200" dirty="0" smtClean="0"/>
              <a:t> </a:t>
            </a:r>
            <a:r>
              <a:rPr lang="tr-TR" sz="3200" dirty="0" err="1" smtClean="0"/>
              <a:t>the</a:t>
            </a:r>
            <a:r>
              <a:rPr lang="tr-TR" sz="3200" dirty="0" smtClean="0"/>
              <a:t> </a:t>
            </a:r>
            <a:r>
              <a:rPr lang="tr-TR" sz="3200" dirty="0" err="1" smtClean="0"/>
              <a:t>number</a:t>
            </a:r>
            <a:r>
              <a:rPr lang="tr-TR" sz="3200" dirty="0" smtClean="0"/>
              <a:t> of </a:t>
            </a:r>
            <a:r>
              <a:rPr lang="tr-TR" sz="3200" dirty="0" err="1" smtClean="0"/>
              <a:t>unsaturated</a:t>
            </a:r>
            <a:r>
              <a:rPr lang="tr-TR" sz="3200" dirty="0" smtClean="0"/>
              <a:t> </a:t>
            </a:r>
            <a:r>
              <a:rPr lang="tr-TR" sz="3200" dirty="0" err="1" smtClean="0"/>
              <a:t>bonds</a:t>
            </a:r>
            <a:r>
              <a:rPr lang="tr-TR" sz="3200" dirty="0" smtClean="0"/>
              <a:t> </a:t>
            </a:r>
            <a:r>
              <a:rPr lang="tr-TR" sz="3200" dirty="0" err="1" smtClean="0"/>
              <a:t>increases</a:t>
            </a:r>
            <a:r>
              <a:rPr lang="tr-TR" sz="3200" dirty="0" smtClean="0"/>
              <a:t>, rate of </a:t>
            </a:r>
            <a:r>
              <a:rPr lang="tr-TR" sz="3200" dirty="0" err="1" smtClean="0"/>
              <a:t>oxidation</a:t>
            </a:r>
            <a:r>
              <a:rPr lang="tr-TR" sz="3200" dirty="0" smtClean="0"/>
              <a:t> </a:t>
            </a:r>
            <a:r>
              <a:rPr lang="tr-TR" sz="3200" dirty="0" err="1" smtClean="0"/>
              <a:t>increases</a:t>
            </a:r>
            <a:endParaRPr lang="tr-TR" sz="3200" dirty="0" smtClean="0"/>
          </a:p>
        </p:txBody>
      </p:sp>
    </p:spTree>
    <p:extLst>
      <p:ext uri="{BB962C8B-B14F-4D97-AF65-F5344CB8AC3E}">
        <p14:creationId xmlns:p14="http://schemas.microsoft.com/office/powerpoint/2010/main" val="2282687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600" b="1" dirty="0" err="1" smtClean="0"/>
              <a:t>Lipid</a:t>
            </a:r>
            <a:r>
              <a:rPr lang="tr-TR" sz="3600" b="1" dirty="0" smtClean="0"/>
              <a:t> </a:t>
            </a:r>
            <a:r>
              <a:rPr lang="tr-TR" sz="3600" b="1" dirty="0" err="1" smtClean="0"/>
              <a:t>oxidation</a:t>
            </a:r>
            <a:endParaRPr lang="en-US" sz="3600" b="1" dirty="0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DE442-1CB8-400A-A8EF-E1E759702E45}" type="datetime1">
              <a:rPr lang="en-US" smtClean="0"/>
              <a:pPr/>
              <a:t>3/11/2020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dirty="0" smtClean="0"/>
              <a:t>FDE 216-FP</a:t>
            </a:r>
            <a:endParaRPr lang="tr-TR" dirty="0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8818866D-0444-4E98-9157-10C2F682FBB5}" type="slidenum">
              <a:rPr lang="tr-TR" smtClean="0"/>
              <a:pPr/>
              <a:t>65</a:t>
            </a:fld>
            <a:endParaRPr lang="tr-TR"/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Three different chemical routes can initiate the oxidation of</a:t>
            </a:r>
            <a:r>
              <a:rPr lang="tr-TR" sz="2800" dirty="0" smtClean="0"/>
              <a:t> </a:t>
            </a:r>
            <a:r>
              <a:rPr lang="tr-TR" sz="2800" dirty="0" err="1" smtClean="0"/>
              <a:t>fatty</a:t>
            </a:r>
            <a:r>
              <a:rPr lang="tr-TR" sz="2800" dirty="0" smtClean="0"/>
              <a:t> </a:t>
            </a:r>
            <a:r>
              <a:rPr lang="tr-TR" sz="2800" dirty="0" err="1" smtClean="0"/>
              <a:t>acids</a:t>
            </a:r>
            <a:endParaRPr lang="tr-TR" sz="2800" dirty="0" smtClean="0"/>
          </a:p>
          <a:p>
            <a:pPr lvl="1"/>
            <a:r>
              <a:rPr lang="tr-TR" sz="2800" b="1" dirty="0" err="1" smtClean="0">
                <a:solidFill>
                  <a:srgbClr val="C00000"/>
                </a:solidFill>
              </a:rPr>
              <a:t>The</a:t>
            </a:r>
            <a:r>
              <a:rPr lang="tr-TR" sz="2800" b="1" dirty="0" smtClean="0">
                <a:solidFill>
                  <a:srgbClr val="C00000"/>
                </a:solidFill>
              </a:rPr>
              <a:t> </a:t>
            </a:r>
            <a:r>
              <a:rPr lang="tr-TR" sz="2800" b="1" dirty="0" err="1" smtClean="0">
                <a:solidFill>
                  <a:srgbClr val="C00000"/>
                </a:solidFill>
              </a:rPr>
              <a:t>classical</a:t>
            </a:r>
            <a:r>
              <a:rPr lang="tr-TR" sz="2800" b="1" dirty="0" smtClean="0">
                <a:solidFill>
                  <a:srgbClr val="C00000"/>
                </a:solidFill>
              </a:rPr>
              <a:t> </a:t>
            </a:r>
            <a:r>
              <a:rPr lang="tr-TR" sz="2800" b="1" dirty="0" err="1" smtClean="0">
                <a:solidFill>
                  <a:srgbClr val="C00000"/>
                </a:solidFill>
              </a:rPr>
              <a:t>free</a:t>
            </a:r>
            <a:r>
              <a:rPr lang="tr-TR" sz="2800" b="1" dirty="0" smtClean="0">
                <a:solidFill>
                  <a:srgbClr val="C00000"/>
                </a:solidFill>
              </a:rPr>
              <a:t> </a:t>
            </a:r>
            <a:r>
              <a:rPr lang="tr-TR" sz="2800" b="1" dirty="0" err="1" smtClean="0">
                <a:solidFill>
                  <a:srgbClr val="C00000"/>
                </a:solidFill>
              </a:rPr>
              <a:t>radical</a:t>
            </a:r>
            <a:r>
              <a:rPr lang="tr-TR" sz="2800" b="1" dirty="0" smtClean="0">
                <a:solidFill>
                  <a:srgbClr val="C00000"/>
                </a:solidFill>
              </a:rPr>
              <a:t> </a:t>
            </a:r>
            <a:r>
              <a:rPr lang="tr-TR" sz="2800" b="1" dirty="0" err="1" smtClean="0">
                <a:solidFill>
                  <a:srgbClr val="C00000"/>
                </a:solidFill>
              </a:rPr>
              <a:t>route</a:t>
            </a:r>
            <a:r>
              <a:rPr lang="tr-TR" sz="2800" dirty="0" smtClean="0"/>
              <a:t>: </a:t>
            </a:r>
            <a:r>
              <a:rPr lang="en-US" sz="2800" dirty="0" smtClean="0"/>
              <a:t>the formation of free radicals in the presence of metal ion catalysts</a:t>
            </a:r>
            <a:r>
              <a:rPr lang="tr-TR" sz="2800" dirty="0" smtClean="0"/>
              <a:t> </a:t>
            </a:r>
            <a:r>
              <a:rPr lang="tr-TR" sz="2800" dirty="0" smtClean="0"/>
              <a:t>s</a:t>
            </a:r>
            <a:r>
              <a:rPr lang="en-US" sz="2800" dirty="0" err="1" smtClean="0"/>
              <a:t>uch</a:t>
            </a:r>
            <a:r>
              <a:rPr lang="en-US" sz="2800" dirty="0" smtClean="0"/>
              <a:t> </a:t>
            </a:r>
            <a:r>
              <a:rPr lang="en-US" sz="2800" dirty="0" smtClean="0"/>
              <a:t>as iron, or heat, or </a:t>
            </a:r>
            <a:r>
              <a:rPr lang="en-US" sz="2800" dirty="0" err="1" smtClean="0"/>
              <a:t>ligh</a:t>
            </a:r>
            <a:r>
              <a:rPr lang="tr-TR" sz="2800" dirty="0" smtClean="0"/>
              <a:t>t, </a:t>
            </a:r>
            <a:r>
              <a:rPr lang="tr-TR" sz="2800" dirty="0" err="1" smtClean="0"/>
              <a:t>or</a:t>
            </a:r>
            <a:r>
              <a:rPr lang="tr-TR" sz="2800" dirty="0" smtClean="0"/>
              <a:t> </a:t>
            </a:r>
            <a:r>
              <a:rPr lang="tr-TR" sz="2800" dirty="0" err="1" smtClean="0"/>
              <a:t>oxygen</a:t>
            </a:r>
            <a:endParaRPr lang="tr-TR" sz="2800" dirty="0" smtClean="0"/>
          </a:p>
          <a:p>
            <a:pPr lvl="1"/>
            <a:r>
              <a:rPr lang="tr-TR" sz="2800" b="1" dirty="0" err="1" smtClean="0"/>
              <a:t>Photooxidation</a:t>
            </a:r>
            <a:r>
              <a:rPr lang="tr-TR" sz="2800" b="1" dirty="0" smtClean="0"/>
              <a:t> </a:t>
            </a:r>
            <a:r>
              <a:rPr lang="en-US" sz="2800" dirty="0" smtClean="0"/>
              <a:t>in which photo-</a:t>
            </a:r>
            <a:r>
              <a:rPr lang="en-US" sz="2800" dirty="0" err="1" smtClean="0"/>
              <a:t>sensitisers</a:t>
            </a:r>
            <a:r>
              <a:rPr lang="en-US" sz="2800" dirty="0" smtClean="0"/>
              <a:t> such as chlorophyll or </a:t>
            </a:r>
            <a:r>
              <a:rPr lang="en-US" sz="2800" dirty="0" err="1" smtClean="0"/>
              <a:t>myoglobin</a:t>
            </a:r>
            <a:r>
              <a:rPr lang="en-US" sz="2800" dirty="0" smtClean="0"/>
              <a:t> affect</a:t>
            </a:r>
            <a:r>
              <a:rPr lang="tr-TR" sz="2800" dirty="0" smtClean="0"/>
              <a:t> </a:t>
            </a:r>
            <a:r>
              <a:rPr lang="en-US" sz="2800" dirty="0" smtClean="0"/>
              <a:t>the energetic state of oxygen</a:t>
            </a:r>
            <a:endParaRPr lang="tr-TR" sz="2800" dirty="0" smtClean="0"/>
          </a:p>
          <a:p>
            <a:pPr lvl="1"/>
            <a:r>
              <a:rPr lang="tr-TR" sz="2800" b="1" dirty="0" smtClean="0">
                <a:solidFill>
                  <a:srgbClr val="0000FF"/>
                </a:solidFill>
              </a:rPr>
              <a:t>A</a:t>
            </a:r>
            <a:r>
              <a:rPr lang="en-US" sz="2800" b="1" dirty="0" smtClean="0">
                <a:solidFill>
                  <a:srgbClr val="0000FF"/>
                </a:solidFill>
              </a:rPr>
              <a:t>n </a:t>
            </a:r>
            <a:r>
              <a:rPr lang="en-US" sz="2800" b="1" dirty="0" err="1" smtClean="0">
                <a:solidFill>
                  <a:srgbClr val="0000FF"/>
                </a:solidFill>
              </a:rPr>
              <a:t>enzymic</a:t>
            </a:r>
            <a:r>
              <a:rPr lang="en-US" sz="2800" b="1" dirty="0" smtClean="0">
                <a:solidFill>
                  <a:srgbClr val="0000FF"/>
                </a:solidFill>
              </a:rPr>
              <a:t> route </a:t>
            </a:r>
            <a:r>
              <a:rPr lang="en-US" sz="2800" b="1" dirty="0" err="1" smtClean="0">
                <a:solidFill>
                  <a:srgbClr val="0000FF"/>
                </a:solidFill>
              </a:rPr>
              <a:t>catalysed</a:t>
            </a:r>
            <a:r>
              <a:rPr lang="en-US" sz="2800" b="1" dirty="0" smtClean="0">
                <a:solidFill>
                  <a:srgbClr val="0000FF"/>
                </a:solidFill>
              </a:rPr>
              <a:t> by </a:t>
            </a:r>
            <a:r>
              <a:rPr lang="en-US" sz="2800" b="1" dirty="0" err="1" smtClean="0">
                <a:solidFill>
                  <a:srgbClr val="0000FF"/>
                </a:solidFill>
              </a:rPr>
              <a:t>lipoxygenase</a:t>
            </a:r>
            <a:r>
              <a:rPr lang="tr-TR" sz="2800" b="1" dirty="0" smtClean="0">
                <a:solidFill>
                  <a:srgbClr val="0000FF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82687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600" b="1" dirty="0" smtClean="0"/>
              <a:t>1) </a:t>
            </a:r>
            <a:r>
              <a:rPr lang="tr-TR" sz="3600" b="1" dirty="0" err="1" smtClean="0"/>
              <a:t>The</a:t>
            </a:r>
            <a:r>
              <a:rPr lang="tr-TR" sz="3600" b="1" dirty="0" smtClean="0"/>
              <a:t> </a:t>
            </a:r>
            <a:r>
              <a:rPr lang="tr-TR" sz="3600" b="1" dirty="0" err="1" smtClean="0"/>
              <a:t>stages</a:t>
            </a:r>
            <a:r>
              <a:rPr lang="tr-TR" sz="3600" b="1" dirty="0" smtClean="0"/>
              <a:t> of </a:t>
            </a:r>
            <a:r>
              <a:rPr lang="tr-TR" sz="3600" b="1" dirty="0" err="1" smtClean="0"/>
              <a:t>lipid</a:t>
            </a:r>
            <a:r>
              <a:rPr lang="tr-TR" sz="3600" b="1" dirty="0" smtClean="0"/>
              <a:t> </a:t>
            </a:r>
            <a:r>
              <a:rPr lang="tr-TR" sz="3600" b="1" dirty="0" err="1" smtClean="0"/>
              <a:t>oxidation</a:t>
            </a:r>
            <a:endParaRPr lang="en-US" sz="3600" b="1" dirty="0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>
          <a:xfrm>
            <a:off x="249381" y="6248400"/>
            <a:ext cx="8659091" cy="365125"/>
          </a:xfrm>
        </p:spPr>
        <p:txBody>
          <a:bodyPr/>
          <a:lstStyle/>
          <a:p>
            <a:pPr marL="320040" lvl="1" indent="0">
              <a:buNone/>
            </a:pPr>
            <a:r>
              <a:rPr lang="tr-TR" sz="2400" b="1" i="1" dirty="0" smtClean="0"/>
              <a:t>** </a:t>
            </a:r>
            <a:r>
              <a:rPr lang="tr-TR" sz="2400" b="1" i="1" dirty="0" err="1" smtClean="0"/>
              <a:t>Otocatalytic</a:t>
            </a:r>
            <a:r>
              <a:rPr lang="tr-TR" sz="2400" b="1" i="1" dirty="0" smtClean="0"/>
              <a:t> </a:t>
            </a:r>
            <a:r>
              <a:rPr lang="tr-TR" sz="2400" b="1" i="1" dirty="0" err="1" smtClean="0"/>
              <a:t>means</a:t>
            </a:r>
            <a:r>
              <a:rPr lang="tr-TR" sz="2400" b="1" i="1" dirty="0" smtClean="0"/>
              <a:t> </a:t>
            </a:r>
            <a:r>
              <a:rPr lang="tr-TR" sz="2400" b="1" i="1" dirty="0" err="1" smtClean="0"/>
              <a:t>that</a:t>
            </a:r>
            <a:r>
              <a:rPr lang="tr-TR" sz="2400" b="1" i="1" dirty="0" smtClean="0"/>
              <a:t> </a:t>
            </a:r>
            <a:r>
              <a:rPr lang="tr-TR" sz="2400" b="1" i="1" dirty="0" err="1" smtClean="0"/>
              <a:t>when</a:t>
            </a:r>
            <a:r>
              <a:rPr lang="tr-TR" sz="2400" b="1" i="1" dirty="0" smtClean="0"/>
              <a:t> </a:t>
            </a:r>
            <a:r>
              <a:rPr lang="tr-TR" sz="2400" b="1" i="1" dirty="0" err="1" smtClean="0"/>
              <a:t>the</a:t>
            </a:r>
            <a:r>
              <a:rPr lang="tr-TR" sz="2400" b="1" i="1" dirty="0" smtClean="0"/>
              <a:t> </a:t>
            </a:r>
            <a:r>
              <a:rPr lang="tr-TR" sz="2400" b="1" i="1" dirty="0" err="1" smtClean="0"/>
              <a:t>reaction</a:t>
            </a:r>
            <a:r>
              <a:rPr lang="tr-TR" sz="2400" b="1" i="1" dirty="0" smtClean="0"/>
              <a:t> </a:t>
            </a:r>
            <a:r>
              <a:rPr lang="tr-TR" sz="2400" b="1" i="1" dirty="0" err="1" smtClean="0"/>
              <a:t>starts</a:t>
            </a:r>
            <a:r>
              <a:rPr lang="tr-TR" sz="2400" b="1" i="1" dirty="0" smtClean="0"/>
              <a:t>, it is not </a:t>
            </a:r>
            <a:r>
              <a:rPr lang="tr-TR" sz="2400" b="1" i="1" dirty="0" err="1" smtClean="0"/>
              <a:t>stopped</a:t>
            </a:r>
            <a:endParaRPr lang="tr-TR" sz="2400" b="1" i="1" dirty="0" smtClean="0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8818866D-0444-4E98-9157-10C2F682FBB5}" type="slidenum">
              <a:rPr lang="tr-TR" smtClean="0"/>
              <a:pPr/>
              <a:t>66</a:t>
            </a:fld>
            <a:endParaRPr lang="tr-TR"/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1"/>
          </p:nvPr>
        </p:nvSpPr>
        <p:spPr>
          <a:xfrm>
            <a:off x="368490" y="1600200"/>
            <a:ext cx="8557146" cy="4664122"/>
          </a:xfrm>
        </p:spPr>
        <p:txBody>
          <a:bodyPr>
            <a:noAutofit/>
          </a:bodyPr>
          <a:lstStyle/>
          <a:p>
            <a:pPr marL="0" indent="0">
              <a:buClr>
                <a:schemeClr val="accent2">
                  <a:lumMod val="75000"/>
                </a:schemeClr>
              </a:buClr>
            </a:pPr>
            <a:r>
              <a:rPr lang="tr-TR" sz="2800" dirty="0" err="1" smtClean="0"/>
              <a:t>Lipid</a:t>
            </a:r>
            <a:r>
              <a:rPr lang="tr-TR" sz="2800" dirty="0" smtClean="0"/>
              <a:t> </a:t>
            </a:r>
            <a:r>
              <a:rPr lang="tr-TR" sz="2800" dirty="0" err="1" smtClean="0"/>
              <a:t>oxidation</a:t>
            </a:r>
            <a:r>
              <a:rPr lang="tr-TR" sz="2800" dirty="0" smtClean="0"/>
              <a:t> is a </a:t>
            </a:r>
            <a:r>
              <a:rPr lang="tr-TR" sz="2800" dirty="0" err="1" smtClean="0"/>
              <a:t>otocatalytic</a:t>
            </a:r>
            <a:r>
              <a:rPr lang="tr-TR" sz="2800" b="1" dirty="0" smtClean="0"/>
              <a:t>**</a:t>
            </a:r>
            <a:r>
              <a:rPr lang="tr-TR" sz="2800" dirty="0" smtClean="0"/>
              <a:t> </a:t>
            </a:r>
            <a:r>
              <a:rPr lang="tr-TR" sz="2800" dirty="0" err="1" smtClean="0"/>
              <a:t>reaction</a:t>
            </a:r>
            <a:endParaRPr lang="tr-TR" sz="2800" dirty="0" smtClean="0"/>
          </a:p>
          <a:p>
            <a:pPr marL="0" indent="0">
              <a:buClr>
                <a:schemeClr val="accent2">
                  <a:lumMod val="75000"/>
                </a:schemeClr>
              </a:buClr>
            </a:pPr>
            <a:r>
              <a:rPr lang="tr-TR" sz="2800" dirty="0" err="1" smtClean="0"/>
              <a:t>Lipid</a:t>
            </a:r>
            <a:r>
              <a:rPr lang="tr-TR" sz="2800" dirty="0" smtClean="0"/>
              <a:t> </a:t>
            </a:r>
            <a:r>
              <a:rPr lang="tr-TR" sz="2800" dirty="0" err="1" smtClean="0"/>
              <a:t>oxidation</a:t>
            </a:r>
            <a:r>
              <a:rPr lang="tr-TR" sz="2800" dirty="0" smtClean="0"/>
              <a:t> has </a:t>
            </a:r>
            <a:r>
              <a:rPr lang="tr-TR" sz="2800" dirty="0" err="1" smtClean="0"/>
              <a:t>three</a:t>
            </a:r>
            <a:r>
              <a:rPr lang="tr-TR" sz="2800" dirty="0" smtClean="0"/>
              <a:t> </a:t>
            </a:r>
            <a:r>
              <a:rPr lang="tr-TR" sz="2800" dirty="0" err="1" smtClean="0"/>
              <a:t>important</a:t>
            </a:r>
            <a:r>
              <a:rPr lang="tr-TR" sz="2800" dirty="0" smtClean="0"/>
              <a:t> </a:t>
            </a:r>
            <a:r>
              <a:rPr lang="tr-TR" sz="2800" dirty="0" err="1" smtClean="0"/>
              <a:t>stage</a:t>
            </a:r>
            <a:r>
              <a:rPr lang="tr-TR" sz="2800" dirty="0" smtClean="0"/>
              <a:t> (1) </a:t>
            </a:r>
            <a:r>
              <a:rPr lang="tr-TR" sz="2800" dirty="0" err="1" smtClean="0"/>
              <a:t>initiation</a:t>
            </a:r>
            <a:r>
              <a:rPr lang="tr-TR" sz="2800" dirty="0" smtClean="0"/>
              <a:t>, (2) </a:t>
            </a:r>
            <a:r>
              <a:rPr lang="tr-TR" sz="2800" dirty="0" err="1" smtClean="0"/>
              <a:t>propagation</a:t>
            </a:r>
            <a:r>
              <a:rPr lang="tr-TR" sz="2800" dirty="0" smtClean="0"/>
              <a:t> </a:t>
            </a:r>
            <a:r>
              <a:rPr lang="tr-TR" sz="2800" dirty="0" err="1" smtClean="0"/>
              <a:t>and</a:t>
            </a:r>
            <a:r>
              <a:rPr lang="tr-TR" sz="2800" dirty="0" smtClean="0"/>
              <a:t> (3) </a:t>
            </a:r>
            <a:r>
              <a:rPr lang="tr-TR" sz="2800" dirty="0" err="1" smtClean="0"/>
              <a:t>termination</a:t>
            </a:r>
            <a:endParaRPr lang="tr-TR" sz="2800" dirty="0" smtClean="0"/>
          </a:p>
          <a:p>
            <a:pPr marL="0" indent="0">
              <a:buClr>
                <a:schemeClr val="accent2">
                  <a:lumMod val="75000"/>
                </a:schemeClr>
              </a:buClr>
              <a:buNone/>
            </a:pPr>
            <a:endParaRPr lang="tr-TR" sz="1050" dirty="0" smtClean="0"/>
          </a:p>
          <a:p>
            <a:pPr marL="320040" lvl="1" indent="0">
              <a:buClr>
                <a:schemeClr val="accent2">
                  <a:lumMod val="75000"/>
                </a:schemeClr>
              </a:buClr>
            </a:pPr>
            <a:r>
              <a:rPr lang="tr-TR" sz="2800" dirty="0" smtClean="0"/>
              <a:t> </a:t>
            </a:r>
            <a:r>
              <a:rPr lang="tr-TR" sz="2800" dirty="0" err="1" smtClean="0"/>
              <a:t>In</a:t>
            </a:r>
            <a:r>
              <a:rPr lang="tr-TR" sz="2800" dirty="0" smtClean="0"/>
              <a:t> </a:t>
            </a:r>
            <a:r>
              <a:rPr lang="tr-TR" sz="2800" dirty="0" err="1" smtClean="0"/>
              <a:t>the</a:t>
            </a:r>
            <a:r>
              <a:rPr lang="tr-TR" sz="2800" dirty="0" smtClean="0"/>
              <a:t> </a:t>
            </a:r>
            <a:r>
              <a:rPr lang="tr-TR" sz="2800" dirty="0" err="1" smtClean="0"/>
              <a:t>first</a:t>
            </a:r>
            <a:r>
              <a:rPr lang="tr-TR" sz="2800" dirty="0" smtClean="0"/>
              <a:t> </a:t>
            </a:r>
            <a:r>
              <a:rPr lang="tr-TR" sz="2800" dirty="0" err="1" smtClean="0"/>
              <a:t>and</a:t>
            </a:r>
            <a:r>
              <a:rPr lang="tr-TR" sz="2800" dirty="0" smtClean="0"/>
              <a:t> </a:t>
            </a:r>
            <a:r>
              <a:rPr lang="tr-TR" sz="2800" dirty="0" err="1" smtClean="0"/>
              <a:t>second</a:t>
            </a:r>
            <a:r>
              <a:rPr lang="tr-TR" sz="2800" dirty="0" smtClean="0"/>
              <a:t> </a:t>
            </a:r>
            <a:r>
              <a:rPr lang="tr-TR" sz="2800" dirty="0" err="1" smtClean="0"/>
              <a:t>stage</a:t>
            </a:r>
            <a:r>
              <a:rPr lang="tr-TR" sz="2800" dirty="0" smtClean="0"/>
              <a:t>, </a:t>
            </a:r>
            <a:r>
              <a:rPr lang="en-US" sz="2800" dirty="0" smtClean="0"/>
              <a:t>oxygen has been introduced into the unsaturated fatty acids to form</a:t>
            </a:r>
            <a:r>
              <a:rPr lang="tr-TR" sz="2800" dirty="0" smtClean="0"/>
              <a:t> </a:t>
            </a:r>
            <a:r>
              <a:rPr lang="tr-TR" sz="2800" b="1" dirty="0" err="1" smtClean="0">
                <a:solidFill>
                  <a:srgbClr val="C00000"/>
                </a:solidFill>
              </a:rPr>
              <a:t>peroxides</a:t>
            </a:r>
            <a:r>
              <a:rPr lang="tr-TR" sz="2800" b="1" dirty="0" smtClean="0">
                <a:solidFill>
                  <a:srgbClr val="C00000"/>
                </a:solidFill>
              </a:rPr>
              <a:t> </a:t>
            </a:r>
            <a:r>
              <a:rPr lang="tr-TR" sz="2800" b="1" dirty="0" err="1" smtClean="0">
                <a:solidFill>
                  <a:srgbClr val="C00000"/>
                </a:solidFill>
              </a:rPr>
              <a:t>and</a:t>
            </a:r>
            <a:r>
              <a:rPr lang="tr-TR" sz="2800" b="1" dirty="0" smtClean="0">
                <a:solidFill>
                  <a:srgbClr val="C00000"/>
                </a:solidFill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</a:rPr>
              <a:t>hydroperoxide</a:t>
            </a:r>
            <a:r>
              <a:rPr lang="tr-TR" sz="2800" b="1" dirty="0" smtClean="0">
                <a:solidFill>
                  <a:srgbClr val="C00000"/>
                </a:solidFill>
              </a:rPr>
              <a:t>s, </a:t>
            </a:r>
            <a:r>
              <a:rPr lang="tr-TR" sz="2800" b="1" dirty="0" err="1" smtClean="0">
                <a:solidFill>
                  <a:srgbClr val="C00000"/>
                </a:solidFill>
              </a:rPr>
              <a:t>which</a:t>
            </a:r>
            <a:r>
              <a:rPr lang="tr-TR" sz="2800" b="1" dirty="0" smtClean="0">
                <a:solidFill>
                  <a:srgbClr val="C00000"/>
                </a:solidFill>
              </a:rPr>
              <a:t> </a:t>
            </a:r>
            <a:r>
              <a:rPr lang="tr-TR" sz="2800" b="1" dirty="0" err="1" smtClean="0">
                <a:solidFill>
                  <a:srgbClr val="C00000"/>
                </a:solidFill>
              </a:rPr>
              <a:t>are</a:t>
            </a:r>
            <a:r>
              <a:rPr lang="tr-TR" sz="2800" b="1" dirty="0" smtClean="0">
                <a:solidFill>
                  <a:srgbClr val="C00000"/>
                </a:solidFill>
              </a:rPr>
              <a:t> </a:t>
            </a:r>
            <a:r>
              <a:rPr lang="tr-TR" sz="2800" b="1" dirty="0" err="1" smtClean="0">
                <a:solidFill>
                  <a:srgbClr val="C00000"/>
                </a:solidFill>
              </a:rPr>
              <a:t>primary</a:t>
            </a:r>
            <a:r>
              <a:rPr lang="tr-TR" sz="2800" b="1" dirty="0" smtClean="0">
                <a:solidFill>
                  <a:srgbClr val="C00000"/>
                </a:solidFill>
              </a:rPr>
              <a:t> </a:t>
            </a:r>
            <a:r>
              <a:rPr lang="tr-TR" sz="2800" b="1" dirty="0" err="1" smtClean="0">
                <a:solidFill>
                  <a:srgbClr val="C00000"/>
                </a:solidFill>
              </a:rPr>
              <a:t>oxidation</a:t>
            </a:r>
            <a:r>
              <a:rPr lang="tr-TR" sz="2800" b="1" dirty="0" smtClean="0">
                <a:solidFill>
                  <a:srgbClr val="C00000"/>
                </a:solidFill>
              </a:rPr>
              <a:t> </a:t>
            </a:r>
            <a:r>
              <a:rPr lang="tr-TR" sz="2800" b="1" dirty="0" err="1" smtClean="0">
                <a:solidFill>
                  <a:srgbClr val="C00000"/>
                </a:solidFill>
              </a:rPr>
              <a:t>products</a:t>
            </a:r>
            <a:endParaRPr lang="tr-TR" sz="2800" b="1" dirty="0" smtClean="0">
              <a:solidFill>
                <a:srgbClr val="C00000"/>
              </a:solidFill>
            </a:endParaRPr>
          </a:p>
          <a:p>
            <a:pPr marL="320040" lvl="1" indent="0"/>
            <a:r>
              <a:rPr lang="tr-TR" sz="2800" dirty="0" err="1" smtClean="0"/>
              <a:t>In</a:t>
            </a:r>
            <a:r>
              <a:rPr lang="tr-TR" sz="2800" dirty="0" smtClean="0"/>
              <a:t> </a:t>
            </a:r>
            <a:r>
              <a:rPr lang="tr-TR" sz="2800" dirty="0" err="1" smtClean="0"/>
              <a:t>the</a:t>
            </a:r>
            <a:r>
              <a:rPr lang="tr-TR" sz="2800" dirty="0" smtClean="0"/>
              <a:t> </a:t>
            </a:r>
            <a:r>
              <a:rPr lang="tr-TR" sz="2800" dirty="0" err="1" smtClean="0"/>
              <a:t>third</a:t>
            </a:r>
            <a:r>
              <a:rPr lang="tr-TR" sz="2800" dirty="0" smtClean="0"/>
              <a:t> </a:t>
            </a:r>
            <a:r>
              <a:rPr lang="tr-TR" sz="2800" dirty="0" err="1" smtClean="0"/>
              <a:t>stage</a:t>
            </a:r>
            <a:r>
              <a:rPr lang="tr-TR" sz="2800" dirty="0" smtClean="0"/>
              <a:t>, </a:t>
            </a:r>
            <a:r>
              <a:rPr lang="tr-TR" sz="2800" b="1" dirty="0" err="1" smtClean="0">
                <a:solidFill>
                  <a:srgbClr val="0000FF"/>
                </a:solidFill>
              </a:rPr>
              <a:t>secondary</a:t>
            </a:r>
            <a:r>
              <a:rPr lang="tr-TR" sz="2800" b="1" dirty="0" smtClean="0">
                <a:solidFill>
                  <a:srgbClr val="0000FF"/>
                </a:solidFill>
              </a:rPr>
              <a:t> </a:t>
            </a:r>
            <a:r>
              <a:rPr lang="tr-TR" sz="2800" b="1" dirty="0" err="1" smtClean="0">
                <a:solidFill>
                  <a:srgbClr val="0000FF"/>
                </a:solidFill>
              </a:rPr>
              <a:t>oxidation</a:t>
            </a:r>
            <a:r>
              <a:rPr lang="tr-TR" sz="2800" b="1" dirty="0" smtClean="0">
                <a:solidFill>
                  <a:srgbClr val="0000FF"/>
                </a:solidFill>
              </a:rPr>
              <a:t> </a:t>
            </a:r>
            <a:r>
              <a:rPr lang="tr-TR" sz="2800" b="1" dirty="0" err="1" smtClean="0">
                <a:solidFill>
                  <a:srgbClr val="0000FF"/>
                </a:solidFill>
              </a:rPr>
              <a:t>products</a:t>
            </a:r>
            <a:r>
              <a:rPr lang="tr-TR" sz="2800" b="1" dirty="0" smtClean="0">
                <a:solidFill>
                  <a:srgbClr val="0000FF"/>
                </a:solidFill>
              </a:rPr>
              <a:t> </a:t>
            </a:r>
            <a:r>
              <a:rPr lang="tr-TR" sz="2800" b="1" dirty="0" err="1" smtClean="0">
                <a:solidFill>
                  <a:srgbClr val="0000FF"/>
                </a:solidFill>
              </a:rPr>
              <a:t>are</a:t>
            </a:r>
            <a:r>
              <a:rPr lang="tr-TR" sz="2800" b="1" dirty="0" smtClean="0">
                <a:solidFill>
                  <a:srgbClr val="0000FF"/>
                </a:solidFill>
              </a:rPr>
              <a:t> </a:t>
            </a:r>
            <a:r>
              <a:rPr lang="tr-TR" sz="2800" b="1" dirty="0" err="1" smtClean="0">
                <a:solidFill>
                  <a:srgbClr val="0000FF"/>
                </a:solidFill>
              </a:rPr>
              <a:t>formed</a:t>
            </a:r>
            <a:r>
              <a:rPr lang="tr-TR" sz="2800" b="1" dirty="0" smtClean="0">
                <a:solidFill>
                  <a:srgbClr val="0000FF"/>
                </a:solidFill>
              </a:rPr>
              <a:t> </a:t>
            </a:r>
            <a:r>
              <a:rPr lang="tr-TR" sz="2800" dirty="0" smtClean="0"/>
              <a:t>(</a:t>
            </a:r>
            <a:r>
              <a:rPr lang="tr-TR" sz="2800" dirty="0" err="1" smtClean="0"/>
              <a:t>aldehydes</a:t>
            </a:r>
            <a:r>
              <a:rPr lang="tr-TR" sz="2800" dirty="0" smtClean="0"/>
              <a:t>, </a:t>
            </a:r>
            <a:r>
              <a:rPr lang="tr-TR" sz="2800" dirty="0" err="1" smtClean="0"/>
              <a:t>ketones</a:t>
            </a:r>
            <a:r>
              <a:rPr lang="tr-TR" sz="2800" dirty="0" smtClean="0"/>
              <a:t>, </a:t>
            </a:r>
            <a:r>
              <a:rPr lang="tr-TR" sz="2800" dirty="0" err="1" smtClean="0"/>
              <a:t>hydrocarbons</a:t>
            </a:r>
            <a:r>
              <a:rPr lang="tr-TR" sz="2800" dirty="0" smtClean="0"/>
              <a:t>, </a:t>
            </a:r>
            <a:r>
              <a:rPr lang="tr-TR" sz="2800" dirty="0" err="1" smtClean="0"/>
              <a:t>alcohols</a:t>
            </a:r>
            <a:r>
              <a:rPr lang="tr-TR" sz="2800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282687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600" b="1" smtClean="0"/>
              <a:t>The stages of lipid oxidation</a:t>
            </a:r>
            <a:endParaRPr lang="tr-TR" sz="3600" dirty="0" smtClean="0"/>
          </a:p>
        </p:txBody>
      </p:sp>
      <p:pic>
        <p:nvPicPr>
          <p:cNvPr id="3074" name="Picture 2" descr="stages of lipid oxidation ile ilgili görsel sonucu"/>
          <p:cNvPicPr>
            <a:picLocks noChangeAspect="1" noChangeArrowheads="1"/>
          </p:cNvPicPr>
          <p:nvPr/>
        </p:nvPicPr>
        <p:blipFill>
          <a:blip r:embed="rId2"/>
          <a:srcRect t="18403" r="39358" b="6181"/>
          <a:stretch>
            <a:fillRect/>
          </a:stretch>
        </p:blipFill>
        <p:spPr bwMode="auto">
          <a:xfrm>
            <a:off x="0" y="1571631"/>
            <a:ext cx="5545138" cy="5172075"/>
          </a:xfrm>
          <a:prstGeom prst="rect">
            <a:avLst/>
          </a:prstGeom>
          <a:noFill/>
        </p:spPr>
      </p:pic>
      <p:sp>
        <p:nvSpPr>
          <p:cNvPr id="12" name="11 Dikdörtgen"/>
          <p:cNvSpPr/>
          <p:nvPr/>
        </p:nvSpPr>
        <p:spPr>
          <a:xfrm>
            <a:off x="5043055" y="1900627"/>
            <a:ext cx="378229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b="1" dirty="0" smtClean="0"/>
              <a:t>RH	    :</a:t>
            </a:r>
            <a:r>
              <a:rPr lang="tr-TR" sz="2400" dirty="0" smtClean="0"/>
              <a:t> </a:t>
            </a:r>
            <a:r>
              <a:rPr lang="tr-TR" sz="2400" dirty="0" err="1" smtClean="0"/>
              <a:t>Free</a:t>
            </a:r>
            <a:r>
              <a:rPr lang="tr-TR" sz="2400" dirty="0" smtClean="0"/>
              <a:t> </a:t>
            </a:r>
            <a:r>
              <a:rPr lang="tr-TR" sz="2400" dirty="0" err="1" smtClean="0"/>
              <a:t>fatty</a:t>
            </a:r>
            <a:r>
              <a:rPr lang="tr-TR" sz="2400" dirty="0" smtClean="0"/>
              <a:t> </a:t>
            </a:r>
            <a:r>
              <a:rPr lang="tr-TR" sz="2400" dirty="0" err="1" smtClean="0"/>
              <a:t>acids</a:t>
            </a:r>
            <a:r>
              <a:rPr lang="tr-TR" sz="2400" dirty="0" smtClean="0"/>
              <a:t/>
            </a:r>
            <a:br>
              <a:rPr lang="tr-TR" sz="2400" dirty="0" smtClean="0"/>
            </a:br>
            <a:r>
              <a:rPr lang="tr-TR" sz="2400" b="1" dirty="0" smtClean="0"/>
              <a:t>ROO	    :</a:t>
            </a:r>
            <a:r>
              <a:rPr lang="tr-TR" sz="2400" dirty="0" smtClean="0"/>
              <a:t> </a:t>
            </a:r>
            <a:r>
              <a:rPr lang="tr-TR" sz="2400" dirty="0" err="1" smtClean="0"/>
              <a:t>Peroxides</a:t>
            </a:r>
            <a:r>
              <a:rPr lang="tr-TR" sz="2400" dirty="0" smtClean="0"/>
              <a:t> </a:t>
            </a:r>
            <a:br>
              <a:rPr lang="tr-TR" sz="2400" dirty="0" smtClean="0"/>
            </a:br>
            <a:r>
              <a:rPr lang="tr-TR" sz="2400" b="1" dirty="0" smtClean="0"/>
              <a:t>ROOH     : </a:t>
            </a:r>
            <a:r>
              <a:rPr lang="tr-TR" sz="2400" dirty="0" err="1" smtClean="0"/>
              <a:t>Hydroperoxides</a:t>
            </a:r>
            <a:r>
              <a:rPr lang="tr-TR" sz="2400" dirty="0" smtClean="0"/>
              <a:t/>
            </a:r>
            <a:br>
              <a:rPr lang="tr-TR" sz="2400" dirty="0" smtClean="0"/>
            </a:br>
            <a:r>
              <a:rPr lang="tr-TR" sz="2400" b="1" dirty="0" smtClean="0"/>
              <a:t>ROOR     :</a:t>
            </a:r>
            <a:r>
              <a:rPr lang="tr-TR" sz="2400" dirty="0" smtClean="0"/>
              <a:t> </a:t>
            </a:r>
            <a:r>
              <a:rPr lang="tr-TR" sz="2400" dirty="0" err="1" smtClean="0"/>
              <a:t>Secondary</a:t>
            </a:r>
            <a:r>
              <a:rPr lang="tr-TR" sz="2400" dirty="0" smtClean="0"/>
              <a:t> </a:t>
            </a:r>
          </a:p>
          <a:p>
            <a:r>
              <a:rPr lang="tr-TR" sz="2400" dirty="0" smtClean="0"/>
              <a:t>               </a:t>
            </a:r>
            <a:r>
              <a:rPr lang="tr-TR" sz="2400" dirty="0" err="1" smtClean="0"/>
              <a:t>oxidation</a:t>
            </a:r>
            <a:r>
              <a:rPr lang="tr-TR" sz="2400" dirty="0" smtClean="0"/>
              <a:t> </a:t>
            </a:r>
            <a:r>
              <a:rPr lang="tr-TR" sz="2400" dirty="0" err="1" smtClean="0"/>
              <a:t>products</a:t>
            </a:r>
            <a:endParaRPr lang="tr-TR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260350"/>
            <a:ext cx="8229600" cy="1027113"/>
          </a:xfrm>
        </p:spPr>
        <p:txBody>
          <a:bodyPr>
            <a:normAutofit/>
          </a:bodyPr>
          <a:lstStyle/>
          <a:p>
            <a:pPr eaLnBrk="1" hangingPunct="1"/>
            <a:r>
              <a:rPr lang="tr-TR" sz="4000" b="1" dirty="0" err="1" smtClean="0"/>
              <a:t>Formation</a:t>
            </a:r>
            <a:r>
              <a:rPr lang="tr-TR" sz="4000" b="1" dirty="0" smtClean="0"/>
              <a:t> of </a:t>
            </a:r>
            <a:r>
              <a:rPr lang="tr-TR" sz="4000" b="1" dirty="0" err="1" smtClean="0"/>
              <a:t>free</a:t>
            </a:r>
            <a:r>
              <a:rPr lang="tr-TR" sz="4000" b="1" dirty="0" smtClean="0"/>
              <a:t> </a:t>
            </a:r>
            <a:r>
              <a:rPr lang="tr-TR" sz="4000" b="1" dirty="0" err="1" smtClean="0"/>
              <a:t>radicals</a:t>
            </a:r>
            <a:endParaRPr lang="tr-TR" sz="4000" b="1" dirty="0" smtClean="0"/>
          </a:p>
        </p:txBody>
      </p:sp>
      <p:pic>
        <p:nvPicPr>
          <p:cNvPr id="17409" name="Picture 1"/>
          <p:cNvPicPr>
            <a:picLocks noChangeAspect="1" noChangeArrowheads="1"/>
          </p:cNvPicPr>
          <p:nvPr/>
        </p:nvPicPr>
        <p:blipFill>
          <a:blip r:embed="rId2"/>
          <a:srcRect l="34635" t="35156" r="32210" b="21455"/>
          <a:stretch>
            <a:fillRect/>
          </a:stretch>
        </p:blipFill>
        <p:spPr bwMode="auto">
          <a:xfrm>
            <a:off x="272953" y="2885661"/>
            <a:ext cx="4851754" cy="3569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14 Metin kutusu"/>
          <p:cNvSpPr txBox="1"/>
          <p:nvPr/>
        </p:nvSpPr>
        <p:spPr>
          <a:xfrm>
            <a:off x="5090620" y="2606729"/>
            <a:ext cx="405338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 err="1" smtClean="0"/>
              <a:t>Removal</a:t>
            </a:r>
            <a:r>
              <a:rPr lang="tr-TR" sz="2800" dirty="0" smtClean="0"/>
              <a:t> of H</a:t>
            </a:r>
            <a:r>
              <a:rPr lang="tr-TR" sz="2800" baseline="30000" dirty="0" smtClean="0"/>
              <a:t>+</a:t>
            </a:r>
            <a:r>
              <a:rPr lang="tr-TR" sz="2800" dirty="0" smtClean="0"/>
              <a:t> atom, </a:t>
            </a:r>
            <a:r>
              <a:rPr lang="tr-TR" sz="2800" b="1" dirty="0" err="1" smtClean="0">
                <a:solidFill>
                  <a:srgbClr val="0000FF"/>
                </a:solidFill>
              </a:rPr>
              <a:t>which</a:t>
            </a:r>
            <a:r>
              <a:rPr lang="tr-TR" sz="2800" b="1" dirty="0" smtClean="0">
                <a:solidFill>
                  <a:srgbClr val="0000FF"/>
                </a:solidFill>
              </a:rPr>
              <a:t> is </a:t>
            </a:r>
            <a:r>
              <a:rPr lang="tr-TR" sz="2800" b="1" dirty="0" err="1" smtClean="0">
                <a:solidFill>
                  <a:srgbClr val="0000FF"/>
                </a:solidFill>
              </a:rPr>
              <a:t>placed</a:t>
            </a:r>
            <a:r>
              <a:rPr lang="tr-TR" sz="2800" b="1" dirty="0" smtClean="0">
                <a:solidFill>
                  <a:srgbClr val="0000FF"/>
                </a:solidFill>
              </a:rPr>
              <a:t> on </a:t>
            </a:r>
            <a:r>
              <a:rPr lang="tr-TR" sz="2800" b="1" dirty="0" err="1" smtClean="0">
                <a:solidFill>
                  <a:srgbClr val="0000FF"/>
                </a:solidFill>
              </a:rPr>
              <a:t>the</a:t>
            </a:r>
            <a:r>
              <a:rPr lang="tr-TR" sz="2800" b="1" dirty="0" smtClean="0">
                <a:solidFill>
                  <a:srgbClr val="0000FF"/>
                </a:solidFill>
              </a:rPr>
              <a:t> </a:t>
            </a:r>
            <a:r>
              <a:rPr lang="tr-TR" sz="2800" b="1" dirty="0" err="1" smtClean="0">
                <a:solidFill>
                  <a:srgbClr val="0000FF"/>
                </a:solidFill>
              </a:rPr>
              <a:t>left</a:t>
            </a:r>
            <a:r>
              <a:rPr lang="tr-TR" sz="2800" b="1" dirty="0" smtClean="0">
                <a:solidFill>
                  <a:srgbClr val="0000FF"/>
                </a:solidFill>
              </a:rPr>
              <a:t> </a:t>
            </a:r>
            <a:r>
              <a:rPr lang="tr-TR" sz="2800" b="1" dirty="0" err="1" smtClean="0">
                <a:solidFill>
                  <a:srgbClr val="0000FF"/>
                </a:solidFill>
              </a:rPr>
              <a:t>or</a:t>
            </a:r>
            <a:r>
              <a:rPr lang="tr-TR" sz="2800" b="1" dirty="0" smtClean="0">
                <a:solidFill>
                  <a:srgbClr val="0000FF"/>
                </a:solidFill>
              </a:rPr>
              <a:t> </a:t>
            </a:r>
            <a:r>
              <a:rPr lang="tr-TR" sz="2800" b="1" dirty="0" err="1" smtClean="0">
                <a:solidFill>
                  <a:srgbClr val="0000FF"/>
                </a:solidFill>
              </a:rPr>
              <a:t>right</a:t>
            </a:r>
            <a:r>
              <a:rPr lang="tr-TR" sz="2800" b="1" dirty="0" smtClean="0">
                <a:solidFill>
                  <a:srgbClr val="0000FF"/>
                </a:solidFill>
              </a:rPr>
              <a:t> </a:t>
            </a:r>
            <a:r>
              <a:rPr lang="tr-TR" sz="2800" b="1" dirty="0" err="1" smtClean="0">
                <a:solidFill>
                  <a:srgbClr val="0000FF"/>
                </a:solidFill>
              </a:rPr>
              <a:t>side</a:t>
            </a:r>
            <a:r>
              <a:rPr lang="tr-TR" sz="2800" b="1" dirty="0" smtClean="0">
                <a:solidFill>
                  <a:srgbClr val="0000FF"/>
                </a:solidFill>
              </a:rPr>
              <a:t> of </a:t>
            </a:r>
            <a:r>
              <a:rPr lang="tr-TR" sz="2800" b="1" dirty="0" err="1" smtClean="0">
                <a:solidFill>
                  <a:srgbClr val="0000FF"/>
                </a:solidFill>
              </a:rPr>
              <a:t>double</a:t>
            </a:r>
            <a:r>
              <a:rPr lang="tr-TR" sz="2800" b="1" dirty="0" smtClean="0">
                <a:solidFill>
                  <a:srgbClr val="0000FF"/>
                </a:solidFill>
              </a:rPr>
              <a:t> </a:t>
            </a:r>
            <a:r>
              <a:rPr lang="tr-TR" sz="2800" b="1" dirty="0" err="1" smtClean="0">
                <a:solidFill>
                  <a:srgbClr val="0000FF"/>
                </a:solidFill>
              </a:rPr>
              <a:t>bond</a:t>
            </a:r>
            <a:r>
              <a:rPr lang="tr-TR" sz="2800" b="1" dirty="0" smtClean="0">
                <a:solidFill>
                  <a:srgbClr val="0000FF"/>
                </a:solidFill>
              </a:rPr>
              <a:t> </a:t>
            </a:r>
            <a:endParaRPr lang="tr-TR" sz="2800" b="1" dirty="0">
              <a:solidFill>
                <a:srgbClr val="0000FF"/>
              </a:solidFill>
            </a:endParaRPr>
          </a:p>
        </p:txBody>
      </p:sp>
      <p:sp>
        <p:nvSpPr>
          <p:cNvPr id="16" name="15 Metin kutusu"/>
          <p:cNvSpPr txBox="1"/>
          <p:nvPr/>
        </p:nvSpPr>
        <p:spPr>
          <a:xfrm>
            <a:off x="5106540" y="4547017"/>
            <a:ext cx="405338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 smtClean="0"/>
              <a:t>As a </a:t>
            </a:r>
            <a:r>
              <a:rPr lang="tr-TR" sz="2800" dirty="0" err="1" smtClean="0"/>
              <a:t>result</a:t>
            </a:r>
            <a:r>
              <a:rPr lang="tr-TR" sz="2800" dirty="0" smtClean="0"/>
              <a:t> of H</a:t>
            </a:r>
            <a:r>
              <a:rPr lang="tr-TR" sz="2800" baseline="30000" dirty="0" smtClean="0"/>
              <a:t>+</a:t>
            </a:r>
            <a:r>
              <a:rPr lang="tr-TR" sz="2800" dirty="0" smtClean="0"/>
              <a:t> atom </a:t>
            </a:r>
            <a:r>
              <a:rPr lang="tr-TR" sz="2800" dirty="0" err="1" smtClean="0"/>
              <a:t>removal</a:t>
            </a:r>
            <a:r>
              <a:rPr lang="tr-TR" sz="2800" dirty="0" smtClean="0"/>
              <a:t>, </a:t>
            </a:r>
            <a:r>
              <a:rPr lang="tr-TR" sz="2800" b="1" dirty="0" err="1" smtClean="0">
                <a:solidFill>
                  <a:srgbClr val="C00000"/>
                </a:solidFill>
              </a:rPr>
              <a:t>double</a:t>
            </a:r>
            <a:r>
              <a:rPr lang="tr-TR" sz="2800" b="1" dirty="0" smtClean="0">
                <a:solidFill>
                  <a:srgbClr val="C00000"/>
                </a:solidFill>
              </a:rPr>
              <a:t> </a:t>
            </a:r>
            <a:r>
              <a:rPr lang="tr-TR" sz="2800" b="1" dirty="0" err="1" smtClean="0">
                <a:solidFill>
                  <a:srgbClr val="C00000"/>
                </a:solidFill>
              </a:rPr>
              <a:t>bond</a:t>
            </a:r>
            <a:r>
              <a:rPr lang="tr-TR" sz="2800" b="1" dirty="0" smtClean="0">
                <a:solidFill>
                  <a:srgbClr val="C00000"/>
                </a:solidFill>
              </a:rPr>
              <a:t> is </a:t>
            </a:r>
            <a:r>
              <a:rPr lang="tr-TR" sz="2800" b="1" dirty="0" err="1" smtClean="0">
                <a:solidFill>
                  <a:srgbClr val="C00000"/>
                </a:solidFill>
              </a:rPr>
              <a:t>replaced</a:t>
            </a:r>
            <a:r>
              <a:rPr lang="tr-TR" sz="2800" b="1" dirty="0" smtClean="0">
                <a:solidFill>
                  <a:srgbClr val="C00000"/>
                </a:solidFill>
              </a:rPr>
              <a:t> </a:t>
            </a:r>
            <a:r>
              <a:rPr lang="tr-TR" sz="2800" b="1" dirty="0" err="1" smtClean="0">
                <a:solidFill>
                  <a:srgbClr val="C00000"/>
                </a:solidFill>
              </a:rPr>
              <a:t>through</a:t>
            </a:r>
            <a:r>
              <a:rPr lang="tr-TR" sz="2800" b="1" dirty="0" smtClean="0">
                <a:solidFill>
                  <a:srgbClr val="C00000"/>
                </a:solidFill>
              </a:rPr>
              <a:t> </a:t>
            </a:r>
            <a:r>
              <a:rPr lang="tr-TR" sz="2800" b="1" dirty="0" err="1" smtClean="0">
                <a:solidFill>
                  <a:srgbClr val="C00000"/>
                </a:solidFill>
              </a:rPr>
              <a:t>left</a:t>
            </a:r>
            <a:r>
              <a:rPr lang="tr-TR" sz="2800" b="1" dirty="0" smtClean="0">
                <a:solidFill>
                  <a:srgbClr val="C00000"/>
                </a:solidFill>
              </a:rPr>
              <a:t> </a:t>
            </a:r>
            <a:r>
              <a:rPr lang="tr-TR" sz="2800" b="1" dirty="0" err="1" smtClean="0">
                <a:solidFill>
                  <a:srgbClr val="C00000"/>
                </a:solidFill>
              </a:rPr>
              <a:t>or</a:t>
            </a:r>
            <a:r>
              <a:rPr lang="tr-TR" sz="2800" b="1" dirty="0" smtClean="0">
                <a:solidFill>
                  <a:srgbClr val="C00000"/>
                </a:solidFill>
              </a:rPr>
              <a:t> </a:t>
            </a:r>
            <a:r>
              <a:rPr lang="tr-TR" sz="2800" b="1" dirty="0" err="1" smtClean="0">
                <a:solidFill>
                  <a:srgbClr val="C00000"/>
                </a:solidFill>
              </a:rPr>
              <a:t>right</a:t>
            </a:r>
            <a:r>
              <a:rPr lang="tr-TR" sz="2800" b="1" dirty="0" smtClean="0">
                <a:solidFill>
                  <a:srgbClr val="C00000"/>
                </a:solidFill>
              </a:rPr>
              <a:t> </a:t>
            </a:r>
            <a:r>
              <a:rPr lang="tr-TR" sz="2800" b="1" dirty="0" err="1" smtClean="0">
                <a:solidFill>
                  <a:srgbClr val="C00000"/>
                </a:solidFill>
              </a:rPr>
              <a:t>side</a:t>
            </a:r>
            <a:endParaRPr lang="tr-TR" sz="2800" b="1" dirty="0">
              <a:solidFill>
                <a:srgbClr val="C00000"/>
              </a:solidFill>
            </a:endParaRPr>
          </a:p>
        </p:txBody>
      </p:sp>
      <p:sp>
        <p:nvSpPr>
          <p:cNvPr id="17" name="16 Metin kutusu"/>
          <p:cNvSpPr txBox="1"/>
          <p:nvPr/>
        </p:nvSpPr>
        <p:spPr>
          <a:xfrm>
            <a:off x="259309" y="1765133"/>
            <a:ext cx="85844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 err="1" smtClean="0"/>
              <a:t>Free</a:t>
            </a:r>
            <a:r>
              <a:rPr lang="tr-TR" sz="3200" b="1" dirty="0" smtClean="0"/>
              <a:t> </a:t>
            </a:r>
            <a:r>
              <a:rPr lang="tr-TR" sz="3200" b="1" dirty="0" err="1" smtClean="0"/>
              <a:t>radicals</a:t>
            </a:r>
            <a:r>
              <a:rPr lang="tr-TR" sz="3200" b="1" dirty="0" smtClean="0"/>
              <a:t> </a:t>
            </a:r>
            <a:r>
              <a:rPr lang="tr-TR" sz="3200" b="1" dirty="0" err="1" smtClean="0"/>
              <a:t>are</a:t>
            </a:r>
            <a:r>
              <a:rPr lang="tr-TR" sz="3200" b="1" dirty="0" smtClean="0"/>
              <a:t> </a:t>
            </a:r>
            <a:r>
              <a:rPr lang="tr-TR" sz="3200" b="1" dirty="0" err="1" smtClean="0"/>
              <a:t>activated</a:t>
            </a:r>
            <a:r>
              <a:rPr lang="tr-TR" sz="3200" b="1" dirty="0" smtClean="0"/>
              <a:t> </a:t>
            </a:r>
            <a:r>
              <a:rPr lang="tr-TR" sz="3200" b="1" dirty="0" err="1" smtClean="0"/>
              <a:t>by</a:t>
            </a:r>
            <a:r>
              <a:rPr lang="tr-TR" sz="3200" b="1" dirty="0" smtClean="0"/>
              <a:t> </a:t>
            </a:r>
            <a:r>
              <a:rPr lang="tr-TR" sz="3200" b="1" dirty="0" err="1" smtClean="0"/>
              <a:t>two</a:t>
            </a:r>
            <a:r>
              <a:rPr lang="tr-TR" sz="3200" b="1" dirty="0" smtClean="0"/>
              <a:t> </a:t>
            </a:r>
            <a:r>
              <a:rPr lang="tr-TR" sz="3200" b="1" dirty="0" err="1" smtClean="0"/>
              <a:t>different</a:t>
            </a:r>
            <a:r>
              <a:rPr lang="tr-TR" sz="3200" b="1" dirty="0" smtClean="0"/>
              <a:t> </a:t>
            </a:r>
            <a:r>
              <a:rPr lang="tr-TR" sz="3200" b="1" dirty="0" err="1" smtClean="0"/>
              <a:t>ways</a:t>
            </a:r>
            <a:endParaRPr lang="tr-TR" sz="3200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906" name="Picture 2"/>
          <p:cNvPicPr>
            <a:picLocks noChangeAspect="1" noChangeArrowheads="1"/>
          </p:cNvPicPr>
          <p:nvPr/>
        </p:nvPicPr>
        <p:blipFill>
          <a:blip r:embed="rId2"/>
          <a:srcRect l="29894" t="25560" r="18079" b="10448"/>
          <a:stretch>
            <a:fillRect/>
          </a:stretch>
        </p:blipFill>
        <p:spPr bwMode="auto">
          <a:xfrm>
            <a:off x="232012" y="1610436"/>
            <a:ext cx="7342495" cy="5077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r-TR" sz="3600" b="1" dirty="0" err="1" smtClean="0"/>
              <a:t>Degradation</a:t>
            </a:r>
            <a:r>
              <a:rPr lang="tr-TR" sz="3600" b="1" dirty="0" smtClean="0"/>
              <a:t> </a:t>
            </a:r>
            <a:r>
              <a:rPr lang="tr-TR" sz="3600" b="1" dirty="0" err="1" smtClean="0"/>
              <a:t>products</a:t>
            </a:r>
            <a:r>
              <a:rPr lang="tr-TR" sz="3600" b="1" dirty="0" smtClean="0"/>
              <a:t> </a:t>
            </a:r>
            <a:r>
              <a:rPr lang="tr-TR" sz="3600" b="1" dirty="0" err="1" smtClean="0"/>
              <a:t>and</a:t>
            </a:r>
            <a:r>
              <a:rPr lang="tr-TR" sz="3600" b="1" dirty="0" smtClean="0"/>
              <a:t> </a:t>
            </a:r>
            <a:r>
              <a:rPr lang="tr-TR" sz="3600" b="1" dirty="0" err="1" smtClean="0"/>
              <a:t>undesirable</a:t>
            </a:r>
            <a:r>
              <a:rPr lang="tr-TR" sz="3600" b="1" dirty="0" smtClean="0"/>
              <a:t> </a:t>
            </a:r>
            <a:r>
              <a:rPr lang="tr-TR" sz="3600" b="1" dirty="0" err="1" smtClean="0"/>
              <a:t>results</a:t>
            </a:r>
            <a:r>
              <a:rPr lang="tr-TR" sz="3600" b="1" dirty="0" smtClean="0"/>
              <a:t> of </a:t>
            </a:r>
            <a:r>
              <a:rPr lang="tr-TR" sz="3600" b="1" dirty="0" err="1" smtClean="0"/>
              <a:t>lipid</a:t>
            </a:r>
            <a:r>
              <a:rPr lang="tr-TR" sz="3600" b="1" dirty="0" smtClean="0"/>
              <a:t> </a:t>
            </a:r>
            <a:r>
              <a:rPr lang="tr-TR" sz="3600" b="1" dirty="0" err="1" smtClean="0"/>
              <a:t>oxidation</a:t>
            </a:r>
            <a:endParaRPr lang="tr-TR" sz="3600" b="1" dirty="0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AB801-BCA0-4247-A675-2387E2FEEA5F}" type="datetime1">
              <a:rPr lang="en-US" smtClean="0"/>
              <a:pPr/>
              <a:t>3/11/2020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FDE 216-FP</a:t>
            </a:r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8818866D-0444-4E98-9157-10C2F682FBB5}" type="slidenum">
              <a:rPr lang="tr-TR" smtClean="0"/>
              <a:pPr/>
              <a:t>69</a:t>
            </a:fld>
            <a:endParaRPr lang="tr-TR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 err="1" smtClean="0"/>
              <a:t>What</a:t>
            </a:r>
            <a:r>
              <a:rPr lang="tr-TR" b="1" dirty="0" smtClean="0"/>
              <a:t> can </a:t>
            </a:r>
            <a:r>
              <a:rPr lang="tr-TR" b="1" dirty="0" err="1" smtClean="0"/>
              <a:t>we</a:t>
            </a:r>
            <a:r>
              <a:rPr lang="tr-TR" b="1" dirty="0" smtClean="0"/>
              <a:t> do </a:t>
            </a:r>
            <a:r>
              <a:rPr lang="tr-TR" b="1" dirty="0" err="1" smtClean="0"/>
              <a:t>for</a:t>
            </a:r>
            <a:r>
              <a:rPr lang="tr-TR" b="1" dirty="0" smtClean="0"/>
              <a:t> </a:t>
            </a:r>
            <a:r>
              <a:rPr lang="tr-TR" b="1" dirty="0" err="1" smtClean="0"/>
              <a:t>the</a:t>
            </a:r>
            <a:r>
              <a:rPr lang="tr-TR" b="1" dirty="0" smtClean="0"/>
              <a:t> </a:t>
            </a:r>
            <a:r>
              <a:rPr lang="tr-TR" b="1" dirty="0" err="1" smtClean="0"/>
              <a:t>protection</a:t>
            </a:r>
            <a:r>
              <a:rPr lang="tr-TR" b="1" dirty="0" smtClean="0"/>
              <a:t> of </a:t>
            </a:r>
            <a:r>
              <a:rPr lang="tr-TR" b="1" dirty="0" err="1" smtClean="0"/>
              <a:t>quality</a:t>
            </a:r>
            <a:r>
              <a:rPr lang="tr-TR" b="1" dirty="0" smtClean="0"/>
              <a:t> </a:t>
            </a:r>
            <a:r>
              <a:rPr lang="tr-TR" b="1" dirty="0" err="1" smtClean="0"/>
              <a:t>and</a:t>
            </a:r>
            <a:r>
              <a:rPr lang="tr-TR" b="1" dirty="0" smtClean="0"/>
              <a:t> </a:t>
            </a:r>
            <a:r>
              <a:rPr lang="tr-TR" b="1" dirty="0" err="1" smtClean="0"/>
              <a:t>safety</a:t>
            </a:r>
            <a:r>
              <a:rPr lang="tr-TR" b="1" dirty="0" smtClean="0"/>
              <a:t>?</a:t>
            </a:r>
            <a:endParaRPr lang="en-US" b="1" dirty="0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DE442-1CB8-400A-A8EF-E1E759702E45}" type="datetime1">
              <a:rPr lang="en-US" smtClean="0"/>
              <a:pPr/>
              <a:t>3/11/2020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dirty="0" smtClean="0"/>
              <a:t>FDE 216-FP</a:t>
            </a:r>
            <a:endParaRPr lang="tr-TR" dirty="0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8818866D-0444-4E98-9157-10C2F682FBB5}" type="slidenum">
              <a:rPr lang="tr-TR" smtClean="0"/>
              <a:pPr/>
              <a:t>7</a:t>
            </a:fld>
            <a:endParaRPr lang="tr-TR"/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Clr>
                <a:schemeClr val="accent2">
                  <a:lumMod val="75000"/>
                </a:schemeClr>
              </a:buClr>
            </a:pPr>
            <a:r>
              <a:rPr lang="tr-TR" sz="2600" dirty="0" err="1" smtClean="0"/>
              <a:t>In</a:t>
            </a:r>
            <a:r>
              <a:rPr lang="tr-TR" sz="2600" dirty="0" smtClean="0"/>
              <a:t> </a:t>
            </a:r>
            <a:r>
              <a:rPr lang="tr-TR" sz="2600" dirty="0" err="1" smtClean="0"/>
              <a:t>order</a:t>
            </a:r>
            <a:r>
              <a:rPr lang="tr-TR" sz="2600" dirty="0" smtClean="0"/>
              <a:t> </a:t>
            </a:r>
            <a:r>
              <a:rPr lang="tr-TR" sz="2600" dirty="0" err="1" smtClean="0"/>
              <a:t>to</a:t>
            </a:r>
            <a:r>
              <a:rPr lang="tr-TR" sz="2600" dirty="0" smtClean="0"/>
              <a:t> </a:t>
            </a:r>
            <a:r>
              <a:rPr lang="tr-TR" sz="2600" dirty="0" err="1" smtClean="0"/>
              <a:t>maintain</a:t>
            </a:r>
            <a:r>
              <a:rPr lang="tr-TR" sz="2600" dirty="0" smtClean="0"/>
              <a:t> </a:t>
            </a:r>
            <a:r>
              <a:rPr lang="tr-TR" sz="2600" dirty="0" err="1" smtClean="0"/>
              <a:t>the</a:t>
            </a:r>
            <a:r>
              <a:rPr lang="tr-TR" sz="2600" dirty="0" smtClean="0"/>
              <a:t> </a:t>
            </a:r>
            <a:r>
              <a:rPr lang="tr-TR" sz="2600" dirty="0" err="1" smtClean="0"/>
              <a:t>quality</a:t>
            </a:r>
            <a:r>
              <a:rPr lang="tr-TR" sz="2600" dirty="0" smtClean="0"/>
              <a:t> </a:t>
            </a:r>
            <a:r>
              <a:rPr lang="tr-TR" sz="2600" dirty="0" err="1" smtClean="0"/>
              <a:t>and</a:t>
            </a:r>
            <a:r>
              <a:rPr lang="tr-TR" sz="2600" dirty="0" smtClean="0"/>
              <a:t> </a:t>
            </a:r>
            <a:r>
              <a:rPr lang="tr-TR" sz="2600" dirty="0" err="1" smtClean="0"/>
              <a:t>safety</a:t>
            </a:r>
            <a:r>
              <a:rPr lang="tr-TR" sz="2600" dirty="0" smtClean="0"/>
              <a:t> of a </a:t>
            </a:r>
            <a:r>
              <a:rPr lang="tr-TR" sz="2600" dirty="0" err="1" smtClean="0"/>
              <a:t>food</a:t>
            </a:r>
            <a:r>
              <a:rPr lang="tr-TR" sz="2600" dirty="0" smtClean="0"/>
              <a:t> </a:t>
            </a:r>
            <a:r>
              <a:rPr lang="tr-TR" sz="2600" dirty="0" err="1" smtClean="0"/>
              <a:t>product</a:t>
            </a:r>
            <a:r>
              <a:rPr lang="tr-TR" sz="2600" dirty="0" smtClean="0"/>
              <a:t> </a:t>
            </a:r>
            <a:r>
              <a:rPr lang="tr-TR" sz="2600" dirty="0" err="1" smtClean="0"/>
              <a:t>during</a:t>
            </a:r>
            <a:r>
              <a:rPr lang="tr-TR" sz="2600" dirty="0" smtClean="0"/>
              <a:t> </a:t>
            </a:r>
            <a:r>
              <a:rPr lang="tr-TR" sz="2600" dirty="0" err="1" smtClean="0"/>
              <a:t>shelf</a:t>
            </a:r>
            <a:r>
              <a:rPr lang="tr-TR" sz="2600" dirty="0" smtClean="0"/>
              <a:t> life;</a:t>
            </a:r>
          </a:p>
          <a:p>
            <a:pPr marL="320040" lvl="1" indent="0">
              <a:buClr>
                <a:schemeClr val="accent2">
                  <a:lumMod val="75000"/>
                </a:schemeClr>
              </a:buClr>
            </a:pPr>
            <a:r>
              <a:rPr lang="tr-TR" dirty="0" err="1" smtClean="0"/>
              <a:t>We</a:t>
            </a:r>
            <a:r>
              <a:rPr lang="tr-TR" dirty="0" smtClean="0"/>
              <a:t> </a:t>
            </a:r>
            <a:r>
              <a:rPr lang="tr-TR" dirty="0" err="1" smtClean="0"/>
              <a:t>have</a:t>
            </a:r>
            <a:r>
              <a:rPr lang="tr-TR" dirty="0" smtClean="0"/>
              <a:t> </a:t>
            </a:r>
            <a:r>
              <a:rPr lang="tr-TR" dirty="0" err="1" smtClean="0"/>
              <a:t>to</a:t>
            </a:r>
            <a:r>
              <a:rPr lang="tr-TR" dirty="0" smtClean="0"/>
              <a:t> </a:t>
            </a:r>
            <a:r>
              <a:rPr lang="tr-TR" dirty="0" err="1" smtClean="0"/>
              <a:t>know</a:t>
            </a:r>
            <a:r>
              <a:rPr lang="tr-TR" dirty="0" smtClean="0"/>
              <a:t> </a:t>
            </a:r>
            <a:r>
              <a:rPr lang="tr-TR" b="1" dirty="0" err="1" smtClean="0"/>
              <a:t>the</a:t>
            </a:r>
            <a:r>
              <a:rPr lang="tr-TR" b="1" dirty="0" smtClean="0"/>
              <a:t> </a:t>
            </a:r>
            <a:r>
              <a:rPr lang="tr-TR" b="1" dirty="0" err="1" smtClean="0"/>
              <a:t>kind</a:t>
            </a:r>
            <a:r>
              <a:rPr lang="tr-TR" b="1" dirty="0" smtClean="0"/>
              <a:t> of </a:t>
            </a:r>
            <a:r>
              <a:rPr lang="tr-TR" b="1" dirty="0" err="1" smtClean="0"/>
              <a:t>changes</a:t>
            </a:r>
            <a:r>
              <a:rPr lang="tr-TR" b="1" dirty="0" smtClean="0"/>
              <a:t> </a:t>
            </a:r>
            <a:r>
              <a:rPr lang="tr-TR" b="1" dirty="0" err="1" smtClean="0"/>
              <a:t>that</a:t>
            </a:r>
            <a:r>
              <a:rPr lang="tr-TR" b="1" dirty="0" smtClean="0"/>
              <a:t> </a:t>
            </a:r>
            <a:r>
              <a:rPr lang="tr-TR" b="1" dirty="0" err="1" smtClean="0"/>
              <a:t>influence</a:t>
            </a:r>
            <a:r>
              <a:rPr lang="tr-TR" b="1" dirty="0" smtClean="0"/>
              <a:t> </a:t>
            </a:r>
            <a:r>
              <a:rPr lang="tr-TR" b="1" dirty="0" err="1" smtClean="0"/>
              <a:t>food</a:t>
            </a:r>
            <a:r>
              <a:rPr lang="tr-TR" b="1" dirty="0" smtClean="0"/>
              <a:t> </a:t>
            </a:r>
            <a:r>
              <a:rPr lang="tr-TR" b="1" dirty="0" err="1" smtClean="0"/>
              <a:t>quality</a:t>
            </a:r>
            <a:r>
              <a:rPr lang="tr-TR" b="1" dirty="0" smtClean="0"/>
              <a:t> </a:t>
            </a:r>
            <a:r>
              <a:rPr lang="tr-TR" b="1" dirty="0" err="1" smtClean="0"/>
              <a:t>and</a:t>
            </a:r>
            <a:r>
              <a:rPr lang="tr-TR" b="1" dirty="0" smtClean="0"/>
              <a:t> </a:t>
            </a:r>
            <a:r>
              <a:rPr lang="tr-TR" b="1" dirty="0" err="1" smtClean="0"/>
              <a:t>safety</a:t>
            </a:r>
            <a:endParaRPr lang="tr-TR" b="1" dirty="0" smtClean="0"/>
          </a:p>
          <a:p>
            <a:pPr marL="320040" lvl="1" indent="0">
              <a:buClr>
                <a:schemeClr val="accent2">
                  <a:lumMod val="75000"/>
                </a:schemeClr>
              </a:buClr>
            </a:pPr>
            <a:r>
              <a:rPr lang="tr-TR" dirty="0" err="1" smtClean="0"/>
              <a:t>We</a:t>
            </a:r>
            <a:r>
              <a:rPr lang="tr-TR" dirty="0" smtClean="0"/>
              <a:t> </a:t>
            </a:r>
            <a:r>
              <a:rPr lang="tr-TR" dirty="0" err="1" smtClean="0"/>
              <a:t>have</a:t>
            </a:r>
            <a:r>
              <a:rPr lang="tr-TR" dirty="0" smtClean="0"/>
              <a:t> </a:t>
            </a:r>
            <a:r>
              <a:rPr lang="tr-TR" dirty="0" err="1" smtClean="0"/>
              <a:t>to</a:t>
            </a:r>
            <a:r>
              <a:rPr lang="tr-TR" dirty="0" smtClean="0"/>
              <a:t> </a:t>
            </a:r>
            <a:r>
              <a:rPr lang="tr-TR" dirty="0" err="1" smtClean="0"/>
              <a:t>know</a:t>
            </a:r>
            <a:r>
              <a:rPr lang="tr-TR" dirty="0" smtClean="0"/>
              <a:t> </a:t>
            </a:r>
            <a:r>
              <a:rPr lang="tr-TR" b="1" dirty="0" err="1" smtClean="0">
                <a:solidFill>
                  <a:srgbClr val="7030A0"/>
                </a:solidFill>
              </a:rPr>
              <a:t>the</a:t>
            </a:r>
            <a:r>
              <a:rPr lang="tr-TR" b="1" dirty="0" smtClean="0">
                <a:solidFill>
                  <a:srgbClr val="7030A0"/>
                </a:solidFill>
              </a:rPr>
              <a:t> </a:t>
            </a:r>
            <a:r>
              <a:rPr lang="tr-TR" b="1" dirty="0" err="1" smtClean="0">
                <a:solidFill>
                  <a:srgbClr val="7030A0"/>
                </a:solidFill>
              </a:rPr>
              <a:t>factors</a:t>
            </a:r>
            <a:r>
              <a:rPr lang="tr-TR" b="1" dirty="0" smtClean="0">
                <a:solidFill>
                  <a:srgbClr val="7030A0"/>
                </a:solidFill>
              </a:rPr>
              <a:t> </a:t>
            </a:r>
            <a:r>
              <a:rPr lang="tr-TR" b="1" dirty="0" err="1" smtClean="0">
                <a:solidFill>
                  <a:srgbClr val="7030A0"/>
                </a:solidFill>
              </a:rPr>
              <a:t>that</a:t>
            </a:r>
            <a:r>
              <a:rPr lang="tr-TR" b="1" dirty="0" smtClean="0">
                <a:solidFill>
                  <a:srgbClr val="7030A0"/>
                </a:solidFill>
              </a:rPr>
              <a:t> </a:t>
            </a:r>
            <a:r>
              <a:rPr lang="tr-TR" b="1" dirty="0" err="1" smtClean="0">
                <a:solidFill>
                  <a:srgbClr val="7030A0"/>
                </a:solidFill>
              </a:rPr>
              <a:t>trigger</a:t>
            </a:r>
            <a:r>
              <a:rPr lang="tr-TR" b="1" dirty="0" smtClean="0">
                <a:solidFill>
                  <a:srgbClr val="7030A0"/>
                </a:solidFill>
              </a:rPr>
              <a:t> </a:t>
            </a:r>
            <a:r>
              <a:rPr lang="tr-TR" b="1" dirty="0" err="1" smtClean="0">
                <a:solidFill>
                  <a:srgbClr val="7030A0"/>
                </a:solidFill>
              </a:rPr>
              <a:t>or</a:t>
            </a:r>
            <a:r>
              <a:rPr lang="tr-TR" b="1" dirty="0" smtClean="0">
                <a:solidFill>
                  <a:srgbClr val="7030A0"/>
                </a:solidFill>
              </a:rPr>
              <a:t> </a:t>
            </a:r>
            <a:r>
              <a:rPr lang="tr-TR" b="1" dirty="0" err="1" smtClean="0">
                <a:solidFill>
                  <a:srgbClr val="7030A0"/>
                </a:solidFill>
              </a:rPr>
              <a:t>control</a:t>
            </a:r>
            <a:r>
              <a:rPr lang="tr-TR" b="1" dirty="0" smtClean="0">
                <a:solidFill>
                  <a:srgbClr val="7030A0"/>
                </a:solidFill>
              </a:rPr>
              <a:t> </a:t>
            </a:r>
            <a:r>
              <a:rPr lang="tr-TR" b="1" dirty="0" err="1" smtClean="0">
                <a:solidFill>
                  <a:srgbClr val="7030A0"/>
                </a:solidFill>
              </a:rPr>
              <a:t>the</a:t>
            </a:r>
            <a:r>
              <a:rPr lang="tr-TR" b="1" dirty="0" smtClean="0">
                <a:solidFill>
                  <a:srgbClr val="7030A0"/>
                </a:solidFill>
              </a:rPr>
              <a:t> rate of </a:t>
            </a:r>
            <a:r>
              <a:rPr lang="tr-TR" b="1" dirty="0" err="1" smtClean="0">
                <a:solidFill>
                  <a:srgbClr val="7030A0"/>
                </a:solidFill>
              </a:rPr>
              <a:t>these</a:t>
            </a:r>
            <a:r>
              <a:rPr lang="tr-TR" b="1" dirty="0" smtClean="0">
                <a:solidFill>
                  <a:srgbClr val="7030A0"/>
                </a:solidFill>
              </a:rPr>
              <a:t> </a:t>
            </a:r>
            <a:r>
              <a:rPr lang="tr-TR" b="1" dirty="0" err="1" smtClean="0">
                <a:solidFill>
                  <a:srgbClr val="7030A0"/>
                </a:solidFill>
              </a:rPr>
              <a:t>reactions</a:t>
            </a:r>
            <a:endParaRPr lang="tr-TR" b="1" dirty="0">
              <a:solidFill>
                <a:srgbClr val="7030A0"/>
              </a:solidFill>
            </a:endParaRPr>
          </a:p>
          <a:p>
            <a:pPr marL="320040" lvl="1" indent="0">
              <a:buClr>
                <a:schemeClr val="accent2">
                  <a:lumMod val="75000"/>
                </a:schemeClr>
              </a:buClr>
            </a:pPr>
            <a:r>
              <a:rPr lang="tr-TR" dirty="0" err="1" smtClean="0"/>
              <a:t>We</a:t>
            </a:r>
            <a:r>
              <a:rPr lang="tr-TR" dirty="0" smtClean="0"/>
              <a:t> </a:t>
            </a:r>
            <a:r>
              <a:rPr lang="tr-TR" dirty="0" err="1" smtClean="0"/>
              <a:t>have</a:t>
            </a:r>
            <a:r>
              <a:rPr lang="tr-TR" dirty="0" smtClean="0"/>
              <a:t> </a:t>
            </a:r>
            <a:r>
              <a:rPr lang="tr-TR" dirty="0" err="1" smtClean="0"/>
              <a:t>to</a:t>
            </a:r>
            <a:r>
              <a:rPr lang="tr-TR" dirty="0" smtClean="0"/>
              <a:t> </a:t>
            </a:r>
            <a:r>
              <a:rPr lang="tr-TR" b="1" dirty="0" smtClean="0">
                <a:solidFill>
                  <a:srgbClr val="0000FF"/>
                </a:solidFill>
              </a:rPr>
              <a:t>minimize </a:t>
            </a:r>
            <a:r>
              <a:rPr lang="tr-TR" b="1" dirty="0" err="1" smtClean="0">
                <a:solidFill>
                  <a:srgbClr val="0000FF"/>
                </a:solidFill>
              </a:rPr>
              <a:t>undesirable</a:t>
            </a:r>
            <a:r>
              <a:rPr lang="tr-TR" b="1" dirty="0" smtClean="0">
                <a:solidFill>
                  <a:srgbClr val="0000FF"/>
                </a:solidFill>
              </a:rPr>
              <a:t> </a:t>
            </a:r>
            <a:r>
              <a:rPr lang="tr-TR" b="1" dirty="0" err="1" smtClean="0">
                <a:solidFill>
                  <a:srgbClr val="0000FF"/>
                </a:solidFill>
              </a:rPr>
              <a:t>changes</a:t>
            </a:r>
            <a:r>
              <a:rPr lang="tr-TR" b="1" dirty="0" smtClean="0">
                <a:solidFill>
                  <a:srgbClr val="0000FF"/>
                </a:solidFill>
              </a:rPr>
              <a:t> </a:t>
            </a:r>
            <a:r>
              <a:rPr lang="tr-TR" dirty="0" err="1" smtClean="0"/>
              <a:t>and</a:t>
            </a:r>
            <a:r>
              <a:rPr lang="tr-TR" dirty="0" smtClean="0"/>
              <a:t> </a:t>
            </a:r>
            <a:r>
              <a:rPr lang="tr-TR" b="1" dirty="0" err="1" smtClean="0">
                <a:solidFill>
                  <a:srgbClr val="C00000"/>
                </a:solidFill>
              </a:rPr>
              <a:t>maximize</a:t>
            </a:r>
            <a:r>
              <a:rPr lang="tr-TR" b="1" dirty="0" smtClean="0">
                <a:solidFill>
                  <a:srgbClr val="C00000"/>
                </a:solidFill>
              </a:rPr>
              <a:t> </a:t>
            </a:r>
            <a:r>
              <a:rPr lang="en-US" b="1" dirty="0">
                <a:solidFill>
                  <a:srgbClr val="C00000"/>
                </a:solidFill>
              </a:rPr>
              <a:t>the development </a:t>
            </a:r>
            <a:r>
              <a:rPr lang="en-US" b="1" dirty="0" smtClean="0">
                <a:solidFill>
                  <a:srgbClr val="C00000"/>
                </a:solidFill>
              </a:rPr>
              <a:t>and</a:t>
            </a:r>
            <a:r>
              <a:rPr lang="tr-TR" b="1" dirty="0" smtClean="0">
                <a:solidFill>
                  <a:srgbClr val="C00000"/>
                </a:solidFill>
              </a:rPr>
              <a:t> </a:t>
            </a:r>
            <a:r>
              <a:rPr lang="en-US" b="1" dirty="0" smtClean="0">
                <a:solidFill>
                  <a:srgbClr val="C00000"/>
                </a:solidFill>
              </a:rPr>
              <a:t>maintenance </a:t>
            </a:r>
            <a:r>
              <a:rPr lang="en-US" b="1" dirty="0">
                <a:solidFill>
                  <a:srgbClr val="C00000"/>
                </a:solidFill>
              </a:rPr>
              <a:t>of desirable </a:t>
            </a:r>
            <a:r>
              <a:rPr lang="en-US" b="1" dirty="0" smtClean="0">
                <a:solidFill>
                  <a:srgbClr val="C00000"/>
                </a:solidFill>
              </a:rPr>
              <a:t>properties</a:t>
            </a:r>
            <a:endParaRPr lang="tr-TR" b="1" dirty="0" smtClean="0">
              <a:solidFill>
                <a:srgbClr val="C00000"/>
              </a:solidFill>
            </a:endParaRPr>
          </a:p>
          <a:p>
            <a:pPr marL="320040" lvl="1" indent="0">
              <a:buClr>
                <a:schemeClr val="accent2">
                  <a:lumMod val="75000"/>
                </a:schemeClr>
              </a:buClr>
            </a:pPr>
            <a:r>
              <a:rPr lang="tr-TR" dirty="0" err="1" smtClean="0"/>
              <a:t>We</a:t>
            </a:r>
            <a:r>
              <a:rPr lang="tr-TR" dirty="0" smtClean="0"/>
              <a:t> </a:t>
            </a:r>
            <a:r>
              <a:rPr lang="tr-TR" dirty="0" err="1" smtClean="0"/>
              <a:t>have</a:t>
            </a:r>
            <a:r>
              <a:rPr lang="tr-TR" dirty="0" smtClean="0"/>
              <a:t> </a:t>
            </a:r>
            <a:r>
              <a:rPr lang="tr-TR" dirty="0" err="1" smtClean="0"/>
              <a:t>to</a:t>
            </a:r>
            <a:r>
              <a:rPr lang="tr-TR" dirty="0" smtClean="0"/>
              <a:t> </a:t>
            </a:r>
            <a:r>
              <a:rPr lang="tr-TR" b="1" dirty="0" err="1" smtClean="0">
                <a:solidFill>
                  <a:srgbClr val="0000FF"/>
                </a:solidFill>
              </a:rPr>
              <a:t>use</a:t>
            </a:r>
            <a:r>
              <a:rPr lang="tr-TR" b="1" dirty="0" smtClean="0">
                <a:solidFill>
                  <a:srgbClr val="0000FF"/>
                </a:solidFill>
              </a:rPr>
              <a:t> </a:t>
            </a:r>
            <a:r>
              <a:rPr lang="tr-TR" b="1" dirty="0" err="1" smtClean="0">
                <a:solidFill>
                  <a:srgbClr val="0000FF"/>
                </a:solidFill>
              </a:rPr>
              <a:t>the</a:t>
            </a:r>
            <a:r>
              <a:rPr lang="tr-TR" b="1" dirty="0" smtClean="0">
                <a:solidFill>
                  <a:srgbClr val="0000FF"/>
                </a:solidFill>
              </a:rPr>
              <a:t> </a:t>
            </a:r>
            <a:r>
              <a:rPr lang="tr-TR" b="1" dirty="0" err="1" smtClean="0">
                <a:solidFill>
                  <a:srgbClr val="0000FF"/>
                </a:solidFill>
              </a:rPr>
              <a:t>right</a:t>
            </a:r>
            <a:r>
              <a:rPr lang="tr-TR" b="1" dirty="0" smtClean="0">
                <a:solidFill>
                  <a:srgbClr val="0000FF"/>
                </a:solidFill>
              </a:rPr>
              <a:t> </a:t>
            </a:r>
            <a:r>
              <a:rPr lang="tr-TR" b="1" dirty="0" err="1" smtClean="0">
                <a:solidFill>
                  <a:srgbClr val="0000FF"/>
                </a:solidFill>
              </a:rPr>
              <a:t>packaging</a:t>
            </a:r>
            <a:r>
              <a:rPr lang="tr-TR" b="1" dirty="0" smtClean="0">
                <a:solidFill>
                  <a:srgbClr val="0000FF"/>
                </a:solidFill>
              </a:rPr>
              <a:t> </a:t>
            </a:r>
            <a:r>
              <a:rPr lang="tr-TR" b="1" dirty="0" err="1" smtClean="0">
                <a:solidFill>
                  <a:srgbClr val="0000FF"/>
                </a:solidFill>
              </a:rPr>
              <a:t>option</a:t>
            </a:r>
            <a:endParaRPr lang="tr-TR" b="1" dirty="0" smtClean="0">
              <a:solidFill>
                <a:srgbClr val="0000FF"/>
              </a:solidFill>
            </a:endParaRPr>
          </a:p>
          <a:p>
            <a:pPr marL="0" indent="0">
              <a:buClr>
                <a:schemeClr val="accent2">
                  <a:lumMod val="75000"/>
                </a:schemeClr>
              </a:buClr>
              <a:buSzPct val="100000"/>
              <a:buNone/>
            </a:pPr>
            <a:endParaRPr lang="tr-TR" sz="2600" dirty="0" smtClean="0"/>
          </a:p>
        </p:txBody>
      </p:sp>
    </p:spTree>
    <p:extLst>
      <p:ext uri="{BB962C8B-B14F-4D97-AF65-F5344CB8AC3E}">
        <p14:creationId xmlns:p14="http://schemas.microsoft.com/office/powerpoint/2010/main" val="3003550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229600" cy="1371600"/>
          </a:xfrm>
        </p:spPr>
        <p:txBody>
          <a:bodyPr>
            <a:normAutofit/>
          </a:bodyPr>
          <a:lstStyle/>
          <a:p>
            <a:pPr eaLnBrk="1" hangingPunct="1"/>
            <a:r>
              <a:rPr lang="tr-TR" sz="3600" b="1" dirty="0" err="1" smtClean="0"/>
              <a:t>The</a:t>
            </a:r>
            <a:r>
              <a:rPr lang="tr-TR" sz="3600" b="1" dirty="0" smtClean="0"/>
              <a:t> </a:t>
            </a:r>
            <a:r>
              <a:rPr lang="tr-TR" sz="3600" b="1" dirty="0" err="1" smtClean="0"/>
              <a:t>factors</a:t>
            </a:r>
            <a:r>
              <a:rPr lang="tr-TR" sz="3600" b="1" dirty="0" smtClean="0"/>
              <a:t> </a:t>
            </a:r>
            <a:r>
              <a:rPr lang="tr-TR" sz="3600" b="1" dirty="0" err="1" smtClean="0"/>
              <a:t>that</a:t>
            </a:r>
            <a:r>
              <a:rPr lang="tr-TR" sz="3600" b="1" dirty="0" smtClean="0"/>
              <a:t> </a:t>
            </a:r>
            <a:r>
              <a:rPr lang="tr-TR" sz="3600" b="1" dirty="0" err="1" smtClean="0"/>
              <a:t>affect</a:t>
            </a:r>
            <a:r>
              <a:rPr lang="tr-TR" sz="3600" b="1" dirty="0" smtClean="0"/>
              <a:t> </a:t>
            </a:r>
            <a:r>
              <a:rPr lang="tr-TR" sz="3600" b="1" dirty="0" err="1" smtClean="0"/>
              <a:t>lipid</a:t>
            </a:r>
            <a:r>
              <a:rPr lang="tr-TR" sz="3600" b="1" dirty="0" smtClean="0"/>
              <a:t> </a:t>
            </a:r>
            <a:r>
              <a:rPr lang="tr-TR" sz="3600" b="1" dirty="0" err="1" smtClean="0"/>
              <a:t>oxidation</a:t>
            </a:r>
            <a:r>
              <a:rPr lang="tr-TR" sz="3600" b="1" dirty="0" smtClean="0"/>
              <a:t> rate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1412875"/>
            <a:ext cx="8208963" cy="4968875"/>
          </a:xfrm>
        </p:spPr>
        <p:txBody>
          <a:bodyPr>
            <a:normAutofit/>
          </a:bodyPr>
          <a:lstStyle/>
          <a:p>
            <a:pPr marL="274638" indent="-274638" algn="just" eaLnBrk="1" hangingPunct="1">
              <a:buFont typeface="Wingdings" pitchFamily="2" charset="2"/>
              <a:buNone/>
            </a:pPr>
            <a:endParaRPr lang="tr-TR" sz="2800" dirty="0" smtClean="0"/>
          </a:p>
          <a:p>
            <a:pPr marL="274638" indent="-274638" algn="just" eaLnBrk="1" hangingPunct="1"/>
            <a:r>
              <a:rPr lang="tr-TR" sz="2800" dirty="0" err="1" smtClean="0"/>
              <a:t>The</a:t>
            </a:r>
            <a:r>
              <a:rPr lang="tr-TR" sz="2800" dirty="0" smtClean="0"/>
              <a:t> </a:t>
            </a:r>
            <a:r>
              <a:rPr lang="tr-TR" sz="2800" dirty="0" err="1" smtClean="0"/>
              <a:t>factors</a:t>
            </a:r>
            <a:r>
              <a:rPr lang="tr-TR" sz="2800" dirty="0" smtClean="0"/>
              <a:t> </a:t>
            </a:r>
            <a:r>
              <a:rPr lang="tr-TR" sz="2800" dirty="0" err="1" smtClean="0"/>
              <a:t>that</a:t>
            </a:r>
            <a:r>
              <a:rPr lang="tr-TR" sz="2800" dirty="0" smtClean="0"/>
              <a:t> </a:t>
            </a:r>
            <a:r>
              <a:rPr lang="tr-TR" sz="2800" dirty="0" err="1" smtClean="0"/>
              <a:t>affect</a:t>
            </a:r>
            <a:r>
              <a:rPr lang="tr-TR" sz="2800" dirty="0" smtClean="0"/>
              <a:t> </a:t>
            </a:r>
            <a:r>
              <a:rPr lang="tr-TR" sz="2800" dirty="0" err="1" smtClean="0"/>
              <a:t>lipid</a:t>
            </a:r>
            <a:r>
              <a:rPr lang="tr-TR" sz="2800" dirty="0" smtClean="0"/>
              <a:t> </a:t>
            </a:r>
            <a:r>
              <a:rPr lang="tr-TR" sz="2800" dirty="0" err="1" smtClean="0"/>
              <a:t>oxidation</a:t>
            </a:r>
            <a:r>
              <a:rPr lang="tr-TR" sz="2800" dirty="0" smtClean="0"/>
              <a:t> rate </a:t>
            </a:r>
            <a:r>
              <a:rPr lang="tr-TR" sz="2800" dirty="0" err="1" smtClean="0"/>
              <a:t>are</a:t>
            </a:r>
            <a:r>
              <a:rPr lang="tr-TR" sz="2800" dirty="0" smtClean="0"/>
              <a:t> </a:t>
            </a:r>
            <a:r>
              <a:rPr lang="tr-TR" sz="2800" dirty="0" err="1" smtClean="0"/>
              <a:t>given</a:t>
            </a:r>
            <a:r>
              <a:rPr lang="tr-TR" sz="2800" dirty="0" smtClean="0"/>
              <a:t> </a:t>
            </a:r>
            <a:r>
              <a:rPr lang="tr-TR" sz="2800" dirty="0" err="1" smtClean="0"/>
              <a:t>below</a:t>
            </a:r>
            <a:endParaRPr lang="tr-TR" sz="2800" dirty="0" smtClean="0"/>
          </a:p>
          <a:p>
            <a:pPr marL="274638" indent="-274638" algn="just" eaLnBrk="1" hangingPunct="1">
              <a:buNone/>
            </a:pPr>
            <a:endParaRPr lang="tr-TR" sz="2800" dirty="0" smtClean="0"/>
          </a:p>
          <a:p>
            <a:pPr marL="1074738" lvl="2" indent="-274638" algn="just" eaLnBrk="1" hangingPunct="1"/>
            <a:r>
              <a:rPr lang="tr-TR" sz="2800" dirty="0" err="1" smtClean="0"/>
              <a:t>Medium</a:t>
            </a:r>
            <a:r>
              <a:rPr lang="tr-TR" sz="2800" dirty="0" smtClean="0"/>
              <a:t> </a:t>
            </a:r>
            <a:r>
              <a:rPr lang="tr-TR" sz="2800" dirty="0" err="1" smtClean="0"/>
              <a:t>temperature</a:t>
            </a:r>
            <a:endParaRPr lang="tr-TR" sz="2800" dirty="0" smtClean="0"/>
          </a:p>
          <a:p>
            <a:pPr marL="1074738" lvl="2" indent="-274638" algn="just" eaLnBrk="1" hangingPunct="1"/>
            <a:r>
              <a:rPr lang="tr-TR" sz="2800" dirty="0" err="1" smtClean="0"/>
              <a:t>Light</a:t>
            </a:r>
            <a:endParaRPr lang="tr-TR" sz="2800" dirty="0" smtClean="0"/>
          </a:p>
          <a:p>
            <a:pPr marL="1074738" lvl="2" indent="-274638" algn="just" eaLnBrk="1" hangingPunct="1"/>
            <a:r>
              <a:rPr lang="tr-TR" sz="2800" dirty="0" smtClean="0"/>
              <a:t>Presence of metal </a:t>
            </a:r>
            <a:r>
              <a:rPr lang="tr-TR" sz="2800" dirty="0" err="1" smtClean="0"/>
              <a:t>ions</a:t>
            </a:r>
            <a:r>
              <a:rPr lang="tr-TR" sz="2800" dirty="0" smtClean="0"/>
              <a:t> (</a:t>
            </a:r>
            <a:r>
              <a:rPr lang="tr-TR" sz="2800" dirty="0" err="1" smtClean="0"/>
              <a:t>for</a:t>
            </a:r>
            <a:r>
              <a:rPr lang="tr-TR" sz="2800" dirty="0" smtClean="0"/>
              <a:t> </a:t>
            </a:r>
            <a:r>
              <a:rPr lang="tr-TR" sz="2800" dirty="0" err="1" smtClean="0"/>
              <a:t>example</a:t>
            </a:r>
            <a:r>
              <a:rPr lang="tr-TR" sz="2800" dirty="0" smtClean="0"/>
              <a:t> </a:t>
            </a:r>
            <a:r>
              <a:rPr lang="tr-TR" sz="2800" dirty="0" err="1" smtClean="0"/>
              <a:t>Fe</a:t>
            </a:r>
            <a:r>
              <a:rPr lang="tr-TR" sz="2800" baseline="30000" dirty="0" smtClean="0"/>
              <a:t>+2</a:t>
            </a:r>
            <a:r>
              <a:rPr lang="tr-TR" sz="2800" dirty="0" smtClean="0"/>
              <a:t>)</a:t>
            </a:r>
          </a:p>
          <a:p>
            <a:pPr marL="1074738" lvl="2" indent="-274638" algn="just" eaLnBrk="1" hangingPunct="1"/>
            <a:r>
              <a:rPr lang="tr-TR" sz="2800" dirty="0" err="1" smtClean="0"/>
              <a:t>Surface</a:t>
            </a:r>
            <a:r>
              <a:rPr lang="tr-TR" sz="2800" dirty="0" smtClean="0"/>
              <a:t> </a:t>
            </a:r>
            <a:r>
              <a:rPr lang="tr-TR" sz="2800" dirty="0" err="1" smtClean="0"/>
              <a:t>area</a:t>
            </a:r>
            <a:r>
              <a:rPr lang="tr-TR" sz="2800" dirty="0" smtClean="0"/>
              <a:t> of </a:t>
            </a:r>
            <a:r>
              <a:rPr lang="tr-TR" sz="2800" dirty="0" err="1" smtClean="0"/>
              <a:t>oxygen</a:t>
            </a:r>
            <a:r>
              <a:rPr lang="tr-TR" sz="2800" dirty="0" smtClean="0"/>
              <a:t> </a:t>
            </a:r>
            <a:r>
              <a:rPr lang="tr-TR" sz="2800" dirty="0" err="1" smtClean="0"/>
              <a:t>contact</a:t>
            </a:r>
            <a:endParaRPr lang="tr-TR" sz="2800" dirty="0" smtClean="0"/>
          </a:p>
          <a:p>
            <a:pPr marL="1074738" lvl="2" indent="-274638" algn="just" eaLnBrk="1" hangingPunct="1"/>
            <a:r>
              <a:rPr lang="tr-TR" sz="2800" dirty="0" err="1" smtClean="0"/>
              <a:t>Number</a:t>
            </a:r>
            <a:r>
              <a:rPr lang="tr-TR" sz="2800" dirty="0" smtClean="0"/>
              <a:t> of </a:t>
            </a:r>
            <a:r>
              <a:rPr lang="tr-TR" sz="2800" dirty="0" err="1" smtClean="0"/>
              <a:t>double</a:t>
            </a:r>
            <a:r>
              <a:rPr lang="tr-TR" sz="2800" dirty="0" smtClean="0"/>
              <a:t> </a:t>
            </a:r>
            <a:r>
              <a:rPr lang="tr-TR" sz="2800" dirty="0" err="1" smtClean="0"/>
              <a:t>bond</a:t>
            </a:r>
            <a:r>
              <a:rPr lang="tr-TR" sz="2800" dirty="0" smtClean="0"/>
              <a:t> in </a:t>
            </a:r>
            <a:r>
              <a:rPr lang="tr-TR" sz="2800" dirty="0" err="1" smtClean="0"/>
              <a:t>fatty</a:t>
            </a:r>
            <a:r>
              <a:rPr lang="tr-TR" sz="2800" dirty="0" smtClean="0"/>
              <a:t> </a:t>
            </a:r>
            <a:r>
              <a:rPr lang="tr-TR" sz="2800" dirty="0" err="1" smtClean="0"/>
              <a:t>acid</a:t>
            </a:r>
            <a:endParaRPr lang="tr-TR" sz="2800" dirty="0" smtClean="0"/>
          </a:p>
          <a:p>
            <a:pPr marL="1074738" lvl="2" indent="-274638" algn="just" eaLnBrk="1" hangingPunct="1"/>
            <a:endParaRPr lang="tr-TR" sz="2800" dirty="0" smtClean="0"/>
          </a:p>
          <a:p>
            <a:pPr marL="1074738" lvl="2" indent="-274638" algn="just" eaLnBrk="1" hangingPunct="1"/>
            <a:endParaRPr lang="tr-TR" sz="28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559558" y="144575"/>
            <a:ext cx="8476492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tr-TR" sz="3600" b="1" dirty="0" err="1" smtClean="0"/>
              <a:t>Important</a:t>
            </a:r>
            <a:r>
              <a:rPr lang="tr-TR" sz="3600" b="1" dirty="0" smtClean="0"/>
              <a:t> </a:t>
            </a:r>
            <a:r>
              <a:rPr lang="tr-TR" sz="3600" b="1" dirty="0" err="1" smtClean="0"/>
              <a:t>results</a:t>
            </a:r>
            <a:r>
              <a:rPr lang="tr-TR" sz="3600" b="1" dirty="0" smtClean="0"/>
              <a:t> of </a:t>
            </a:r>
            <a:r>
              <a:rPr lang="tr-TR" sz="3600" b="1" dirty="0" err="1" smtClean="0"/>
              <a:t>lipid</a:t>
            </a:r>
            <a:r>
              <a:rPr lang="tr-TR" sz="3600" b="1" dirty="0" smtClean="0"/>
              <a:t> </a:t>
            </a:r>
            <a:r>
              <a:rPr lang="tr-TR" sz="3600" b="1" dirty="0" err="1" smtClean="0"/>
              <a:t>oxidation</a:t>
            </a:r>
            <a:endParaRPr lang="tr-TR" sz="3600" b="1" dirty="0" smtClean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628775"/>
            <a:ext cx="8064500" cy="4537075"/>
          </a:xfrm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</a:pPr>
            <a:r>
              <a:rPr lang="tr-TR" sz="2600" b="1" dirty="0" err="1" smtClean="0"/>
              <a:t>Undesirable</a:t>
            </a:r>
            <a:r>
              <a:rPr lang="tr-TR" sz="2600" b="1" dirty="0" smtClean="0"/>
              <a:t> </a:t>
            </a:r>
            <a:r>
              <a:rPr lang="tr-TR" sz="2600" b="1" dirty="0" err="1" smtClean="0"/>
              <a:t>taste</a:t>
            </a:r>
            <a:r>
              <a:rPr lang="tr-TR" sz="2600" b="1" dirty="0" smtClean="0"/>
              <a:t> </a:t>
            </a:r>
            <a:r>
              <a:rPr lang="tr-TR" sz="2600" b="1" dirty="0" err="1" smtClean="0"/>
              <a:t>and</a:t>
            </a:r>
            <a:r>
              <a:rPr lang="tr-TR" sz="2600" b="1" dirty="0" smtClean="0"/>
              <a:t> </a:t>
            </a:r>
            <a:r>
              <a:rPr lang="tr-TR" sz="2600" b="1" dirty="0" err="1" smtClean="0"/>
              <a:t>odor</a:t>
            </a:r>
            <a:r>
              <a:rPr lang="tr-TR" sz="2600" b="1" dirty="0" smtClean="0"/>
              <a:t> </a:t>
            </a:r>
            <a:r>
              <a:rPr lang="tr-TR" sz="2600" b="1" dirty="0" err="1" smtClean="0"/>
              <a:t>compounds</a:t>
            </a:r>
            <a:r>
              <a:rPr lang="tr-TR" sz="2600" b="1" dirty="0" smtClean="0"/>
              <a:t> </a:t>
            </a:r>
            <a:r>
              <a:rPr lang="tr-TR" sz="2600" b="1" dirty="0" err="1" smtClean="0"/>
              <a:t>occur</a:t>
            </a:r>
            <a:endParaRPr lang="tr-TR" sz="2600" b="1" dirty="0" smtClean="0"/>
          </a:p>
          <a:p>
            <a:pPr eaLnBrk="1" hangingPunct="1">
              <a:lnSpc>
                <a:spcPct val="90000"/>
              </a:lnSpc>
            </a:pPr>
            <a:r>
              <a:rPr lang="tr-TR" sz="2600" b="1" dirty="0" err="1" smtClean="0">
                <a:solidFill>
                  <a:srgbClr val="0000FF"/>
                </a:solidFill>
              </a:rPr>
              <a:t>Rancid</a:t>
            </a:r>
            <a:r>
              <a:rPr lang="tr-TR" sz="2600" b="1" dirty="0" smtClean="0">
                <a:solidFill>
                  <a:srgbClr val="0000FF"/>
                </a:solidFill>
              </a:rPr>
              <a:t> (bitter) </a:t>
            </a:r>
            <a:r>
              <a:rPr lang="tr-TR" sz="2600" b="1" dirty="0" err="1" smtClean="0">
                <a:solidFill>
                  <a:srgbClr val="0000FF"/>
                </a:solidFill>
              </a:rPr>
              <a:t>taste</a:t>
            </a:r>
            <a:r>
              <a:rPr lang="tr-TR" sz="2600" b="1" dirty="0" smtClean="0">
                <a:solidFill>
                  <a:srgbClr val="0000FF"/>
                </a:solidFill>
              </a:rPr>
              <a:t> </a:t>
            </a:r>
            <a:r>
              <a:rPr lang="tr-TR" sz="2600" b="1" dirty="0" err="1" smtClean="0">
                <a:solidFill>
                  <a:srgbClr val="0000FF"/>
                </a:solidFill>
              </a:rPr>
              <a:t>and</a:t>
            </a:r>
            <a:r>
              <a:rPr lang="tr-TR" sz="2600" b="1" dirty="0" smtClean="0">
                <a:solidFill>
                  <a:srgbClr val="0000FF"/>
                </a:solidFill>
              </a:rPr>
              <a:t> </a:t>
            </a:r>
            <a:r>
              <a:rPr lang="tr-TR" sz="2600" b="1" dirty="0" err="1" smtClean="0">
                <a:solidFill>
                  <a:srgbClr val="0000FF"/>
                </a:solidFill>
              </a:rPr>
              <a:t>odor</a:t>
            </a:r>
            <a:r>
              <a:rPr lang="tr-TR" sz="2600" b="1" dirty="0" smtClean="0">
                <a:solidFill>
                  <a:srgbClr val="0000FF"/>
                </a:solidFill>
              </a:rPr>
              <a:t> form</a:t>
            </a:r>
          </a:p>
          <a:p>
            <a:pPr>
              <a:lnSpc>
                <a:spcPct val="90000"/>
              </a:lnSpc>
              <a:buNone/>
            </a:pPr>
            <a:r>
              <a:rPr lang="tr-TR" sz="2600" dirty="0" smtClean="0"/>
              <a:t>   </a:t>
            </a:r>
            <a:r>
              <a:rPr lang="tr-TR" sz="2600" dirty="0" err="1" smtClean="0"/>
              <a:t>For</a:t>
            </a:r>
            <a:r>
              <a:rPr lang="tr-TR" sz="2600" dirty="0" smtClean="0"/>
              <a:t> </a:t>
            </a:r>
            <a:r>
              <a:rPr lang="tr-TR" sz="2600" dirty="0" err="1" smtClean="0"/>
              <a:t>example</a:t>
            </a:r>
            <a:r>
              <a:rPr lang="tr-TR" sz="2600" dirty="0" smtClean="0"/>
              <a:t>, a</a:t>
            </a:r>
            <a:r>
              <a:rPr lang="en-US" sz="2600" dirty="0" err="1" smtClean="0"/>
              <a:t>ldehydes</a:t>
            </a:r>
            <a:r>
              <a:rPr lang="en-US" sz="2600" dirty="0" smtClean="0"/>
              <a:t>, alcohols and </a:t>
            </a:r>
            <a:r>
              <a:rPr lang="en-US" sz="2600" dirty="0" err="1" smtClean="0"/>
              <a:t>ketones</a:t>
            </a:r>
            <a:r>
              <a:rPr lang="en-US" sz="2600" dirty="0" smtClean="0"/>
              <a:t> that are responsible for the characteristic</a:t>
            </a:r>
            <a:r>
              <a:rPr lang="tr-TR" sz="2600" dirty="0" smtClean="0"/>
              <a:t> </a:t>
            </a:r>
            <a:r>
              <a:rPr lang="en-US" sz="2600" i="1" dirty="0" smtClean="0"/>
              <a:t>stale, rancid and cardboard </a:t>
            </a:r>
            <a:r>
              <a:rPr lang="en-US" sz="2600" i="1" dirty="0" err="1" smtClean="0"/>
              <a:t>odours</a:t>
            </a:r>
            <a:r>
              <a:rPr lang="en-US" sz="2600" i="1" dirty="0" smtClean="0"/>
              <a:t> </a:t>
            </a:r>
            <a:r>
              <a:rPr lang="en-US" sz="2600" dirty="0" smtClean="0"/>
              <a:t>associated with lipid oxidation</a:t>
            </a:r>
            <a:endParaRPr lang="tr-TR" sz="2600" dirty="0" smtClean="0"/>
          </a:p>
          <a:p>
            <a:pPr eaLnBrk="1" hangingPunct="1">
              <a:lnSpc>
                <a:spcPct val="90000"/>
              </a:lnSpc>
            </a:pPr>
            <a:r>
              <a:rPr lang="tr-TR" sz="2600" b="1" dirty="0" err="1" smtClean="0">
                <a:solidFill>
                  <a:srgbClr val="C00000"/>
                </a:solidFill>
              </a:rPr>
              <a:t>Some</a:t>
            </a:r>
            <a:r>
              <a:rPr lang="tr-TR" sz="2600" b="1" dirty="0" smtClean="0">
                <a:solidFill>
                  <a:srgbClr val="C00000"/>
                </a:solidFill>
              </a:rPr>
              <a:t> of </a:t>
            </a:r>
            <a:r>
              <a:rPr lang="tr-TR" sz="2600" b="1" dirty="0" err="1" smtClean="0">
                <a:solidFill>
                  <a:srgbClr val="C00000"/>
                </a:solidFill>
              </a:rPr>
              <a:t>secondary</a:t>
            </a:r>
            <a:r>
              <a:rPr lang="tr-TR" sz="2600" b="1" dirty="0" smtClean="0">
                <a:solidFill>
                  <a:srgbClr val="C00000"/>
                </a:solidFill>
              </a:rPr>
              <a:t> </a:t>
            </a:r>
            <a:r>
              <a:rPr lang="tr-TR" sz="2600" b="1" dirty="0" err="1" smtClean="0">
                <a:solidFill>
                  <a:srgbClr val="C00000"/>
                </a:solidFill>
              </a:rPr>
              <a:t>oxidation</a:t>
            </a:r>
            <a:r>
              <a:rPr lang="tr-TR" sz="2600" b="1" dirty="0" smtClean="0">
                <a:solidFill>
                  <a:srgbClr val="C00000"/>
                </a:solidFill>
              </a:rPr>
              <a:t> </a:t>
            </a:r>
            <a:r>
              <a:rPr lang="tr-TR" sz="2600" b="1" dirty="0" err="1" smtClean="0">
                <a:solidFill>
                  <a:srgbClr val="C00000"/>
                </a:solidFill>
              </a:rPr>
              <a:t>products</a:t>
            </a:r>
            <a:r>
              <a:rPr lang="tr-TR" sz="2600" b="1" dirty="0" smtClean="0">
                <a:solidFill>
                  <a:srgbClr val="C00000"/>
                </a:solidFill>
              </a:rPr>
              <a:t> </a:t>
            </a:r>
            <a:r>
              <a:rPr lang="tr-TR" sz="2600" b="1" dirty="0" err="1" smtClean="0">
                <a:solidFill>
                  <a:srgbClr val="C00000"/>
                </a:solidFill>
              </a:rPr>
              <a:t>have</a:t>
            </a:r>
            <a:r>
              <a:rPr lang="tr-TR" sz="2600" b="1" dirty="0" smtClean="0">
                <a:solidFill>
                  <a:srgbClr val="C00000"/>
                </a:solidFill>
              </a:rPr>
              <a:t> </a:t>
            </a:r>
            <a:r>
              <a:rPr lang="tr-TR" sz="2600" b="1" dirty="0" err="1" smtClean="0">
                <a:solidFill>
                  <a:srgbClr val="C00000"/>
                </a:solidFill>
              </a:rPr>
              <a:t>carcinogenic</a:t>
            </a:r>
            <a:r>
              <a:rPr lang="tr-TR" sz="2600" b="1" dirty="0" smtClean="0">
                <a:solidFill>
                  <a:srgbClr val="C00000"/>
                </a:solidFill>
              </a:rPr>
              <a:t> </a:t>
            </a:r>
            <a:r>
              <a:rPr lang="tr-TR" sz="2600" b="1" dirty="0" err="1" smtClean="0">
                <a:solidFill>
                  <a:srgbClr val="C00000"/>
                </a:solidFill>
              </a:rPr>
              <a:t>properties</a:t>
            </a:r>
            <a:r>
              <a:rPr lang="tr-TR" sz="2600" b="1" dirty="0" smtClean="0">
                <a:solidFill>
                  <a:srgbClr val="C00000"/>
                </a:solidFill>
              </a:rPr>
              <a:t> </a:t>
            </a:r>
            <a:r>
              <a:rPr lang="tr-TR" sz="2600" dirty="0" smtClean="0"/>
              <a:t>(</a:t>
            </a:r>
            <a:r>
              <a:rPr lang="tr-TR" sz="2600" dirty="0" err="1" smtClean="0"/>
              <a:t>for</a:t>
            </a:r>
            <a:r>
              <a:rPr lang="tr-TR" sz="2600" dirty="0" smtClean="0"/>
              <a:t> </a:t>
            </a:r>
            <a:r>
              <a:rPr lang="tr-TR" sz="2600" dirty="0" err="1" smtClean="0"/>
              <a:t>example</a:t>
            </a:r>
            <a:r>
              <a:rPr lang="tr-TR" sz="2600" dirty="0" smtClean="0"/>
              <a:t> </a:t>
            </a:r>
            <a:r>
              <a:rPr lang="tr-TR" sz="2600" i="1" u="sng" dirty="0" err="1" smtClean="0"/>
              <a:t>malondialdehyde</a:t>
            </a:r>
            <a:r>
              <a:rPr lang="tr-TR" sz="2600" dirty="0" smtClean="0"/>
              <a:t>)</a:t>
            </a:r>
          </a:p>
          <a:p>
            <a:pPr eaLnBrk="1" hangingPunct="1">
              <a:lnSpc>
                <a:spcPct val="90000"/>
              </a:lnSpc>
            </a:pPr>
            <a:r>
              <a:rPr lang="tr-TR" sz="2600" b="1" dirty="0" err="1" smtClean="0"/>
              <a:t>Oxidised</a:t>
            </a:r>
            <a:r>
              <a:rPr lang="tr-TR" sz="2600" b="1" dirty="0" smtClean="0"/>
              <a:t> </a:t>
            </a:r>
            <a:r>
              <a:rPr lang="tr-TR" sz="2600" b="1" dirty="0" err="1" smtClean="0"/>
              <a:t>lipids</a:t>
            </a:r>
            <a:r>
              <a:rPr lang="tr-TR" sz="2600" b="1" dirty="0" smtClean="0"/>
              <a:t> </a:t>
            </a:r>
            <a:r>
              <a:rPr lang="tr-TR" sz="2600" b="1" dirty="0" err="1" smtClean="0"/>
              <a:t>react</a:t>
            </a:r>
            <a:r>
              <a:rPr lang="tr-TR" sz="2600" b="1" dirty="0" smtClean="0"/>
              <a:t> </a:t>
            </a:r>
            <a:r>
              <a:rPr lang="tr-TR" sz="2600" b="1" dirty="0" err="1" smtClean="0"/>
              <a:t>with</a:t>
            </a:r>
            <a:r>
              <a:rPr lang="tr-TR" sz="2600" b="1" dirty="0" smtClean="0"/>
              <a:t> </a:t>
            </a:r>
            <a:r>
              <a:rPr lang="tr-TR" sz="2600" b="1" dirty="0" err="1" smtClean="0"/>
              <a:t>proteins</a:t>
            </a:r>
            <a:r>
              <a:rPr lang="tr-TR" sz="2600" b="1" dirty="0" smtClean="0"/>
              <a:t>, </a:t>
            </a:r>
            <a:r>
              <a:rPr lang="tr-TR" sz="2600" b="1" dirty="0" err="1" smtClean="0"/>
              <a:t>vitamins</a:t>
            </a:r>
            <a:r>
              <a:rPr lang="tr-TR" sz="2600" b="1" dirty="0" smtClean="0"/>
              <a:t> </a:t>
            </a:r>
            <a:r>
              <a:rPr lang="tr-TR" sz="2600" b="1" dirty="0" err="1" smtClean="0"/>
              <a:t>and</a:t>
            </a:r>
            <a:r>
              <a:rPr lang="tr-TR" sz="2600" b="1" dirty="0" smtClean="0"/>
              <a:t> </a:t>
            </a:r>
            <a:r>
              <a:rPr lang="tr-TR" sz="2600" b="1" dirty="0" err="1" smtClean="0"/>
              <a:t>carbohydrates</a:t>
            </a:r>
            <a:r>
              <a:rPr lang="tr-TR" sz="2600" b="1" dirty="0" smtClean="0"/>
              <a:t>; </a:t>
            </a:r>
            <a:r>
              <a:rPr lang="tr-TR" sz="2600" b="1" dirty="0" err="1" smtClean="0"/>
              <a:t>thus</a:t>
            </a:r>
            <a:r>
              <a:rPr lang="tr-TR" sz="2600" b="1" dirty="0" smtClean="0"/>
              <a:t>, </a:t>
            </a:r>
            <a:r>
              <a:rPr lang="tr-TR" sz="2600" b="1" dirty="0" err="1" smtClean="0"/>
              <a:t>nutritional</a:t>
            </a:r>
            <a:r>
              <a:rPr lang="tr-TR" sz="2600" b="1" dirty="0" smtClean="0"/>
              <a:t> </a:t>
            </a:r>
            <a:r>
              <a:rPr lang="tr-TR" sz="2600" b="1" dirty="0" err="1" smtClean="0"/>
              <a:t>quality</a:t>
            </a:r>
            <a:r>
              <a:rPr lang="tr-TR" sz="2600" b="1" dirty="0" smtClean="0"/>
              <a:t> of a </a:t>
            </a:r>
            <a:r>
              <a:rPr lang="tr-TR" sz="2600" b="1" dirty="0" err="1" smtClean="0"/>
              <a:t>food</a:t>
            </a:r>
            <a:r>
              <a:rPr lang="tr-TR" sz="2600" b="1" dirty="0" smtClean="0"/>
              <a:t> </a:t>
            </a:r>
            <a:r>
              <a:rPr lang="tr-TR" sz="2600" b="1" dirty="0" err="1" smtClean="0"/>
              <a:t>product</a:t>
            </a:r>
            <a:r>
              <a:rPr lang="tr-TR" sz="2600" b="1" dirty="0" smtClean="0"/>
              <a:t> </a:t>
            </a:r>
            <a:r>
              <a:rPr lang="tr-TR" sz="2600" b="1" dirty="0" err="1" smtClean="0"/>
              <a:t>decreases</a:t>
            </a:r>
            <a:endParaRPr lang="tr-TR" sz="2600" b="1" dirty="0" smtClean="0"/>
          </a:p>
          <a:p>
            <a:pPr eaLnBrk="1" hangingPunct="1">
              <a:lnSpc>
                <a:spcPct val="90000"/>
              </a:lnSpc>
            </a:pPr>
            <a:r>
              <a:rPr lang="tr-TR" sz="2600" b="1" dirty="0" err="1" smtClean="0">
                <a:solidFill>
                  <a:srgbClr val="0000FF"/>
                </a:solidFill>
              </a:rPr>
              <a:t>Food</a:t>
            </a:r>
            <a:r>
              <a:rPr lang="tr-TR" sz="2600" b="1" dirty="0" smtClean="0">
                <a:solidFill>
                  <a:srgbClr val="0000FF"/>
                </a:solidFill>
              </a:rPr>
              <a:t> </a:t>
            </a:r>
            <a:r>
              <a:rPr lang="tr-TR" sz="2600" b="1" dirty="0" err="1" smtClean="0">
                <a:solidFill>
                  <a:srgbClr val="0000FF"/>
                </a:solidFill>
              </a:rPr>
              <a:t>safety</a:t>
            </a:r>
            <a:r>
              <a:rPr lang="tr-TR" sz="2600" b="1" dirty="0" smtClean="0">
                <a:solidFill>
                  <a:srgbClr val="0000FF"/>
                </a:solidFill>
              </a:rPr>
              <a:t> is </a:t>
            </a:r>
            <a:r>
              <a:rPr lang="tr-TR" sz="2600" b="1" dirty="0" err="1" smtClean="0">
                <a:solidFill>
                  <a:srgbClr val="0000FF"/>
                </a:solidFill>
              </a:rPr>
              <a:t>affected</a:t>
            </a:r>
            <a:endParaRPr lang="tr-TR" sz="2600" b="1" dirty="0" smtClean="0">
              <a:solidFill>
                <a:srgbClr val="0000FF"/>
              </a:solidFill>
            </a:endParaRPr>
          </a:p>
          <a:p>
            <a:pPr eaLnBrk="1" hangingPunct="1">
              <a:lnSpc>
                <a:spcPct val="90000"/>
              </a:lnSpc>
            </a:pPr>
            <a:endParaRPr lang="tr-TR" sz="2600" dirty="0" smtClean="0"/>
          </a:p>
          <a:p>
            <a:pPr eaLnBrk="1" hangingPunct="1">
              <a:lnSpc>
                <a:spcPct val="90000"/>
              </a:lnSpc>
            </a:pPr>
            <a:endParaRPr lang="tr-TR" sz="2600" dirty="0" smtClean="0"/>
          </a:p>
          <a:p>
            <a:pPr eaLnBrk="1" hangingPunct="1">
              <a:lnSpc>
                <a:spcPct val="90000"/>
              </a:lnSpc>
            </a:pPr>
            <a:endParaRPr lang="tr-TR" sz="26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tr-TR" sz="4000" b="1" dirty="0" err="1" smtClean="0"/>
              <a:t>How</a:t>
            </a:r>
            <a:r>
              <a:rPr lang="tr-TR" sz="4000" b="1" dirty="0" smtClean="0"/>
              <a:t> </a:t>
            </a:r>
            <a:r>
              <a:rPr lang="tr-TR" sz="4000" b="1" dirty="0" err="1" smtClean="0"/>
              <a:t>we</a:t>
            </a:r>
            <a:r>
              <a:rPr lang="tr-TR" sz="4000" b="1" dirty="0" smtClean="0"/>
              <a:t> can stop </a:t>
            </a:r>
            <a:r>
              <a:rPr lang="tr-TR" sz="4000" b="1" dirty="0" err="1" smtClean="0"/>
              <a:t>or</a:t>
            </a:r>
            <a:r>
              <a:rPr lang="tr-TR" sz="4000" b="1" dirty="0" smtClean="0"/>
              <a:t> </a:t>
            </a:r>
            <a:r>
              <a:rPr lang="tr-TR" sz="4000" b="1" dirty="0" err="1" smtClean="0"/>
              <a:t>retard</a:t>
            </a:r>
            <a:r>
              <a:rPr lang="tr-TR" sz="4000" b="1" dirty="0" smtClean="0"/>
              <a:t> </a:t>
            </a:r>
            <a:r>
              <a:rPr lang="tr-TR" sz="4000" b="1" dirty="0" err="1" smtClean="0"/>
              <a:t>lipid</a:t>
            </a:r>
            <a:r>
              <a:rPr lang="tr-TR" sz="4000" b="1" dirty="0" smtClean="0"/>
              <a:t> </a:t>
            </a:r>
            <a:r>
              <a:rPr lang="tr-TR" sz="4000" b="1" dirty="0" err="1" smtClean="0"/>
              <a:t>oxidation</a:t>
            </a:r>
            <a:r>
              <a:rPr lang="tr-TR" sz="4000" b="1" dirty="0" smtClean="0"/>
              <a:t>?</a:t>
            </a:r>
            <a:endParaRPr lang="en-US" sz="4000" b="1" dirty="0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DE442-1CB8-400A-A8EF-E1E759702E45}" type="datetime1">
              <a:rPr lang="en-US" smtClean="0"/>
              <a:pPr/>
              <a:t>3/11/2020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dirty="0" smtClean="0"/>
              <a:t>FDE 216-FP</a:t>
            </a:r>
            <a:endParaRPr lang="tr-TR" dirty="0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8818866D-0444-4E98-9157-10C2F682FBB5}" type="slidenum">
              <a:rPr lang="tr-TR" smtClean="0"/>
              <a:pPr/>
              <a:t>72</a:t>
            </a:fld>
            <a:endParaRPr lang="tr-TR"/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1"/>
          </p:nvPr>
        </p:nvSpPr>
        <p:spPr>
          <a:xfrm>
            <a:off x="552450" y="1600200"/>
            <a:ext cx="8213598" cy="4800600"/>
          </a:xfrm>
        </p:spPr>
        <p:txBody>
          <a:bodyPr>
            <a:normAutofit/>
          </a:bodyPr>
          <a:lstStyle/>
          <a:p>
            <a:r>
              <a:rPr lang="tr-TR" sz="2800" b="1" dirty="0" err="1" smtClean="0">
                <a:solidFill>
                  <a:srgbClr val="0000FF"/>
                </a:solidFill>
              </a:rPr>
              <a:t>Antioxidants</a:t>
            </a:r>
            <a:r>
              <a:rPr lang="tr-TR" sz="2800" b="1" dirty="0" smtClean="0">
                <a:solidFill>
                  <a:srgbClr val="0000FF"/>
                </a:solidFill>
              </a:rPr>
              <a:t> </a:t>
            </a:r>
            <a:r>
              <a:rPr lang="tr-TR" sz="2800" dirty="0" err="1" smtClean="0"/>
              <a:t>that</a:t>
            </a:r>
            <a:r>
              <a:rPr lang="tr-TR" sz="2800" dirty="0" smtClean="0"/>
              <a:t> </a:t>
            </a:r>
            <a:r>
              <a:rPr lang="tr-TR" sz="2800" dirty="0" err="1" smtClean="0"/>
              <a:t>occur</a:t>
            </a:r>
            <a:r>
              <a:rPr lang="tr-TR" sz="2800" dirty="0" smtClean="0"/>
              <a:t> </a:t>
            </a:r>
            <a:r>
              <a:rPr lang="en-US" sz="2800" dirty="0" smtClean="0"/>
              <a:t>naturally or are added, </a:t>
            </a:r>
            <a:r>
              <a:rPr lang="tr-TR" sz="2800" dirty="0" err="1" smtClean="0"/>
              <a:t>are</a:t>
            </a:r>
            <a:r>
              <a:rPr lang="tr-TR" sz="2800" dirty="0" smtClean="0"/>
              <a:t> </a:t>
            </a:r>
            <a:r>
              <a:rPr lang="tr-TR" sz="2800" dirty="0" err="1" smtClean="0"/>
              <a:t>able</a:t>
            </a:r>
            <a:r>
              <a:rPr lang="tr-TR" sz="2800" dirty="0" smtClean="0"/>
              <a:t> </a:t>
            </a:r>
            <a:r>
              <a:rPr lang="tr-TR" sz="2800" dirty="0" err="1" smtClean="0"/>
              <a:t>to</a:t>
            </a:r>
            <a:r>
              <a:rPr lang="tr-TR" sz="2800" dirty="0" smtClean="0"/>
              <a:t> </a:t>
            </a:r>
            <a:r>
              <a:rPr lang="en-US" sz="2800" b="1" dirty="0" smtClean="0"/>
              <a:t>slow the rate</a:t>
            </a:r>
            <a:r>
              <a:rPr lang="tr-TR" sz="2800" b="1" dirty="0" smtClean="0"/>
              <a:t> of </a:t>
            </a:r>
            <a:r>
              <a:rPr lang="tr-TR" sz="2800" b="1" dirty="0" err="1" smtClean="0"/>
              <a:t>lipid</a:t>
            </a:r>
            <a:r>
              <a:rPr lang="tr-TR" sz="2800" b="1" dirty="0" smtClean="0"/>
              <a:t> </a:t>
            </a:r>
            <a:r>
              <a:rPr lang="tr-TR" sz="2800" b="1" dirty="0" err="1" smtClean="0"/>
              <a:t>oxidation</a:t>
            </a:r>
            <a:r>
              <a:rPr lang="en-US" sz="2800" b="1" dirty="0" smtClean="0"/>
              <a:t> </a:t>
            </a:r>
            <a:r>
              <a:rPr lang="en-US" sz="2800" dirty="0" smtClean="0"/>
              <a:t>or </a:t>
            </a:r>
            <a:r>
              <a:rPr lang="en-US" sz="2800" b="1" dirty="0" smtClean="0">
                <a:solidFill>
                  <a:srgbClr val="C00000"/>
                </a:solidFill>
              </a:rPr>
              <a:t>increase the lag time </a:t>
            </a:r>
            <a:r>
              <a:rPr lang="tr-TR" sz="2800" b="1" dirty="0" smtClean="0">
                <a:solidFill>
                  <a:srgbClr val="C00000"/>
                </a:solidFill>
              </a:rPr>
              <a:t>of </a:t>
            </a:r>
            <a:r>
              <a:rPr lang="tr-TR" sz="2800" b="1" dirty="0" err="1" smtClean="0">
                <a:solidFill>
                  <a:srgbClr val="C00000"/>
                </a:solidFill>
              </a:rPr>
              <a:t>reactions</a:t>
            </a:r>
            <a:endParaRPr lang="tr-TR" sz="2800" b="1" dirty="0" smtClean="0">
              <a:solidFill>
                <a:srgbClr val="C00000"/>
              </a:solidFill>
            </a:endParaRPr>
          </a:p>
          <a:p>
            <a:r>
              <a:rPr lang="en-US" sz="2800" b="1" dirty="0" smtClean="0">
                <a:solidFill>
                  <a:srgbClr val="0000FF"/>
                </a:solidFill>
              </a:rPr>
              <a:t>Reduction of the concentration of oxygen </a:t>
            </a:r>
            <a:r>
              <a:rPr lang="en-US" sz="2800" dirty="0" smtClean="0"/>
              <a:t>(both dissolved and in the headspace)</a:t>
            </a:r>
            <a:r>
              <a:rPr lang="tr-TR" sz="2800" dirty="0" smtClean="0"/>
              <a:t> </a:t>
            </a:r>
            <a:r>
              <a:rPr lang="en-US" sz="2800" dirty="0" smtClean="0"/>
              <a:t>to below 1%</a:t>
            </a:r>
            <a:endParaRPr lang="tr-TR" sz="2800" dirty="0" smtClean="0"/>
          </a:p>
          <a:p>
            <a:r>
              <a:rPr lang="tr-TR" sz="2800" b="1" dirty="0" smtClean="0">
                <a:solidFill>
                  <a:srgbClr val="C00000"/>
                </a:solidFill>
              </a:rPr>
              <a:t>R</a:t>
            </a:r>
            <a:r>
              <a:rPr lang="en-US" sz="2800" b="1" dirty="0" err="1" smtClean="0">
                <a:solidFill>
                  <a:srgbClr val="C00000"/>
                </a:solidFill>
              </a:rPr>
              <a:t>emoval</a:t>
            </a:r>
            <a:r>
              <a:rPr lang="en-US" sz="2800" b="1" dirty="0" smtClean="0">
                <a:solidFill>
                  <a:srgbClr val="C00000"/>
                </a:solidFill>
              </a:rPr>
              <a:t> of factors that initiate oxidation</a:t>
            </a:r>
            <a:endParaRPr lang="tr-TR" sz="2800" b="1" dirty="0" smtClean="0">
              <a:solidFill>
                <a:srgbClr val="C00000"/>
              </a:solidFill>
            </a:endParaRPr>
          </a:p>
          <a:p>
            <a:endParaRPr lang="tr-TR" sz="2800" b="1" dirty="0" smtClean="0">
              <a:solidFill>
                <a:srgbClr val="C00000"/>
              </a:solidFill>
            </a:endParaRPr>
          </a:p>
          <a:p>
            <a:r>
              <a:rPr lang="tr-TR" sz="2800" b="1" u="sng" dirty="0" err="1" smtClean="0"/>
              <a:t>Lowering</a:t>
            </a:r>
            <a:r>
              <a:rPr lang="tr-TR" sz="2800" b="1" u="sng" dirty="0" smtClean="0"/>
              <a:t> </a:t>
            </a:r>
            <a:r>
              <a:rPr lang="tr-TR" sz="2800" b="1" u="sng" dirty="0" err="1" smtClean="0"/>
              <a:t>the</a:t>
            </a:r>
            <a:r>
              <a:rPr lang="tr-TR" sz="2800" b="1" u="sng" dirty="0" smtClean="0"/>
              <a:t> </a:t>
            </a:r>
            <a:r>
              <a:rPr lang="tr-TR" sz="2800" b="1" u="sng" dirty="0" err="1" smtClean="0"/>
              <a:t>storage</a:t>
            </a:r>
            <a:r>
              <a:rPr lang="tr-TR" sz="2800" b="1" u="sng" dirty="0" smtClean="0"/>
              <a:t> </a:t>
            </a:r>
            <a:r>
              <a:rPr lang="tr-TR" sz="2800" b="1" u="sng" dirty="0" err="1" smtClean="0"/>
              <a:t>temperature</a:t>
            </a:r>
            <a:r>
              <a:rPr lang="tr-TR" sz="2800" b="1" u="sng" dirty="0" smtClean="0"/>
              <a:t> </a:t>
            </a:r>
            <a:r>
              <a:rPr lang="en-US" sz="2800" dirty="0" smtClean="0"/>
              <a:t>does not stop oxidative rancidity because</a:t>
            </a:r>
            <a:r>
              <a:rPr lang="tr-TR" sz="2800" dirty="0" smtClean="0"/>
              <a:t> </a:t>
            </a:r>
            <a:r>
              <a:rPr lang="en-US" sz="2800" dirty="0" smtClean="0"/>
              <a:t>both the first and second steps in the reaction have low activation energies</a:t>
            </a:r>
            <a:endParaRPr lang="tr-TR" sz="2800" b="1" dirty="0" smtClean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2687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r-TR" sz="3600" b="1" dirty="0" err="1" smtClean="0"/>
              <a:t>Precautions</a:t>
            </a:r>
            <a:r>
              <a:rPr lang="tr-TR" sz="3600" b="1" dirty="0" smtClean="0"/>
              <a:t> </a:t>
            </a:r>
            <a:r>
              <a:rPr lang="tr-TR" sz="3600" b="1" dirty="0" err="1" smtClean="0"/>
              <a:t>and</a:t>
            </a:r>
            <a:r>
              <a:rPr lang="tr-TR" sz="3600" b="1" dirty="0" smtClean="0"/>
              <a:t> </a:t>
            </a:r>
            <a:r>
              <a:rPr lang="tr-TR" sz="3600" b="1" dirty="0" err="1" smtClean="0"/>
              <a:t>packaging</a:t>
            </a:r>
            <a:r>
              <a:rPr lang="tr-TR" sz="3600" b="1" dirty="0" smtClean="0"/>
              <a:t> </a:t>
            </a:r>
            <a:r>
              <a:rPr lang="tr-TR" sz="3600" b="1" dirty="0" err="1" smtClean="0"/>
              <a:t>options</a:t>
            </a:r>
            <a:r>
              <a:rPr lang="tr-TR" sz="3600" b="1" dirty="0" smtClean="0"/>
              <a:t> </a:t>
            </a:r>
            <a:r>
              <a:rPr lang="tr-TR" sz="3600" b="1" dirty="0" err="1" smtClean="0"/>
              <a:t>to</a:t>
            </a:r>
            <a:r>
              <a:rPr lang="tr-TR" sz="3600" b="1" dirty="0" smtClean="0"/>
              <a:t> </a:t>
            </a:r>
            <a:r>
              <a:rPr lang="tr-TR" sz="3600" b="1" dirty="0" err="1" smtClean="0"/>
              <a:t>retard</a:t>
            </a:r>
            <a:r>
              <a:rPr lang="tr-TR" sz="3600" b="1" dirty="0" smtClean="0"/>
              <a:t>/</a:t>
            </a:r>
            <a:r>
              <a:rPr lang="tr-TR" sz="3600" b="1" dirty="0" err="1" smtClean="0"/>
              <a:t>prevent</a:t>
            </a:r>
            <a:r>
              <a:rPr lang="tr-TR" sz="3600" b="1" dirty="0" smtClean="0"/>
              <a:t> </a:t>
            </a:r>
            <a:r>
              <a:rPr lang="tr-TR" sz="3600" b="1" dirty="0" err="1" smtClean="0"/>
              <a:t>lipid</a:t>
            </a:r>
            <a:r>
              <a:rPr lang="tr-TR" sz="3600" b="1" dirty="0" smtClean="0"/>
              <a:t> </a:t>
            </a:r>
            <a:r>
              <a:rPr lang="tr-TR" sz="3600" b="1" dirty="0" err="1" smtClean="0"/>
              <a:t>oxidation</a:t>
            </a:r>
            <a:endParaRPr lang="en-US" sz="3600" b="1" dirty="0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DE442-1CB8-400A-A8EF-E1E759702E45}" type="datetime1">
              <a:rPr lang="en-US" smtClean="0"/>
              <a:pPr/>
              <a:t>3/11/2020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dirty="0" smtClean="0"/>
              <a:t>FDE 216-FP</a:t>
            </a:r>
            <a:endParaRPr lang="tr-TR" dirty="0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8818866D-0444-4E98-9157-10C2F682FBB5}" type="slidenum">
              <a:rPr lang="tr-TR" smtClean="0"/>
              <a:pPr/>
              <a:t>73</a:t>
            </a:fld>
            <a:endParaRPr lang="tr-TR"/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tr-TR" sz="2800" b="1" dirty="0" smtClean="0">
                <a:solidFill>
                  <a:srgbClr val="0000FF"/>
                </a:solidFill>
              </a:rPr>
              <a:t>Presence of </a:t>
            </a:r>
            <a:r>
              <a:rPr lang="tr-TR" sz="2800" b="1" dirty="0" err="1" smtClean="0">
                <a:solidFill>
                  <a:srgbClr val="0000FF"/>
                </a:solidFill>
              </a:rPr>
              <a:t>natural</a:t>
            </a:r>
            <a:r>
              <a:rPr lang="tr-TR" sz="2800" b="1" dirty="0" smtClean="0">
                <a:solidFill>
                  <a:srgbClr val="0000FF"/>
                </a:solidFill>
              </a:rPr>
              <a:t> </a:t>
            </a:r>
            <a:r>
              <a:rPr lang="tr-TR" sz="2800" b="1" dirty="0" err="1" smtClean="0">
                <a:solidFill>
                  <a:srgbClr val="0000FF"/>
                </a:solidFill>
              </a:rPr>
              <a:t>antioxidant</a:t>
            </a:r>
            <a:r>
              <a:rPr lang="tr-TR" sz="2800" b="1" dirty="0" smtClean="0">
                <a:solidFill>
                  <a:srgbClr val="0000FF"/>
                </a:solidFill>
              </a:rPr>
              <a:t> </a:t>
            </a:r>
            <a:r>
              <a:rPr lang="tr-TR" sz="2800" b="1" dirty="0" err="1" smtClean="0">
                <a:solidFill>
                  <a:srgbClr val="0000FF"/>
                </a:solidFill>
              </a:rPr>
              <a:t>compound</a:t>
            </a:r>
            <a:r>
              <a:rPr lang="tr-TR" sz="2800" b="1" dirty="0" smtClean="0">
                <a:solidFill>
                  <a:srgbClr val="0000FF"/>
                </a:solidFill>
              </a:rPr>
              <a:t> </a:t>
            </a:r>
            <a:r>
              <a:rPr lang="tr-TR" sz="2800" dirty="0" smtClean="0"/>
              <a:t>(e.g. i</a:t>
            </a:r>
            <a:r>
              <a:rPr lang="en-US" sz="2800" dirty="0" smtClean="0"/>
              <a:t>n milk chocolate, the presence of </a:t>
            </a:r>
            <a:r>
              <a:rPr lang="en-US" sz="2800" dirty="0" err="1" smtClean="0"/>
              <a:t>tocopherol</a:t>
            </a:r>
            <a:r>
              <a:rPr lang="en-US" sz="2800" dirty="0" smtClean="0"/>
              <a:t> (vitamin E), a natural antioxidant</a:t>
            </a:r>
            <a:r>
              <a:rPr lang="tr-TR" sz="2800" dirty="0" smtClean="0"/>
              <a:t> </a:t>
            </a:r>
            <a:r>
              <a:rPr lang="en-US" sz="2800" dirty="0" smtClean="0"/>
              <a:t>in cocoa liquor provides a high degree of protection against rancidity</a:t>
            </a:r>
            <a:r>
              <a:rPr lang="tr-TR" sz="2800" dirty="0" smtClean="0"/>
              <a:t>)</a:t>
            </a:r>
          </a:p>
          <a:p>
            <a:r>
              <a:rPr lang="tr-TR" sz="2800" dirty="0" err="1" smtClean="0"/>
              <a:t>Utilization</a:t>
            </a:r>
            <a:r>
              <a:rPr lang="tr-TR" sz="2800" dirty="0" smtClean="0"/>
              <a:t> of </a:t>
            </a:r>
            <a:r>
              <a:rPr lang="tr-TR" sz="2800" dirty="0" err="1" smtClean="0"/>
              <a:t>packaging</a:t>
            </a:r>
            <a:r>
              <a:rPr lang="tr-TR" sz="2800" dirty="0" smtClean="0"/>
              <a:t> </a:t>
            </a:r>
            <a:r>
              <a:rPr lang="tr-TR" sz="2800" dirty="0" err="1" smtClean="0"/>
              <a:t>material</a:t>
            </a:r>
            <a:r>
              <a:rPr lang="tr-TR" sz="2800" dirty="0" smtClean="0"/>
              <a:t> </a:t>
            </a:r>
            <a:r>
              <a:rPr lang="tr-TR" sz="2800" dirty="0" err="1" smtClean="0"/>
              <a:t>which</a:t>
            </a:r>
            <a:r>
              <a:rPr lang="tr-TR" sz="2800" dirty="0" smtClean="0"/>
              <a:t> has </a:t>
            </a:r>
            <a:r>
              <a:rPr lang="tr-TR" sz="2800" b="1" dirty="0" err="1" smtClean="0"/>
              <a:t>low</a:t>
            </a:r>
            <a:r>
              <a:rPr lang="tr-TR" sz="2800" b="1" dirty="0" smtClean="0"/>
              <a:t> </a:t>
            </a:r>
            <a:r>
              <a:rPr lang="tr-TR" sz="2800" b="1" dirty="0" err="1" smtClean="0"/>
              <a:t>light</a:t>
            </a:r>
            <a:r>
              <a:rPr lang="tr-TR" sz="2800" b="1" dirty="0" smtClean="0"/>
              <a:t> </a:t>
            </a:r>
            <a:r>
              <a:rPr lang="tr-TR" sz="2800" b="1" dirty="0" err="1" smtClean="0"/>
              <a:t>barrier</a:t>
            </a:r>
            <a:r>
              <a:rPr lang="tr-TR" sz="2800" b="1" dirty="0" smtClean="0"/>
              <a:t> </a:t>
            </a:r>
            <a:r>
              <a:rPr lang="tr-TR" sz="2800" b="1" dirty="0" err="1" smtClean="0"/>
              <a:t>permeability</a:t>
            </a:r>
            <a:r>
              <a:rPr lang="tr-TR" sz="2800" dirty="0" smtClean="0"/>
              <a:t> </a:t>
            </a:r>
            <a:r>
              <a:rPr lang="tr-TR" sz="2800" dirty="0" err="1" smtClean="0"/>
              <a:t>or</a:t>
            </a:r>
            <a:r>
              <a:rPr lang="tr-TR" sz="2800" dirty="0" smtClean="0"/>
              <a:t> </a:t>
            </a:r>
            <a:r>
              <a:rPr lang="tr-TR" sz="2800" b="1" dirty="0" err="1" smtClean="0"/>
              <a:t>low</a:t>
            </a:r>
            <a:r>
              <a:rPr lang="tr-TR" sz="2800" b="1" dirty="0" smtClean="0"/>
              <a:t> </a:t>
            </a:r>
            <a:r>
              <a:rPr lang="tr-TR" sz="2800" b="1" dirty="0" err="1" smtClean="0"/>
              <a:t>oxygen</a:t>
            </a:r>
            <a:r>
              <a:rPr lang="tr-TR" sz="2800" b="1" dirty="0" smtClean="0"/>
              <a:t> </a:t>
            </a:r>
            <a:r>
              <a:rPr lang="tr-TR" sz="2800" b="1" dirty="0" err="1" smtClean="0"/>
              <a:t>permeability</a:t>
            </a:r>
            <a:endParaRPr lang="tr-TR" sz="2800" b="1" dirty="0" smtClean="0"/>
          </a:p>
          <a:p>
            <a:r>
              <a:rPr lang="tr-TR" sz="2800" b="1" dirty="0" err="1" smtClean="0">
                <a:solidFill>
                  <a:srgbClr val="C00000"/>
                </a:solidFill>
              </a:rPr>
              <a:t>Replacement</a:t>
            </a:r>
            <a:r>
              <a:rPr lang="tr-TR" sz="2800" b="1" dirty="0" smtClean="0">
                <a:solidFill>
                  <a:srgbClr val="C00000"/>
                </a:solidFill>
              </a:rPr>
              <a:t> of </a:t>
            </a:r>
            <a:r>
              <a:rPr lang="tr-TR" sz="2800" b="1" dirty="0" err="1" smtClean="0">
                <a:solidFill>
                  <a:srgbClr val="C00000"/>
                </a:solidFill>
              </a:rPr>
              <a:t>oxygen</a:t>
            </a:r>
            <a:r>
              <a:rPr lang="tr-TR" sz="2800" b="1" dirty="0" smtClean="0">
                <a:solidFill>
                  <a:srgbClr val="C00000"/>
                </a:solidFill>
              </a:rPr>
              <a:t> </a:t>
            </a:r>
            <a:r>
              <a:rPr lang="tr-TR" sz="2800" b="1" dirty="0" err="1" smtClean="0">
                <a:solidFill>
                  <a:srgbClr val="C00000"/>
                </a:solidFill>
              </a:rPr>
              <a:t>with</a:t>
            </a:r>
            <a:r>
              <a:rPr lang="tr-TR" sz="2800" b="1" dirty="0" smtClean="0">
                <a:solidFill>
                  <a:srgbClr val="C00000"/>
                </a:solidFill>
              </a:rPr>
              <a:t> </a:t>
            </a:r>
            <a:r>
              <a:rPr lang="tr-TR" sz="2800" b="1" dirty="0" err="1" smtClean="0">
                <a:solidFill>
                  <a:srgbClr val="C00000"/>
                </a:solidFill>
              </a:rPr>
              <a:t>nitrogen</a:t>
            </a:r>
            <a:r>
              <a:rPr lang="tr-TR" sz="2800" b="1" dirty="0" smtClean="0">
                <a:solidFill>
                  <a:srgbClr val="C00000"/>
                </a:solidFill>
              </a:rPr>
              <a:t> </a:t>
            </a:r>
            <a:r>
              <a:rPr lang="tr-TR" sz="2800" dirty="0" smtClean="0"/>
              <a:t>(e.g. cips, </a:t>
            </a:r>
            <a:r>
              <a:rPr lang="tr-TR" sz="2800" dirty="0" err="1" smtClean="0"/>
              <a:t>snack</a:t>
            </a:r>
            <a:r>
              <a:rPr lang="tr-TR" sz="2800" dirty="0" smtClean="0"/>
              <a:t> </a:t>
            </a:r>
            <a:r>
              <a:rPr lang="tr-TR" sz="2800" dirty="0" err="1" smtClean="0"/>
              <a:t>foods</a:t>
            </a:r>
            <a:endParaRPr lang="tr-TR" sz="2800" dirty="0" smtClean="0"/>
          </a:p>
          <a:p>
            <a:r>
              <a:rPr lang="tr-TR" sz="2800" b="1" dirty="0" err="1" smtClean="0">
                <a:solidFill>
                  <a:srgbClr val="0000FF"/>
                </a:solidFill>
              </a:rPr>
              <a:t>Vacuum</a:t>
            </a:r>
            <a:r>
              <a:rPr lang="tr-TR" sz="2800" b="1" dirty="0" smtClean="0">
                <a:solidFill>
                  <a:srgbClr val="0000FF"/>
                </a:solidFill>
              </a:rPr>
              <a:t> </a:t>
            </a:r>
            <a:r>
              <a:rPr lang="tr-TR" sz="2800" b="1" dirty="0" err="1" smtClean="0">
                <a:solidFill>
                  <a:srgbClr val="0000FF"/>
                </a:solidFill>
              </a:rPr>
              <a:t>packaging</a:t>
            </a:r>
            <a:r>
              <a:rPr lang="tr-TR" sz="2800" b="1" dirty="0" smtClean="0">
                <a:solidFill>
                  <a:srgbClr val="0000FF"/>
                </a:solidFill>
              </a:rPr>
              <a:t> </a:t>
            </a:r>
            <a:r>
              <a:rPr lang="tr-TR" sz="2800" dirty="0" smtClean="0"/>
              <a:t>(in </a:t>
            </a:r>
            <a:r>
              <a:rPr lang="tr-TR" sz="2800" dirty="0" err="1" smtClean="0"/>
              <a:t>especially</a:t>
            </a:r>
            <a:r>
              <a:rPr lang="tr-TR" sz="2800" dirty="0" smtClean="0"/>
              <a:t> </a:t>
            </a:r>
            <a:r>
              <a:rPr lang="tr-TR" sz="2800" dirty="0" err="1" smtClean="0"/>
              <a:t>meat</a:t>
            </a:r>
            <a:r>
              <a:rPr lang="tr-TR" sz="2800" dirty="0" smtClean="0"/>
              <a:t> </a:t>
            </a:r>
            <a:r>
              <a:rPr lang="tr-TR" sz="2800" dirty="0" err="1" smtClean="0"/>
              <a:t>products</a:t>
            </a:r>
            <a:r>
              <a:rPr lang="tr-TR" sz="2800" dirty="0" smtClean="0"/>
              <a:t>)</a:t>
            </a:r>
          </a:p>
          <a:p>
            <a:r>
              <a:rPr lang="tr-TR" sz="2800" b="1" dirty="0" err="1" smtClean="0"/>
              <a:t>Utilization</a:t>
            </a:r>
            <a:r>
              <a:rPr lang="tr-TR" sz="2800" b="1" dirty="0" smtClean="0"/>
              <a:t> of </a:t>
            </a:r>
            <a:r>
              <a:rPr lang="tr-TR" sz="2800" b="1" dirty="0" err="1" smtClean="0"/>
              <a:t>oxygen</a:t>
            </a:r>
            <a:r>
              <a:rPr lang="tr-TR" sz="2800" b="1" dirty="0" smtClean="0"/>
              <a:t> </a:t>
            </a:r>
            <a:r>
              <a:rPr lang="tr-TR" sz="2800" b="1" dirty="0" err="1" smtClean="0"/>
              <a:t>scavengers</a:t>
            </a:r>
            <a:endParaRPr lang="tr-TR" sz="2800" b="1" dirty="0" smtClean="0"/>
          </a:p>
        </p:txBody>
      </p:sp>
    </p:spTree>
    <p:extLst>
      <p:ext uri="{BB962C8B-B14F-4D97-AF65-F5344CB8AC3E}">
        <p14:creationId xmlns:p14="http://schemas.microsoft.com/office/powerpoint/2010/main" val="2282687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Metin Yer Tutucusu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Başlık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r-TR" sz="4000" b="1" dirty="0" err="1" smtClean="0"/>
              <a:t>Nonenzymatic</a:t>
            </a:r>
            <a:r>
              <a:rPr lang="tr-TR" sz="4000" b="1" dirty="0" smtClean="0"/>
              <a:t> </a:t>
            </a:r>
            <a:r>
              <a:rPr lang="tr-TR" sz="4000" b="1" dirty="0" err="1" smtClean="0"/>
              <a:t>browning</a:t>
            </a:r>
            <a:r>
              <a:rPr lang="tr-TR" sz="4000" b="1" dirty="0" smtClean="0"/>
              <a:t> </a:t>
            </a:r>
            <a:r>
              <a:rPr lang="tr-TR" sz="4000" b="1" dirty="0" err="1" smtClean="0"/>
              <a:t>reactions</a:t>
            </a:r>
            <a:endParaRPr lang="tr-TR" sz="4000" dirty="0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DE442-1CB8-400A-A8EF-E1E759702E45}" type="datetime1">
              <a:rPr lang="en-US" smtClean="0"/>
              <a:pPr/>
              <a:t>3/11/2020</a:t>
            </a:fld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/>
          </a:bodyPr>
          <a:lstStyle/>
          <a:p>
            <a:fld id="{8818866D-0444-4E98-9157-10C2F682FBB5}" type="slidenum">
              <a:rPr lang="tr-TR" smtClean="0"/>
              <a:pPr/>
              <a:t>74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tr-TR" dirty="0" smtClean="0"/>
              <a:t>FDE 216-FP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282687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600" b="1" dirty="0" err="1" smtClean="0"/>
              <a:t>Nonenzymatic</a:t>
            </a:r>
            <a:r>
              <a:rPr lang="tr-TR" sz="3600" b="1" dirty="0" smtClean="0"/>
              <a:t> </a:t>
            </a:r>
            <a:r>
              <a:rPr lang="tr-TR" sz="3600" b="1" dirty="0" err="1" smtClean="0"/>
              <a:t>browning</a:t>
            </a:r>
            <a:r>
              <a:rPr lang="tr-TR" sz="3600" b="1" dirty="0" smtClean="0"/>
              <a:t> </a:t>
            </a:r>
            <a:r>
              <a:rPr lang="tr-TR" sz="3600" b="1" dirty="0" err="1" smtClean="0"/>
              <a:t>reactions</a:t>
            </a:r>
            <a:endParaRPr lang="en-US" sz="3600" b="1" dirty="0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DE442-1CB8-400A-A8EF-E1E759702E45}" type="datetime1">
              <a:rPr lang="en-US" smtClean="0"/>
              <a:pPr/>
              <a:t>3/11/2020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dirty="0" smtClean="0"/>
              <a:t>FDE 216-FP</a:t>
            </a:r>
            <a:endParaRPr lang="tr-TR" dirty="0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8818866D-0444-4E98-9157-10C2F682FBB5}" type="slidenum">
              <a:rPr lang="tr-TR" smtClean="0"/>
              <a:pPr/>
              <a:t>75</a:t>
            </a:fld>
            <a:endParaRPr lang="tr-TR"/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endParaRPr lang="tr-TR" sz="2800" dirty="0" smtClean="0"/>
          </a:p>
          <a:p>
            <a:r>
              <a:rPr lang="en-US" sz="2800" b="1" dirty="0" err="1" smtClean="0">
                <a:solidFill>
                  <a:srgbClr val="0000FF"/>
                </a:solidFill>
              </a:rPr>
              <a:t>Nonenzym</a:t>
            </a:r>
            <a:r>
              <a:rPr lang="tr-TR" sz="2800" b="1" dirty="0" smtClean="0">
                <a:solidFill>
                  <a:srgbClr val="0000FF"/>
                </a:solidFill>
              </a:rPr>
              <a:t>at</a:t>
            </a:r>
            <a:r>
              <a:rPr lang="en-US" sz="2800" b="1" dirty="0" err="1" smtClean="0">
                <a:solidFill>
                  <a:srgbClr val="0000FF"/>
                </a:solidFill>
              </a:rPr>
              <a:t>ic</a:t>
            </a:r>
            <a:r>
              <a:rPr lang="en-US" sz="2800" b="1" dirty="0" smtClean="0">
                <a:solidFill>
                  <a:srgbClr val="0000FF"/>
                </a:solidFill>
              </a:rPr>
              <a:t> browning</a:t>
            </a:r>
            <a:r>
              <a:rPr lang="tr-TR" sz="2800" dirty="0" smtClean="0"/>
              <a:t>, </a:t>
            </a:r>
            <a:r>
              <a:rPr lang="tr-TR" sz="2800" dirty="0" err="1" smtClean="0"/>
              <a:t>or</a:t>
            </a:r>
            <a:r>
              <a:rPr lang="tr-TR" sz="2800" dirty="0" smtClean="0"/>
              <a:t> in </a:t>
            </a:r>
            <a:r>
              <a:rPr lang="tr-TR" sz="2800" dirty="0" err="1" smtClean="0"/>
              <a:t>other</a:t>
            </a:r>
            <a:r>
              <a:rPr lang="tr-TR" sz="2800" dirty="0" smtClean="0"/>
              <a:t> </a:t>
            </a:r>
            <a:r>
              <a:rPr lang="tr-TR" sz="2800" dirty="0" err="1" smtClean="0"/>
              <a:t>words</a:t>
            </a:r>
            <a:r>
              <a:rPr lang="tr-TR" sz="2800" dirty="0" smtClean="0"/>
              <a:t> </a:t>
            </a:r>
            <a:r>
              <a:rPr lang="tr-TR" sz="2800" b="1" dirty="0" err="1" smtClean="0">
                <a:solidFill>
                  <a:srgbClr val="0000FF"/>
                </a:solidFill>
              </a:rPr>
              <a:t>Maillard</a:t>
            </a:r>
            <a:r>
              <a:rPr lang="tr-TR" sz="2800" b="1" dirty="0" smtClean="0">
                <a:solidFill>
                  <a:srgbClr val="0000FF"/>
                </a:solidFill>
              </a:rPr>
              <a:t> </a:t>
            </a:r>
            <a:r>
              <a:rPr lang="tr-TR" sz="2800" b="1" dirty="0" err="1" smtClean="0">
                <a:solidFill>
                  <a:srgbClr val="0000FF"/>
                </a:solidFill>
              </a:rPr>
              <a:t>reaction</a:t>
            </a:r>
            <a:r>
              <a:rPr lang="tr-TR" sz="2800" b="1" dirty="0" smtClean="0">
                <a:solidFill>
                  <a:srgbClr val="0000FF"/>
                </a:solidFill>
              </a:rPr>
              <a:t>,</a:t>
            </a:r>
            <a:r>
              <a:rPr lang="tr-TR" sz="2800" dirty="0" smtClean="0"/>
              <a:t> </a:t>
            </a:r>
            <a:r>
              <a:rPr lang="en-US" sz="2800" dirty="0" smtClean="0"/>
              <a:t>is one of the major deteriorative chemical reactions </a:t>
            </a:r>
            <a:endParaRPr lang="tr-TR" sz="2800" dirty="0" smtClean="0"/>
          </a:p>
          <a:p>
            <a:endParaRPr lang="tr-TR" sz="2800" dirty="0" smtClean="0"/>
          </a:p>
          <a:p>
            <a:r>
              <a:rPr lang="tr-TR" sz="2800" dirty="0" err="1" smtClean="0"/>
              <a:t>It</a:t>
            </a:r>
            <a:r>
              <a:rPr lang="tr-TR" sz="2800" dirty="0" smtClean="0"/>
              <a:t> </a:t>
            </a:r>
            <a:r>
              <a:rPr lang="en-US" sz="2800" b="1" dirty="0" smtClean="0">
                <a:solidFill>
                  <a:srgbClr val="C00000"/>
                </a:solidFill>
              </a:rPr>
              <a:t>occur during</a:t>
            </a:r>
            <a:r>
              <a:rPr lang="tr-TR" sz="2800" b="1" dirty="0" smtClean="0">
                <a:solidFill>
                  <a:srgbClr val="C00000"/>
                </a:solidFill>
              </a:rPr>
              <a:t> </a:t>
            </a:r>
            <a:r>
              <a:rPr lang="en-US" sz="2800" b="1" dirty="0" smtClean="0">
                <a:solidFill>
                  <a:srgbClr val="C00000"/>
                </a:solidFill>
              </a:rPr>
              <a:t>storage of dried and concentrated foods</a:t>
            </a:r>
            <a:endParaRPr lang="tr-TR" sz="2800" b="1" dirty="0" smtClean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2687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600" b="1" dirty="0" err="1" smtClean="0"/>
              <a:t>Nonenzymatic</a:t>
            </a:r>
            <a:r>
              <a:rPr lang="tr-TR" sz="3600" b="1" dirty="0" smtClean="0"/>
              <a:t> </a:t>
            </a:r>
            <a:r>
              <a:rPr lang="tr-TR" sz="3600" b="1" dirty="0" err="1" smtClean="0"/>
              <a:t>browning</a:t>
            </a:r>
            <a:r>
              <a:rPr lang="tr-TR" sz="3600" b="1" dirty="0" smtClean="0"/>
              <a:t> </a:t>
            </a:r>
            <a:r>
              <a:rPr lang="tr-TR" sz="3600" b="1" dirty="0" err="1" smtClean="0"/>
              <a:t>reactions</a:t>
            </a:r>
            <a:endParaRPr lang="en-US" sz="3600" b="1" dirty="0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DE442-1CB8-400A-A8EF-E1E759702E45}" type="datetime1">
              <a:rPr lang="en-US" smtClean="0"/>
              <a:pPr/>
              <a:t>3/11/2020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dirty="0" smtClean="0"/>
              <a:t>FDE 216-FP</a:t>
            </a:r>
            <a:endParaRPr lang="tr-TR" dirty="0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8818866D-0444-4E98-9157-10C2F682FBB5}" type="slidenum">
              <a:rPr lang="tr-TR" smtClean="0"/>
              <a:pPr/>
              <a:t>76</a:t>
            </a:fld>
            <a:endParaRPr lang="tr-TR"/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r>
              <a:rPr lang="tr-TR" sz="2800" dirty="0" err="1" smtClean="0"/>
              <a:t>Nonenzymatic</a:t>
            </a:r>
            <a:r>
              <a:rPr lang="tr-TR" sz="2800" dirty="0" smtClean="0"/>
              <a:t> </a:t>
            </a:r>
            <a:r>
              <a:rPr lang="tr-TR" sz="2800" dirty="0" err="1" smtClean="0"/>
              <a:t>browning</a:t>
            </a:r>
            <a:r>
              <a:rPr lang="tr-TR" sz="2800" dirty="0" smtClean="0"/>
              <a:t> </a:t>
            </a:r>
            <a:r>
              <a:rPr lang="en-US" sz="2800" dirty="0" smtClean="0"/>
              <a:t>reaction can be divided into three</a:t>
            </a:r>
            <a:r>
              <a:rPr lang="tr-TR" sz="2800" dirty="0" smtClean="0"/>
              <a:t> </a:t>
            </a:r>
            <a:r>
              <a:rPr lang="en-US" sz="2800" dirty="0" smtClean="0"/>
              <a:t>stages</a:t>
            </a:r>
            <a:r>
              <a:rPr lang="tr-TR" sz="2800" dirty="0" smtClean="0"/>
              <a:t>:</a:t>
            </a:r>
          </a:p>
          <a:p>
            <a:pPr lvl="1"/>
            <a:r>
              <a:rPr lang="en-US" sz="2800" dirty="0" smtClean="0"/>
              <a:t>(1) early </a:t>
            </a:r>
            <a:r>
              <a:rPr lang="en-US" sz="2800" dirty="0" err="1" smtClean="0"/>
              <a:t>Maillard</a:t>
            </a:r>
            <a:r>
              <a:rPr lang="en-US" sz="2800" dirty="0" smtClean="0"/>
              <a:t> reactions involving a simple condensation between a reducing sugar</a:t>
            </a:r>
            <a:r>
              <a:rPr lang="tr-TR" sz="2800" dirty="0" smtClean="0"/>
              <a:t> </a:t>
            </a:r>
            <a:r>
              <a:rPr lang="tr-TR" sz="2800" dirty="0" err="1" smtClean="0"/>
              <a:t>and</a:t>
            </a:r>
            <a:r>
              <a:rPr lang="tr-TR" sz="2800" dirty="0" smtClean="0"/>
              <a:t> </a:t>
            </a:r>
            <a:r>
              <a:rPr lang="en-US" sz="2800" dirty="0" smtClean="0"/>
              <a:t>an amine (usually a protein or amino acid) without browning</a:t>
            </a:r>
            <a:endParaRPr lang="tr-TR" sz="2800" dirty="0" smtClean="0"/>
          </a:p>
          <a:p>
            <a:pPr lvl="1"/>
            <a:r>
              <a:rPr lang="en-US" sz="2800" dirty="0" smtClean="0"/>
              <a:t>(2) advanced</a:t>
            </a:r>
            <a:r>
              <a:rPr lang="tr-TR" sz="2800" dirty="0" smtClean="0"/>
              <a:t> </a:t>
            </a:r>
            <a:r>
              <a:rPr lang="en-US" sz="2800" dirty="0" err="1" smtClean="0"/>
              <a:t>Maillard</a:t>
            </a:r>
            <a:r>
              <a:rPr lang="en-US" sz="2800" dirty="0" smtClean="0"/>
              <a:t> reactions that lead to the formation of volatile or soluble substances</a:t>
            </a:r>
            <a:endParaRPr lang="tr-TR" sz="2800" dirty="0" smtClean="0"/>
          </a:p>
          <a:p>
            <a:pPr lvl="1"/>
            <a:r>
              <a:rPr lang="en-US" sz="2800" dirty="0" smtClean="0"/>
              <a:t>(3) </a:t>
            </a:r>
            <a:r>
              <a:rPr lang="tr-TR" sz="2800" dirty="0" smtClean="0"/>
              <a:t>final </a:t>
            </a:r>
            <a:r>
              <a:rPr lang="en-US" sz="2800" dirty="0" err="1" smtClean="0"/>
              <a:t>Maillard</a:t>
            </a:r>
            <a:r>
              <a:rPr lang="tr-TR" sz="2800" dirty="0" smtClean="0"/>
              <a:t> </a:t>
            </a:r>
            <a:r>
              <a:rPr lang="en-US" sz="2800" dirty="0" smtClean="0"/>
              <a:t>reactions leading to insoluble brown polymers</a:t>
            </a:r>
            <a:endParaRPr lang="tr-TR" sz="2800" dirty="0" smtClean="0"/>
          </a:p>
        </p:txBody>
      </p:sp>
    </p:spTree>
    <p:extLst>
      <p:ext uri="{BB962C8B-B14F-4D97-AF65-F5344CB8AC3E}">
        <p14:creationId xmlns:p14="http://schemas.microsoft.com/office/powerpoint/2010/main" val="2282687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Metin Yer Tutucusu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5400" b="1" dirty="0" err="1" smtClean="0"/>
              <a:t>Color</a:t>
            </a:r>
            <a:r>
              <a:rPr lang="tr-TR" sz="5400" b="1" dirty="0" smtClean="0"/>
              <a:t> </a:t>
            </a:r>
            <a:r>
              <a:rPr lang="tr-TR" sz="5400" b="1" dirty="0" err="1" smtClean="0"/>
              <a:t>changes</a:t>
            </a:r>
            <a:endParaRPr lang="tr-TR" sz="5400" b="1" dirty="0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DE442-1CB8-400A-A8EF-E1E759702E45}" type="datetime1">
              <a:rPr lang="en-US" smtClean="0"/>
              <a:pPr/>
              <a:t>3/11/2020</a:t>
            </a:fld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/>
          </a:bodyPr>
          <a:lstStyle/>
          <a:p>
            <a:fld id="{8818866D-0444-4E98-9157-10C2F682FBB5}" type="slidenum">
              <a:rPr lang="tr-TR" smtClean="0"/>
              <a:pPr/>
              <a:t>77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tr-TR" dirty="0" smtClean="0"/>
              <a:t>FDE 216-FP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282687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b="1" dirty="0" err="1" smtClean="0"/>
              <a:t>Color</a:t>
            </a:r>
            <a:r>
              <a:rPr lang="tr-TR" b="1" dirty="0" smtClean="0"/>
              <a:t> </a:t>
            </a:r>
            <a:r>
              <a:rPr lang="tr-TR" b="1" dirty="0" err="1" smtClean="0"/>
              <a:t>changes</a:t>
            </a:r>
            <a:r>
              <a:rPr lang="tr-TR" b="1" dirty="0" smtClean="0"/>
              <a:t> in </a:t>
            </a:r>
            <a:r>
              <a:rPr lang="tr-TR" b="1" dirty="0" err="1" smtClean="0"/>
              <a:t>tomatoes</a:t>
            </a:r>
            <a:endParaRPr lang="en-US" b="1" dirty="0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DE442-1CB8-400A-A8EF-E1E759702E45}" type="datetime1">
              <a:rPr lang="en-US" smtClean="0"/>
              <a:pPr/>
              <a:t>3/11/2020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dirty="0" smtClean="0"/>
              <a:t>FDE 216-FP</a:t>
            </a:r>
            <a:endParaRPr lang="tr-TR" dirty="0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8818866D-0444-4E98-9157-10C2F682FBB5}" type="slidenum">
              <a:rPr lang="tr-TR" smtClean="0"/>
              <a:pPr/>
              <a:t>78</a:t>
            </a:fld>
            <a:endParaRPr lang="tr-TR"/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1"/>
          </p:nvPr>
        </p:nvSpPr>
        <p:spPr>
          <a:xfrm>
            <a:off x="419100" y="1600200"/>
            <a:ext cx="8439150" cy="4876800"/>
          </a:xfrm>
        </p:spPr>
        <p:txBody>
          <a:bodyPr>
            <a:noAutofit/>
          </a:bodyPr>
          <a:lstStyle/>
          <a:p>
            <a:r>
              <a:rPr lang="en-US" sz="2600" b="1" dirty="0" smtClean="0"/>
              <a:t>Oxidation of </a:t>
            </a:r>
            <a:r>
              <a:rPr lang="en-US" sz="2600" b="1" dirty="0" err="1" smtClean="0"/>
              <a:t>lycopene</a:t>
            </a:r>
            <a:r>
              <a:rPr lang="en-US" sz="2600" dirty="0" smtClean="0"/>
              <a:t>, a red/orange </a:t>
            </a:r>
            <a:r>
              <a:rPr lang="en-US" sz="2600" dirty="0" err="1" smtClean="0"/>
              <a:t>carotenoid</a:t>
            </a:r>
            <a:r>
              <a:rPr lang="en-US" sz="2600" dirty="0" smtClean="0"/>
              <a:t> pigment in tomatoes, causes</a:t>
            </a:r>
            <a:r>
              <a:rPr lang="tr-TR" sz="2600" dirty="0" smtClean="0"/>
              <a:t> </a:t>
            </a:r>
            <a:r>
              <a:rPr lang="en-US" sz="2600" dirty="0" smtClean="0"/>
              <a:t>an adverse </a:t>
            </a:r>
            <a:r>
              <a:rPr lang="en-US" sz="2600" dirty="0" err="1" smtClean="0"/>
              <a:t>colour</a:t>
            </a:r>
            <a:r>
              <a:rPr lang="en-US" sz="2600" dirty="0" smtClean="0"/>
              <a:t> change from red to brown and affects </a:t>
            </a:r>
            <a:r>
              <a:rPr lang="en-US" sz="2600" dirty="0" err="1" smtClean="0"/>
              <a:t>flavour</a:t>
            </a:r>
            <a:endParaRPr lang="tr-TR" sz="2600" dirty="0" smtClean="0"/>
          </a:p>
          <a:p>
            <a:r>
              <a:rPr lang="tr-TR" sz="2600" dirty="0" err="1" smtClean="0"/>
              <a:t>In</a:t>
            </a:r>
            <a:r>
              <a:rPr lang="tr-TR" sz="2600" dirty="0" smtClean="0"/>
              <a:t> </a:t>
            </a:r>
            <a:r>
              <a:rPr lang="tr-TR" sz="2600" dirty="0" err="1" smtClean="0"/>
              <a:t>canned</a:t>
            </a:r>
            <a:r>
              <a:rPr lang="tr-TR" sz="2600" dirty="0" smtClean="0"/>
              <a:t> </a:t>
            </a:r>
            <a:r>
              <a:rPr lang="en-US" sz="2600" dirty="0" smtClean="0"/>
              <a:t>tomato products this can be </a:t>
            </a:r>
            <a:r>
              <a:rPr lang="en-US" sz="2600" dirty="0" err="1" smtClean="0"/>
              <a:t>minimised</a:t>
            </a:r>
            <a:r>
              <a:rPr lang="en-US" sz="2600" dirty="0" smtClean="0"/>
              <a:t> by using plain </a:t>
            </a:r>
            <a:r>
              <a:rPr lang="en-US" sz="2600" dirty="0" err="1" smtClean="0"/>
              <a:t>unlacquered</a:t>
            </a:r>
            <a:r>
              <a:rPr lang="en-US" sz="2600" dirty="0" smtClean="0"/>
              <a:t> can</a:t>
            </a:r>
            <a:endParaRPr lang="tr-TR" sz="2600" dirty="0" smtClean="0"/>
          </a:p>
          <a:p>
            <a:r>
              <a:rPr lang="tr-TR" sz="2600" dirty="0" err="1" smtClean="0"/>
              <a:t>Residual</a:t>
            </a:r>
            <a:r>
              <a:rPr lang="tr-TR" sz="2600" dirty="0" smtClean="0"/>
              <a:t> </a:t>
            </a:r>
            <a:r>
              <a:rPr lang="en-US" sz="2600" dirty="0" smtClean="0"/>
              <a:t>oxygen is consumed by tin dissolution into the product, </a:t>
            </a:r>
            <a:r>
              <a:rPr lang="en-US" sz="2600" dirty="0" err="1" smtClean="0"/>
              <a:t>minimising</a:t>
            </a:r>
            <a:r>
              <a:rPr lang="en-US" sz="2600" dirty="0" smtClean="0"/>
              <a:t> product</a:t>
            </a:r>
            <a:r>
              <a:rPr lang="tr-TR" sz="2600" dirty="0" smtClean="0"/>
              <a:t> </a:t>
            </a:r>
            <a:r>
              <a:rPr lang="en-US" sz="2600" dirty="0" smtClean="0"/>
              <a:t>oxidation that would otherwise lead to quality </a:t>
            </a:r>
            <a:r>
              <a:rPr lang="en-US" sz="2600" dirty="0" smtClean="0"/>
              <a:t>loss</a:t>
            </a:r>
            <a:endParaRPr lang="tr-TR" sz="2600" dirty="0" smtClean="0"/>
          </a:p>
          <a:p>
            <a:r>
              <a:rPr lang="en-US" sz="2600" dirty="0" smtClean="0"/>
              <a:t>However, the extent of</a:t>
            </a:r>
            <a:r>
              <a:rPr lang="tr-TR" sz="2600" dirty="0" smtClean="0"/>
              <a:t> </a:t>
            </a:r>
            <a:r>
              <a:rPr lang="en-US" sz="2600" dirty="0" smtClean="0"/>
              <a:t>dissolution of tin into the product needs to be taken into account in the</a:t>
            </a:r>
            <a:r>
              <a:rPr lang="tr-TR" sz="2600" dirty="0" smtClean="0"/>
              <a:t> </a:t>
            </a:r>
            <a:r>
              <a:rPr lang="en-US" sz="2600" dirty="0" smtClean="0"/>
              <a:t>assigned shelf life of the product as the maximum permitted level of tin in</a:t>
            </a:r>
            <a:r>
              <a:rPr lang="tr-TR" sz="2600" dirty="0" smtClean="0"/>
              <a:t> </a:t>
            </a:r>
            <a:r>
              <a:rPr lang="en-US" sz="2600" dirty="0" smtClean="0"/>
              <a:t>canned foods in the UK is 200mg kg−1</a:t>
            </a:r>
            <a:endParaRPr lang="tr-TR" sz="2600" dirty="0" smtClean="0"/>
          </a:p>
          <a:p>
            <a:endParaRPr lang="tr-TR" sz="2600" dirty="0" smtClean="0"/>
          </a:p>
        </p:txBody>
      </p:sp>
    </p:spTree>
    <p:extLst>
      <p:ext uri="{BB962C8B-B14F-4D97-AF65-F5344CB8AC3E}">
        <p14:creationId xmlns:p14="http://schemas.microsoft.com/office/powerpoint/2010/main" val="2282687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err="1" smtClean="0"/>
              <a:t>Color</a:t>
            </a:r>
            <a:r>
              <a:rPr lang="tr-TR" b="1" dirty="0" smtClean="0"/>
              <a:t> </a:t>
            </a:r>
            <a:r>
              <a:rPr lang="tr-TR" b="1" dirty="0" err="1" smtClean="0"/>
              <a:t>changes</a:t>
            </a:r>
            <a:r>
              <a:rPr lang="tr-TR" b="1" dirty="0" smtClean="0"/>
              <a:t> in </a:t>
            </a:r>
            <a:r>
              <a:rPr lang="tr-TR" b="1" dirty="0" err="1" smtClean="0"/>
              <a:t>fresh</a:t>
            </a:r>
            <a:r>
              <a:rPr lang="tr-TR" b="1" dirty="0" smtClean="0"/>
              <a:t> </a:t>
            </a:r>
            <a:r>
              <a:rPr lang="tr-TR" b="1" dirty="0" err="1" smtClean="0"/>
              <a:t>meats</a:t>
            </a:r>
            <a:endParaRPr lang="tr-TR" b="1" dirty="0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AB801-BCA0-4247-A675-2387E2FEEA5F}" type="datetime1">
              <a:rPr lang="en-US" smtClean="0"/>
              <a:pPr/>
              <a:t>3/11/2020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FDE 216-FP</a:t>
            </a:r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8818866D-0444-4E98-9157-10C2F682FBB5}" type="slidenum">
              <a:rPr lang="tr-TR" smtClean="0"/>
              <a:pPr/>
              <a:t>79</a:t>
            </a:fld>
            <a:endParaRPr lang="tr-TR"/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Oxygenated </a:t>
            </a:r>
            <a:r>
              <a:rPr lang="en-US" sz="2800" dirty="0" err="1" smtClean="0"/>
              <a:t>myoglobin</a:t>
            </a:r>
            <a:r>
              <a:rPr lang="en-US" sz="2800" dirty="0" smtClean="0"/>
              <a:t>, </a:t>
            </a:r>
            <a:r>
              <a:rPr lang="en-US" sz="2800" dirty="0" err="1" smtClean="0"/>
              <a:t>oxymyoglobin</a:t>
            </a:r>
            <a:r>
              <a:rPr lang="en-US" sz="2800" dirty="0" smtClean="0"/>
              <a:t>, is the pigment in raw meat that is</a:t>
            </a:r>
            <a:r>
              <a:rPr lang="tr-TR" sz="2800" dirty="0" smtClean="0"/>
              <a:t> </a:t>
            </a:r>
            <a:r>
              <a:rPr lang="en-US" sz="2800" dirty="0" smtClean="0"/>
              <a:t>responsible for the bright attractive red </a:t>
            </a:r>
            <a:r>
              <a:rPr lang="en-US" sz="2800" dirty="0" err="1" smtClean="0"/>
              <a:t>colour</a:t>
            </a:r>
            <a:r>
              <a:rPr lang="en-US" sz="2800" dirty="0" smtClean="0"/>
              <a:t>, which consumers associate with</a:t>
            </a:r>
            <a:r>
              <a:rPr lang="tr-TR" sz="2800" dirty="0" smtClean="0"/>
              <a:t> </a:t>
            </a:r>
            <a:r>
              <a:rPr lang="en-US" sz="2800" dirty="0" smtClean="0"/>
              <a:t>freshness and good eating quality</a:t>
            </a:r>
            <a:endParaRPr lang="tr-TR" sz="2800" dirty="0" smtClean="0"/>
          </a:p>
          <a:p>
            <a:r>
              <a:rPr lang="en-US" sz="2800" dirty="0" smtClean="0"/>
              <a:t>In conventionally packed fresh beef, meat on</a:t>
            </a:r>
            <a:r>
              <a:rPr lang="tr-TR" sz="2800" dirty="0" smtClean="0"/>
              <a:t> </a:t>
            </a:r>
            <a:r>
              <a:rPr lang="en-US" sz="2800" dirty="0" smtClean="0"/>
              <a:t>a plastic tray is overwrapped with a highly gas permeable plastic material</a:t>
            </a:r>
            <a:r>
              <a:rPr lang="tr-TR" sz="2800" dirty="0" smtClean="0"/>
              <a:t> </a:t>
            </a:r>
            <a:r>
              <a:rPr lang="en-US" sz="2800" dirty="0" smtClean="0"/>
              <a:t>which allows an almost unrestricted supply of oxygen to the </a:t>
            </a:r>
            <a:r>
              <a:rPr lang="en-US" sz="2800" dirty="0" err="1" smtClean="0"/>
              <a:t>myoglobin</a:t>
            </a:r>
            <a:r>
              <a:rPr lang="en-US" sz="2800" dirty="0" smtClean="0"/>
              <a:t>,</a:t>
            </a:r>
            <a:r>
              <a:rPr lang="tr-TR" sz="2800" dirty="0" smtClean="0"/>
              <a:t> </a:t>
            </a:r>
            <a:r>
              <a:rPr lang="tr-TR" sz="2800" dirty="0" err="1" smtClean="0"/>
              <a:t>favouring</a:t>
            </a:r>
            <a:r>
              <a:rPr lang="tr-TR" sz="2800" dirty="0" smtClean="0"/>
              <a:t> </a:t>
            </a:r>
            <a:r>
              <a:rPr lang="tr-TR" sz="2800" dirty="0" err="1" smtClean="0"/>
              <a:t>the</a:t>
            </a:r>
            <a:r>
              <a:rPr lang="tr-TR" sz="2800" dirty="0" smtClean="0"/>
              <a:t> </a:t>
            </a:r>
            <a:r>
              <a:rPr lang="tr-TR" sz="2800" dirty="0" err="1" smtClean="0"/>
              <a:t>red</a:t>
            </a:r>
            <a:r>
              <a:rPr lang="tr-TR" sz="2800" dirty="0" smtClean="0"/>
              <a:t> </a:t>
            </a:r>
            <a:r>
              <a:rPr lang="tr-TR" sz="2800" dirty="0" err="1" smtClean="0"/>
              <a:t>colour</a:t>
            </a:r>
            <a:endParaRPr lang="tr-TR" sz="2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Metin Yer Tutucusu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tr-TR" b="1" dirty="0" smtClean="0"/>
              <a:t>DETERIORATIVE REACTIONS IN FOODS</a:t>
            </a:r>
            <a:endParaRPr lang="tr-TR" b="1" dirty="0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DE442-1CB8-400A-A8EF-E1E759702E45}" type="datetime1">
              <a:rPr lang="en-US" smtClean="0"/>
              <a:pPr/>
              <a:t>3/11/2020</a:t>
            </a:fld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/>
          </a:bodyPr>
          <a:lstStyle/>
          <a:p>
            <a:fld id="{8818866D-0444-4E98-9157-10C2F682FBB5}" type="slidenum">
              <a:rPr lang="tr-TR" smtClean="0"/>
              <a:pPr/>
              <a:t>8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tr-TR" smtClean="0"/>
              <a:t>FDE 216-FP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9466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err="1" smtClean="0"/>
              <a:t>Color</a:t>
            </a:r>
            <a:r>
              <a:rPr lang="tr-TR" b="1" dirty="0" smtClean="0"/>
              <a:t> </a:t>
            </a:r>
            <a:r>
              <a:rPr lang="tr-TR" b="1" dirty="0" err="1" smtClean="0"/>
              <a:t>changes</a:t>
            </a:r>
            <a:r>
              <a:rPr lang="tr-TR" b="1" dirty="0" smtClean="0"/>
              <a:t> in </a:t>
            </a:r>
            <a:r>
              <a:rPr lang="tr-TR" b="1" dirty="0" err="1" smtClean="0"/>
              <a:t>fresh</a:t>
            </a:r>
            <a:r>
              <a:rPr lang="tr-TR" b="1" dirty="0" smtClean="0"/>
              <a:t> </a:t>
            </a:r>
            <a:r>
              <a:rPr lang="tr-TR" b="1" dirty="0" err="1" smtClean="0"/>
              <a:t>meats</a:t>
            </a:r>
            <a:endParaRPr lang="tr-TR" dirty="0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AB801-BCA0-4247-A675-2387E2FEEA5F}" type="datetime1">
              <a:rPr lang="en-US" smtClean="0"/>
              <a:pPr/>
              <a:t>3/11/2020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FDE 216-FP</a:t>
            </a:r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8818866D-0444-4E98-9157-10C2F682FBB5}" type="slidenum">
              <a:rPr lang="tr-TR" smtClean="0"/>
              <a:pPr/>
              <a:t>80</a:t>
            </a:fld>
            <a:endParaRPr lang="tr-TR"/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By vacuum packaging fresh beef, the reduced oxygen</a:t>
            </a:r>
            <a:r>
              <a:rPr lang="tr-TR" sz="2800" dirty="0" smtClean="0"/>
              <a:t> </a:t>
            </a:r>
            <a:r>
              <a:rPr lang="en-US" sz="2800" dirty="0" smtClean="0"/>
              <a:t>level in the pack results in a considerable increase in shelf life, however, the</a:t>
            </a:r>
            <a:r>
              <a:rPr lang="tr-TR" sz="2800" dirty="0" smtClean="0"/>
              <a:t> </a:t>
            </a:r>
            <a:r>
              <a:rPr lang="en-US" sz="2800" dirty="0" smtClean="0"/>
              <a:t>meat </a:t>
            </a:r>
            <a:r>
              <a:rPr lang="en-US" sz="2800" dirty="0" err="1" smtClean="0"/>
              <a:t>colour</a:t>
            </a:r>
            <a:r>
              <a:rPr lang="en-US" sz="2800" dirty="0" smtClean="0"/>
              <a:t> becomes purple, due to </a:t>
            </a:r>
            <a:r>
              <a:rPr lang="en-US" sz="2800" dirty="0" err="1" smtClean="0"/>
              <a:t>myoglobin</a:t>
            </a:r>
            <a:r>
              <a:rPr lang="en-US" sz="2800" dirty="0" smtClean="0"/>
              <a:t> being converted to the reduced</a:t>
            </a:r>
            <a:r>
              <a:rPr lang="tr-TR" sz="2800" dirty="0" smtClean="0"/>
              <a:t> </a:t>
            </a:r>
            <a:r>
              <a:rPr lang="en-US" sz="2800" dirty="0" smtClean="0"/>
              <a:t>form, which most consumers are not familiar with</a:t>
            </a:r>
            <a:endParaRPr lang="tr-TR" sz="2800" dirty="0" smtClean="0"/>
          </a:p>
          <a:p>
            <a:r>
              <a:rPr lang="en-US" sz="2800" dirty="0" smtClean="0"/>
              <a:t>By using MAP,</a:t>
            </a:r>
            <a:r>
              <a:rPr lang="tr-TR" sz="2800" dirty="0" smtClean="0"/>
              <a:t> </a:t>
            </a:r>
            <a:r>
              <a:rPr lang="en-US" sz="2800" dirty="0" smtClean="0"/>
              <a:t>with a gas mixture of about 80% oxygen</a:t>
            </a:r>
            <a:r>
              <a:rPr lang="tr-TR" sz="2800" dirty="0" smtClean="0"/>
              <a:t>, </a:t>
            </a:r>
            <a:r>
              <a:rPr lang="en-US" sz="2800" dirty="0" smtClean="0"/>
              <a:t>the bright red </a:t>
            </a:r>
            <a:r>
              <a:rPr lang="en-US" sz="2800" dirty="0" err="1" smtClean="0"/>
              <a:t>colour</a:t>
            </a:r>
            <a:r>
              <a:rPr lang="en-US" sz="2800" dirty="0" smtClean="0"/>
              <a:t> </a:t>
            </a:r>
            <a:r>
              <a:rPr lang="tr-TR" sz="2800" dirty="0" err="1" smtClean="0"/>
              <a:t>maintains</a:t>
            </a:r>
            <a:r>
              <a:rPr lang="tr-TR" sz="2800" dirty="0" smtClean="0"/>
              <a:t>. </a:t>
            </a:r>
            <a:r>
              <a:rPr lang="en-US" sz="2800" dirty="0" smtClean="0"/>
              <a:t>20% life can be extended to approximately 2–3 times that of </a:t>
            </a:r>
            <a:r>
              <a:rPr lang="en-US" sz="2800" dirty="0" err="1" smtClean="0"/>
              <a:t>conventionall</a:t>
            </a:r>
            <a:r>
              <a:rPr lang="tr-TR" sz="2800" dirty="0" smtClean="0"/>
              <a:t>y </a:t>
            </a:r>
            <a:r>
              <a:rPr lang="tr-TR" sz="2800" dirty="0" err="1" smtClean="0"/>
              <a:t>packed</a:t>
            </a:r>
            <a:r>
              <a:rPr lang="tr-TR" sz="2800" dirty="0" smtClean="0"/>
              <a:t> </a:t>
            </a:r>
            <a:r>
              <a:rPr lang="tr-TR" sz="2800" dirty="0" err="1" smtClean="0"/>
              <a:t>fresh</a:t>
            </a:r>
            <a:r>
              <a:rPr lang="tr-TR" sz="2800" dirty="0" smtClean="0"/>
              <a:t> </a:t>
            </a:r>
            <a:r>
              <a:rPr lang="tr-TR" sz="2800" dirty="0" err="1" smtClean="0"/>
              <a:t>beef</a:t>
            </a:r>
            <a:r>
              <a:rPr lang="tr-TR" sz="2800" dirty="0" smtClean="0"/>
              <a:t>.</a:t>
            </a:r>
            <a:endParaRPr lang="tr-TR" sz="2800" dirty="0"/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AB801-BCA0-4247-A675-2387E2FEEA5F}" type="datetime1">
              <a:rPr lang="en-US" smtClean="0"/>
              <a:pPr/>
              <a:t>3/11/2020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FDE 216-FP</a:t>
            </a:r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8818866D-0444-4E98-9157-10C2F682FBB5}" type="slidenum">
              <a:rPr lang="tr-TR" smtClean="0"/>
              <a:pPr/>
              <a:t>81</a:t>
            </a:fld>
            <a:endParaRPr lang="tr-TR"/>
          </a:p>
        </p:txBody>
      </p:sp>
      <p:pic>
        <p:nvPicPr>
          <p:cNvPr id="124930" name="Picture 2" descr="color forms of meat ile ilgili görsel sonucu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0050" y="19050"/>
            <a:ext cx="8305800" cy="68002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Başlık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r-TR" sz="4000" b="1" dirty="0" err="1" smtClean="0"/>
              <a:t>Color</a:t>
            </a:r>
            <a:r>
              <a:rPr lang="tr-TR" sz="4000" b="1" dirty="0" smtClean="0"/>
              <a:t> </a:t>
            </a:r>
            <a:r>
              <a:rPr lang="tr-TR" sz="4000" b="1" dirty="0" err="1" smtClean="0"/>
              <a:t>changes</a:t>
            </a:r>
            <a:r>
              <a:rPr lang="tr-TR" sz="4000" b="1" dirty="0" smtClean="0"/>
              <a:t> in </a:t>
            </a:r>
            <a:r>
              <a:rPr lang="tr-TR" sz="4000" b="1" dirty="0" err="1" smtClean="0"/>
              <a:t>cured</a:t>
            </a:r>
            <a:r>
              <a:rPr lang="tr-TR" sz="4000" b="1" dirty="0" smtClean="0"/>
              <a:t> </a:t>
            </a:r>
            <a:r>
              <a:rPr lang="tr-TR" sz="4000" b="1" dirty="0" err="1" smtClean="0"/>
              <a:t>meat</a:t>
            </a:r>
            <a:r>
              <a:rPr lang="tr-TR" sz="4000" b="1" dirty="0" smtClean="0"/>
              <a:t> </a:t>
            </a:r>
            <a:r>
              <a:rPr lang="tr-TR" sz="4000" b="1" dirty="0" err="1" smtClean="0"/>
              <a:t>products</a:t>
            </a:r>
            <a:endParaRPr lang="tr-TR" sz="4000" b="1" dirty="0"/>
          </a:p>
        </p:txBody>
      </p:sp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73574-6229-40F6-822C-84183297718C}" type="datetime1">
              <a:rPr lang="en-US" smtClean="0"/>
              <a:pPr/>
              <a:t>3/11/2020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FDE 216-FP</a:t>
            </a:r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8818866D-0444-4E98-9157-10C2F682FBB5}" type="slidenum">
              <a:rPr lang="tr-TR" smtClean="0"/>
              <a:pPr/>
              <a:t>82</a:t>
            </a:fld>
            <a:endParaRPr lang="tr-TR"/>
          </a:p>
        </p:txBody>
      </p:sp>
      <p:sp>
        <p:nvSpPr>
          <p:cNvPr id="11" name="10 İçerik Yer Tutucusu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r>
              <a:rPr lang="en-US" sz="2800" dirty="0" err="1" smtClean="0"/>
              <a:t>Nitrosohemochrome</a:t>
            </a:r>
            <a:r>
              <a:rPr lang="en-US" sz="2800" dirty="0" smtClean="0"/>
              <a:t> is the pigment responsible for the pink </a:t>
            </a:r>
            <a:r>
              <a:rPr lang="en-US" sz="2800" dirty="0" err="1" smtClean="0"/>
              <a:t>colouration</a:t>
            </a:r>
            <a:r>
              <a:rPr lang="en-US" sz="2800" dirty="0" smtClean="0"/>
              <a:t> of</a:t>
            </a:r>
            <a:r>
              <a:rPr lang="tr-TR" sz="2800" dirty="0" smtClean="0"/>
              <a:t> </a:t>
            </a:r>
            <a:r>
              <a:rPr lang="en-US" sz="2800" dirty="0" smtClean="0"/>
              <a:t>cooked cured meats. </a:t>
            </a:r>
            <a:endParaRPr lang="tr-TR" sz="2800" dirty="0" smtClean="0"/>
          </a:p>
          <a:p>
            <a:r>
              <a:rPr lang="en-US" sz="2800" dirty="0" smtClean="0"/>
              <a:t>This pigment fades rapidly on exposure to air (oxygen)</a:t>
            </a:r>
            <a:r>
              <a:rPr lang="tr-TR" sz="2800" dirty="0" smtClean="0"/>
              <a:t> </a:t>
            </a:r>
            <a:r>
              <a:rPr lang="en-US" sz="2800" dirty="0" smtClean="0"/>
              <a:t>and </a:t>
            </a:r>
            <a:r>
              <a:rPr lang="en-US" sz="2800" dirty="0" err="1" smtClean="0"/>
              <a:t>ligh</a:t>
            </a:r>
            <a:r>
              <a:rPr lang="tr-TR" sz="2800" dirty="0" smtClean="0"/>
              <a:t>t</a:t>
            </a:r>
          </a:p>
          <a:p>
            <a:r>
              <a:rPr lang="en-US" sz="2800" dirty="0" smtClean="0"/>
              <a:t>Therefore vacuum packaging or MAP is generally used to achieve</a:t>
            </a:r>
            <a:r>
              <a:rPr lang="tr-TR" sz="2800" dirty="0" smtClean="0"/>
              <a:t> </a:t>
            </a:r>
            <a:r>
              <a:rPr lang="en-US" sz="2800" dirty="0" smtClean="0"/>
              <a:t>the desired shelf life of cooked cured meats</a:t>
            </a:r>
            <a:endParaRPr lang="tr-TR" sz="2800" dirty="0" smtClean="0"/>
          </a:p>
          <a:p>
            <a:r>
              <a:rPr lang="en-US" sz="2800" dirty="0" smtClean="0"/>
              <a:t>The oxygen content must be less</a:t>
            </a:r>
            <a:r>
              <a:rPr lang="tr-TR" sz="2800" dirty="0" smtClean="0"/>
              <a:t> </a:t>
            </a:r>
            <a:r>
              <a:rPr lang="en-US" sz="2800" dirty="0" smtClean="0"/>
              <a:t>than 0.3%</a:t>
            </a:r>
            <a:endParaRPr lang="tr-TR" sz="2800" dirty="0" smtClean="0"/>
          </a:p>
          <a:p>
            <a:r>
              <a:rPr lang="tr-TR" sz="2800" dirty="0" smtClean="0"/>
              <a:t>I</a:t>
            </a:r>
            <a:r>
              <a:rPr lang="en-US" sz="2800" dirty="0" smtClean="0"/>
              <a:t>n MAP</a:t>
            </a:r>
            <a:r>
              <a:rPr lang="tr-TR" sz="2800" dirty="0" smtClean="0"/>
              <a:t>,</a:t>
            </a:r>
            <a:r>
              <a:rPr lang="en-US" sz="2800" dirty="0" smtClean="0"/>
              <a:t> a commonly used mixture is 60% nitrogen and 40%</a:t>
            </a:r>
            <a:r>
              <a:rPr lang="tr-TR" sz="2800" dirty="0" smtClean="0"/>
              <a:t> </a:t>
            </a:r>
            <a:r>
              <a:rPr lang="tr-TR" sz="2800" dirty="0" err="1" smtClean="0"/>
              <a:t>carbon</a:t>
            </a:r>
            <a:r>
              <a:rPr lang="tr-TR" sz="2800" dirty="0" smtClean="0"/>
              <a:t> </a:t>
            </a:r>
            <a:r>
              <a:rPr lang="tr-TR" sz="2800" dirty="0" err="1" smtClean="0"/>
              <a:t>dioxide</a:t>
            </a:r>
            <a:endParaRPr lang="tr-TR" sz="2800" dirty="0"/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Metin Yer Tutucusu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5400" b="1" dirty="0" err="1" smtClean="0"/>
              <a:t>Flavor</a:t>
            </a:r>
            <a:r>
              <a:rPr lang="tr-TR" sz="5400" b="1" dirty="0" smtClean="0"/>
              <a:t> </a:t>
            </a:r>
            <a:r>
              <a:rPr lang="tr-TR" sz="5400" b="1" dirty="0" err="1" smtClean="0"/>
              <a:t>changes</a:t>
            </a:r>
            <a:endParaRPr lang="tr-TR" sz="5400" b="1" dirty="0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DE442-1CB8-400A-A8EF-E1E759702E45}" type="datetime1">
              <a:rPr lang="en-US" smtClean="0"/>
              <a:pPr/>
              <a:t>3/11/2020</a:t>
            </a:fld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/>
          </a:bodyPr>
          <a:lstStyle/>
          <a:p>
            <a:fld id="{8818866D-0444-4E98-9157-10C2F682FBB5}" type="slidenum">
              <a:rPr lang="tr-TR" smtClean="0"/>
              <a:pPr/>
              <a:t>83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tr-TR" dirty="0" smtClean="0"/>
              <a:t>FDE 216-FP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282687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600" b="1" dirty="0" err="1" smtClean="0"/>
              <a:t>Flavor</a:t>
            </a:r>
            <a:r>
              <a:rPr lang="tr-TR" sz="3600" b="1" dirty="0" smtClean="0"/>
              <a:t> </a:t>
            </a:r>
            <a:r>
              <a:rPr lang="tr-TR" sz="3600" b="1" dirty="0" err="1" smtClean="0"/>
              <a:t>changes</a:t>
            </a:r>
            <a:endParaRPr lang="en-US" sz="3600" b="1" dirty="0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DE442-1CB8-400A-A8EF-E1E759702E45}" type="datetime1">
              <a:rPr lang="en-US" smtClean="0"/>
              <a:pPr/>
              <a:t>3/11/2020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dirty="0" smtClean="0"/>
              <a:t>FDE 216-FP</a:t>
            </a:r>
            <a:endParaRPr lang="tr-TR" dirty="0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8818866D-0444-4E98-9157-10C2F682FBB5}" type="slidenum">
              <a:rPr lang="tr-TR" smtClean="0"/>
              <a:pPr/>
              <a:t>84</a:t>
            </a:fld>
            <a:endParaRPr lang="tr-TR"/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1"/>
          </p:nvPr>
        </p:nvSpPr>
        <p:spPr>
          <a:xfrm>
            <a:off x="323850" y="1600200"/>
            <a:ext cx="8591550" cy="4953000"/>
          </a:xfrm>
        </p:spPr>
        <p:txBody>
          <a:bodyPr>
            <a:noAutofit/>
          </a:bodyPr>
          <a:lstStyle/>
          <a:p>
            <a:r>
              <a:rPr lang="en-US" sz="2400" dirty="0" smtClean="0"/>
              <a:t>In fruits and vegetables, </a:t>
            </a:r>
            <a:r>
              <a:rPr lang="en-US" sz="2400" b="1" dirty="0" err="1" smtClean="0"/>
              <a:t>enzym</a:t>
            </a:r>
            <a:r>
              <a:rPr lang="tr-TR" sz="2400" b="1" dirty="0" smtClean="0"/>
              <a:t>ati</a:t>
            </a:r>
            <a:r>
              <a:rPr lang="en-US" sz="2400" b="1" dirty="0" err="1" smtClean="0"/>
              <a:t>cally</a:t>
            </a:r>
            <a:r>
              <a:rPr lang="en-US" sz="2400" b="1" dirty="0" smtClean="0"/>
              <a:t> generated compounds derived from long-chain fatty acids</a:t>
            </a:r>
            <a:r>
              <a:rPr lang="tr-TR" sz="2400" b="1" dirty="0" smtClean="0"/>
              <a:t> </a:t>
            </a:r>
            <a:r>
              <a:rPr lang="en-US" sz="2400" b="1" dirty="0" smtClean="0"/>
              <a:t>play an extremely important role in the formation of characteristic </a:t>
            </a:r>
            <a:r>
              <a:rPr lang="tr-TR" sz="2400" b="1" dirty="0" err="1" smtClean="0"/>
              <a:t>fl</a:t>
            </a:r>
            <a:r>
              <a:rPr lang="en-US" sz="2400" b="1" dirty="0" err="1" smtClean="0"/>
              <a:t>avors</a:t>
            </a:r>
            <a:endParaRPr lang="tr-TR" sz="2400" b="1" dirty="0" smtClean="0"/>
          </a:p>
          <a:p>
            <a:r>
              <a:rPr lang="tr-TR" sz="2400" dirty="0" err="1" smtClean="0"/>
              <a:t>In</a:t>
            </a:r>
            <a:r>
              <a:rPr lang="tr-TR" sz="2400" dirty="0" smtClean="0"/>
              <a:t> </a:t>
            </a:r>
            <a:r>
              <a:rPr lang="tr-TR" sz="2400" dirty="0" err="1" smtClean="0"/>
              <a:t>addition</a:t>
            </a:r>
            <a:r>
              <a:rPr lang="tr-TR" sz="2400" dirty="0" smtClean="0"/>
              <a:t>, </a:t>
            </a:r>
            <a:r>
              <a:rPr lang="tr-TR" sz="2400" b="1" dirty="0" err="1" smtClean="0">
                <a:solidFill>
                  <a:srgbClr val="C00000"/>
                </a:solidFill>
              </a:rPr>
              <a:t>these</a:t>
            </a:r>
            <a:r>
              <a:rPr lang="tr-TR" sz="2400" b="1" dirty="0" smtClean="0">
                <a:solidFill>
                  <a:srgbClr val="C00000"/>
                </a:solidFill>
              </a:rPr>
              <a:t> </a:t>
            </a:r>
            <a:r>
              <a:rPr lang="tr-TR" sz="2400" b="1" dirty="0" err="1" smtClean="0">
                <a:solidFill>
                  <a:srgbClr val="C00000"/>
                </a:solidFill>
              </a:rPr>
              <a:t>types</a:t>
            </a:r>
            <a:r>
              <a:rPr lang="tr-TR" sz="2400" b="1" dirty="0" smtClean="0">
                <a:solidFill>
                  <a:srgbClr val="C00000"/>
                </a:solidFill>
              </a:rPr>
              <a:t> </a:t>
            </a:r>
            <a:r>
              <a:rPr lang="en-US" sz="2400" b="1" dirty="0" smtClean="0">
                <a:solidFill>
                  <a:srgbClr val="C00000"/>
                </a:solidFill>
              </a:rPr>
              <a:t>of reactions can lead to important off-</a:t>
            </a:r>
            <a:r>
              <a:rPr lang="tr-TR" sz="2400" b="1" dirty="0" err="1" smtClean="0">
                <a:solidFill>
                  <a:srgbClr val="C00000"/>
                </a:solidFill>
              </a:rPr>
              <a:t>fl</a:t>
            </a:r>
            <a:r>
              <a:rPr lang="en-US" sz="2400" b="1" dirty="0" err="1" smtClean="0">
                <a:solidFill>
                  <a:srgbClr val="C00000"/>
                </a:solidFill>
              </a:rPr>
              <a:t>avors</a:t>
            </a:r>
            <a:endParaRPr lang="tr-TR" sz="2400" b="1" dirty="0" smtClean="0">
              <a:solidFill>
                <a:srgbClr val="C00000"/>
              </a:solidFill>
            </a:endParaRPr>
          </a:p>
          <a:p>
            <a:r>
              <a:rPr lang="en-US" sz="2400" dirty="0" smtClean="0"/>
              <a:t>Enzyme-induced oxidative breakdown of unsaturated</a:t>
            </a:r>
            <a:r>
              <a:rPr lang="tr-TR" sz="2400" dirty="0" smtClean="0"/>
              <a:t> </a:t>
            </a:r>
            <a:r>
              <a:rPr lang="en-US" sz="2400" dirty="0" smtClean="0"/>
              <a:t>fatty acids occurs extensively in plant tissues</a:t>
            </a:r>
            <a:r>
              <a:rPr lang="tr-TR" sz="2400" dirty="0" smtClean="0"/>
              <a:t>. </a:t>
            </a:r>
            <a:r>
              <a:rPr lang="tr-TR" sz="2400" dirty="0" err="1" smtClean="0"/>
              <a:t>This</a:t>
            </a:r>
            <a:r>
              <a:rPr lang="tr-TR" sz="2400" dirty="0" smtClean="0"/>
              <a:t> </a:t>
            </a:r>
            <a:r>
              <a:rPr lang="tr-TR" sz="2400" dirty="0" err="1" smtClean="0"/>
              <a:t>reaction</a:t>
            </a:r>
            <a:r>
              <a:rPr lang="tr-TR" sz="2400" dirty="0" smtClean="0"/>
              <a:t> </a:t>
            </a:r>
            <a:r>
              <a:rPr lang="tr-TR" sz="2400" dirty="0" err="1" smtClean="0"/>
              <a:t>results</a:t>
            </a:r>
            <a:r>
              <a:rPr lang="tr-TR" sz="2400" dirty="0" smtClean="0"/>
              <a:t> in </a:t>
            </a:r>
            <a:r>
              <a:rPr lang="tr-TR" sz="2400" dirty="0" err="1" smtClean="0"/>
              <a:t>two</a:t>
            </a:r>
            <a:r>
              <a:rPr lang="tr-TR" sz="2400" dirty="0" smtClean="0"/>
              <a:t> </a:t>
            </a:r>
            <a:r>
              <a:rPr lang="tr-TR" sz="2400" dirty="0" err="1" smtClean="0"/>
              <a:t>important</a:t>
            </a:r>
            <a:r>
              <a:rPr lang="tr-TR" sz="2400" dirty="0" smtClean="0"/>
              <a:t> </a:t>
            </a:r>
            <a:r>
              <a:rPr lang="tr-TR" sz="2400" dirty="0" err="1" smtClean="0"/>
              <a:t>phonomenons</a:t>
            </a:r>
            <a:endParaRPr lang="tr-TR" sz="2400" dirty="0" smtClean="0"/>
          </a:p>
          <a:p>
            <a:pPr lvl="1"/>
            <a:r>
              <a:rPr lang="tr-TR" sz="2400" b="1" dirty="0" err="1" smtClean="0">
                <a:solidFill>
                  <a:srgbClr val="0000FF"/>
                </a:solidFill>
              </a:rPr>
              <a:t>Formation</a:t>
            </a:r>
            <a:r>
              <a:rPr lang="tr-TR" sz="2400" b="1" dirty="0" smtClean="0">
                <a:solidFill>
                  <a:srgbClr val="0000FF"/>
                </a:solidFill>
              </a:rPr>
              <a:t> of </a:t>
            </a:r>
            <a:r>
              <a:rPr lang="en-US" sz="2400" b="1" dirty="0" smtClean="0">
                <a:solidFill>
                  <a:srgbClr val="0000FF"/>
                </a:solidFill>
              </a:rPr>
              <a:t>characteristic aromas associated with</a:t>
            </a:r>
            <a:r>
              <a:rPr lang="tr-TR" sz="2400" b="1" dirty="0" smtClean="0">
                <a:solidFill>
                  <a:srgbClr val="0000FF"/>
                </a:solidFill>
              </a:rPr>
              <a:t> </a:t>
            </a:r>
            <a:r>
              <a:rPr lang="en-US" sz="2400" b="1" dirty="0" smtClean="0">
                <a:solidFill>
                  <a:srgbClr val="0000FF"/>
                </a:solidFill>
              </a:rPr>
              <a:t>some ripening fruits</a:t>
            </a:r>
            <a:endParaRPr lang="tr-TR" sz="2400" b="1" dirty="0" smtClean="0">
              <a:solidFill>
                <a:srgbClr val="0000FF"/>
              </a:solidFill>
            </a:endParaRPr>
          </a:p>
          <a:p>
            <a:pPr lvl="1"/>
            <a:r>
              <a:rPr lang="tr-TR" sz="2400" b="1" dirty="0" err="1" smtClean="0">
                <a:solidFill>
                  <a:srgbClr val="0000FF"/>
                </a:solidFill>
              </a:rPr>
              <a:t>Distruption</a:t>
            </a:r>
            <a:r>
              <a:rPr lang="tr-TR" sz="2400" b="1" dirty="0" smtClean="0">
                <a:solidFill>
                  <a:srgbClr val="0000FF"/>
                </a:solidFill>
              </a:rPr>
              <a:t> of </a:t>
            </a:r>
            <a:r>
              <a:rPr lang="en-US" sz="2400" b="1" dirty="0" smtClean="0">
                <a:solidFill>
                  <a:srgbClr val="0000FF"/>
                </a:solidFill>
              </a:rPr>
              <a:t>tissues</a:t>
            </a:r>
            <a:r>
              <a:rPr lang="tr-TR" sz="2400" dirty="0" smtClean="0"/>
              <a:t> (e.g. </a:t>
            </a:r>
            <a:r>
              <a:rPr lang="tr-TR" sz="2400" dirty="0" err="1" smtClean="0"/>
              <a:t>enzymatic</a:t>
            </a:r>
            <a:r>
              <a:rPr lang="tr-TR" sz="2400" dirty="0" smtClean="0"/>
              <a:t> </a:t>
            </a:r>
            <a:r>
              <a:rPr lang="tr-TR" sz="2400" dirty="0" err="1" smtClean="0"/>
              <a:t>browning</a:t>
            </a:r>
            <a:r>
              <a:rPr lang="tr-TR" sz="2400" dirty="0" smtClean="0"/>
              <a:t> </a:t>
            </a:r>
            <a:r>
              <a:rPr lang="tr-TR" sz="2400" dirty="0" err="1" smtClean="0"/>
              <a:t>reaction</a:t>
            </a:r>
            <a:r>
              <a:rPr lang="tr-TR" sz="2400" dirty="0" smtClean="0"/>
              <a:t> </a:t>
            </a:r>
            <a:r>
              <a:rPr lang="tr-TR" sz="2400" dirty="0" err="1" smtClean="0"/>
              <a:t>results</a:t>
            </a:r>
            <a:r>
              <a:rPr lang="tr-TR" sz="2400" dirty="0" smtClean="0"/>
              <a:t> in </a:t>
            </a:r>
            <a:r>
              <a:rPr lang="tr-TR" sz="2400" dirty="0" err="1" smtClean="0"/>
              <a:t>tissue</a:t>
            </a:r>
            <a:r>
              <a:rPr lang="tr-TR" sz="2400" dirty="0" smtClean="0"/>
              <a:t> </a:t>
            </a:r>
            <a:r>
              <a:rPr lang="tr-TR" sz="2400" dirty="0" err="1" smtClean="0"/>
              <a:t>softening</a:t>
            </a:r>
            <a:r>
              <a:rPr lang="tr-TR" sz="2400" dirty="0" smtClean="0"/>
              <a:t> as </a:t>
            </a:r>
            <a:r>
              <a:rPr lang="tr-TR" sz="2400" dirty="0" err="1" smtClean="0"/>
              <a:t>well</a:t>
            </a:r>
            <a:r>
              <a:rPr lang="tr-TR" sz="2400" dirty="0" smtClean="0"/>
              <a:t> as </a:t>
            </a:r>
            <a:r>
              <a:rPr lang="tr-TR" sz="2400" dirty="0" err="1" smtClean="0"/>
              <a:t>formation</a:t>
            </a:r>
            <a:r>
              <a:rPr lang="tr-TR" sz="2400" dirty="0" smtClean="0"/>
              <a:t> of </a:t>
            </a:r>
            <a:r>
              <a:rPr lang="tr-TR" sz="2400" dirty="0" err="1" smtClean="0"/>
              <a:t>brown</a:t>
            </a:r>
            <a:r>
              <a:rPr lang="tr-TR" sz="2400" dirty="0" smtClean="0"/>
              <a:t> </a:t>
            </a:r>
            <a:r>
              <a:rPr lang="tr-TR" sz="2400" dirty="0" err="1" smtClean="0"/>
              <a:t>color</a:t>
            </a:r>
            <a:r>
              <a:rPr lang="tr-TR" sz="2400" dirty="0" smtClean="0"/>
              <a:t> </a:t>
            </a:r>
            <a:r>
              <a:rPr lang="tr-TR" sz="2400" dirty="0" err="1" smtClean="0"/>
              <a:t>complex</a:t>
            </a:r>
            <a:r>
              <a:rPr lang="tr-TR" sz="2400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282687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600" b="1" dirty="0" err="1" smtClean="0"/>
              <a:t>Flavor</a:t>
            </a:r>
            <a:r>
              <a:rPr lang="tr-TR" sz="3600" b="1" dirty="0" smtClean="0"/>
              <a:t> </a:t>
            </a:r>
            <a:r>
              <a:rPr lang="tr-TR" sz="3600" b="1" dirty="0" err="1" smtClean="0"/>
              <a:t>changes</a:t>
            </a:r>
            <a:endParaRPr lang="en-US" sz="3600" b="1" dirty="0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DE442-1CB8-400A-A8EF-E1E759702E45}" type="datetime1">
              <a:rPr lang="en-US" smtClean="0"/>
              <a:pPr/>
              <a:t>3/11/2020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dirty="0" smtClean="0"/>
              <a:t>FDE 216-FP</a:t>
            </a:r>
            <a:endParaRPr lang="tr-TR" dirty="0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8818866D-0444-4E98-9157-10C2F682FBB5}" type="slidenum">
              <a:rPr lang="tr-TR" smtClean="0"/>
              <a:pPr/>
              <a:t>85</a:t>
            </a:fld>
            <a:endParaRPr lang="tr-TR"/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264652" cy="4914900"/>
          </a:xfrm>
        </p:spPr>
        <p:txBody>
          <a:bodyPr>
            <a:normAutofit/>
          </a:bodyPr>
          <a:lstStyle/>
          <a:p>
            <a:r>
              <a:rPr lang="tr-TR" sz="2600" dirty="0" smtClean="0"/>
              <a:t>As is </a:t>
            </a:r>
            <a:r>
              <a:rPr lang="tr-TR" sz="2600" dirty="0" err="1" smtClean="0"/>
              <a:t>well</a:t>
            </a:r>
            <a:r>
              <a:rPr lang="tr-TR" sz="2600" dirty="0" smtClean="0"/>
              <a:t>-</a:t>
            </a:r>
            <a:r>
              <a:rPr lang="tr-TR" sz="2600" dirty="0" err="1" smtClean="0"/>
              <a:t>known</a:t>
            </a:r>
            <a:r>
              <a:rPr lang="tr-TR" sz="2600" dirty="0" smtClean="0"/>
              <a:t> </a:t>
            </a:r>
            <a:r>
              <a:rPr lang="tr-TR" sz="2600" dirty="0" err="1" smtClean="0"/>
              <a:t>that</a:t>
            </a:r>
            <a:r>
              <a:rPr lang="tr-TR" sz="2600" dirty="0" smtClean="0"/>
              <a:t> </a:t>
            </a:r>
            <a:r>
              <a:rPr lang="tr-TR" sz="2600" b="1" dirty="0" smtClean="0">
                <a:solidFill>
                  <a:srgbClr val="0000FF"/>
                </a:solidFill>
              </a:rPr>
              <a:t>f</a:t>
            </a:r>
            <a:r>
              <a:rPr lang="en-US" sz="2600" b="1" dirty="0" err="1" smtClean="0">
                <a:solidFill>
                  <a:srgbClr val="0000FF"/>
                </a:solidFill>
              </a:rPr>
              <a:t>ats</a:t>
            </a:r>
            <a:r>
              <a:rPr lang="en-US" sz="2600" b="1" dirty="0" smtClean="0">
                <a:solidFill>
                  <a:srgbClr val="0000FF"/>
                </a:solidFill>
              </a:rPr>
              <a:t> and oils are </a:t>
            </a:r>
            <a:r>
              <a:rPr lang="tr-TR" sz="2600" b="1" dirty="0" err="1" smtClean="0">
                <a:solidFill>
                  <a:srgbClr val="0000FF"/>
                </a:solidFill>
              </a:rPr>
              <a:t>crucial</a:t>
            </a:r>
            <a:r>
              <a:rPr lang="tr-TR" sz="2600" b="1" dirty="0" smtClean="0">
                <a:solidFill>
                  <a:srgbClr val="0000FF"/>
                </a:solidFill>
              </a:rPr>
              <a:t> </a:t>
            </a:r>
            <a:r>
              <a:rPr lang="tr-TR" sz="2600" b="1" dirty="0" err="1" smtClean="0">
                <a:solidFill>
                  <a:srgbClr val="0000FF"/>
                </a:solidFill>
              </a:rPr>
              <a:t>compounds</a:t>
            </a:r>
            <a:r>
              <a:rPr lang="tr-TR" sz="2600" b="1" dirty="0" smtClean="0">
                <a:solidFill>
                  <a:srgbClr val="0000FF"/>
                </a:solidFill>
              </a:rPr>
              <a:t> </a:t>
            </a:r>
            <a:r>
              <a:rPr lang="en-US" sz="2600" b="1" dirty="0" smtClean="0">
                <a:solidFill>
                  <a:srgbClr val="0000FF"/>
                </a:solidFill>
              </a:rPr>
              <a:t>in the development of off-</a:t>
            </a:r>
            <a:r>
              <a:rPr lang="tr-TR" sz="2600" b="1" dirty="0" err="1" smtClean="0">
                <a:solidFill>
                  <a:srgbClr val="0000FF"/>
                </a:solidFill>
              </a:rPr>
              <a:t>fl</a:t>
            </a:r>
            <a:r>
              <a:rPr lang="en-US" sz="2600" b="1" dirty="0" err="1" smtClean="0">
                <a:solidFill>
                  <a:srgbClr val="0000FF"/>
                </a:solidFill>
              </a:rPr>
              <a:t>avors</a:t>
            </a:r>
            <a:r>
              <a:rPr lang="en-US" sz="2600" b="1" dirty="0" smtClean="0">
                <a:solidFill>
                  <a:srgbClr val="0000FF"/>
                </a:solidFill>
              </a:rPr>
              <a:t> through </a:t>
            </a:r>
            <a:r>
              <a:rPr lang="en-US" sz="2600" b="1" dirty="0" err="1" smtClean="0">
                <a:solidFill>
                  <a:srgbClr val="0000FF"/>
                </a:solidFill>
              </a:rPr>
              <a:t>autoxidation</a:t>
            </a:r>
            <a:endParaRPr lang="tr-TR" sz="2600" b="1" dirty="0" smtClean="0">
              <a:solidFill>
                <a:srgbClr val="0000FF"/>
              </a:solidFill>
            </a:endParaRPr>
          </a:p>
          <a:p>
            <a:pPr>
              <a:buNone/>
            </a:pPr>
            <a:endParaRPr lang="en-US" sz="1200" b="1" dirty="0" smtClean="0">
              <a:solidFill>
                <a:srgbClr val="0000FF"/>
              </a:solidFill>
            </a:endParaRPr>
          </a:p>
          <a:p>
            <a:r>
              <a:rPr lang="tr-TR" sz="2600" dirty="0" err="1" smtClean="0"/>
              <a:t>Particularly</a:t>
            </a:r>
            <a:r>
              <a:rPr lang="tr-TR" sz="2600" dirty="0" smtClean="0"/>
              <a:t>, </a:t>
            </a:r>
            <a:r>
              <a:rPr lang="tr-TR" sz="2600" b="1" dirty="0" smtClean="0"/>
              <a:t>a</a:t>
            </a:r>
            <a:r>
              <a:rPr lang="en-US" sz="2600" b="1" dirty="0" err="1" smtClean="0"/>
              <a:t>ldehydes</a:t>
            </a:r>
            <a:r>
              <a:rPr lang="en-US" sz="2600" b="1" dirty="0" smtClean="0"/>
              <a:t> and </a:t>
            </a:r>
            <a:r>
              <a:rPr lang="en-US" sz="2600" b="1" dirty="0" err="1" smtClean="0"/>
              <a:t>ketones</a:t>
            </a:r>
            <a:r>
              <a:rPr lang="en-US" sz="2600" dirty="0" smtClean="0"/>
              <a:t> are the main volatiles from </a:t>
            </a:r>
            <a:r>
              <a:rPr lang="en-US" sz="2600" dirty="0" err="1" smtClean="0"/>
              <a:t>autoxidation</a:t>
            </a:r>
            <a:r>
              <a:rPr lang="en-US" sz="2600" dirty="0" smtClean="0"/>
              <a:t>, and these compounds can cause</a:t>
            </a:r>
            <a:r>
              <a:rPr lang="tr-TR" sz="2600" dirty="0" smtClean="0"/>
              <a:t> </a:t>
            </a:r>
            <a:r>
              <a:rPr lang="en-US" sz="2600" b="1" dirty="0" err="1" smtClean="0">
                <a:solidFill>
                  <a:srgbClr val="C00000"/>
                </a:solidFill>
              </a:rPr>
              <a:t>painty</a:t>
            </a:r>
            <a:r>
              <a:rPr lang="en-US" sz="2600" b="1" dirty="0" smtClean="0">
                <a:solidFill>
                  <a:srgbClr val="C00000"/>
                </a:solidFill>
              </a:rPr>
              <a:t>, fatty, metallic, papery, and </a:t>
            </a:r>
            <a:r>
              <a:rPr lang="en-US" sz="2600" b="1" dirty="0" err="1" smtClean="0">
                <a:solidFill>
                  <a:srgbClr val="C00000"/>
                </a:solidFill>
              </a:rPr>
              <a:t>candlelike</a:t>
            </a:r>
            <a:r>
              <a:rPr lang="en-US" sz="2600" b="1" dirty="0" smtClean="0">
                <a:solidFill>
                  <a:srgbClr val="C00000"/>
                </a:solidFill>
              </a:rPr>
              <a:t> </a:t>
            </a:r>
            <a:r>
              <a:rPr lang="tr-TR" sz="2600" b="1" dirty="0" err="1" smtClean="0">
                <a:solidFill>
                  <a:srgbClr val="C00000"/>
                </a:solidFill>
              </a:rPr>
              <a:t>fl</a:t>
            </a:r>
            <a:r>
              <a:rPr lang="en-US" sz="2600" b="1" dirty="0" err="1" smtClean="0">
                <a:solidFill>
                  <a:srgbClr val="C00000"/>
                </a:solidFill>
              </a:rPr>
              <a:t>avors</a:t>
            </a:r>
            <a:r>
              <a:rPr lang="en-US" sz="2600" b="1" dirty="0" smtClean="0">
                <a:solidFill>
                  <a:srgbClr val="C00000"/>
                </a:solidFill>
              </a:rPr>
              <a:t> </a:t>
            </a:r>
            <a:r>
              <a:rPr lang="en-US" sz="2600" dirty="0" smtClean="0"/>
              <a:t>in foods when their concentrations are </a:t>
            </a:r>
            <a:r>
              <a:rPr lang="en-US" sz="2600" dirty="0" err="1" smtClean="0"/>
              <a:t>suf</a:t>
            </a:r>
            <a:r>
              <a:rPr lang="tr-TR" sz="2600" dirty="0" err="1" smtClean="0"/>
              <a:t>ficiently</a:t>
            </a:r>
            <a:r>
              <a:rPr lang="tr-TR" sz="2600" dirty="0" smtClean="0"/>
              <a:t> </a:t>
            </a:r>
            <a:r>
              <a:rPr lang="tr-TR" sz="2600" dirty="0" err="1" smtClean="0"/>
              <a:t>high</a:t>
            </a:r>
            <a:endParaRPr lang="tr-TR" sz="2600" dirty="0" smtClean="0"/>
          </a:p>
          <a:p>
            <a:pPr>
              <a:buNone/>
            </a:pPr>
            <a:endParaRPr lang="tr-TR" sz="1200" dirty="0" smtClean="0"/>
          </a:p>
          <a:p>
            <a:r>
              <a:rPr lang="tr-TR" sz="2600" dirty="0" smtClean="0"/>
              <a:t>On </a:t>
            </a:r>
            <a:r>
              <a:rPr lang="tr-TR" sz="2600" dirty="0" err="1" smtClean="0"/>
              <a:t>the</a:t>
            </a:r>
            <a:r>
              <a:rPr lang="tr-TR" sz="2600" dirty="0" smtClean="0"/>
              <a:t> </a:t>
            </a:r>
            <a:r>
              <a:rPr lang="tr-TR" sz="2600" dirty="0" err="1" smtClean="0"/>
              <a:t>other</a:t>
            </a:r>
            <a:r>
              <a:rPr lang="tr-TR" sz="2600" dirty="0" smtClean="0"/>
              <a:t> </a:t>
            </a:r>
            <a:r>
              <a:rPr lang="tr-TR" sz="2600" dirty="0" err="1" smtClean="0"/>
              <a:t>side</a:t>
            </a:r>
            <a:r>
              <a:rPr lang="tr-TR" sz="2600" dirty="0" smtClean="0"/>
              <a:t>, </a:t>
            </a:r>
            <a:r>
              <a:rPr lang="en-US" sz="2600" b="1" dirty="0" smtClean="0"/>
              <a:t>many of the desirable </a:t>
            </a:r>
            <a:r>
              <a:rPr lang="tr-TR" sz="2600" b="1" dirty="0" err="1" smtClean="0"/>
              <a:t>fl</a:t>
            </a:r>
            <a:r>
              <a:rPr lang="en-US" sz="2600" b="1" dirty="0" err="1" smtClean="0"/>
              <a:t>avors</a:t>
            </a:r>
            <a:r>
              <a:rPr lang="en-US" sz="2600" dirty="0" smtClean="0"/>
              <a:t> of cooked and processed foods derive from</a:t>
            </a:r>
            <a:r>
              <a:rPr lang="tr-TR" sz="2600" dirty="0" smtClean="0"/>
              <a:t> </a:t>
            </a:r>
            <a:r>
              <a:rPr lang="en-US" sz="2600" b="1" dirty="0" smtClean="0"/>
              <a:t>modest concentrations of these compounds</a:t>
            </a:r>
            <a:endParaRPr lang="tr-TR" sz="2600" b="1" dirty="0" smtClean="0"/>
          </a:p>
          <a:p>
            <a:pPr>
              <a:buNone/>
            </a:pPr>
            <a:endParaRPr lang="tr-TR" sz="2600" dirty="0" smtClean="0"/>
          </a:p>
        </p:txBody>
      </p:sp>
    </p:spTree>
    <p:extLst>
      <p:ext uri="{BB962C8B-B14F-4D97-AF65-F5344CB8AC3E}">
        <p14:creationId xmlns:p14="http://schemas.microsoft.com/office/powerpoint/2010/main" val="2282687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600" b="1" dirty="0" err="1" smtClean="0"/>
              <a:t>Flavor</a:t>
            </a:r>
            <a:r>
              <a:rPr lang="tr-TR" sz="3600" b="1" dirty="0" smtClean="0"/>
              <a:t> </a:t>
            </a:r>
            <a:r>
              <a:rPr lang="tr-TR" sz="3600" b="1" dirty="0" err="1" smtClean="0"/>
              <a:t>changes</a:t>
            </a:r>
            <a:endParaRPr lang="en-US" sz="3600" b="1" dirty="0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DE442-1CB8-400A-A8EF-E1E759702E45}" type="datetime1">
              <a:rPr lang="en-US" smtClean="0"/>
              <a:pPr/>
              <a:t>3/11/2020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dirty="0" smtClean="0"/>
              <a:t>FDE 216-FP</a:t>
            </a:r>
            <a:endParaRPr lang="tr-TR" dirty="0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8818866D-0444-4E98-9157-10C2F682FBB5}" type="slidenum">
              <a:rPr lang="tr-TR" smtClean="0"/>
              <a:pPr/>
              <a:t>86</a:t>
            </a:fld>
            <a:endParaRPr lang="tr-TR"/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Clr>
                <a:schemeClr val="accent2">
                  <a:lumMod val="75000"/>
                </a:schemeClr>
              </a:buClr>
              <a:buNone/>
            </a:pPr>
            <a:r>
              <a:rPr lang="tr-TR" sz="3200" b="1" dirty="0" err="1" smtClean="0">
                <a:solidFill>
                  <a:srgbClr val="C00000"/>
                </a:solidFill>
              </a:rPr>
              <a:t>What</a:t>
            </a:r>
            <a:r>
              <a:rPr lang="tr-TR" sz="3200" b="1" dirty="0" smtClean="0">
                <a:solidFill>
                  <a:srgbClr val="C00000"/>
                </a:solidFill>
              </a:rPr>
              <a:t> is </a:t>
            </a:r>
            <a:r>
              <a:rPr lang="tr-TR" sz="3200" b="1" dirty="0" err="1" smtClean="0">
                <a:solidFill>
                  <a:srgbClr val="C00000"/>
                </a:solidFill>
              </a:rPr>
              <a:t>the</a:t>
            </a:r>
            <a:r>
              <a:rPr lang="tr-TR" sz="3200" b="1" dirty="0" smtClean="0">
                <a:solidFill>
                  <a:srgbClr val="C00000"/>
                </a:solidFill>
              </a:rPr>
              <a:t> </a:t>
            </a:r>
            <a:r>
              <a:rPr lang="tr-TR" sz="3200" b="1" dirty="0" err="1" smtClean="0">
                <a:solidFill>
                  <a:srgbClr val="C00000"/>
                </a:solidFill>
              </a:rPr>
              <a:t>importance</a:t>
            </a:r>
            <a:r>
              <a:rPr lang="tr-TR" sz="3200" b="1" dirty="0" smtClean="0">
                <a:solidFill>
                  <a:srgbClr val="C00000"/>
                </a:solidFill>
              </a:rPr>
              <a:t> of </a:t>
            </a:r>
            <a:r>
              <a:rPr lang="tr-TR" sz="3200" b="1" dirty="0" err="1" smtClean="0">
                <a:solidFill>
                  <a:srgbClr val="C00000"/>
                </a:solidFill>
              </a:rPr>
              <a:t>packaging</a:t>
            </a:r>
            <a:r>
              <a:rPr lang="tr-TR" sz="3200" b="1" dirty="0" smtClean="0">
                <a:solidFill>
                  <a:srgbClr val="C00000"/>
                </a:solidFill>
              </a:rPr>
              <a:t> in </a:t>
            </a:r>
            <a:r>
              <a:rPr lang="tr-TR" sz="3200" b="1" dirty="0" err="1" smtClean="0">
                <a:solidFill>
                  <a:srgbClr val="C00000"/>
                </a:solidFill>
              </a:rPr>
              <a:t>terms</a:t>
            </a:r>
            <a:r>
              <a:rPr lang="tr-TR" sz="3200" b="1" dirty="0" smtClean="0">
                <a:solidFill>
                  <a:srgbClr val="C00000"/>
                </a:solidFill>
              </a:rPr>
              <a:t> of </a:t>
            </a:r>
            <a:r>
              <a:rPr lang="tr-TR" sz="3200" b="1" dirty="0" err="1" smtClean="0">
                <a:solidFill>
                  <a:srgbClr val="C00000"/>
                </a:solidFill>
              </a:rPr>
              <a:t>flavor</a:t>
            </a:r>
            <a:r>
              <a:rPr lang="tr-TR" sz="3200" b="1" dirty="0" smtClean="0">
                <a:solidFill>
                  <a:srgbClr val="C00000"/>
                </a:solidFill>
              </a:rPr>
              <a:t> </a:t>
            </a:r>
            <a:r>
              <a:rPr lang="tr-TR" sz="3200" b="1" dirty="0" err="1" smtClean="0">
                <a:solidFill>
                  <a:srgbClr val="C00000"/>
                </a:solidFill>
              </a:rPr>
              <a:t>changes</a:t>
            </a:r>
            <a:r>
              <a:rPr lang="tr-TR" sz="3200" b="1" dirty="0" smtClean="0">
                <a:solidFill>
                  <a:srgbClr val="C00000"/>
                </a:solidFill>
              </a:rPr>
              <a:t>?</a:t>
            </a:r>
          </a:p>
          <a:p>
            <a:r>
              <a:rPr lang="en-US" sz="2800" dirty="0" smtClean="0"/>
              <a:t>The permeability of packaging materials</a:t>
            </a:r>
            <a:r>
              <a:rPr lang="tr-TR" sz="2800" dirty="0" smtClean="0"/>
              <a:t> </a:t>
            </a:r>
            <a:r>
              <a:rPr lang="tr-TR" sz="2800" dirty="0" err="1" smtClean="0"/>
              <a:t>plays</a:t>
            </a:r>
            <a:r>
              <a:rPr lang="tr-TR" sz="2800" dirty="0" smtClean="0"/>
              <a:t> a </a:t>
            </a:r>
            <a:r>
              <a:rPr lang="tr-TR" sz="2800" dirty="0" err="1" smtClean="0"/>
              <a:t>crucial</a:t>
            </a:r>
            <a:r>
              <a:rPr lang="tr-TR" sz="2800" dirty="0" smtClean="0"/>
              <a:t> role in </a:t>
            </a:r>
            <a:r>
              <a:rPr lang="tr-TR" sz="2800" dirty="0" err="1" smtClean="0"/>
              <a:t>terms</a:t>
            </a:r>
            <a:r>
              <a:rPr lang="tr-TR" sz="2800" dirty="0" smtClean="0"/>
              <a:t> of </a:t>
            </a:r>
            <a:r>
              <a:rPr lang="tr-TR" sz="2800" dirty="0" err="1" smtClean="0"/>
              <a:t>two</a:t>
            </a:r>
            <a:r>
              <a:rPr lang="tr-TR" sz="2800" dirty="0" smtClean="0"/>
              <a:t> </a:t>
            </a:r>
            <a:r>
              <a:rPr lang="tr-TR" sz="2800" dirty="0" err="1" smtClean="0"/>
              <a:t>conditions</a:t>
            </a:r>
            <a:r>
              <a:rPr lang="tr-TR" sz="2800" dirty="0" smtClean="0"/>
              <a:t>:</a:t>
            </a:r>
            <a:endParaRPr lang="en-US" sz="2800" dirty="0" smtClean="0"/>
          </a:p>
          <a:p>
            <a:pPr lvl="1"/>
            <a:r>
              <a:rPr lang="tr-TR" sz="2800" b="1" dirty="0" err="1" smtClean="0"/>
              <a:t>Preservation</a:t>
            </a:r>
            <a:r>
              <a:rPr lang="tr-TR" sz="2800" b="1" dirty="0" smtClean="0"/>
              <a:t> of </a:t>
            </a:r>
            <a:r>
              <a:rPr lang="en-US" sz="2800" b="1" dirty="0" smtClean="0"/>
              <a:t>desirable volatile components within packages </a:t>
            </a:r>
            <a:endParaRPr lang="tr-TR" sz="2800" b="1" dirty="0" smtClean="0"/>
          </a:p>
          <a:p>
            <a:pPr lvl="1"/>
            <a:r>
              <a:rPr lang="tr-TR" sz="2800" b="1" dirty="0" err="1" smtClean="0">
                <a:solidFill>
                  <a:srgbClr val="0000FF"/>
                </a:solidFill>
              </a:rPr>
              <a:t>Prevention</a:t>
            </a:r>
            <a:r>
              <a:rPr lang="tr-TR" sz="2800" b="1" dirty="0" smtClean="0">
                <a:solidFill>
                  <a:srgbClr val="0000FF"/>
                </a:solidFill>
              </a:rPr>
              <a:t> of </a:t>
            </a:r>
            <a:r>
              <a:rPr lang="en-US" sz="2800" b="1" dirty="0" smtClean="0">
                <a:solidFill>
                  <a:srgbClr val="0000FF"/>
                </a:solidFill>
              </a:rPr>
              <a:t>undesirable</a:t>
            </a:r>
            <a:r>
              <a:rPr lang="tr-TR" sz="2800" b="1" dirty="0" smtClean="0">
                <a:solidFill>
                  <a:srgbClr val="0000FF"/>
                </a:solidFill>
              </a:rPr>
              <a:t> </a:t>
            </a:r>
            <a:r>
              <a:rPr lang="en-US" sz="2800" b="1" dirty="0" smtClean="0">
                <a:solidFill>
                  <a:srgbClr val="0000FF"/>
                </a:solidFill>
              </a:rPr>
              <a:t>components</a:t>
            </a:r>
            <a:r>
              <a:rPr lang="tr-TR" sz="2800" b="1" dirty="0" smtClean="0">
                <a:solidFill>
                  <a:srgbClr val="0000FF"/>
                </a:solidFill>
              </a:rPr>
              <a:t>, </a:t>
            </a:r>
            <a:r>
              <a:rPr lang="tr-TR" sz="2800" b="1" dirty="0" err="1" smtClean="0">
                <a:solidFill>
                  <a:srgbClr val="0000FF"/>
                </a:solidFill>
              </a:rPr>
              <a:t>which</a:t>
            </a:r>
            <a:r>
              <a:rPr lang="tr-TR" sz="2800" b="1" dirty="0" smtClean="0">
                <a:solidFill>
                  <a:srgbClr val="0000FF"/>
                </a:solidFill>
              </a:rPr>
              <a:t> can </a:t>
            </a:r>
            <a:r>
              <a:rPr lang="tr-TR" sz="2800" b="1" dirty="0" err="1" smtClean="0">
                <a:solidFill>
                  <a:srgbClr val="0000FF"/>
                </a:solidFill>
              </a:rPr>
              <a:t>enter</a:t>
            </a:r>
            <a:r>
              <a:rPr lang="tr-TR" sz="2800" b="1" dirty="0" smtClean="0">
                <a:solidFill>
                  <a:srgbClr val="0000FF"/>
                </a:solidFill>
              </a:rPr>
              <a:t> </a:t>
            </a:r>
            <a:r>
              <a:rPr lang="tr-TR" sz="2800" b="1" dirty="0" err="1" smtClean="0">
                <a:solidFill>
                  <a:srgbClr val="0000FF"/>
                </a:solidFill>
              </a:rPr>
              <a:t>through</a:t>
            </a:r>
            <a:r>
              <a:rPr lang="tr-TR" sz="2800" b="1" dirty="0" smtClean="0">
                <a:solidFill>
                  <a:srgbClr val="0000FF"/>
                </a:solidFill>
              </a:rPr>
              <a:t> t</a:t>
            </a:r>
            <a:r>
              <a:rPr lang="en-US" sz="2800" b="1" dirty="0" smtClean="0">
                <a:solidFill>
                  <a:srgbClr val="0000FF"/>
                </a:solidFill>
              </a:rPr>
              <a:t>he package from the ambient atmosphere</a:t>
            </a:r>
            <a:endParaRPr lang="tr-TR" sz="2800" b="1" dirty="0" smtClean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2687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Metin Yer Tutucusu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5400" b="1" dirty="0" err="1" smtClean="0"/>
              <a:t>Nutritional</a:t>
            </a:r>
            <a:r>
              <a:rPr lang="tr-TR" sz="5400" b="1" dirty="0" smtClean="0"/>
              <a:t> </a:t>
            </a:r>
            <a:r>
              <a:rPr lang="tr-TR" sz="5400" b="1" dirty="0" err="1" smtClean="0"/>
              <a:t>changes</a:t>
            </a:r>
            <a:endParaRPr lang="tr-TR" sz="5400" b="1" dirty="0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AB801-BCA0-4247-A675-2387E2FEEA5F}" type="datetime1">
              <a:rPr lang="en-US" smtClean="0"/>
              <a:pPr/>
              <a:t>3/11/2020</a:t>
            </a:fld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/>
          </a:bodyPr>
          <a:lstStyle/>
          <a:p>
            <a:fld id="{8818866D-0444-4E98-9157-10C2F682FBB5}" type="slidenum">
              <a:rPr lang="tr-TR" smtClean="0"/>
              <a:pPr/>
              <a:t>87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tr-TR" smtClean="0"/>
              <a:t>FDE 216-FP</a:t>
            </a:r>
            <a:endParaRPr lang="tr-TR"/>
          </a:p>
        </p:txBody>
      </p: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600" b="1" dirty="0" err="1" smtClean="0"/>
              <a:t>Nutritional</a:t>
            </a:r>
            <a:r>
              <a:rPr lang="tr-TR" sz="3600" b="1" dirty="0" smtClean="0"/>
              <a:t> </a:t>
            </a:r>
            <a:r>
              <a:rPr lang="tr-TR" sz="3600" b="1" dirty="0" err="1" smtClean="0"/>
              <a:t>changes</a:t>
            </a:r>
            <a:endParaRPr lang="en-US" sz="3600" b="1" dirty="0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DE442-1CB8-400A-A8EF-E1E759702E45}" type="datetime1">
              <a:rPr lang="en-US" smtClean="0"/>
              <a:pPr/>
              <a:t>3/11/2020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dirty="0" smtClean="0"/>
              <a:t>FDE 216-FP</a:t>
            </a:r>
            <a:endParaRPr lang="tr-TR" dirty="0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8818866D-0444-4E98-9157-10C2F682FBB5}" type="slidenum">
              <a:rPr lang="tr-TR" smtClean="0"/>
              <a:pPr/>
              <a:t>88</a:t>
            </a:fld>
            <a:endParaRPr lang="tr-TR"/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Clr>
                <a:schemeClr val="accent2">
                  <a:lumMod val="75000"/>
                </a:schemeClr>
              </a:buClr>
            </a:pPr>
            <a:r>
              <a:rPr lang="tr-TR" sz="2800" dirty="0" smtClean="0"/>
              <a:t> </a:t>
            </a:r>
            <a:r>
              <a:rPr lang="tr-TR" sz="2800" dirty="0" err="1" smtClean="0"/>
              <a:t>Chemical</a:t>
            </a:r>
            <a:r>
              <a:rPr lang="tr-TR" sz="2800" dirty="0" smtClean="0"/>
              <a:t> </a:t>
            </a:r>
            <a:r>
              <a:rPr lang="tr-TR" sz="2800" dirty="0" err="1" smtClean="0"/>
              <a:t>reactions</a:t>
            </a:r>
            <a:r>
              <a:rPr lang="tr-TR" sz="2800" dirty="0" smtClean="0"/>
              <a:t> </a:t>
            </a:r>
            <a:r>
              <a:rPr lang="tr-TR" sz="2800" dirty="0" err="1" smtClean="0"/>
              <a:t>have</a:t>
            </a:r>
            <a:r>
              <a:rPr lang="tr-TR" sz="2800" dirty="0" smtClean="0"/>
              <a:t> </a:t>
            </a:r>
            <a:r>
              <a:rPr lang="tr-TR" sz="2800" dirty="0" err="1" smtClean="0"/>
              <a:t>harmful</a:t>
            </a:r>
            <a:r>
              <a:rPr lang="tr-TR" sz="2800" dirty="0" smtClean="0"/>
              <a:t> </a:t>
            </a:r>
            <a:r>
              <a:rPr lang="tr-TR" sz="2800" dirty="0" err="1" smtClean="0"/>
              <a:t>effect</a:t>
            </a:r>
            <a:r>
              <a:rPr lang="tr-TR" sz="2800" dirty="0" smtClean="0"/>
              <a:t> on </a:t>
            </a:r>
            <a:r>
              <a:rPr lang="tr-TR" sz="2800" dirty="0" err="1" smtClean="0"/>
              <a:t>nutritive</a:t>
            </a:r>
            <a:r>
              <a:rPr lang="tr-TR" sz="2800" dirty="0" smtClean="0"/>
              <a:t> </a:t>
            </a:r>
            <a:r>
              <a:rPr lang="tr-TR" sz="2800" dirty="0" err="1" smtClean="0"/>
              <a:t>value</a:t>
            </a:r>
            <a:r>
              <a:rPr lang="tr-TR" sz="2800" dirty="0" smtClean="0"/>
              <a:t> of </a:t>
            </a:r>
            <a:r>
              <a:rPr lang="tr-TR" sz="2800" dirty="0" err="1" smtClean="0"/>
              <a:t>foods</a:t>
            </a:r>
            <a:endParaRPr lang="tr-TR" sz="2800" dirty="0" smtClean="0"/>
          </a:p>
          <a:p>
            <a:pPr marL="0" indent="0">
              <a:buClr>
                <a:schemeClr val="accent2">
                  <a:lumMod val="75000"/>
                </a:schemeClr>
              </a:buClr>
            </a:pPr>
            <a:r>
              <a:rPr lang="tr-TR" sz="2800" dirty="0" err="1" smtClean="0"/>
              <a:t>The</a:t>
            </a:r>
            <a:r>
              <a:rPr lang="tr-TR" sz="2800" dirty="0" smtClean="0"/>
              <a:t> </a:t>
            </a:r>
            <a:r>
              <a:rPr lang="tr-TR" sz="2800" dirty="0" err="1" smtClean="0"/>
              <a:t>undesirable</a:t>
            </a:r>
            <a:r>
              <a:rPr lang="tr-TR" sz="2800" dirty="0" smtClean="0"/>
              <a:t> </a:t>
            </a:r>
            <a:r>
              <a:rPr lang="tr-TR" sz="2800" dirty="0" err="1" smtClean="0"/>
              <a:t>changes</a:t>
            </a:r>
            <a:r>
              <a:rPr lang="tr-TR" sz="2800" dirty="0" smtClean="0"/>
              <a:t> in </a:t>
            </a:r>
            <a:r>
              <a:rPr lang="tr-TR" sz="2800" dirty="0" err="1" smtClean="0"/>
              <a:t>nutritional</a:t>
            </a:r>
            <a:r>
              <a:rPr lang="tr-TR" sz="2800" dirty="0" smtClean="0"/>
              <a:t> </a:t>
            </a:r>
            <a:r>
              <a:rPr lang="tr-TR" sz="2800" dirty="0" err="1" smtClean="0"/>
              <a:t>compounds</a:t>
            </a:r>
            <a:r>
              <a:rPr lang="tr-TR" sz="2800" dirty="0" smtClean="0"/>
              <a:t> of </a:t>
            </a:r>
            <a:r>
              <a:rPr lang="tr-TR" sz="2800" dirty="0" err="1" smtClean="0"/>
              <a:t>foods</a:t>
            </a:r>
            <a:r>
              <a:rPr lang="tr-TR" sz="2800" dirty="0" smtClean="0"/>
              <a:t> </a:t>
            </a:r>
            <a:r>
              <a:rPr lang="tr-TR" sz="2800" dirty="0" err="1" smtClean="0"/>
              <a:t>negatively</a:t>
            </a:r>
            <a:r>
              <a:rPr lang="tr-TR" sz="2800" dirty="0" smtClean="0"/>
              <a:t> </a:t>
            </a:r>
            <a:r>
              <a:rPr lang="tr-TR" sz="2800" dirty="0" err="1" smtClean="0"/>
              <a:t>affect</a:t>
            </a:r>
            <a:r>
              <a:rPr lang="tr-TR" sz="2800" dirty="0" smtClean="0"/>
              <a:t> </a:t>
            </a:r>
            <a:r>
              <a:rPr lang="tr-TR" sz="2800" dirty="0" err="1" smtClean="0"/>
              <a:t>sensory</a:t>
            </a:r>
            <a:r>
              <a:rPr lang="tr-TR" sz="2800" dirty="0" smtClean="0"/>
              <a:t> </a:t>
            </a:r>
            <a:r>
              <a:rPr lang="tr-TR" sz="2800" dirty="0" err="1" smtClean="0"/>
              <a:t>and</a:t>
            </a:r>
            <a:r>
              <a:rPr lang="tr-TR" sz="2800" dirty="0" smtClean="0"/>
              <a:t> </a:t>
            </a:r>
            <a:r>
              <a:rPr lang="tr-TR" sz="2800" dirty="0" err="1" smtClean="0"/>
              <a:t>textural</a:t>
            </a:r>
            <a:r>
              <a:rPr lang="tr-TR" sz="2800" dirty="0" smtClean="0"/>
              <a:t> </a:t>
            </a:r>
            <a:r>
              <a:rPr lang="tr-TR" sz="2800" dirty="0" err="1" smtClean="0"/>
              <a:t>quality</a:t>
            </a:r>
            <a:endParaRPr lang="tr-TR" sz="2800" dirty="0" smtClean="0"/>
          </a:p>
          <a:p>
            <a:pPr marL="0" indent="0">
              <a:buClr>
                <a:schemeClr val="accent2">
                  <a:lumMod val="75000"/>
                </a:schemeClr>
              </a:buClr>
            </a:pPr>
            <a:r>
              <a:rPr lang="tr-TR" sz="2800" dirty="0" err="1" smtClean="0"/>
              <a:t>There</a:t>
            </a:r>
            <a:r>
              <a:rPr lang="tr-TR" sz="2800" dirty="0" smtClean="0"/>
              <a:t> </a:t>
            </a:r>
            <a:r>
              <a:rPr lang="tr-TR" sz="2800" dirty="0" err="1" smtClean="0"/>
              <a:t>are</a:t>
            </a:r>
            <a:r>
              <a:rPr lang="tr-TR" sz="2800" dirty="0" smtClean="0"/>
              <a:t> </a:t>
            </a:r>
            <a:r>
              <a:rPr lang="tr-TR" sz="2800" dirty="0" err="1" smtClean="0"/>
              <a:t>four</a:t>
            </a:r>
            <a:r>
              <a:rPr lang="tr-TR" sz="2800" dirty="0" smtClean="0"/>
              <a:t> </a:t>
            </a:r>
            <a:r>
              <a:rPr lang="tr-TR" sz="2800" dirty="0" err="1" smtClean="0"/>
              <a:t>important</a:t>
            </a:r>
            <a:r>
              <a:rPr lang="tr-TR" sz="2800" dirty="0" smtClean="0"/>
              <a:t> </a:t>
            </a:r>
            <a:r>
              <a:rPr lang="tr-TR" sz="2800" dirty="0" err="1" smtClean="0"/>
              <a:t>factors</a:t>
            </a:r>
            <a:r>
              <a:rPr lang="tr-TR" sz="2800" dirty="0" smtClean="0"/>
              <a:t> </a:t>
            </a:r>
            <a:r>
              <a:rPr lang="tr-TR" sz="2800" dirty="0" err="1" smtClean="0"/>
              <a:t>that</a:t>
            </a:r>
            <a:r>
              <a:rPr lang="tr-TR" sz="2800" dirty="0" smtClean="0"/>
              <a:t> </a:t>
            </a:r>
            <a:r>
              <a:rPr lang="tr-TR" sz="2800" dirty="0" err="1" smtClean="0"/>
              <a:t>influence</a:t>
            </a:r>
            <a:r>
              <a:rPr lang="tr-TR" sz="2800" dirty="0" smtClean="0"/>
              <a:t> </a:t>
            </a:r>
            <a:r>
              <a:rPr lang="tr-TR" sz="2800" dirty="0" err="1" smtClean="0"/>
              <a:t>nutrient</a:t>
            </a:r>
            <a:r>
              <a:rPr lang="tr-TR" sz="2800" dirty="0" smtClean="0"/>
              <a:t> </a:t>
            </a:r>
            <a:r>
              <a:rPr lang="tr-TR" sz="2800" dirty="0" err="1" smtClean="0"/>
              <a:t>degradation</a:t>
            </a:r>
            <a:r>
              <a:rPr lang="tr-TR" sz="2800" dirty="0" smtClean="0"/>
              <a:t>: </a:t>
            </a:r>
            <a:r>
              <a:rPr lang="tr-TR" sz="2800" b="1" dirty="0" smtClean="0">
                <a:solidFill>
                  <a:srgbClr val="0000FF"/>
                </a:solidFill>
              </a:rPr>
              <a:t>l</a:t>
            </a:r>
            <a:r>
              <a:rPr lang="en-US" sz="2800" b="1" dirty="0" err="1" smtClean="0">
                <a:solidFill>
                  <a:srgbClr val="0000FF"/>
                </a:solidFill>
              </a:rPr>
              <a:t>ight</a:t>
            </a:r>
            <a:r>
              <a:rPr lang="en-US" sz="2800" dirty="0" smtClean="0"/>
              <a:t>, </a:t>
            </a:r>
            <a:r>
              <a:rPr lang="en-US" sz="2800" b="1" dirty="0" smtClean="0">
                <a:solidFill>
                  <a:srgbClr val="C00000"/>
                </a:solidFill>
              </a:rPr>
              <a:t>O</a:t>
            </a:r>
            <a:r>
              <a:rPr lang="en-US" sz="2800" b="1" baseline="-25000" dirty="0" smtClean="0">
                <a:solidFill>
                  <a:srgbClr val="C00000"/>
                </a:solidFill>
              </a:rPr>
              <a:t>2</a:t>
            </a:r>
            <a:r>
              <a:rPr lang="en-US" sz="2800" b="1" dirty="0" smtClean="0">
                <a:solidFill>
                  <a:srgbClr val="C00000"/>
                </a:solidFill>
              </a:rPr>
              <a:t> concentration</a:t>
            </a:r>
            <a:r>
              <a:rPr lang="en-US" sz="2800" dirty="0" smtClean="0"/>
              <a:t>, </a:t>
            </a:r>
            <a:r>
              <a:rPr lang="en-US" sz="2800" b="1" dirty="0" smtClean="0"/>
              <a:t>temperature</a:t>
            </a:r>
            <a:r>
              <a:rPr lang="en-US" sz="2800" dirty="0" smtClean="0"/>
              <a:t>, and </a:t>
            </a:r>
            <a:r>
              <a:rPr lang="tr-TR" sz="2800" b="1" dirty="0" err="1" smtClean="0">
                <a:solidFill>
                  <a:srgbClr val="7030A0"/>
                </a:solidFill>
              </a:rPr>
              <a:t>water</a:t>
            </a:r>
            <a:r>
              <a:rPr lang="tr-TR" sz="2800" b="1" dirty="0" smtClean="0">
                <a:solidFill>
                  <a:srgbClr val="7030A0"/>
                </a:solidFill>
              </a:rPr>
              <a:t> </a:t>
            </a:r>
            <a:r>
              <a:rPr lang="tr-TR" sz="2800" b="1" dirty="0" err="1" smtClean="0">
                <a:solidFill>
                  <a:srgbClr val="7030A0"/>
                </a:solidFill>
              </a:rPr>
              <a:t>activity</a:t>
            </a:r>
            <a:endParaRPr lang="tr-TR" sz="2800" b="1" dirty="0" smtClean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2687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600" b="1" dirty="0" err="1" smtClean="0"/>
              <a:t>Nutritional</a:t>
            </a:r>
            <a:r>
              <a:rPr lang="tr-TR" sz="3600" b="1" dirty="0" smtClean="0"/>
              <a:t> </a:t>
            </a:r>
            <a:r>
              <a:rPr lang="tr-TR" sz="3600" b="1" dirty="0" err="1" smtClean="0"/>
              <a:t>changes</a:t>
            </a:r>
            <a:endParaRPr lang="en-US" sz="3600" b="1" dirty="0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DE442-1CB8-400A-A8EF-E1E759702E45}" type="datetime1">
              <a:rPr lang="en-US" smtClean="0"/>
              <a:pPr/>
              <a:t>3/11/2020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dirty="0" smtClean="0"/>
              <a:t>FDE 216-FP</a:t>
            </a:r>
            <a:endParaRPr lang="tr-TR" dirty="0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8818866D-0444-4E98-9157-10C2F682FBB5}" type="slidenum">
              <a:rPr lang="tr-TR" smtClean="0"/>
              <a:pPr/>
              <a:t>89</a:t>
            </a:fld>
            <a:endParaRPr lang="tr-TR"/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Clr>
                <a:schemeClr val="accent2">
                  <a:lumMod val="75000"/>
                </a:schemeClr>
              </a:buClr>
            </a:pPr>
            <a:r>
              <a:rPr lang="tr-TR" sz="2800" b="1" dirty="0" smtClean="0">
                <a:solidFill>
                  <a:srgbClr val="0000FF"/>
                </a:solidFill>
              </a:rPr>
              <a:t>L</a:t>
            </a:r>
            <a:r>
              <a:rPr lang="en-US" sz="2800" b="1" dirty="0" err="1" smtClean="0">
                <a:solidFill>
                  <a:srgbClr val="0000FF"/>
                </a:solidFill>
              </a:rPr>
              <a:t>ight</a:t>
            </a:r>
            <a:endParaRPr lang="tr-TR" sz="2800" b="1" dirty="0" smtClean="0">
              <a:solidFill>
                <a:srgbClr val="0000FF"/>
              </a:solidFill>
            </a:endParaRPr>
          </a:p>
          <a:p>
            <a:pPr marL="0" indent="0">
              <a:buClr>
                <a:schemeClr val="accent2">
                  <a:lumMod val="75000"/>
                </a:schemeClr>
              </a:buClr>
            </a:pPr>
            <a:r>
              <a:rPr lang="en-US" sz="2800" b="1" dirty="0" smtClean="0">
                <a:solidFill>
                  <a:srgbClr val="C00000"/>
                </a:solidFill>
              </a:rPr>
              <a:t>O</a:t>
            </a:r>
            <a:r>
              <a:rPr lang="en-US" sz="2800" b="1" baseline="-25000" dirty="0" smtClean="0">
                <a:solidFill>
                  <a:srgbClr val="C00000"/>
                </a:solidFill>
              </a:rPr>
              <a:t>2</a:t>
            </a:r>
            <a:r>
              <a:rPr lang="en-US" sz="2800" b="1" dirty="0" smtClean="0">
                <a:solidFill>
                  <a:srgbClr val="C00000"/>
                </a:solidFill>
              </a:rPr>
              <a:t> concentration</a:t>
            </a:r>
            <a:endParaRPr lang="tr-TR" sz="2800" b="1" dirty="0" smtClean="0">
              <a:solidFill>
                <a:srgbClr val="C00000"/>
              </a:solidFill>
            </a:endParaRPr>
          </a:p>
          <a:p>
            <a:pPr marL="0" indent="0">
              <a:buClr>
                <a:schemeClr val="accent2">
                  <a:lumMod val="75000"/>
                </a:schemeClr>
              </a:buClr>
            </a:pPr>
            <a:r>
              <a:rPr lang="en-US" sz="2800" b="1" dirty="0" smtClean="0"/>
              <a:t>Temperature</a:t>
            </a:r>
            <a:endParaRPr lang="tr-TR" sz="2800" b="1" dirty="0" smtClean="0"/>
          </a:p>
          <a:p>
            <a:pPr marL="0" indent="0">
              <a:buClr>
                <a:schemeClr val="accent2">
                  <a:lumMod val="75000"/>
                </a:schemeClr>
              </a:buClr>
            </a:pPr>
            <a:r>
              <a:rPr lang="tr-TR" sz="2800" b="1" dirty="0" err="1" smtClean="0">
                <a:solidFill>
                  <a:srgbClr val="7030A0"/>
                </a:solidFill>
              </a:rPr>
              <a:t>Water</a:t>
            </a:r>
            <a:r>
              <a:rPr lang="tr-TR" sz="2800" b="1" dirty="0" smtClean="0">
                <a:solidFill>
                  <a:srgbClr val="7030A0"/>
                </a:solidFill>
              </a:rPr>
              <a:t> </a:t>
            </a:r>
            <a:r>
              <a:rPr lang="tr-TR" sz="2800" b="1" dirty="0" err="1" smtClean="0">
                <a:solidFill>
                  <a:srgbClr val="7030A0"/>
                </a:solidFill>
              </a:rPr>
              <a:t>activity</a:t>
            </a:r>
            <a:endParaRPr lang="tr-TR" sz="2800" b="1" dirty="0" smtClean="0">
              <a:solidFill>
                <a:srgbClr val="7030A0"/>
              </a:solidFill>
            </a:endParaRPr>
          </a:p>
          <a:p>
            <a:pPr marL="0" indent="0">
              <a:buClr>
                <a:schemeClr val="accent2">
                  <a:lumMod val="75000"/>
                </a:schemeClr>
              </a:buClr>
            </a:pPr>
            <a:endParaRPr lang="tr-TR" sz="2800" b="1" dirty="0" smtClean="0">
              <a:solidFill>
                <a:srgbClr val="7030A0"/>
              </a:solidFill>
            </a:endParaRPr>
          </a:p>
          <a:p>
            <a:pPr marL="0" indent="0">
              <a:buClr>
                <a:schemeClr val="accent2">
                  <a:lumMod val="75000"/>
                </a:schemeClr>
              </a:buClr>
            </a:pPr>
            <a:r>
              <a:rPr lang="tr-TR" sz="2800" dirty="0" err="1" smtClean="0"/>
              <a:t>It</a:t>
            </a:r>
            <a:r>
              <a:rPr lang="tr-TR" sz="2800" dirty="0" smtClean="0"/>
              <a:t> is </a:t>
            </a:r>
            <a:r>
              <a:rPr lang="tr-TR" sz="2800" dirty="0" err="1" smtClean="0"/>
              <a:t>important</a:t>
            </a:r>
            <a:r>
              <a:rPr lang="tr-TR" sz="2800" dirty="0" smtClean="0"/>
              <a:t> </a:t>
            </a:r>
            <a:r>
              <a:rPr lang="tr-TR" sz="2800" dirty="0" err="1" smtClean="0"/>
              <a:t>to</a:t>
            </a:r>
            <a:r>
              <a:rPr lang="tr-TR" sz="2800" dirty="0" smtClean="0"/>
              <a:t> </a:t>
            </a:r>
            <a:r>
              <a:rPr lang="tr-TR" sz="2800" dirty="0" err="1" smtClean="0"/>
              <a:t>note</a:t>
            </a:r>
            <a:r>
              <a:rPr lang="tr-TR" sz="2800" dirty="0" smtClean="0"/>
              <a:t> </a:t>
            </a:r>
            <a:r>
              <a:rPr lang="tr-TR" sz="2800" dirty="0" err="1" smtClean="0"/>
              <a:t>that</a:t>
            </a:r>
            <a:r>
              <a:rPr lang="tr-TR" sz="2800" dirty="0" smtClean="0"/>
              <a:t> </a:t>
            </a:r>
            <a:r>
              <a:rPr lang="tr-TR" sz="2800" dirty="0" err="1" smtClean="0"/>
              <a:t>these</a:t>
            </a:r>
            <a:r>
              <a:rPr lang="tr-TR" sz="2800" dirty="0" smtClean="0"/>
              <a:t> </a:t>
            </a:r>
            <a:r>
              <a:rPr lang="tr-TR" sz="2800" dirty="0" err="1" smtClean="0"/>
              <a:t>factors</a:t>
            </a:r>
            <a:r>
              <a:rPr lang="tr-TR" sz="2800" dirty="0" smtClean="0"/>
              <a:t> can be </a:t>
            </a:r>
            <a:r>
              <a:rPr lang="tr-TR" sz="2800" dirty="0" err="1" smtClean="0"/>
              <a:t>controlled</a:t>
            </a:r>
            <a:r>
              <a:rPr lang="tr-TR" sz="2800" dirty="0" smtClean="0"/>
              <a:t> </a:t>
            </a:r>
            <a:r>
              <a:rPr lang="tr-TR" sz="2800" dirty="0" err="1" smtClean="0"/>
              <a:t>by</a:t>
            </a:r>
            <a:r>
              <a:rPr lang="tr-TR" sz="2800" dirty="0" smtClean="0"/>
              <a:t> </a:t>
            </a:r>
            <a:r>
              <a:rPr lang="tr-TR" sz="2800" dirty="0" err="1" smtClean="0"/>
              <a:t>correct</a:t>
            </a:r>
            <a:r>
              <a:rPr lang="tr-TR" sz="2800" dirty="0" smtClean="0"/>
              <a:t> </a:t>
            </a:r>
            <a:r>
              <a:rPr lang="tr-TR" sz="2800" dirty="0" err="1" smtClean="0"/>
              <a:t>packaging</a:t>
            </a:r>
            <a:r>
              <a:rPr lang="tr-TR" sz="2800" dirty="0" smtClean="0"/>
              <a:t> </a:t>
            </a:r>
            <a:r>
              <a:rPr lang="tr-TR" sz="2800" dirty="0" err="1" smtClean="0"/>
              <a:t>conditions</a:t>
            </a:r>
            <a:r>
              <a:rPr lang="tr-TR" sz="2800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82687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err="1" smtClean="0"/>
              <a:t>Deteriorative</a:t>
            </a:r>
            <a:r>
              <a:rPr lang="tr-TR" b="1" dirty="0" smtClean="0"/>
              <a:t> </a:t>
            </a:r>
            <a:r>
              <a:rPr lang="tr-TR" b="1" dirty="0" err="1" smtClean="0"/>
              <a:t>reactions</a:t>
            </a:r>
            <a:r>
              <a:rPr lang="tr-TR" b="1" dirty="0" smtClean="0"/>
              <a:t> in </a:t>
            </a:r>
            <a:r>
              <a:rPr lang="tr-TR" b="1" dirty="0" err="1" smtClean="0"/>
              <a:t>foods</a:t>
            </a:r>
            <a:endParaRPr lang="en-US" b="1" dirty="0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DE442-1CB8-400A-A8EF-E1E759702E45}" type="datetime1">
              <a:rPr lang="en-US" smtClean="0"/>
              <a:pPr/>
              <a:t>3/11/2020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FDE 216-FP</a:t>
            </a:r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8818866D-0444-4E98-9157-10C2F682FBB5}" type="slidenum">
              <a:rPr lang="tr-TR" smtClean="0"/>
              <a:pPr/>
              <a:t>9</a:t>
            </a:fld>
            <a:endParaRPr lang="tr-TR"/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</a:rPr>
              <a:t>Knowledge of the kinds of deteriorative reactions that in</a:t>
            </a:r>
            <a:r>
              <a:rPr lang="tr-TR" sz="2800" b="1" dirty="0" err="1" smtClean="0">
                <a:solidFill>
                  <a:srgbClr val="C00000"/>
                </a:solidFill>
              </a:rPr>
              <a:t>fl</a:t>
            </a:r>
            <a:r>
              <a:rPr lang="en-US" sz="2800" b="1" dirty="0" err="1" smtClean="0">
                <a:solidFill>
                  <a:srgbClr val="C00000"/>
                </a:solidFill>
              </a:rPr>
              <a:t>uence</a:t>
            </a:r>
            <a:r>
              <a:rPr lang="en-US" sz="2800" b="1" dirty="0" smtClean="0">
                <a:solidFill>
                  <a:srgbClr val="C00000"/>
                </a:solidFill>
              </a:rPr>
              <a:t> food quality is the </a:t>
            </a:r>
            <a:r>
              <a:rPr lang="tr-TR" sz="2800" b="1" dirty="0" smtClean="0">
                <a:solidFill>
                  <a:srgbClr val="C00000"/>
                </a:solidFill>
              </a:rPr>
              <a:t>fi</a:t>
            </a:r>
            <a:r>
              <a:rPr lang="en-US" sz="2800" b="1" dirty="0" err="1" smtClean="0">
                <a:solidFill>
                  <a:srgbClr val="C00000"/>
                </a:solidFill>
              </a:rPr>
              <a:t>rst</a:t>
            </a:r>
            <a:r>
              <a:rPr lang="en-US" sz="2800" b="1" dirty="0" smtClean="0">
                <a:solidFill>
                  <a:srgbClr val="C00000"/>
                </a:solidFill>
              </a:rPr>
              <a:t> step </a:t>
            </a:r>
            <a:r>
              <a:rPr lang="en-US" sz="2800" dirty="0" smtClean="0"/>
              <a:t>in</a:t>
            </a:r>
            <a:r>
              <a:rPr lang="tr-TR" sz="2800" dirty="0" smtClean="0"/>
              <a:t> </a:t>
            </a:r>
            <a:r>
              <a:rPr lang="en-US" sz="2800" dirty="0" smtClean="0"/>
              <a:t>developing food packaging that will minimize undesirable changes in quality and maximize the</a:t>
            </a:r>
            <a:r>
              <a:rPr lang="tr-TR" sz="2800" dirty="0" smtClean="0"/>
              <a:t> </a:t>
            </a:r>
            <a:r>
              <a:rPr lang="en-US" sz="2800" dirty="0" smtClean="0"/>
              <a:t>development and maintenance of desirable properties</a:t>
            </a:r>
            <a:endParaRPr lang="tr-TR" sz="2800" dirty="0" smtClean="0"/>
          </a:p>
          <a:p>
            <a:r>
              <a:rPr lang="en-US" sz="2800" dirty="0" smtClean="0"/>
              <a:t>Once the nature of the reactions is understood,</a:t>
            </a:r>
            <a:r>
              <a:rPr lang="tr-TR" sz="2800" dirty="0" smtClean="0"/>
              <a:t> </a:t>
            </a:r>
            <a:r>
              <a:rPr lang="en-US" sz="2800" b="1" dirty="0" smtClean="0">
                <a:solidFill>
                  <a:srgbClr val="0000FF"/>
                </a:solidFill>
              </a:rPr>
              <a:t>knowledge of the factors that control the rates of these reactions is necessary</a:t>
            </a:r>
            <a:r>
              <a:rPr lang="tr-TR" sz="2800" b="1" dirty="0" smtClean="0">
                <a:solidFill>
                  <a:srgbClr val="0000FF"/>
                </a:solidFill>
              </a:rPr>
              <a:t> in </a:t>
            </a:r>
            <a:r>
              <a:rPr lang="tr-TR" sz="2800" b="1" dirty="0" err="1" smtClean="0">
                <a:solidFill>
                  <a:srgbClr val="0000FF"/>
                </a:solidFill>
              </a:rPr>
              <a:t>the</a:t>
            </a:r>
            <a:r>
              <a:rPr lang="tr-TR" sz="2800" b="1" dirty="0" smtClean="0">
                <a:solidFill>
                  <a:srgbClr val="0000FF"/>
                </a:solidFill>
              </a:rPr>
              <a:t> </a:t>
            </a:r>
            <a:r>
              <a:rPr lang="tr-TR" sz="2800" b="1" dirty="0" err="1" smtClean="0">
                <a:solidFill>
                  <a:srgbClr val="0000FF"/>
                </a:solidFill>
              </a:rPr>
              <a:t>second</a:t>
            </a:r>
            <a:r>
              <a:rPr lang="tr-TR" sz="2800" b="1" dirty="0" smtClean="0">
                <a:solidFill>
                  <a:srgbClr val="0000FF"/>
                </a:solidFill>
              </a:rPr>
              <a:t> </a:t>
            </a:r>
            <a:r>
              <a:rPr lang="tr-TR" sz="2800" b="1" dirty="0" err="1" smtClean="0">
                <a:solidFill>
                  <a:srgbClr val="0000FF"/>
                </a:solidFill>
              </a:rPr>
              <a:t>stage</a:t>
            </a:r>
            <a:r>
              <a:rPr lang="en-US" sz="2800" b="1" dirty="0" smtClean="0">
                <a:solidFill>
                  <a:srgbClr val="0000FF"/>
                </a:solidFill>
              </a:rPr>
              <a:t> </a:t>
            </a:r>
            <a:r>
              <a:rPr lang="en-US" sz="2800" dirty="0" smtClean="0"/>
              <a:t>in order to minimize</a:t>
            </a:r>
            <a:r>
              <a:rPr lang="tr-TR" sz="2800" dirty="0" smtClean="0"/>
              <a:t> </a:t>
            </a:r>
            <a:r>
              <a:rPr lang="en-US" sz="2800" dirty="0" smtClean="0"/>
              <a:t>the changes occurring in </a:t>
            </a:r>
            <a:r>
              <a:rPr lang="tr-TR" sz="2800" dirty="0" err="1" smtClean="0"/>
              <a:t>packaged</a:t>
            </a:r>
            <a:r>
              <a:rPr lang="tr-TR" sz="2800" dirty="0" smtClean="0"/>
              <a:t> </a:t>
            </a:r>
            <a:r>
              <a:rPr lang="en-US" sz="2800" dirty="0" smtClean="0"/>
              <a:t>foods during storage</a:t>
            </a:r>
            <a:endParaRPr lang="tr-TR" sz="2800" dirty="0" smtClean="0"/>
          </a:p>
        </p:txBody>
      </p:sp>
    </p:spTree>
    <p:extLst>
      <p:ext uri="{BB962C8B-B14F-4D97-AF65-F5344CB8AC3E}">
        <p14:creationId xmlns:p14="http://schemas.microsoft.com/office/powerpoint/2010/main" val="3880939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err="1" smtClean="0"/>
              <a:t>References</a:t>
            </a:r>
            <a:endParaRPr lang="en-US" b="1" dirty="0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DE442-1CB8-400A-A8EF-E1E759702E45}" type="datetime1">
              <a:rPr lang="en-US" smtClean="0"/>
              <a:pPr/>
              <a:t>3/11/2020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FDE 216-FP</a:t>
            </a:r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8818866D-0444-4E98-9157-10C2F682FBB5}" type="slidenum">
              <a:rPr lang="tr-TR" smtClean="0"/>
              <a:pPr/>
              <a:t>90</a:t>
            </a:fld>
            <a:endParaRPr lang="tr-TR"/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tr-TR" sz="2800" dirty="0" err="1"/>
              <a:t>Coles</a:t>
            </a:r>
            <a:r>
              <a:rPr lang="tr-TR" sz="2800" dirty="0"/>
              <a:t> R. et al. (2003). </a:t>
            </a:r>
            <a:r>
              <a:rPr lang="tr-TR" sz="2800" b="1" dirty="0" err="1"/>
              <a:t>Food</a:t>
            </a:r>
            <a:r>
              <a:rPr lang="tr-TR" sz="2800" b="1" dirty="0"/>
              <a:t> </a:t>
            </a:r>
            <a:r>
              <a:rPr lang="tr-TR" sz="2800" b="1" dirty="0" err="1"/>
              <a:t>Packaging</a:t>
            </a:r>
            <a:r>
              <a:rPr lang="tr-TR" sz="2800" b="1" dirty="0"/>
              <a:t> </a:t>
            </a:r>
            <a:r>
              <a:rPr lang="tr-TR" sz="2800" b="1" dirty="0" err="1"/>
              <a:t>Technology</a:t>
            </a:r>
            <a:r>
              <a:rPr lang="tr-TR" sz="2800" dirty="0"/>
              <a:t>. </a:t>
            </a:r>
            <a:r>
              <a:rPr lang="tr-TR" sz="2800" dirty="0" err="1"/>
              <a:t>Blackwell</a:t>
            </a:r>
            <a:r>
              <a:rPr lang="tr-TR" sz="2800" dirty="0"/>
              <a:t> Publishing </a:t>
            </a:r>
            <a:r>
              <a:rPr lang="tr-TR" sz="2800" dirty="0" err="1"/>
              <a:t>and</a:t>
            </a:r>
            <a:r>
              <a:rPr lang="tr-TR" sz="2800" dirty="0"/>
              <a:t> CRC </a:t>
            </a:r>
            <a:r>
              <a:rPr lang="tr-TR" sz="2800" dirty="0" err="1"/>
              <a:t>Press</a:t>
            </a:r>
            <a:r>
              <a:rPr lang="tr-TR" sz="2800" dirty="0"/>
              <a:t>. 368 </a:t>
            </a:r>
            <a:r>
              <a:rPr lang="tr-TR" sz="2800" dirty="0" err="1"/>
              <a:t>pages</a:t>
            </a:r>
            <a:r>
              <a:rPr lang="tr-TR" sz="2800" dirty="0"/>
              <a:t> </a:t>
            </a:r>
          </a:p>
          <a:p>
            <a:pPr marL="0" indent="0">
              <a:buNone/>
            </a:pPr>
            <a:endParaRPr lang="tr-TR" sz="1800" dirty="0"/>
          </a:p>
          <a:p>
            <a:r>
              <a:rPr lang="tr-TR" sz="2800" dirty="0" err="1" smtClean="0"/>
              <a:t>Robertson</a:t>
            </a:r>
            <a:r>
              <a:rPr lang="tr-TR" sz="2800" dirty="0"/>
              <a:t>, G.L. (2010</a:t>
            </a:r>
            <a:r>
              <a:rPr lang="tr-TR" sz="2800" b="1" dirty="0"/>
              <a:t>). </a:t>
            </a:r>
            <a:r>
              <a:rPr lang="tr-TR" sz="2800" b="1" dirty="0" err="1"/>
              <a:t>Food</a:t>
            </a:r>
            <a:r>
              <a:rPr lang="tr-TR" sz="2800" b="1" dirty="0"/>
              <a:t> </a:t>
            </a:r>
            <a:r>
              <a:rPr lang="tr-TR" sz="2800" b="1" dirty="0" err="1"/>
              <a:t>Packaging</a:t>
            </a:r>
            <a:r>
              <a:rPr lang="tr-TR" sz="2800" b="1" dirty="0"/>
              <a:t> </a:t>
            </a:r>
            <a:r>
              <a:rPr lang="tr-TR" sz="2800" b="1" dirty="0" err="1"/>
              <a:t>and</a:t>
            </a:r>
            <a:r>
              <a:rPr lang="tr-TR" sz="2800" b="1" dirty="0"/>
              <a:t> </a:t>
            </a:r>
            <a:r>
              <a:rPr lang="tr-TR" sz="2800" b="1" dirty="0" err="1"/>
              <a:t>Shelf</a:t>
            </a:r>
            <a:r>
              <a:rPr lang="tr-TR" sz="2800" b="1" dirty="0"/>
              <a:t> Life: A </a:t>
            </a:r>
            <a:r>
              <a:rPr lang="tr-TR" sz="2800" b="1" dirty="0" err="1"/>
              <a:t>Practical</a:t>
            </a:r>
            <a:r>
              <a:rPr lang="tr-TR" sz="2800" b="1" dirty="0"/>
              <a:t> Guide</a:t>
            </a:r>
            <a:r>
              <a:rPr lang="tr-TR" sz="2800" dirty="0"/>
              <a:t>. CRC </a:t>
            </a:r>
            <a:r>
              <a:rPr lang="tr-TR" sz="2800" dirty="0" err="1"/>
              <a:t>Press</a:t>
            </a:r>
            <a:r>
              <a:rPr lang="tr-TR" sz="2800" dirty="0"/>
              <a:t> </a:t>
            </a:r>
            <a:r>
              <a:rPr lang="tr-TR" sz="2800" dirty="0" err="1"/>
              <a:t>Taylor&amp;Francis</a:t>
            </a:r>
            <a:r>
              <a:rPr lang="tr-TR" sz="2800" dirty="0"/>
              <a:t> </a:t>
            </a:r>
            <a:r>
              <a:rPr lang="tr-TR" sz="2800" dirty="0" err="1"/>
              <a:t>Group</a:t>
            </a:r>
            <a:r>
              <a:rPr lang="tr-TR" sz="2800" dirty="0"/>
              <a:t>. 408 </a:t>
            </a:r>
            <a:r>
              <a:rPr lang="tr-TR" sz="2800" dirty="0" err="1"/>
              <a:t>pages</a:t>
            </a:r>
            <a:endParaRPr lang="tr-TR" sz="2800" dirty="0"/>
          </a:p>
          <a:p>
            <a:pPr marL="0" indent="0">
              <a:buClr>
                <a:schemeClr val="accent2">
                  <a:lumMod val="75000"/>
                </a:schemeClr>
              </a:buClr>
            </a:pPr>
            <a:endParaRPr lang="tr-TR" sz="2800" dirty="0" smtClean="0"/>
          </a:p>
        </p:txBody>
      </p:sp>
    </p:spTree>
    <p:extLst>
      <p:ext uri="{BB962C8B-B14F-4D97-AF65-F5344CB8AC3E}">
        <p14:creationId xmlns:p14="http://schemas.microsoft.com/office/powerpoint/2010/main" val="3209914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ema1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rtalama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Ortalama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a1" id="{005357E7-7BEA-4C74-8819-0CB2BA17BD93}" vid="{96F88C32-EFC1-446C-B134-B01439C4B61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Tema1</Template>
  <TotalTime>871</TotalTime>
  <Words>5154</Words>
  <Application>Microsoft Office PowerPoint</Application>
  <PresentationFormat>Ekran Gösterisi (4:3)</PresentationFormat>
  <Paragraphs>638</Paragraphs>
  <Slides>90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90</vt:i4>
      </vt:variant>
    </vt:vector>
  </HeadingPairs>
  <TitlesOfParts>
    <vt:vector size="95" baseType="lpstr">
      <vt:lpstr>Calibri</vt:lpstr>
      <vt:lpstr>Tw Cen MT</vt:lpstr>
      <vt:lpstr>Wingdings</vt:lpstr>
      <vt:lpstr>Wingdings 2</vt:lpstr>
      <vt:lpstr>Tema1</vt:lpstr>
      <vt:lpstr>Packaged product qualıty and shelf lıfe</vt:lpstr>
      <vt:lpstr>What is food quality?</vt:lpstr>
      <vt:lpstr>Conditions affecting quality of packaged food</vt:lpstr>
      <vt:lpstr>What is food safety?</vt:lpstr>
      <vt:lpstr>Conditions affecting safety of packaged food</vt:lpstr>
      <vt:lpstr>What is shelf life?</vt:lpstr>
      <vt:lpstr>What can we do for the protection of quality and safety?</vt:lpstr>
      <vt:lpstr>DETERIORATIVE REACTIONS IN FOODS</vt:lpstr>
      <vt:lpstr>Deteriorative reactions in foods</vt:lpstr>
      <vt:lpstr>Deteriorative reactions in foods</vt:lpstr>
      <vt:lpstr>FACTORS AFFECTING DETERIORATIVE REACTIONS</vt:lpstr>
      <vt:lpstr>Factors affecting deteriorative reactions  </vt:lpstr>
      <vt:lpstr>INTRINSIC PARAMETERS</vt:lpstr>
      <vt:lpstr>1) Water activity</vt:lpstr>
      <vt:lpstr>1) Water activity</vt:lpstr>
      <vt:lpstr>Rates of reactions as a function of water activity</vt:lpstr>
      <vt:lpstr>2) Oxidation-reduction potential</vt:lpstr>
      <vt:lpstr>2) Oxidation-reduction potential</vt:lpstr>
      <vt:lpstr>2) Oxidation-reduction potential</vt:lpstr>
      <vt:lpstr>EXTRINSIC PARAMETERS</vt:lpstr>
      <vt:lpstr>1) Temperature</vt:lpstr>
      <vt:lpstr>2) Relative humidity</vt:lpstr>
      <vt:lpstr>3) Gas atmosphere</vt:lpstr>
      <vt:lpstr>3) Gas atmosphere</vt:lpstr>
      <vt:lpstr>4) Light</vt:lpstr>
      <vt:lpstr>4) Light</vt:lpstr>
      <vt:lpstr>DETERIORATIVE REACTIONS IN FOODS</vt:lpstr>
      <vt:lpstr>Deteriorative reactions in foods</vt:lpstr>
      <vt:lpstr>1) Enzymatic reactions</vt:lpstr>
      <vt:lpstr>1) Enzymatic reactions</vt:lpstr>
      <vt:lpstr>2) Physical changes</vt:lpstr>
      <vt:lpstr>2.1) Physical damage</vt:lpstr>
      <vt:lpstr>2.1) Physical damage</vt:lpstr>
      <vt:lpstr>2.2.) Insect damage</vt:lpstr>
      <vt:lpstr>2.2.) Insect damage</vt:lpstr>
      <vt:lpstr>2.3) Moisture changes</vt:lpstr>
      <vt:lpstr>2.3) Moisture changes</vt:lpstr>
      <vt:lpstr>2.3) Moisture changes</vt:lpstr>
      <vt:lpstr>2.3) Moisture changes</vt:lpstr>
      <vt:lpstr>2.3) Moisture changes</vt:lpstr>
      <vt:lpstr>2.3) Moisture changes</vt:lpstr>
      <vt:lpstr>2.4) Barrier to odor pick-up</vt:lpstr>
      <vt:lpstr>2.5) Flavour scalping</vt:lpstr>
      <vt:lpstr>2.5) Flavour scalping</vt:lpstr>
      <vt:lpstr>3) Microbiological changes</vt:lpstr>
      <vt:lpstr>3) Microbiological changes</vt:lpstr>
      <vt:lpstr>3) Microbiological changes</vt:lpstr>
      <vt:lpstr>Special aw values for microorganisms</vt:lpstr>
      <vt:lpstr>CHEMICAL REACTIONS</vt:lpstr>
      <vt:lpstr>Chemical reactions</vt:lpstr>
      <vt:lpstr>Chemical reactions</vt:lpstr>
      <vt:lpstr>Chemical reactions</vt:lpstr>
      <vt:lpstr>Chemical changes in lipids</vt:lpstr>
      <vt:lpstr>Lipolysis (Hydrolysis in lipids)</vt:lpstr>
      <vt:lpstr>Enzymatic lipid hydrolysis</vt:lpstr>
      <vt:lpstr>Enzymatic lipid hydrolysis</vt:lpstr>
      <vt:lpstr>Chemical lipid hydrolysis</vt:lpstr>
      <vt:lpstr>Chemical lipid hydrolysis</vt:lpstr>
      <vt:lpstr>What is the importance of free fatty acids in food industry?</vt:lpstr>
      <vt:lpstr>Lipid oxidation</vt:lpstr>
      <vt:lpstr>Lipid oxidation</vt:lpstr>
      <vt:lpstr>Lipid oxidation</vt:lpstr>
      <vt:lpstr>The estimated maximum oxygen tolerance of various foods</vt:lpstr>
      <vt:lpstr>Lipid oxidation</vt:lpstr>
      <vt:lpstr>Lipid oxidation</vt:lpstr>
      <vt:lpstr>1) The stages of lipid oxidation</vt:lpstr>
      <vt:lpstr>The stages of lipid oxidation</vt:lpstr>
      <vt:lpstr>Formation of free radicals</vt:lpstr>
      <vt:lpstr>Degradation products and undesirable results of lipid oxidation</vt:lpstr>
      <vt:lpstr>The factors that affect lipid oxidation rate</vt:lpstr>
      <vt:lpstr>Important results of lipid oxidation</vt:lpstr>
      <vt:lpstr>How we can stop or retard lipid oxidation?</vt:lpstr>
      <vt:lpstr>Precautions and packaging options to retard/prevent lipid oxidation</vt:lpstr>
      <vt:lpstr>Nonenzymatic browning reactions</vt:lpstr>
      <vt:lpstr>Nonenzymatic browning reactions</vt:lpstr>
      <vt:lpstr>Nonenzymatic browning reactions</vt:lpstr>
      <vt:lpstr>Color changes</vt:lpstr>
      <vt:lpstr>Color changes in tomatoes</vt:lpstr>
      <vt:lpstr>Color changes in fresh meats</vt:lpstr>
      <vt:lpstr>Color changes in fresh meats</vt:lpstr>
      <vt:lpstr>PowerPoint Sunusu</vt:lpstr>
      <vt:lpstr>Color changes in cured meat products</vt:lpstr>
      <vt:lpstr>Flavor changes</vt:lpstr>
      <vt:lpstr>Flavor changes</vt:lpstr>
      <vt:lpstr>Flavor changes</vt:lpstr>
      <vt:lpstr>Flavor changes</vt:lpstr>
      <vt:lpstr>Nutritional changes</vt:lpstr>
      <vt:lpstr>Nutritional changes</vt:lpstr>
      <vt:lpstr>Nutritional changes</vt:lpstr>
      <vt:lpstr>References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FDE 216                                  food packagıng</dc:title>
  <dc:creator>Windows Kullanıcısı</dc:creator>
  <cp:lastModifiedBy>Windows Kullanıcısı</cp:lastModifiedBy>
  <cp:revision>86</cp:revision>
  <dcterms:created xsi:type="dcterms:W3CDTF">2020-02-11T12:23:21Z</dcterms:created>
  <dcterms:modified xsi:type="dcterms:W3CDTF">2020-03-11T10:24:11Z</dcterms:modified>
</cp:coreProperties>
</file>