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92"/>
  </p:notesMasterIdLst>
  <p:sldIdLst>
    <p:sldId id="257" r:id="rId2"/>
    <p:sldId id="292" r:id="rId3"/>
    <p:sldId id="266" r:id="rId4"/>
    <p:sldId id="262" r:id="rId5"/>
    <p:sldId id="267" r:id="rId6"/>
    <p:sldId id="261" r:id="rId7"/>
    <p:sldId id="263" r:id="rId8"/>
    <p:sldId id="268" r:id="rId9"/>
    <p:sldId id="269" r:id="rId10"/>
    <p:sldId id="264" r:id="rId11"/>
    <p:sldId id="265" r:id="rId12"/>
    <p:sldId id="270" r:id="rId13"/>
    <p:sldId id="271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28" r:id="rId28"/>
    <p:sldId id="329" r:id="rId29"/>
    <p:sldId id="306" r:id="rId30"/>
    <p:sldId id="307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20" r:id="rId39"/>
    <p:sldId id="321" r:id="rId40"/>
    <p:sldId id="334" r:id="rId41"/>
    <p:sldId id="319" r:id="rId42"/>
    <p:sldId id="322" r:id="rId43"/>
    <p:sldId id="323" r:id="rId44"/>
    <p:sldId id="324" r:id="rId45"/>
    <p:sldId id="330" r:id="rId46"/>
    <p:sldId id="331" r:id="rId47"/>
    <p:sldId id="332" r:id="rId48"/>
    <p:sldId id="333" r:id="rId49"/>
    <p:sldId id="335" r:id="rId50"/>
    <p:sldId id="336" r:id="rId51"/>
    <p:sldId id="337" r:id="rId52"/>
    <p:sldId id="338" r:id="rId53"/>
    <p:sldId id="386" r:id="rId54"/>
    <p:sldId id="401" r:id="rId55"/>
    <p:sldId id="389" r:id="rId56"/>
    <p:sldId id="400" r:id="rId57"/>
    <p:sldId id="387" r:id="rId58"/>
    <p:sldId id="388" r:id="rId59"/>
    <p:sldId id="390" r:id="rId60"/>
    <p:sldId id="402" r:id="rId61"/>
    <p:sldId id="403" r:id="rId62"/>
    <p:sldId id="404" r:id="rId63"/>
    <p:sldId id="405" r:id="rId64"/>
    <p:sldId id="406" r:id="rId65"/>
    <p:sldId id="407" r:id="rId66"/>
    <p:sldId id="408" r:id="rId67"/>
    <p:sldId id="409" r:id="rId68"/>
    <p:sldId id="395" r:id="rId69"/>
    <p:sldId id="411" r:id="rId70"/>
    <p:sldId id="394" r:id="rId71"/>
    <p:sldId id="398" r:id="rId72"/>
    <p:sldId id="379" r:id="rId73"/>
    <p:sldId id="377" r:id="rId74"/>
    <p:sldId id="385" r:id="rId75"/>
    <p:sldId id="339" r:id="rId76"/>
    <p:sldId id="340" r:id="rId77"/>
    <p:sldId id="384" r:id="rId78"/>
    <p:sldId id="342" r:id="rId79"/>
    <p:sldId id="413" r:id="rId80"/>
    <p:sldId id="414" r:id="rId81"/>
    <p:sldId id="415" r:id="rId82"/>
    <p:sldId id="416" r:id="rId83"/>
    <p:sldId id="380" r:id="rId84"/>
    <p:sldId id="343" r:id="rId85"/>
    <p:sldId id="344" r:id="rId86"/>
    <p:sldId id="345" r:id="rId87"/>
    <p:sldId id="412" r:id="rId88"/>
    <p:sldId id="346" r:id="rId89"/>
    <p:sldId id="347" r:id="rId90"/>
    <p:sldId id="325" r:id="rId9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9815" autoAdjust="0"/>
  </p:normalViewPr>
  <p:slideViewPr>
    <p:cSldViewPr snapToGrid="0">
      <p:cViewPr varScale="1">
        <p:scale>
          <a:sx n="91" d="100"/>
          <a:sy n="91" d="100"/>
        </p:scale>
        <p:origin x="140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83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943C1-FEFA-4166-B3B0-848959FBA8C7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9A93C0E-235F-4001-B2CA-CAC0A3CEDA19}">
      <dgm:prSet phldrT="[Metin]" custT="1"/>
      <dgm:spPr/>
      <dgm:t>
        <a:bodyPr/>
        <a:lstStyle/>
        <a:p>
          <a:r>
            <a:rPr lang="tr-TR" sz="3600" b="1" dirty="0" err="1" smtClean="0"/>
            <a:t>Lipolysis</a:t>
          </a:r>
          <a:r>
            <a:rPr lang="tr-TR" sz="3600" b="1" dirty="0" smtClean="0"/>
            <a:t> (</a:t>
          </a:r>
          <a:r>
            <a:rPr lang="tr-TR" sz="3600" b="1" dirty="0" err="1" smtClean="0"/>
            <a:t>Hydrolysis</a:t>
          </a:r>
          <a:r>
            <a:rPr lang="tr-TR" sz="3600" b="1" dirty="0" smtClean="0"/>
            <a:t> in </a:t>
          </a:r>
          <a:r>
            <a:rPr lang="tr-TR" sz="3600" b="1" dirty="0" err="1" smtClean="0"/>
            <a:t>lipids</a:t>
          </a:r>
          <a:r>
            <a:rPr lang="tr-TR" sz="3600" b="1" dirty="0" smtClean="0"/>
            <a:t>)</a:t>
          </a:r>
          <a:endParaRPr lang="tr-TR" sz="3600" b="1" dirty="0"/>
        </a:p>
      </dgm:t>
    </dgm:pt>
    <dgm:pt modelId="{3D24E14C-170F-4C3F-A9C5-1F62D1D11B16}" type="parTrans" cxnId="{58B17300-135D-491C-A28D-90D86C579407}">
      <dgm:prSet/>
      <dgm:spPr/>
      <dgm:t>
        <a:bodyPr/>
        <a:lstStyle/>
        <a:p>
          <a:endParaRPr lang="tr-TR"/>
        </a:p>
      </dgm:t>
    </dgm:pt>
    <dgm:pt modelId="{C84526F0-1ACA-477E-8E34-7330EFA63CCE}" type="sibTrans" cxnId="{58B17300-135D-491C-A28D-90D86C579407}">
      <dgm:prSet/>
      <dgm:spPr/>
      <dgm:t>
        <a:bodyPr/>
        <a:lstStyle/>
        <a:p>
          <a:endParaRPr lang="tr-TR"/>
        </a:p>
      </dgm:t>
    </dgm:pt>
    <dgm:pt modelId="{2EC25F05-94F8-4C54-810D-B45CD5770C60}">
      <dgm:prSet phldrT="[Metin]" custT="1"/>
      <dgm:spPr/>
      <dgm:t>
        <a:bodyPr/>
        <a:lstStyle/>
        <a:p>
          <a:r>
            <a:rPr lang="tr-TR" sz="3200" dirty="0" err="1" smtClean="0"/>
            <a:t>Enzymatic</a:t>
          </a:r>
          <a:r>
            <a:rPr lang="tr-TR" sz="3200" dirty="0" smtClean="0"/>
            <a:t> </a:t>
          </a:r>
          <a:r>
            <a:rPr lang="tr-TR" sz="3200" dirty="0" err="1" smtClean="0"/>
            <a:t>hydrolysis</a:t>
          </a:r>
          <a:endParaRPr lang="tr-TR" sz="3200" dirty="0"/>
        </a:p>
      </dgm:t>
    </dgm:pt>
    <dgm:pt modelId="{BF6DE116-A7F5-4F06-85E5-B2ADF5FE4A8D}" type="parTrans" cxnId="{7D748B65-93B4-4B31-A7B4-CAF99EB6BC03}">
      <dgm:prSet/>
      <dgm:spPr/>
      <dgm:t>
        <a:bodyPr/>
        <a:lstStyle/>
        <a:p>
          <a:endParaRPr lang="tr-TR"/>
        </a:p>
      </dgm:t>
    </dgm:pt>
    <dgm:pt modelId="{E0E3F38C-A425-45D1-8C99-3F91C623EE5B}" type="sibTrans" cxnId="{7D748B65-93B4-4B31-A7B4-CAF99EB6BC03}">
      <dgm:prSet/>
      <dgm:spPr/>
      <dgm:t>
        <a:bodyPr/>
        <a:lstStyle/>
        <a:p>
          <a:endParaRPr lang="tr-TR"/>
        </a:p>
      </dgm:t>
    </dgm:pt>
    <dgm:pt modelId="{28F4B801-877A-44D1-ACFC-5DAF649CF840}">
      <dgm:prSet phldrT="[Metin]" custT="1"/>
      <dgm:spPr/>
      <dgm:t>
        <a:bodyPr/>
        <a:lstStyle/>
        <a:p>
          <a:r>
            <a:rPr lang="tr-TR" sz="4000" b="1" dirty="0" err="1" smtClean="0"/>
            <a:t>Lipid</a:t>
          </a:r>
          <a:r>
            <a:rPr lang="tr-TR" sz="4000" b="1" dirty="0" smtClean="0"/>
            <a:t> </a:t>
          </a:r>
          <a:r>
            <a:rPr lang="tr-TR" sz="4000" b="1" dirty="0" err="1" smtClean="0"/>
            <a:t>oxidation</a:t>
          </a:r>
          <a:endParaRPr lang="tr-TR" sz="4000" b="1" dirty="0"/>
        </a:p>
      </dgm:t>
    </dgm:pt>
    <dgm:pt modelId="{C4E7326E-51F9-49B0-A748-7381580A0712}" type="parTrans" cxnId="{BAB608F8-7ADF-49EB-A0A1-B655F4D3389A}">
      <dgm:prSet/>
      <dgm:spPr/>
      <dgm:t>
        <a:bodyPr/>
        <a:lstStyle/>
        <a:p>
          <a:endParaRPr lang="tr-TR"/>
        </a:p>
      </dgm:t>
    </dgm:pt>
    <dgm:pt modelId="{9DB3D427-F2E4-47D3-A817-DFE27BBD2654}" type="sibTrans" cxnId="{BAB608F8-7ADF-49EB-A0A1-B655F4D3389A}">
      <dgm:prSet/>
      <dgm:spPr/>
      <dgm:t>
        <a:bodyPr/>
        <a:lstStyle/>
        <a:p>
          <a:endParaRPr lang="tr-TR"/>
        </a:p>
      </dgm:t>
    </dgm:pt>
    <dgm:pt modelId="{EE124A91-5FF4-4578-ABA1-EAF0E7E42D3D}">
      <dgm:prSet phldrT="[Metin]" custT="1"/>
      <dgm:spPr/>
      <dgm:t>
        <a:bodyPr/>
        <a:lstStyle/>
        <a:p>
          <a:r>
            <a:rPr lang="tr-TR" sz="3200" dirty="0" err="1" smtClean="0"/>
            <a:t>Chemical</a:t>
          </a:r>
          <a:r>
            <a:rPr lang="tr-TR" sz="3200" dirty="0" smtClean="0"/>
            <a:t> </a:t>
          </a:r>
          <a:r>
            <a:rPr lang="tr-TR" sz="3200" dirty="0" err="1" smtClean="0"/>
            <a:t>oxidation</a:t>
          </a:r>
          <a:endParaRPr lang="tr-TR" sz="3200" dirty="0"/>
        </a:p>
      </dgm:t>
    </dgm:pt>
    <dgm:pt modelId="{0DE5D555-1946-426C-9395-9896C94C5463}" type="parTrans" cxnId="{AA0FAE90-51B0-495F-A1C3-1C21C68F5654}">
      <dgm:prSet/>
      <dgm:spPr/>
      <dgm:t>
        <a:bodyPr/>
        <a:lstStyle/>
        <a:p>
          <a:endParaRPr lang="tr-TR"/>
        </a:p>
      </dgm:t>
    </dgm:pt>
    <dgm:pt modelId="{0D967428-0947-4C98-A7E6-045028D549F0}" type="sibTrans" cxnId="{AA0FAE90-51B0-495F-A1C3-1C21C68F5654}">
      <dgm:prSet/>
      <dgm:spPr/>
      <dgm:t>
        <a:bodyPr/>
        <a:lstStyle/>
        <a:p>
          <a:endParaRPr lang="tr-TR"/>
        </a:p>
      </dgm:t>
    </dgm:pt>
    <dgm:pt modelId="{40829412-6C8C-454D-8F99-774239F0C660}">
      <dgm:prSet phldrT="[Metin]" custT="1"/>
      <dgm:spPr/>
      <dgm:t>
        <a:bodyPr/>
        <a:lstStyle/>
        <a:p>
          <a:r>
            <a:rPr lang="tr-TR" sz="3200" dirty="0" err="1" smtClean="0"/>
            <a:t>Enzymatic</a:t>
          </a:r>
          <a:r>
            <a:rPr lang="tr-TR" sz="3200" dirty="0" smtClean="0"/>
            <a:t> </a:t>
          </a:r>
          <a:r>
            <a:rPr lang="tr-TR" sz="3200" dirty="0" err="1" smtClean="0"/>
            <a:t>oxidation</a:t>
          </a:r>
          <a:endParaRPr lang="tr-TR" sz="3200" dirty="0"/>
        </a:p>
      </dgm:t>
    </dgm:pt>
    <dgm:pt modelId="{EB21591F-420B-4AD5-A4DC-FB310189A909}" type="parTrans" cxnId="{5BACFC8E-8D93-429B-8EF2-396DEE99F66A}">
      <dgm:prSet/>
      <dgm:spPr/>
      <dgm:t>
        <a:bodyPr/>
        <a:lstStyle/>
        <a:p>
          <a:endParaRPr lang="tr-TR"/>
        </a:p>
      </dgm:t>
    </dgm:pt>
    <dgm:pt modelId="{C20765BD-41E0-41B9-AA1D-D2500E591EB2}" type="sibTrans" cxnId="{5BACFC8E-8D93-429B-8EF2-396DEE99F66A}">
      <dgm:prSet/>
      <dgm:spPr/>
      <dgm:t>
        <a:bodyPr/>
        <a:lstStyle/>
        <a:p>
          <a:endParaRPr lang="tr-TR"/>
        </a:p>
      </dgm:t>
    </dgm:pt>
    <dgm:pt modelId="{8714461A-C66A-4CE9-AFBC-256BB2B70CBD}">
      <dgm:prSet phldrT="[Metin]" custT="1"/>
      <dgm:spPr/>
      <dgm:t>
        <a:bodyPr/>
        <a:lstStyle/>
        <a:p>
          <a:r>
            <a:rPr lang="tr-TR" sz="3200" dirty="0" err="1" smtClean="0"/>
            <a:t>Thermic</a:t>
          </a:r>
          <a:r>
            <a:rPr lang="tr-TR" sz="3200" dirty="0" smtClean="0"/>
            <a:t> </a:t>
          </a:r>
          <a:r>
            <a:rPr lang="tr-TR" sz="3200" dirty="0" err="1" smtClean="0"/>
            <a:t>oxidation</a:t>
          </a:r>
          <a:endParaRPr lang="tr-TR" sz="3200" dirty="0"/>
        </a:p>
      </dgm:t>
    </dgm:pt>
    <dgm:pt modelId="{27955F42-9C1F-413F-A814-DA2C45B89DE9}" type="parTrans" cxnId="{344426F8-64EA-4E1B-9DF8-7CDECD7D51A8}">
      <dgm:prSet/>
      <dgm:spPr/>
      <dgm:t>
        <a:bodyPr/>
        <a:lstStyle/>
        <a:p>
          <a:endParaRPr lang="tr-TR"/>
        </a:p>
      </dgm:t>
    </dgm:pt>
    <dgm:pt modelId="{13FFB897-E3F7-4967-82B3-1BFEAD265AE3}" type="sibTrans" cxnId="{344426F8-64EA-4E1B-9DF8-7CDECD7D51A8}">
      <dgm:prSet/>
      <dgm:spPr/>
      <dgm:t>
        <a:bodyPr/>
        <a:lstStyle/>
        <a:p>
          <a:endParaRPr lang="tr-TR"/>
        </a:p>
      </dgm:t>
    </dgm:pt>
    <dgm:pt modelId="{D8E77180-5746-48A8-8D9D-51311F74F860}">
      <dgm:prSet phldrT="[Metin]" custT="1"/>
      <dgm:spPr/>
      <dgm:t>
        <a:bodyPr/>
        <a:lstStyle/>
        <a:p>
          <a:r>
            <a:rPr lang="tr-TR" sz="3200" dirty="0" err="1" smtClean="0"/>
            <a:t>Chemical</a:t>
          </a:r>
          <a:r>
            <a:rPr lang="tr-TR" sz="3200" dirty="0" smtClean="0"/>
            <a:t> </a:t>
          </a:r>
          <a:r>
            <a:rPr lang="tr-TR" sz="3200" dirty="0" err="1" smtClean="0"/>
            <a:t>hydrolysis</a:t>
          </a:r>
          <a:endParaRPr lang="tr-TR" sz="3200" dirty="0"/>
        </a:p>
      </dgm:t>
    </dgm:pt>
    <dgm:pt modelId="{CA40DED9-FB78-4EA5-B1C3-C3A7E97401B4}" type="parTrans" cxnId="{256D68EF-EC55-4D7D-9088-5B83F9391D7B}">
      <dgm:prSet/>
      <dgm:spPr/>
    </dgm:pt>
    <dgm:pt modelId="{67285F02-2970-4FA6-86F9-9F07951A6844}" type="sibTrans" cxnId="{256D68EF-EC55-4D7D-9088-5B83F9391D7B}">
      <dgm:prSet/>
      <dgm:spPr/>
    </dgm:pt>
    <dgm:pt modelId="{1A434ABB-1860-405B-8C35-B818ADC1B660}" type="pres">
      <dgm:prSet presAssocID="{B9D943C1-FEFA-4166-B3B0-848959FBA8C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C5679CF-7C50-409D-884F-E9319404A4BE}" type="pres">
      <dgm:prSet presAssocID="{F9A93C0E-235F-4001-B2CA-CAC0A3CEDA19}" presName="linNode" presStyleCnt="0"/>
      <dgm:spPr/>
    </dgm:pt>
    <dgm:pt modelId="{54831E21-847A-4155-9CB3-D071EB46CBED}" type="pres">
      <dgm:prSet presAssocID="{F9A93C0E-235F-4001-B2CA-CAC0A3CEDA1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C4BD05-EBEE-4D72-87AD-4B4F3EE9F022}" type="pres">
      <dgm:prSet presAssocID="{F9A93C0E-235F-4001-B2CA-CAC0A3CEDA19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BAE423-60C7-43FD-A91C-0B97107CA16A}" type="pres">
      <dgm:prSet presAssocID="{C84526F0-1ACA-477E-8E34-7330EFA63CCE}" presName="spacing" presStyleCnt="0"/>
      <dgm:spPr/>
    </dgm:pt>
    <dgm:pt modelId="{9459C9F8-3D7B-45EE-B7C3-0E669233471A}" type="pres">
      <dgm:prSet presAssocID="{28F4B801-877A-44D1-ACFC-5DAF649CF840}" presName="linNode" presStyleCnt="0"/>
      <dgm:spPr/>
    </dgm:pt>
    <dgm:pt modelId="{C826256F-C467-41C5-99B5-DA084FABB333}" type="pres">
      <dgm:prSet presAssocID="{28F4B801-877A-44D1-ACFC-5DAF649CF840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9247B4-8442-4B27-BB29-23771F64FE65}" type="pres">
      <dgm:prSet presAssocID="{28F4B801-877A-44D1-ACFC-5DAF649CF84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088A4FF-6F78-48BA-ABAB-B33BD36E8062}" type="presOf" srcId="{B9D943C1-FEFA-4166-B3B0-848959FBA8C7}" destId="{1A434ABB-1860-405B-8C35-B818ADC1B660}" srcOrd="0" destOrd="0" presId="urn:microsoft.com/office/officeart/2005/8/layout/vList6"/>
    <dgm:cxn modelId="{3AFF7F97-DA54-443E-B8E0-A9CFE0855A4D}" type="presOf" srcId="{F9A93C0E-235F-4001-B2CA-CAC0A3CEDA19}" destId="{54831E21-847A-4155-9CB3-D071EB46CBED}" srcOrd="0" destOrd="0" presId="urn:microsoft.com/office/officeart/2005/8/layout/vList6"/>
    <dgm:cxn modelId="{AA0FAE90-51B0-495F-A1C3-1C21C68F5654}" srcId="{28F4B801-877A-44D1-ACFC-5DAF649CF840}" destId="{EE124A91-5FF4-4578-ABA1-EAF0E7E42D3D}" srcOrd="0" destOrd="0" parTransId="{0DE5D555-1946-426C-9395-9896C94C5463}" sibTransId="{0D967428-0947-4C98-A7E6-045028D549F0}"/>
    <dgm:cxn modelId="{221C28BB-DE0E-4EE3-BAD3-6EAF6AABBD2B}" type="presOf" srcId="{8714461A-C66A-4CE9-AFBC-256BB2B70CBD}" destId="{E69247B4-8442-4B27-BB29-23771F64FE65}" srcOrd="0" destOrd="2" presId="urn:microsoft.com/office/officeart/2005/8/layout/vList6"/>
    <dgm:cxn modelId="{40459A24-D701-4CED-A3EB-349B5EF47F27}" type="presOf" srcId="{D8E77180-5746-48A8-8D9D-51311F74F860}" destId="{17C4BD05-EBEE-4D72-87AD-4B4F3EE9F022}" srcOrd="0" destOrd="1" presId="urn:microsoft.com/office/officeart/2005/8/layout/vList6"/>
    <dgm:cxn modelId="{BAB608F8-7ADF-49EB-A0A1-B655F4D3389A}" srcId="{B9D943C1-FEFA-4166-B3B0-848959FBA8C7}" destId="{28F4B801-877A-44D1-ACFC-5DAF649CF840}" srcOrd="1" destOrd="0" parTransId="{C4E7326E-51F9-49B0-A748-7381580A0712}" sibTransId="{9DB3D427-F2E4-47D3-A817-DFE27BBD2654}"/>
    <dgm:cxn modelId="{58B17300-135D-491C-A28D-90D86C579407}" srcId="{B9D943C1-FEFA-4166-B3B0-848959FBA8C7}" destId="{F9A93C0E-235F-4001-B2CA-CAC0A3CEDA19}" srcOrd="0" destOrd="0" parTransId="{3D24E14C-170F-4C3F-A9C5-1F62D1D11B16}" sibTransId="{C84526F0-1ACA-477E-8E34-7330EFA63CCE}"/>
    <dgm:cxn modelId="{344426F8-64EA-4E1B-9DF8-7CDECD7D51A8}" srcId="{28F4B801-877A-44D1-ACFC-5DAF649CF840}" destId="{8714461A-C66A-4CE9-AFBC-256BB2B70CBD}" srcOrd="2" destOrd="0" parTransId="{27955F42-9C1F-413F-A814-DA2C45B89DE9}" sibTransId="{13FFB897-E3F7-4967-82B3-1BFEAD265AE3}"/>
    <dgm:cxn modelId="{64C01EB3-5176-4540-838A-01768C8F6F17}" type="presOf" srcId="{2EC25F05-94F8-4C54-810D-B45CD5770C60}" destId="{17C4BD05-EBEE-4D72-87AD-4B4F3EE9F022}" srcOrd="0" destOrd="0" presId="urn:microsoft.com/office/officeart/2005/8/layout/vList6"/>
    <dgm:cxn modelId="{5BACFC8E-8D93-429B-8EF2-396DEE99F66A}" srcId="{28F4B801-877A-44D1-ACFC-5DAF649CF840}" destId="{40829412-6C8C-454D-8F99-774239F0C660}" srcOrd="1" destOrd="0" parTransId="{EB21591F-420B-4AD5-A4DC-FB310189A909}" sibTransId="{C20765BD-41E0-41B9-AA1D-D2500E591EB2}"/>
    <dgm:cxn modelId="{0FA56610-2BA2-47C7-B0CD-BA5B1594333B}" type="presOf" srcId="{40829412-6C8C-454D-8F99-774239F0C660}" destId="{E69247B4-8442-4B27-BB29-23771F64FE65}" srcOrd="0" destOrd="1" presId="urn:microsoft.com/office/officeart/2005/8/layout/vList6"/>
    <dgm:cxn modelId="{9F461B26-1D05-422D-80E4-C7E65D8524EA}" type="presOf" srcId="{28F4B801-877A-44D1-ACFC-5DAF649CF840}" destId="{C826256F-C467-41C5-99B5-DA084FABB333}" srcOrd="0" destOrd="0" presId="urn:microsoft.com/office/officeart/2005/8/layout/vList6"/>
    <dgm:cxn modelId="{D913E4E7-B639-422D-98A1-0B7B53BC751E}" type="presOf" srcId="{EE124A91-5FF4-4578-ABA1-EAF0E7E42D3D}" destId="{E69247B4-8442-4B27-BB29-23771F64FE65}" srcOrd="0" destOrd="0" presId="urn:microsoft.com/office/officeart/2005/8/layout/vList6"/>
    <dgm:cxn modelId="{7D748B65-93B4-4B31-A7B4-CAF99EB6BC03}" srcId="{F9A93C0E-235F-4001-B2CA-CAC0A3CEDA19}" destId="{2EC25F05-94F8-4C54-810D-B45CD5770C60}" srcOrd="0" destOrd="0" parTransId="{BF6DE116-A7F5-4F06-85E5-B2ADF5FE4A8D}" sibTransId="{E0E3F38C-A425-45D1-8C99-3F91C623EE5B}"/>
    <dgm:cxn modelId="{256D68EF-EC55-4D7D-9088-5B83F9391D7B}" srcId="{F9A93C0E-235F-4001-B2CA-CAC0A3CEDA19}" destId="{D8E77180-5746-48A8-8D9D-51311F74F860}" srcOrd="1" destOrd="0" parTransId="{CA40DED9-FB78-4EA5-B1C3-C3A7E97401B4}" sibTransId="{67285F02-2970-4FA6-86F9-9F07951A6844}"/>
    <dgm:cxn modelId="{2F43A6CE-87A5-413C-B6A8-5F7DB041083B}" type="presParOf" srcId="{1A434ABB-1860-405B-8C35-B818ADC1B660}" destId="{8C5679CF-7C50-409D-884F-E9319404A4BE}" srcOrd="0" destOrd="0" presId="urn:microsoft.com/office/officeart/2005/8/layout/vList6"/>
    <dgm:cxn modelId="{0E311A2C-3A89-442D-87AE-783459B1A4E4}" type="presParOf" srcId="{8C5679CF-7C50-409D-884F-E9319404A4BE}" destId="{54831E21-847A-4155-9CB3-D071EB46CBED}" srcOrd="0" destOrd="0" presId="urn:microsoft.com/office/officeart/2005/8/layout/vList6"/>
    <dgm:cxn modelId="{38C6DCAE-77F3-4BBA-AEBA-863EFA94662A}" type="presParOf" srcId="{8C5679CF-7C50-409D-884F-E9319404A4BE}" destId="{17C4BD05-EBEE-4D72-87AD-4B4F3EE9F022}" srcOrd="1" destOrd="0" presId="urn:microsoft.com/office/officeart/2005/8/layout/vList6"/>
    <dgm:cxn modelId="{AC00AEA7-8340-4CC5-A585-226901EA1C1B}" type="presParOf" srcId="{1A434ABB-1860-405B-8C35-B818ADC1B660}" destId="{0EBAE423-60C7-43FD-A91C-0B97107CA16A}" srcOrd="1" destOrd="0" presId="urn:microsoft.com/office/officeart/2005/8/layout/vList6"/>
    <dgm:cxn modelId="{0DE6A46E-1382-42D3-9AC6-7712A4C59B39}" type="presParOf" srcId="{1A434ABB-1860-405B-8C35-B818ADC1B660}" destId="{9459C9F8-3D7B-45EE-B7C3-0E669233471A}" srcOrd="2" destOrd="0" presId="urn:microsoft.com/office/officeart/2005/8/layout/vList6"/>
    <dgm:cxn modelId="{032D693C-F54E-4769-AC5C-6389E69F86FD}" type="presParOf" srcId="{9459C9F8-3D7B-45EE-B7C3-0E669233471A}" destId="{C826256F-C467-41C5-99B5-DA084FABB333}" srcOrd="0" destOrd="0" presId="urn:microsoft.com/office/officeart/2005/8/layout/vList6"/>
    <dgm:cxn modelId="{1854A07E-DDF1-4AE4-8228-E61AB038790E}" type="presParOf" srcId="{9459C9F8-3D7B-45EE-B7C3-0E669233471A}" destId="{E69247B4-8442-4B27-BB29-23771F64FE6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4BD05-EBEE-4D72-87AD-4B4F3EE9F022}">
      <dsp:nvSpPr>
        <dsp:cNvPr id="0" name=""/>
        <dsp:cNvSpPr/>
      </dsp:nvSpPr>
      <dsp:spPr>
        <a:xfrm>
          <a:off x="3447010" y="602"/>
          <a:ext cx="5170515" cy="23492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Enzymatic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hydrolysis</a:t>
          </a:r>
          <a:endParaRPr lang="tr-TR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Chemical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hydrolysis</a:t>
          </a:r>
          <a:endParaRPr lang="tr-TR" sz="3200" kern="1200" dirty="0"/>
        </a:p>
      </dsp:txBody>
      <dsp:txXfrm>
        <a:off x="3447010" y="294252"/>
        <a:ext cx="4289565" cy="1761901"/>
      </dsp:txXfrm>
    </dsp:sp>
    <dsp:sp modelId="{54831E21-847A-4155-9CB3-D071EB46CBED}">
      <dsp:nvSpPr>
        <dsp:cNvPr id="0" name=""/>
        <dsp:cNvSpPr/>
      </dsp:nvSpPr>
      <dsp:spPr>
        <a:xfrm>
          <a:off x="0" y="602"/>
          <a:ext cx="3447010" cy="23492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err="1" smtClean="0"/>
            <a:t>Lipolysis</a:t>
          </a:r>
          <a:r>
            <a:rPr lang="tr-TR" sz="3600" b="1" kern="1200" dirty="0" smtClean="0"/>
            <a:t> (</a:t>
          </a:r>
          <a:r>
            <a:rPr lang="tr-TR" sz="3600" b="1" kern="1200" dirty="0" err="1" smtClean="0"/>
            <a:t>Hydrolysis</a:t>
          </a:r>
          <a:r>
            <a:rPr lang="tr-TR" sz="3600" b="1" kern="1200" dirty="0" smtClean="0"/>
            <a:t> in </a:t>
          </a:r>
          <a:r>
            <a:rPr lang="tr-TR" sz="3600" b="1" kern="1200" dirty="0" err="1" smtClean="0"/>
            <a:t>lipids</a:t>
          </a:r>
          <a:r>
            <a:rPr lang="tr-TR" sz="3600" b="1" kern="1200" dirty="0" smtClean="0"/>
            <a:t>)</a:t>
          </a:r>
          <a:endParaRPr lang="tr-TR" sz="3600" b="1" kern="1200" dirty="0"/>
        </a:p>
      </dsp:txBody>
      <dsp:txXfrm>
        <a:off x="114679" y="115281"/>
        <a:ext cx="3217652" cy="2119843"/>
      </dsp:txXfrm>
    </dsp:sp>
    <dsp:sp modelId="{E69247B4-8442-4B27-BB29-23771F64FE65}">
      <dsp:nvSpPr>
        <dsp:cNvPr id="0" name=""/>
        <dsp:cNvSpPr/>
      </dsp:nvSpPr>
      <dsp:spPr>
        <a:xfrm>
          <a:off x="3447010" y="2584724"/>
          <a:ext cx="5170515" cy="23492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Chemical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oxidation</a:t>
          </a:r>
          <a:endParaRPr lang="tr-TR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Enzymatic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oxidation</a:t>
          </a:r>
          <a:endParaRPr lang="tr-TR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Thermic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oxidation</a:t>
          </a:r>
          <a:endParaRPr lang="tr-TR" sz="3200" kern="1200" dirty="0"/>
        </a:p>
      </dsp:txBody>
      <dsp:txXfrm>
        <a:off x="3447010" y="2878374"/>
        <a:ext cx="4289565" cy="1761901"/>
      </dsp:txXfrm>
    </dsp:sp>
    <dsp:sp modelId="{C826256F-C467-41C5-99B5-DA084FABB333}">
      <dsp:nvSpPr>
        <dsp:cNvPr id="0" name=""/>
        <dsp:cNvSpPr/>
      </dsp:nvSpPr>
      <dsp:spPr>
        <a:xfrm>
          <a:off x="0" y="2584724"/>
          <a:ext cx="3447010" cy="2349201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dirty="0" err="1" smtClean="0"/>
            <a:t>Lipid</a:t>
          </a:r>
          <a:r>
            <a:rPr lang="tr-TR" sz="4000" b="1" kern="1200" dirty="0" smtClean="0"/>
            <a:t> </a:t>
          </a:r>
          <a:r>
            <a:rPr lang="tr-TR" sz="4000" b="1" kern="1200" dirty="0" err="1" smtClean="0"/>
            <a:t>oxidation</a:t>
          </a:r>
          <a:endParaRPr lang="tr-TR" sz="4000" b="1" kern="1200" dirty="0"/>
        </a:p>
      </dsp:txBody>
      <dsp:txXfrm>
        <a:off x="114679" y="2699403"/>
        <a:ext cx="3217652" cy="2119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>
              <a:buClr>
                <a:schemeClr val="accent2">
                  <a:lumMod val="75000"/>
                </a:schemeClr>
              </a:buClr>
              <a:buSzPct val="100000"/>
            </a:pPr>
            <a:r>
              <a:rPr lang="tr-TR" sz="5400" b="1" dirty="0" err="1"/>
              <a:t>Packaged</a:t>
            </a:r>
            <a:r>
              <a:rPr lang="tr-TR" sz="5400" b="1" dirty="0"/>
              <a:t> </a:t>
            </a:r>
            <a:r>
              <a:rPr lang="tr-TR" sz="5400" b="1" dirty="0" err="1"/>
              <a:t>product</a:t>
            </a:r>
            <a:r>
              <a:rPr lang="tr-TR" sz="5400" b="1" dirty="0"/>
              <a:t> </a:t>
            </a:r>
            <a:r>
              <a:rPr lang="tr-TR" sz="5400" b="1" dirty="0" err="1" smtClean="0"/>
              <a:t>qualıty</a:t>
            </a:r>
            <a:r>
              <a:rPr lang="tr-TR" sz="5400" b="1" dirty="0" smtClean="0"/>
              <a:t> </a:t>
            </a:r>
            <a:r>
              <a:rPr lang="tr-TR" sz="5400" b="1" dirty="0" err="1"/>
              <a:t>and</a:t>
            </a:r>
            <a:r>
              <a:rPr lang="tr-TR" sz="5400" b="1" dirty="0"/>
              <a:t> </a:t>
            </a:r>
            <a:r>
              <a:rPr lang="tr-TR" sz="5400" b="1" dirty="0" err="1"/>
              <a:t>shelf</a:t>
            </a:r>
            <a:r>
              <a:rPr lang="tr-TR" sz="5400" b="1" dirty="0"/>
              <a:t> </a:t>
            </a:r>
            <a:r>
              <a:rPr lang="tr-TR" sz="5400" b="1" dirty="0" err="1" smtClean="0"/>
              <a:t>lıfe</a:t>
            </a:r>
            <a:endParaRPr lang="tr-TR" sz="54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626238"/>
            <a:ext cx="6751942" cy="2291085"/>
          </a:xfrm>
        </p:spPr>
        <p:txBody>
          <a:bodyPr>
            <a:noAutofit/>
          </a:bodyPr>
          <a:lstStyle/>
          <a:p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Deteriorative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in </a:t>
            </a:r>
            <a:r>
              <a:rPr lang="tr-TR" b="1" dirty="0" err="1" smtClean="0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86087" y="2633132"/>
            <a:ext cx="1961737" cy="23079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Dikdörtgen 9"/>
          <p:cNvSpPr/>
          <p:nvPr/>
        </p:nvSpPr>
        <p:spPr>
          <a:xfrm>
            <a:off x="186087" y="2719808"/>
            <a:ext cx="144116" cy="144116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up 10"/>
          <p:cNvGrpSpPr/>
          <p:nvPr/>
        </p:nvGrpSpPr>
        <p:grpSpPr>
          <a:xfrm>
            <a:off x="186087" y="2029349"/>
            <a:ext cx="1961737" cy="414600"/>
            <a:chOff x="6095" y="0"/>
            <a:chExt cx="1961737" cy="414600"/>
          </a:xfrm>
        </p:grpSpPr>
        <p:sp>
          <p:nvSpPr>
            <p:cNvPr id="67" name="Dikdörtgen 66"/>
            <p:cNvSpPr/>
            <p:nvPr/>
          </p:nvSpPr>
          <p:spPr>
            <a:xfrm>
              <a:off x="6095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8" name="Metin kutusu 67"/>
            <p:cNvSpPr txBox="1"/>
            <p:nvPr/>
          </p:nvSpPr>
          <p:spPr>
            <a:xfrm>
              <a:off x="6095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Enzymatic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reactions</a:t>
              </a:r>
              <a:endParaRPr lang="tr-TR" sz="2400" kern="1200" dirty="0"/>
            </a:p>
          </p:txBody>
        </p:sp>
      </p:grpSp>
      <p:sp>
        <p:nvSpPr>
          <p:cNvPr id="12" name="Dikdörtgen 11"/>
          <p:cNvSpPr/>
          <p:nvPr/>
        </p:nvSpPr>
        <p:spPr>
          <a:xfrm>
            <a:off x="2245911" y="2633132"/>
            <a:ext cx="1961737" cy="23079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Dikdörtgen 12"/>
          <p:cNvSpPr/>
          <p:nvPr/>
        </p:nvSpPr>
        <p:spPr>
          <a:xfrm>
            <a:off x="2245911" y="2719808"/>
            <a:ext cx="144116" cy="144116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Grup 13"/>
          <p:cNvGrpSpPr/>
          <p:nvPr/>
        </p:nvGrpSpPr>
        <p:grpSpPr>
          <a:xfrm>
            <a:off x="2245911" y="2029349"/>
            <a:ext cx="1961737" cy="414600"/>
            <a:chOff x="2065919" y="0"/>
            <a:chExt cx="1961737" cy="414600"/>
          </a:xfrm>
        </p:grpSpPr>
        <p:sp>
          <p:nvSpPr>
            <p:cNvPr id="65" name="Dikdörtgen 64"/>
            <p:cNvSpPr/>
            <p:nvPr/>
          </p:nvSpPr>
          <p:spPr>
            <a:xfrm>
              <a:off x="2065919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Metin kutusu 65"/>
            <p:cNvSpPr txBox="1"/>
            <p:nvPr/>
          </p:nvSpPr>
          <p:spPr>
            <a:xfrm>
              <a:off x="2065919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Chemical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reactions</a:t>
              </a:r>
              <a:endParaRPr lang="tr-TR" sz="2400" kern="1200" dirty="0"/>
            </a:p>
          </p:txBody>
        </p:sp>
      </p:grpSp>
      <p:sp>
        <p:nvSpPr>
          <p:cNvPr id="15" name="Dikdörtgen 14"/>
          <p:cNvSpPr/>
          <p:nvPr/>
        </p:nvSpPr>
        <p:spPr>
          <a:xfrm>
            <a:off x="2245911" y="3055739"/>
            <a:ext cx="144112" cy="14411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" name="Grup 15"/>
          <p:cNvGrpSpPr/>
          <p:nvPr/>
        </p:nvGrpSpPr>
        <p:grpSpPr>
          <a:xfrm>
            <a:off x="2383233" y="2959832"/>
            <a:ext cx="2430505" cy="335927"/>
            <a:chOff x="2203241" y="741300"/>
            <a:chExt cx="1824415" cy="335927"/>
          </a:xfrm>
        </p:grpSpPr>
        <p:sp>
          <p:nvSpPr>
            <p:cNvPr id="63" name="Dikdörtgen 62"/>
            <p:cNvSpPr/>
            <p:nvPr/>
          </p:nvSpPr>
          <p:spPr>
            <a:xfrm>
              <a:off x="2203241" y="741300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Metin kutusu 63"/>
            <p:cNvSpPr txBox="1"/>
            <p:nvPr/>
          </p:nvSpPr>
          <p:spPr>
            <a:xfrm>
              <a:off x="2203241" y="741300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Lipid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oxidation</a:t>
              </a:r>
              <a:endParaRPr lang="tr-TR" sz="2400" kern="1200" dirty="0"/>
            </a:p>
          </p:txBody>
        </p:sp>
      </p:grpSp>
      <p:sp>
        <p:nvSpPr>
          <p:cNvPr id="17" name="Dikdörtgen 16"/>
          <p:cNvSpPr/>
          <p:nvPr/>
        </p:nvSpPr>
        <p:spPr>
          <a:xfrm>
            <a:off x="2245911" y="3759527"/>
            <a:ext cx="144112" cy="14411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8" name="Grup 17"/>
          <p:cNvGrpSpPr/>
          <p:nvPr/>
        </p:nvGrpSpPr>
        <p:grpSpPr>
          <a:xfrm>
            <a:off x="2383233" y="3663620"/>
            <a:ext cx="2262339" cy="335927"/>
            <a:chOff x="2203241" y="1077227"/>
            <a:chExt cx="1824415" cy="335927"/>
          </a:xfrm>
        </p:grpSpPr>
        <p:sp>
          <p:nvSpPr>
            <p:cNvPr id="61" name="Dikdörtgen 60"/>
            <p:cNvSpPr/>
            <p:nvPr/>
          </p:nvSpPr>
          <p:spPr>
            <a:xfrm>
              <a:off x="2203241" y="1077227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Metin kutusu 61"/>
            <p:cNvSpPr txBox="1"/>
            <p:nvPr/>
          </p:nvSpPr>
          <p:spPr>
            <a:xfrm>
              <a:off x="2203241" y="1077227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Nonenzymatic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browning</a:t>
              </a:r>
              <a:endParaRPr lang="tr-TR" sz="2400" kern="1200" dirty="0"/>
            </a:p>
          </p:txBody>
        </p:sp>
      </p:grpSp>
      <p:sp>
        <p:nvSpPr>
          <p:cNvPr id="19" name="Dikdörtgen 18"/>
          <p:cNvSpPr/>
          <p:nvPr/>
        </p:nvSpPr>
        <p:spPr>
          <a:xfrm>
            <a:off x="2245911" y="4463312"/>
            <a:ext cx="144112" cy="14411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0" name="Grup 19"/>
          <p:cNvGrpSpPr/>
          <p:nvPr/>
        </p:nvGrpSpPr>
        <p:grpSpPr>
          <a:xfrm>
            <a:off x="2383233" y="4367405"/>
            <a:ext cx="2430505" cy="335927"/>
            <a:chOff x="2203241" y="1413154"/>
            <a:chExt cx="1824415" cy="335927"/>
          </a:xfrm>
        </p:grpSpPr>
        <p:sp>
          <p:nvSpPr>
            <p:cNvPr id="59" name="Dikdörtgen 58"/>
            <p:cNvSpPr/>
            <p:nvPr/>
          </p:nvSpPr>
          <p:spPr>
            <a:xfrm>
              <a:off x="2203241" y="1413154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Metin kutusu 59"/>
            <p:cNvSpPr txBox="1"/>
            <p:nvPr/>
          </p:nvSpPr>
          <p:spPr>
            <a:xfrm>
              <a:off x="2203241" y="1413154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Color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1" name="Dikdörtgen 20"/>
          <p:cNvSpPr/>
          <p:nvPr/>
        </p:nvSpPr>
        <p:spPr>
          <a:xfrm>
            <a:off x="2245911" y="5135568"/>
            <a:ext cx="144112" cy="14411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Grup 21"/>
          <p:cNvGrpSpPr/>
          <p:nvPr/>
        </p:nvGrpSpPr>
        <p:grpSpPr>
          <a:xfrm>
            <a:off x="2383233" y="5039661"/>
            <a:ext cx="2188767" cy="335927"/>
            <a:chOff x="2203241" y="1749081"/>
            <a:chExt cx="1824415" cy="335927"/>
          </a:xfrm>
        </p:grpSpPr>
        <p:sp>
          <p:nvSpPr>
            <p:cNvPr id="57" name="Dikdörtgen 56"/>
            <p:cNvSpPr/>
            <p:nvPr/>
          </p:nvSpPr>
          <p:spPr>
            <a:xfrm>
              <a:off x="2203241" y="1749081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Metin kutusu 57"/>
            <p:cNvSpPr txBox="1"/>
            <p:nvPr/>
          </p:nvSpPr>
          <p:spPr>
            <a:xfrm>
              <a:off x="2203241" y="1749081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Flavor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2245911" y="5828848"/>
            <a:ext cx="144112" cy="144112"/>
          </a:xfrm>
          <a:prstGeom prst="rect">
            <a:avLst/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4" name="Grup 23"/>
          <p:cNvGrpSpPr/>
          <p:nvPr/>
        </p:nvGrpSpPr>
        <p:grpSpPr>
          <a:xfrm>
            <a:off x="2383232" y="5732940"/>
            <a:ext cx="2924491" cy="335927"/>
            <a:chOff x="2203241" y="2085008"/>
            <a:chExt cx="1824415" cy="335927"/>
          </a:xfrm>
        </p:grpSpPr>
        <p:sp>
          <p:nvSpPr>
            <p:cNvPr id="55" name="Dikdörtgen 54"/>
            <p:cNvSpPr/>
            <p:nvPr/>
          </p:nvSpPr>
          <p:spPr>
            <a:xfrm>
              <a:off x="2203241" y="2085008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Metin kutusu 55"/>
            <p:cNvSpPr txBox="1"/>
            <p:nvPr/>
          </p:nvSpPr>
          <p:spPr>
            <a:xfrm>
              <a:off x="2203241" y="2085008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Nutritional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5" name="Dikdörtgen 24"/>
          <p:cNvSpPr/>
          <p:nvPr/>
        </p:nvSpPr>
        <p:spPr>
          <a:xfrm>
            <a:off x="4305735" y="2633132"/>
            <a:ext cx="1961737" cy="23079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Dikdörtgen 25"/>
          <p:cNvSpPr/>
          <p:nvPr/>
        </p:nvSpPr>
        <p:spPr>
          <a:xfrm>
            <a:off x="4305735" y="2719808"/>
            <a:ext cx="144116" cy="144116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7" name="Grup 26"/>
          <p:cNvGrpSpPr/>
          <p:nvPr/>
        </p:nvGrpSpPr>
        <p:grpSpPr>
          <a:xfrm>
            <a:off x="4305735" y="2029349"/>
            <a:ext cx="1961737" cy="414600"/>
            <a:chOff x="4125743" y="0"/>
            <a:chExt cx="1961737" cy="414600"/>
          </a:xfrm>
        </p:grpSpPr>
        <p:sp>
          <p:nvSpPr>
            <p:cNvPr id="53" name="Dikdörtgen 52"/>
            <p:cNvSpPr/>
            <p:nvPr/>
          </p:nvSpPr>
          <p:spPr>
            <a:xfrm>
              <a:off x="4125743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Metin kutusu 53"/>
            <p:cNvSpPr txBox="1"/>
            <p:nvPr/>
          </p:nvSpPr>
          <p:spPr>
            <a:xfrm>
              <a:off x="4125743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Microbiological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8" name="Dikdörtgen 27"/>
          <p:cNvSpPr/>
          <p:nvPr/>
        </p:nvSpPr>
        <p:spPr>
          <a:xfrm>
            <a:off x="6365559" y="2633132"/>
            <a:ext cx="1961737" cy="23079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Dikdörtgen 28"/>
          <p:cNvSpPr/>
          <p:nvPr/>
        </p:nvSpPr>
        <p:spPr>
          <a:xfrm>
            <a:off x="6365559" y="2719808"/>
            <a:ext cx="144116" cy="144116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0" name="Grup 29"/>
          <p:cNvGrpSpPr/>
          <p:nvPr/>
        </p:nvGrpSpPr>
        <p:grpSpPr>
          <a:xfrm>
            <a:off x="6365559" y="2029349"/>
            <a:ext cx="1961737" cy="414600"/>
            <a:chOff x="6185567" y="0"/>
            <a:chExt cx="1961737" cy="414600"/>
          </a:xfrm>
        </p:grpSpPr>
        <p:sp>
          <p:nvSpPr>
            <p:cNvPr id="51" name="Dikdörtgen 50"/>
            <p:cNvSpPr/>
            <p:nvPr/>
          </p:nvSpPr>
          <p:spPr>
            <a:xfrm>
              <a:off x="6185567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Metin kutusu 51"/>
            <p:cNvSpPr txBox="1"/>
            <p:nvPr/>
          </p:nvSpPr>
          <p:spPr>
            <a:xfrm>
              <a:off x="6185567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Physical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31" name="Dikdörtgen 30"/>
          <p:cNvSpPr/>
          <p:nvPr/>
        </p:nvSpPr>
        <p:spPr>
          <a:xfrm>
            <a:off x="6365559" y="3055739"/>
            <a:ext cx="144112" cy="14411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Grup 31"/>
          <p:cNvGrpSpPr/>
          <p:nvPr/>
        </p:nvGrpSpPr>
        <p:grpSpPr>
          <a:xfrm>
            <a:off x="6502879" y="2959832"/>
            <a:ext cx="2662143" cy="335927"/>
            <a:chOff x="6322888" y="741300"/>
            <a:chExt cx="1824415" cy="335927"/>
          </a:xfrm>
        </p:grpSpPr>
        <p:sp>
          <p:nvSpPr>
            <p:cNvPr id="49" name="Dikdörtgen 48"/>
            <p:cNvSpPr/>
            <p:nvPr/>
          </p:nvSpPr>
          <p:spPr>
            <a:xfrm>
              <a:off x="6322888" y="741300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Metin kutusu 49"/>
            <p:cNvSpPr txBox="1"/>
            <p:nvPr/>
          </p:nvSpPr>
          <p:spPr>
            <a:xfrm>
              <a:off x="6322888" y="741300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Physical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damage</a:t>
              </a:r>
              <a:endParaRPr lang="tr-TR" sz="2400" kern="1200" dirty="0" smtClean="0"/>
            </a:p>
          </p:txBody>
        </p:sp>
      </p:grpSp>
      <p:sp>
        <p:nvSpPr>
          <p:cNvPr id="33" name="Dikdörtgen 32"/>
          <p:cNvSpPr/>
          <p:nvPr/>
        </p:nvSpPr>
        <p:spPr>
          <a:xfrm>
            <a:off x="6365559" y="3685954"/>
            <a:ext cx="144112" cy="14411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Grup 33"/>
          <p:cNvGrpSpPr/>
          <p:nvPr/>
        </p:nvGrpSpPr>
        <p:grpSpPr>
          <a:xfrm>
            <a:off x="6502880" y="3590047"/>
            <a:ext cx="2325812" cy="335927"/>
            <a:chOff x="6322888" y="1077227"/>
            <a:chExt cx="1824415" cy="335927"/>
          </a:xfrm>
        </p:grpSpPr>
        <p:sp>
          <p:nvSpPr>
            <p:cNvPr id="47" name="Dikdörtgen 46"/>
            <p:cNvSpPr/>
            <p:nvPr/>
          </p:nvSpPr>
          <p:spPr>
            <a:xfrm>
              <a:off x="6322888" y="1077227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Metin kutusu 47"/>
            <p:cNvSpPr txBox="1"/>
            <p:nvPr/>
          </p:nvSpPr>
          <p:spPr>
            <a:xfrm>
              <a:off x="6322888" y="1077227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Insect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damage</a:t>
              </a:r>
              <a:endParaRPr lang="tr-TR" sz="2400" kern="1200" dirty="0" smtClean="0"/>
            </a:p>
          </p:txBody>
        </p:sp>
      </p:grpSp>
      <p:sp>
        <p:nvSpPr>
          <p:cNvPr id="35" name="Dikdörtgen 34"/>
          <p:cNvSpPr/>
          <p:nvPr/>
        </p:nvSpPr>
        <p:spPr>
          <a:xfrm>
            <a:off x="6365559" y="4316170"/>
            <a:ext cx="144112" cy="14411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6" name="Grup 35"/>
          <p:cNvGrpSpPr/>
          <p:nvPr/>
        </p:nvGrpSpPr>
        <p:grpSpPr>
          <a:xfrm>
            <a:off x="6502880" y="4220263"/>
            <a:ext cx="2557040" cy="335927"/>
            <a:chOff x="6322888" y="1413154"/>
            <a:chExt cx="1824415" cy="335927"/>
          </a:xfrm>
        </p:grpSpPr>
        <p:sp>
          <p:nvSpPr>
            <p:cNvPr id="45" name="Dikdörtgen 44"/>
            <p:cNvSpPr/>
            <p:nvPr/>
          </p:nvSpPr>
          <p:spPr>
            <a:xfrm>
              <a:off x="6322888" y="1413154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Metin kutusu 45"/>
            <p:cNvSpPr txBox="1"/>
            <p:nvPr/>
          </p:nvSpPr>
          <p:spPr>
            <a:xfrm>
              <a:off x="6322888" y="1413154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Moisture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37" name="Dikdörtgen 36"/>
          <p:cNvSpPr/>
          <p:nvPr/>
        </p:nvSpPr>
        <p:spPr>
          <a:xfrm>
            <a:off x="6365559" y="5104039"/>
            <a:ext cx="144112" cy="14411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8" name="Grup 37"/>
          <p:cNvGrpSpPr/>
          <p:nvPr/>
        </p:nvGrpSpPr>
        <p:grpSpPr>
          <a:xfrm>
            <a:off x="6502880" y="5008132"/>
            <a:ext cx="2325812" cy="335927"/>
            <a:chOff x="6322888" y="1749081"/>
            <a:chExt cx="1824415" cy="335927"/>
          </a:xfrm>
        </p:grpSpPr>
        <p:sp>
          <p:nvSpPr>
            <p:cNvPr id="43" name="Dikdörtgen 42"/>
            <p:cNvSpPr/>
            <p:nvPr/>
          </p:nvSpPr>
          <p:spPr>
            <a:xfrm>
              <a:off x="6322888" y="1749081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Metin kutusu 43"/>
            <p:cNvSpPr txBox="1"/>
            <p:nvPr/>
          </p:nvSpPr>
          <p:spPr>
            <a:xfrm>
              <a:off x="6322888" y="1749081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Barrier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to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odor-pick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up</a:t>
              </a:r>
              <a:endParaRPr lang="tr-TR" sz="2400" kern="1200" dirty="0" smtClean="0"/>
            </a:p>
          </p:txBody>
        </p:sp>
      </p:grpSp>
      <p:sp>
        <p:nvSpPr>
          <p:cNvPr id="39" name="Dikdörtgen 38"/>
          <p:cNvSpPr/>
          <p:nvPr/>
        </p:nvSpPr>
        <p:spPr>
          <a:xfrm>
            <a:off x="6365559" y="5933954"/>
            <a:ext cx="144112" cy="144112"/>
          </a:xfrm>
          <a:prstGeom prst="rect">
            <a:avLst/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0" name="Grup 39"/>
          <p:cNvGrpSpPr/>
          <p:nvPr/>
        </p:nvGrpSpPr>
        <p:grpSpPr>
          <a:xfrm>
            <a:off x="6502880" y="5838046"/>
            <a:ext cx="2441426" cy="335927"/>
            <a:chOff x="6322888" y="2085008"/>
            <a:chExt cx="1824415" cy="335927"/>
          </a:xfrm>
        </p:grpSpPr>
        <p:sp>
          <p:nvSpPr>
            <p:cNvPr id="41" name="Dikdörtgen 40"/>
            <p:cNvSpPr/>
            <p:nvPr/>
          </p:nvSpPr>
          <p:spPr>
            <a:xfrm>
              <a:off x="6322888" y="2085008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Metin kutusu 41"/>
            <p:cNvSpPr txBox="1"/>
            <p:nvPr/>
          </p:nvSpPr>
          <p:spPr>
            <a:xfrm>
              <a:off x="6322888" y="2085008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Flavor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scalping</a:t>
              </a:r>
              <a:endParaRPr lang="tr-TR" sz="2400" kern="12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5475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FACTORS AFFECTING DETERIORATIVE REACTIONS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76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Factors</a:t>
            </a:r>
            <a:r>
              <a:rPr lang="tr-TR" b="1" dirty="0" smtClean="0"/>
              <a:t> </a:t>
            </a:r>
            <a:r>
              <a:rPr lang="tr-TR" b="1" dirty="0" err="1" smtClean="0"/>
              <a:t>affecting</a:t>
            </a:r>
            <a:r>
              <a:rPr lang="tr-TR" b="1" dirty="0" smtClean="0"/>
              <a:t> </a:t>
            </a:r>
            <a:r>
              <a:rPr lang="tr-TR" b="1" dirty="0" err="1" smtClean="0"/>
              <a:t>deteriorative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 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36448" y="1543050"/>
            <a:ext cx="8153400" cy="1066800"/>
          </a:xfrm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influence</a:t>
            </a:r>
            <a:r>
              <a:rPr lang="tr-TR" sz="2800" dirty="0" smtClean="0"/>
              <a:t> </a:t>
            </a:r>
            <a:r>
              <a:rPr lang="tr-TR" sz="2800" dirty="0" err="1" smtClean="0"/>
              <a:t>deteriorative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rates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classified</a:t>
            </a:r>
            <a:r>
              <a:rPr lang="tr-TR" sz="2800" dirty="0" smtClean="0"/>
              <a:t> </a:t>
            </a:r>
            <a:r>
              <a:rPr lang="tr-TR" sz="2800" dirty="0" err="1" smtClean="0"/>
              <a:t>one</a:t>
            </a:r>
            <a:r>
              <a:rPr lang="tr-TR" sz="2800" dirty="0" smtClean="0"/>
              <a:t> of </a:t>
            </a:r>
            <a:r>
              <a:rPr lang="tr-TR" sz="2800" dirty="0" err="1" smtClean="0"/>
              <a:t>two</a:t>
            </a:r>
            <a:r>
              <a:rPr lang="tr-TR" sz="2800" dirty="0" smtClean="0"/>
              <a:t> </a:t>
            </a:r>
            <a:r>
              <a:rPr lang="tr-TR" sz="2800" dirty="0" err="1" smtClean="0"/>
              <a:t>groups</a:t>
            </a:r>
            <a:endParaRPr lang="tr-TR" sz="2800" dirty="0" smtClean="0"/>
          </a:p>
        </p:txBody>
      </p:sp>
      <p:grpSp>
        <p:nvGrpSpPr>
          <p:cNvPr id="8" name="7 Grup"/>
          <p:cNvGrpSpPr/>
          <p:nvPr/>
        </p:nvGrpSpPr>
        <p:grpSpPr>
          <a:xfrm>
            <a:off x="3758564" y="2305050"/>
            <a:ext cx="4880610" cy="2000250"/>
            <a:chOff x="3253739" y="432"/>
            <a:chExt cx="4880610" cy="1245691"/>
          </a:xfrm>
        </p:grpSpPr>
        <p:sp>
          <p:nvSpPr>
            <p:cNvPr id="18" name="17 Sağ Ok"/>
            <p:cNvSpPr/>
            <p:nvPr/>
          </p:nvSpPr>
          <p:spPr>
            <a:xfrm>
              <a:off x="3253739" y="432"/>
              <a:ext cx="4880610" cy="1245691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Sağ Ok 4"/>
            <p:cNvSpPr/>
            <p:nvPr/>
          </p:nvSpPr>
          <p:spPr>
            <a:xfrm>
              <a:off x="3253739" y="156143"/>
              <a:ext cx="4413476" cy="9342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t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3200" kern="1200" dirty="0" err="1" smtClean="0"/>
                <a:t>Water</a:t>
              </a:r>
              <a:r>
                <a:rPr lang="tr-TR" sz="3200" kern="1200" dirty="0" smtClean="0"/>
                <a:t> </a:t>
              </a:r>
              <a:r>
                <a:rPr lang="tr-TR" sz="3200" kern="1200" dirty="0" err="1" smtClean="0"/>
                <a:t>activity</a:t>
              </a:r>
              <a:endParaRPr lang="tr-TR" sz="3200" kern="1200" dirty="0"/>
            </a:p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3200" kern="1200" dirty="0" err="1" smtClean="0"/>
                <a:t>Oxidation</a:t>
              </a:r>
              <a:r>
                <a:rPr lang="tr-TR" sz="3200" kern="1200" dirty="0" smtClean="0"/>
                <a:t>-</a:t>
              </a:r>
              <a:r>
                <a:rPr lang="tr-TR" sz="3200" kern="1200" dirty="0" err="1" smtClean="0"/>
                <a:t>reduction</a:t>
              </a:r>
              <a:r>
                <a:rPr lang="tr-TR" sz="3200" kern="1200" dirty="0" smtClean="0"/>
                <a:t> </a:t>
              </a:r>
              <a:r>
                <a:rPr lang="tr-TR" sz="3200" kern="1200" dirty="0" err="1" smtClean="0"/>
                <a:t>potential</a:t>
              </a:r>
              <a:endParaRPr lang="tr-TR" sz="3200" kern="1200" dirty="0"/>
            </a:p>
          </p:txBody>
        </p:sp>
      </p:grpSp>
      <p:grpSp>
        <p:nvGrpSpPr>
          <p:cNvPr id="9" name="8 Grup"/>
          <p:cNvGrpSpPr/>
          <p:nvPr/>
        </p:nvGrpSpPr>
        <p:grpSpPr>
          <a:xfrm>
            <a:off x="504825" y="2705532"/>
            <a:ext cx="3253740" cy="1245691"/>
            <a:chOff x="0" y="432"/>
            <a:chExt cx="3253740" cy="1245691"/>
          </a:xfrm>
        </p:grpSpPr>
        <p:sp>
          <p:nvSpPr>
            <p:cNvPr id="16" name="15 Yuvarlatılmış Dikdörtgen"/>
            <p:cNvSpPr/>
            <p:nvPr/>
          </p:nvSpPr>
          <p:spPr>
            <a:xfrm>
              <a:off x="0" y="432"/>
              <a:ext cx="3253740" cy="124569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Yuvarlatılmış Dikdörtgen 6"/>
            <p:cNvSpPr/>
            <p:nvPr/>
          </p:nvSpPr>
          <p:spPr>
            <a:xfrm>
              <a:off x="60810" y="61242"/>
              <a:ext cx="3132120" cy="112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68580" rIns="13716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 err="1" smtClean="0"/>
                <a:t>Intrinsic</a:t>
              </a:r>
              <a:r>
                <a:rPr lang="tr-TR" sz="3600" kern="1200" dirty="0" smtClean="0"/>
                <a:t> </a:t>
              </a:r>
              <a:r>
                <a:rPr lang="tr-TR" sz="3600" kern="1200" dirty="0" err="1" smtClean="0"/>
                <a:t>parameters</a:t>
              </a:r>
              <a:endParaRPr lang="tr-TR" sz="3600" kern="1200" dirty="0"/>
            </a:p>
          </p:txBody>
        </p:sp>
      </p:grpSp>
      <p:grpSp>
        <p:nvGrpSpPr>
          <p:cNvPr id="10" name="9 Grup"/>
          <p:cNvGrpSpPr/>
          <p:nvPr/>
        </p:nvGrpSpPr>
        <p:grpSpPr>
          <a:xfrm>
            <a:off x="3759359" y="4094842"/>
            <a:ext cx="4875843" cy="2782207"/>
            <a:chOff x="3254534" y="1370693"/>
            <a:chExt cx="4875843" cy="2172174"/>
          </a:xfrm>
        </p:grpSpPr>
        <p:sp>
          <p:nvSpPr>
            <p:cNvPr id="14" name="13 Sağ Ok"/>
            <p:cNvSpPr/>
            <p:nvPr/>
          </p:nvSpPr>
          <p:spPr>
            <a:xfrm>
              <a:off x="3254534" y="1370693"/>
              <a:ext cx="4875843" cy="2172174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5">
                <a:tint val="40000"/>
                <a:alpha val="90000"/>
                <a:hueOff val="-10740482"/>
                <a:satOff val="48253"/>
                <a:lumOff val="3317"/>
                <a:alphaOff val="0"/>
              </a:schemeClr>
            </a:lnRef>
            <a:fillRef idx="1">
              <a:schemeClr val="accent5">
                <a:tint val="40000"/>
                <a:alpha val="90000"/>
                <a:hueOff val="-10740482"/>
                <a:satOff val="48253"/>
                <a:lumOff val="3317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0740482"/>
                <a:satOff val="48253"/>
                <a:lumOff val="331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Sağ Ok 8"/>
            <p:cNvSpPr/>
            <p:nvPr/>
          </p:nvSpPr>
          <p:spPr>
            <a:xfrm>
              <a:off x="3254534" y="1642215"/>
              <a:ext cx="4061278" cy="1629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t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3200" kern="1200" dirty="0" err="1" smtClean="0"/>
                <a:t>Temperature</a:t>
              </a:r>
              <a:endParaRPr lang="tr-TR" sz="3200" kern="1200" dirty="0"/>
            </a:p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3200" kern="1200" dirty="0" err="1" smtClean="0"/>
                <a:t>Relative</a:t>
              </a:r>
              <a:r>
                <a:rPr lang="tr-TR" sz="3200" kern="1200" dirty="0" smtClean="0"/>
                <a:t> </a:t>
              </a:r>
              <a:r>
                <a:rPr lang="tr-TR" sz="3200" kern="1200" dirty="0" err="1" smtClean="0"/>
                <a:t>humidity</a:t>
              </a:r>
              <a:endParaRPr lang="tr-TR" sz="3200" kern="1200" dirty="0"/>
            </a:p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3200" kern="1200" dirty="0" err="1" smtClean="0"/>
                <a:t>Gas</a:t>
              </a:r>
              <a:r>
                <a:rPr lang="tr-TR" sz="3200" kern="1200" dirty="0" smtClean="0"/>
                <a:t> </a:t>
              </a:r>
              <a:r>
                <a:rPr lang="tr-TR" sz="3200" kern="1200" dirty="0" err="1" smtClean="0"/>
                <a:t>atmosphere</a:t>
              </a:r>
              <a:endParaRPr lang="tr-TR" sz="3200" kern="1200" dirty="0"/>
            </a:p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3200" kern="1200" dirty="0" err="1" smtClean="0"/>
                <a:t>Light</a:t>
              </a:r>
              <a:endParaRPr lang="tr-TR" sz="3200" kern="1200" dirty="0"/>
            </a:p>
          </p:txBody>
        </p:sp>
      </p:grpSp>
      <p:grpSp>
        <p:nvGrpSpPr>
          <p:cNvPr id="11" name="10 Grup"/>
          <p:cNvGrpSpPr/>
          <p:nvPr/>
        </p:nvGrpSpPr>
        <p:grpSpPr>
          <a:xfrm>
            <a:off x="508796" y="4805734"/>
            <a:ext cx="3250562" cy="1245691"/>
            <a:chOff x="3971" y="1833934"/>
            <a:chExt cx="3250562" cy="1245691"/>
          </a:xfrm>
        </p:grpSpPr>
        <p:sp>
          <p:nvSpPr>
            <p:cNvPr id="12" name="11 Yuvarlatılmış Dikdörtgen"/>
            <p:cNvSpPr/>
            <p:nvPr/>
          </p:nvSpPr>
          <p:spPr>
            <a:xfrm>
              <a:off x="3971" y="1833934"/>
              <a:ext cx="3250562" cy="124569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Yuvarlatılmış Dikdörtgen 10"/>
            <p:cNvSpPr/>
            <p:nvPr/>
          </p:nvSpPr>
          <p:spPr>
            <a:xfrm>
              <a:off x="64781" y="1894744"/>
              <a:ext cx="3128942" cy="112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68580" rIns="13716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 err="1" smtClean="0"/>
                <a:t>Extrinsic</a:t>
              </a:r>
              <a:r>
                <a:rPr lang="tr-TR" sz="3600" kern="1200" dirty="0" smtClean="0"/>
                <a:t> </a:t>
              </a:r>
              <a:r>
                <a:rPr lang="tr-TR" sz="3600" kern="1200" dirty="0" err="1" smtClean="0"/>
                <a:t>parameters</a:t>
              </a:r>
              <a:endParaRPr lang="tr-TR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0915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INTRINSIC PARAMETERS</a:t>
            </a:r>
            <a:endParaRPr lang="tr-TR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1)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activity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b="1" dirty="0" err="1" smtClean="0"/>
              <a:t>It</a:t>
            </a:r>
            <a:r>
              <a:rPr lang="tr-TR" sz="2800" b="1" dirty="0" smtClean="0"/>
              <a:t> is </a:t>
            </a:r>
            <a:r>
              <a:rPr lang="tr-TR" sz="2800" b="1" dirty="0" err="1" smtClean="0"/>
              <a:t>defined</a:t>
            </a:r>
            <a:r>
              <a:rPr lang="tr-TR" sz="2800" b="1" dirty="0" smtClean="0"/>
              <a:t> as</a:t>
            </a:r>
            <a:r>
              <a:rPr lang="en-US" sz="2800" b="1" dirty="0" smtClean="0"/>
              <a:t> </a:t>
            </a:r>
            <a:r>
              <a:rPr lang="en-US" sz="2800" b="1" dirty="0" smtClean="0">
                <a:solidFill>
                  <a:srgbClr val="3333CC"/>
                </a:solidFill>
              </a:rPr>
              <a:t>the ratio of the water vapor pressure of food (</a:t>
            </a:r>
            <a:r>
              <a:rPr lang="tr-TR" sz="2800" b="1" dirty="0" smtClean="0">
                <a:solidFill>
                  <a:srgbClr val="3333CC"/>
                </a:solidFill>
              </a:rPr>
              <a:t>P</a:t>
            </a:r>
            <a:r>
              <a:rPr lang="en-US" sz="2800" b="1" dirty="0" smtClean="0">
                <a:solidFill>
                  <a:srgbClr val="3333CC"/>
                </a:solidFill>
              </a:rPr>
              <a:t>) </a:t>
            </a:r>
            <a:r>
              <a:rPr lang="en-US" sz="2800" b="1" dirty="0" smtClean="0">
                <a:solidFill>
                  <a:srgbClr val="C00000"/>
                </a:solidFill>
              </a:rPr>
              <a:t>to that of vapor pressure of pure water (</a:t>
            </a:r>
            <a:r>
              <a:rPr lang="tr-TR" sz="2800" b="1" dirty="0" err="1" smtClean="0">
                <a:solidFill>
                  <a:srgbClr val="C00000"/>
                </a:solidFill>
              </a:rPr>
              <a:t>Po</a:t>
            </a:r>
            <a:r>
              <a:rPr lang="en-US" sz="2800" b="1" dirty="0" smtClean="0">
                <a:solidFill>
                  <a:srgbClr val="C00000"/>
                </a:solidFill>
              </a:rPr>
              <a:t>) at the same temperature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tr-TR" sz="2800" dirty="0" smtClean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90" y="3638965"/>
            <a:ext cx="3264600" cy="1976037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3786214" y="3338927"/>
            <a:ext cx="51291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/>
              <a:t>a</a:t>
            </a:r>
            <a:r>
              <a:rPr lang="tr-TR" sz="2800" baseline="-25000" dirty="0" err="1"/>
              <a:t>w</a:t>
            </a:r>
            <a:r>
              <a:rPr lang="tr-TR" sz="2800" dirty="0"/>
              <a:t>: </a:t>
            </a:r>
            <a:r>
              <a:rPr lang="tr-TR" sz="2800" dirty="0" err="1"/>
              <a:t>water</a:t>
            </a:r>
            <a:r>
              <a:rPr lang="tr-TR" sz="2800" dirty="0"/>
              <a:t> </a:t>
            </a:r>
            <a:r>
              <a:rPr lang="tr-TR" sz="2800" dirty="0" err="1" smtClean="0"/>
              <a:t>activity</a:t>
            </a:r>
            <a:endParaRPr lang="tr-TR" sz="2800" dirty="0" smtClean="0"/>
          </a:p>
          <a:p>
            <a:r>
              <a:rPr lang="tr-TR" sz="2800" i="1" dirty="0" smtClean="0"/>
              <a:t>P</a:t>
            </a:r>
            <a:r>
              <a:rPr lang="tr-TR" sz="2800" dirty="0"/>
              <a:t>: </a:t>
            </a:r>
            <a:r>
              <a:rPr lang="tr-TR" sz="2800" dirty="0" err="1"/>
              <a:t>partial</a:t>
            </a:r>
            <a:r>
              <a:rPr lang="tr-TR" sz="2800" dirty="0"/>
              <a:t> </a:t>
            </a:r>
            <a:r>
              <a:rPr lang="tr-TR" sz="2800" dirty="0" err="1"/>
              <a:t>pressure</a:t>
            </a:r>
            <a:r>
              <a:rPr lang="tr-TR" sz="2800" dirty="0"/>
              <a:t> of </a:t>
            </a:r>
            <a:r>
              <a:rPr lang="tr-TR" sz="2800" dirty="0" err="1"/>
              <a:t>water</a:t>
            </a:r>
            <a:r>
              <a:rPr lang="tr-TR" sz="2800" dirty="0"/>
              <a:t> in a </a:t>
            </a:r>
            <a:r>
              <a:rPr lang="tr-TR" sz="2800" dirty="0" err="1" smtClean="0"/>
              <a:t>food</a:t>
            </a:r>
            <a:endParaRPr lang="tr-TR" sz="2800" dirty="0"/>
          </a:p>
          <a:p>
            <a:r>
              <a:rPr lang="tr-TR" sz="2800" i="1" dirty="0"/>
              <a:t>P</a:t>
            </a:r>
            <a:r>
              <a:rPr lang="tr-TR" sz="2800" i="1" baseline="-25000" dirty="0"/>
              <a:t>o</a:t>
            </a:r>
            <a:r>
              <a:rPr lang="tr-TR" sz="2800" dirty="0"/>
              <a:t>: </a:t>
            </a:r>
            <a:r>
              <a:rPr lang="tr-TR" sz="2800" dirty="0" err="1"/>
              <a:t>vapor</a:t>
            </a:r>
            <a:r>
              <a:rPr lang="tr-TR" sz="2800" dirty="0"/>
              <a:t> </a:t>
            </a:r>
            <a:r>
              <a:rPr lang="tr-TR" sz="2800" dirty="0" err="1"/>
              <a:t>pressure</a:t>
            </a:r>
            <a:r>
              <a:rPr lang="tr-TR" sz="2800" dirty="0"/>
              <a:t> of </a:t>
            </a:r>
            <a:r>
              <a:rPr lang="tr-TR" sz="2800" dirty="0" err="1"/>
              <a:t>water</a:t>
            </a:r>
            <a:r>
              <a:rPr lang="tr-TR" sz="2800" dirty="0"/>
              <a:t> at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same</a:t>
            </a:r>
            <a:r>
              <a:rPr lang="tr-TR" sz="2800" dirty="0"/>
              <a:t> </a:t>
            </a:r>
            <a:r>
              <a:rPr lang="tr-TR" sz="2800" dirty="0" err="1"/>
              <a:t>temperature</a:t>
            </a:r>
            <a:r>
              <a:rPr lang="tr-TR" sz="2800" dirty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1)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activity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en-US" sz="2800" dirty="0" smtClean="0"/>
              <a:t>Water can in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uence</a:t>
            </a:r>
            <a:r>
              <a:rPr lang="en-US" sz="2800" dirty="0" smtClean="0"/>
              <a:t> chemical reactivity in different ways</a:t>
            </a:r>
            <a:endParaRPr lang="tr-TR" sz="2800" dirty="0" smtClean="0"/>
          </a:p>
          <a:p>
            <a:pPr marL="320040" lvl="1" indent="0">
              <a:buClr>
                <a:srgbClr val="0000FF"/>
              </a:buClr>
            </a:pPr>
            <a:r>
              <a:rPr lang="tr-TR" sz="2800" dirty="0" smtClean="0"/>
              <a:t> </a:t>
            </a:r>
            <a:r>
              <a:rPr lang="en-US" sz="2800" dirty="0" smtClean="0"/>
              <a:t>It may act </a:t>
            </a:r>
            <a:r>
              <a:rPr lang="en-US" sz="2800" b="1" dirty="0" smtClean="0"/>
              <a:t>as a reactant</a:t>
            </a:r>
            <a:r>
              <a:rPr lang="tr-TR" sz="2800" b="1" dirty="0" smtClean="0"/>
              <a:t> </a:t>
            </a:r>
            <a:r>
              <a:rPr lang="tr-TR" sz="2800" dirty="0" smtClean="0"/>
              <a:t>(e.g. </a:t>
            </a:r>
            <a:r>
              <a:rPr lang="tr-TR" sz="2800" dirty="0" err="1" smtClean="0"/>
              <a:t>hydrolysis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r>
              <a:rPr lang="tr-TR" sz="2800" dirty="0" smtClean="0"/>
              <a:t>)</a:t>
            </a:r>
          </a:p>
          <a:p>
            <a:pPr lvl="1">
              <a:buClr>
                <a:srgbClr val="0000FF"/>
              </a:buClr>
            </a:pPr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tr-TR" sz="2800" dirty="0" err="1" smtClean="0"/>
              <a:t>may</a:t>
            </a:r>
            <a:r>
              <a:rPr lang="tr-TR" sz="2800" dirty="0" smtClean="0"/>
              <a:t> </a:t>
            </a:r>
            <a:r>
              <a:rPr lang="tr-TR" sz="2800" dirty="0" err="1" smtClean="0"/>
              <a:t>act</a:t>
            </a: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C00000"/>
                </a:solidFill>
              </a:rPr>
              <a:t>as a </a:t>
            </a:r>
            <a:r>
              <a:rPr lang="en-US" sz="2800" b="1" dirty="0" smtClean="0">
                <a:solidFill>
                  <a:srgbClr val="C00000"/>
                </a:solidFill>
              </a:rPr>
              <a:t>solvent</a:t>
            </a:r>
            <a:r>
              <a:rPr lang="en-US" sz="2800" dirty="0" smtClean="0"/>
              <a:t>, where it may exert a dilution effect on the substrates,</a:t>
            </a:r>
            <a:r>
              <a:rPr lang="tr-TR" sz="2800" dirty="0" smtClean="0"/>
              <a:t> </a:t>
            </a:r>
            <a:r>
              <a:rPr lang="en-US" sz="2800" dirty="0" smtClean="0"/>
              <a:t>thus decreasing the reaction rate</a:t>
            </a:r>
            <a:endParaRPr lang="tr-TR" sz="2800" dirty="0" smtClean="0"/>
          </a:p>
          <a:p>
            <a:pPr lvl="1">
              <a:buClr>
                <a:srgbClr val="0000FF"/>
              </a:buClr>
            </a:pPr>
            <a:r>
              <a:rPr lang="en-US" sz="2800" dirty="0" smtClean="0"/>
              <a:t>Water may also </a:t>
            </a:r>
            <a:r>
              <a:rPr lang="en-US" sz="2800" b="1" dirty="0" smtClean="0">
                <a:solidFill>
                  <a:srgbClr val="0000FF"/>
                </a:solidFill>
              </a:rPr>
              <a:t>change the mobility of the reactants</a:t>
            </a:r>
            <a:r>
              <a:rPr lang="en-US" sz="2800" b="1" dirty="0" smtClean="0"/>
              <a:t> </a:t>
            </a:r>
            <a:r>
              <a:rPr lang="en-US" sz="2800" dirty="0" smtClean="0"/>
              <a:t>by affecting</a:t>
            </a:r>
            <a:r>
              <a:rPr lang="tr-TR" sz="2800" dirty="0" smtClean="0"/>
              <a:t> </a:t>
            </a:r>
            <a:r>
              <a:rPr lang="en-US" sz="2800" dirty="0" smtClean="0"/>
              <a:t>the viscosity of the food systems</a:t>
            </a:r>
            <a:r>
              <a:rPr lang="tr-TR" sz="2800" dirty="0" smtClean="0"/>
              <a:t> (</a:t>
            </a:r>
            <a:r>
              <a:rPr lang="tr-TR" sz="2800" dirty="0" err="1" smtClean="0"/>
              <a:t>honey</a:t>
            </a:r>
            <a:r>
              <a:rPr lang="tr-TR" sz="2800" dirty="0" smtClean="0"/>
              <a:t> vs </a:t>
            </a:r>
            <a:r>
              <a:rPr lang="tr-TR" sz="2800" dirty="0" err="1" smtClean="0"/>
              <a:t>fruit</a:t>
            </a:r>
            <a:r>
              <a:rPr lang="tr-TR" sz="2800" dirty="0" smtClean="0"/>
              <a:t> </a:t>
            </a:r>
            <a:r>
              <a:rPr lang="tr-TR" sz="2800" dirty="0" err="1" smtClean="0"/>
              <a:t>juice</a:t>
            </a:r>
            <a:r>
              <a:rPr lang="tr-TR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Rates</a:t>
            </a:r>
            <a:r>
              <a:rPr lang="tr-TR" b="1" dirty="0" smtClean="0"/>
              <a:t> of </a:t>
            </a:r>
            <a:r>
              <a:rPr lang="tr-TR" b="1" dirty="0" err="1" smtClean="0"/>
              <a:t>reactions</a:t>
            </a:r>
            <a:r>
              <a:rPr lang="tr-TR" b="1" dirty="0" smtClean="0"/>
              <a:t> as a </a:t>
            </a:r>
            <a:r>
              <a:rPr lang="tr-TR" b="1" dirty="0" err="1" smtClean="0"/>
              <a:t>function</a:t>
            </a:r>
            <a:r>
              <a:rPr lang="tr-TR" b="1" dirty="0" smtClean="0"/>
              <a:t> of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activity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8417" t="17703" r="12586" b="7893"/>
          <a:stretch>
            <a:fillRect/>
          </a:stretch>
        </p:blipFill>
        <p:spPr bwMode="auto">
          <a:xfrm>
            <a:off x="817435" y="1579417"/>
            <a:ext cx="7370619" cy="522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2) </a:t>
            </a:r>
            <a:r>
              <a:rPr lang="tr-TR" b="1" dirty="0" err="1" smtClean="0"/>
              <a:t>Oxidation</a:t>
            </a:r>
            <a:r>
              <a:rPr lang="tr-TR" b="1" dirty="0" smtClean="0"/>
              <a:t>-</a:t>
            </a:r>
            <a:r>
              <a:rPr lang="tr-TR" b="1" dirty="0" err="1" smtClean="0"/>
              <a:t>reduction</a:t>
            </a:r>
            <a:r>
              <a:rPr lang="tr-TR" b="1" dirty="0" smtClean="0"/>
              <a:t> </a:t>
            </a:r>
            <a:r>
              <a:rPr lang="tr-TR" b="1" dirty="0" err="1" smtClean="0"/>
              <a:t>potential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 smtClean="0"/>
              <a:t>Redox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r>
              <a:rPr lang="tr-TR" sz="2800" dirty="0" smtClean="0"/>
              <a:t> </a:t>
            </a:r>
            <a:r>
              <a:rPr lang="tr-TR" sz="2800" dirty="0" err="1" smtClean="0"/>
              <a:t>include</a:t>
            </a:r>
            <a:r>
              <a:rPr lang="tr-TR" sz="2800" dirty="0" smtClean="0"/>
              <a:t> </a:t>
            </a:r>
            <a:r>
              <a:rPr lang="tr-TR" sz="2800" b="1" dirty="0" err="1" smtClean="0"/>
              <a:t>electron</a:t>
            </a:r>
            <a:r>
              <a:rPr lang="tr-TR" sz="2800" b="1" dirty="0" smtClean="0"/>
              <a:t> transfer </a:t>
            </a:r>
            <a:r>
              <a:rPr lang="tr-TR" sz="2800" dirty="0" err="1" smtClean="0"/>
              <a:t>between</a:t>
            </a:r>
            <a:r>
              <a:rPr lang="tr-TR" sz="2800" dirty="0" smtClean="0"/>
              <a:t> </a:t>
            </a:r>
            <a:r>
              <a:rPr lang="tr-TR" sz="2800" dirty="0" err="1" smtClean="0"/>
              <a:t>two</a:t>
            </a:r>
            <a:r>
              <a:rPr lang="tr-TR" sz="2800" dirty="0" smtClean="0"/>
              <a:t> </a:t>
            </a:r>
            <a:r>
              <a:rPr lang="tr-TR" sz="2800" dirty="0" err="1" smtClean="0"/>
              <a:t>molecules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atoms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loss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electron</a:t>
            </a:r>
            <a:r>
              <a:rPr lang="tr-TR" sz="2800" b="1" dirty="0" smtClean="0">
                <a:solidFill>
                  <a:srgbClr val="C00000"/>
                </a:solidFill>
              </a:rPr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called</a:t>
            </a:r>
            <a:r>
              <a:rPr lang="tr-TR" sz="2800" b="1" dirty="0" smtClean="0">
                <a:solidFill>
                  <a:srgbClr val="C00000"/>
                </a:solidFill>
              </a:rPr>
              <a:t> as “</a:t>
            </a:r>
            <a:r>
              <a:rPr lang="tr-TR" sz="2800" b="1" dirty="0" err="1" smtClean="0">
                <a:solidFill>
                  <a:srgbClr val="C00000"/>
                </a:solidFill>
              </a:rPr>
              <a:t>oxidation</a:t>
            </a:r>
            <a:r>
              <a:rPr lang="tr-TR" sz="2800" b="1" dirty="0" smtClean="0">
                <a:solidFill>
                  <a:srgbClr val="C00000"/>
                </a:solidFill>
              </a:rPr>
              <a:t>”. </a:t>
            </a:r>
            <a:r>
              <a:rPr lang="tr-TR" sz="2800" dirty="0" smtClean="0"/>
              <a:t>An atom </a:t>
            </a:r>
            <a:r>
              <a:rPr lang="tr-TR" sz="2800" dirty="0" err="1" smtClean="0"/>
              <a:t>or</a:t>
            </a:r>
            <a:r>
              <a:rPr lang="tr-TR" sz="2800" dirty="0" smtClean="0"/>
              <a:t> a </a:t>
            </a:r>
            <a:r>
              <a:rPr lang="tr-TR" sz="2800" dirty="0" err="1" smtClean="0"/>
              <a:t>molecule</a:t>
            </a:r>
            <a:r>
              <a:rPr lang="tr-TR" sz="2800" dirty="0" smtClean="0"/>
              <a:t>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loses</a:t>
            </a:r>
            <a:r>
              <a:rPr lang="tr-TR" sz="2800" dirty="0" smtClean="0"/>
              <a:t> </a:t>
            </a:r>
            <a:r>
              <a:rPr lang="tr-TR" sz="2800" dirty="0" err="1" smtClean="0"/>
              <a:t>electrons</a:t>
            </a:r>
            <a:r>
              <a:rPr lang="tr-TR" sz="2800" dirty="0" smtClean="0"/>
              <a:t> is </a:t>
            </a:r>
            <a:r>
              <a:rPr lang="tr-TR" sz="2800" dirty="0" err="1" smtClean="0"/>
              <a:t>known</a:t>
            </a:r>
            <a:r>
              <a:rPr lang="tr-TR" sz="2800" dirty="0" smtClean="0"/>
              <a:t> as “</a:t>
            </a:r>
            <a:r>
              <a:rPr lang="tr-TR" sz="2800" b="1" dirty="0" err="1" smtClean="0">
                <a:solidFill>
                  <a:srgbClr val="C00000"/>
                </a:solidFill>
              </a:rPr>
              <a:t>reducing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agent</a:t>
            </a:r>
            <a:r>
              <a:rPr lang="tr-TR" sz="2800" dirty="0" smtClean="0"/>
              <a:t>”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800" b="1" dirty="0" err="1" smtClean="0">
                <a:solidFill>
                  <a:srgbClr val="3333CC"/>
                </a:solidFill>
              </a:rPr>
              <a:t>The</a:t>
            </a:r>
            <a:r>
              <a:rPr lang="tr-TR" sz="2800" b="1" dirty="0" smtClean="0">
                <a:solidFill>
                  <a:srgbClr val="3333CC"/>
                </a:solidFill>
              </a:rPr>
              <a:t> </a:t>
            </a:r>
            <a:r>
              <a:rPr lang="tr-TR" sz="2800" b="1" dirty="0" err="1" smtClean="0">
                <a:solidFill>
                  <a:srgbClr val="3333CC"/>
                </a:solidFill>
              </a:rPr>
              <a:t>gain</a:t>
            </a:r>
            <a:r>
              <a:rPr lang="tr-TR" sz="2800" b="1" dirty="0" smtClean="0">
                <a:solidFill>
                  <a:srgbClr val="3333CC"/>
                </a:solidFill>
              </a:rPr>
              <a:t> of </a:t>
            </a:r>
            <a:r>
              <a:rPr lang="tr-TR" sz="2800" b="1" dirty="0" err="1" smtClean="0">
                <a:solidFill>
                  <a:srgbClr val="3333CC"/>
                </a:solidFill>
              </a:rPr>
              <a:t>electron</a:t>
            </a:r>
            <a:r>
              <a:rPr lang="tr-TR" sz="2800" b="1" dirty="0" smtClean="0">
                <a:solidFill>
                  <a:srgbClr val="3333CC"/>
                </a:solidFill>
              </a:rPr>
              <a:t> is </a:t>
            </a:r>
            <a:r>
              <a:rPr lang="tr-TR" sz="2800" b="1" dirty="0" err="1" smtClean="0">
                <a:solidFill>
                  <a:srgbClr val="3333CC"/>
                </a:solidFill>
              </a:rPr>
              <a:t>called</a:t>
            </a:r>
            <a:r>
              <a:rPr lang="tr-TR" sz="2800" b="1" dirty="0" smtClean="0">
                <a:solidFill>
                  <a:srgbClr val="3333CC"/>
                </a:solidFill>
              </a:rPr>
              <a:t> as “</a:t>
            </a:r>
            <a:r>
              <a:rPr lang="tr-TR" sz="2800" b="1" dirty="0" err="1" smtClean="0">
                <a:solidFill>
                  <a:srgbClr val="3333CC"/>
                </a:solidFill>
              </a:rPr>
              <a:t>reduction</a:t>
            </a:r>
            <a:r>
              <a:rPr lang="tr-TR" sz="2800" b="1" dirty="0" smtClean="0">
                <a:solidFill>
                  <a:srgbClr val="3333CC"/>
                </a:solidFill>
              </a:rPr>
              <a:t>”. </a:t>
            </a:r>
            <a:r>
              <a:rPr lang="tr-TR" sz="2800" dirty="0" smtClean="0"/>
              <a:t>An atom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molecule</a:t>
            </a:r>
            <a:r>
              <a:rPr lang="tr-TR" sz="2800" dirty="0" smtClean="0"/>
              <a:t>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accepts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electrons</a:t>
            </a:r>
            <a:r>
              <a:rPr lang="tr-TR" sz="2800" dirty="0" smtClean="0"/>
              <a:t> is </a:t>
            </a:r>
            <a:r>
              <a:rPr lang="tr-TR" sz="2800" dirty="0" err="1" smtClean="0"/>
              <a:t>known</a:t>
            </a:r>
            <a:r>
              <a:rPr lang="tr-TR" sz="2800" dirty="0" smtClean="0"/>
              <a:t> as </a:t>
            </a:r>
            <a:r>
              <a:rPr lang="tr-TR" sz="2800" b="1" dirty="0" smtClean="0">
                <a:solidFill>
                  <a:srgbClr val="3333CC"/>
                </a:solidFill>
              </a:rPr>
              <a:t>“</a:t>
            </a:r>
            <a:r>
              <a:rPr lang="tr-TR" sz="2800" b="1" dirty="0" err="1" smtClean="0">
                <a:solidFill>
                  <a:srgbClr val="3333CC"/>
                </a:solidFill>
              </a:rPr>
              <a:t>oxidising</a:t>
            </a:r>
            <a:r>
              <a:rPr lang="tr-TR" sz="2800" b="1" dirty="0" smtClean="0">
                <a:solidFill>
                  <a:srgbClr val="3333CC"/>
                </a:solidFill>
              </a:rPr>
              <a:t> </a:t>
            </a:r>
            <a:r>
              <a:rPr lang="tr-TR" sz="2800" b="1" dirty="0" err="1" smtClean="0">
                <a:solidFill>
                  <a:srgbClr val="3333CC"/>
                </a:solidFill>
              </a:rPr>
              <a:t>agent</a:t>
            </a:r>
            <a:r>
              <a:rPr lang="tr-TR" sz="2800" b="1" dirty="0" smtClean="0">
                <a:solidFill>
                  <a:srgbClr val="3333CC"/>
                </a:solidFill>
              </a:rPr>
              <a:t>” </a:t>
            </a:r>
            <a:endParaRPr lang="en-US" sz="2800" b="1" dirty="0" smtClean="0">
              <a:solidFill>
                <a:srgbClr val="3333CC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2) </a:t>
            </a:r>
            <a:r>
              <a:rPr lang="tr-TR" b="1" dirty="0" err="1" smtClean="0"/>
              <a:t>Oxidation</a:t>
            </a:r>
            <a:r>
              <a:rPr lang="tr-TR" b="1" dirty="0" smtClean="0"/>
              <a:t>-</a:t>
            </a:r>
            <a:r>
              <a:rPr lang="tr-TR" b="1" dirty="0" err="1" smtClean="0"/>
              <a:t>reduction</a:t>
            </a:r>
            <a:r>
              <a:rPr lang="tr-TR" b="1" dirty="0" smtClean="0"/>
              <a:t> </a:t>
            </a:r>
            <a:r>
              <a:rPr lang="tr-TR" b="1" dirty="0" err="1" smtClean="0"/>
              <a:t>potential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7" name="Picture 2" descr="redox potential in foods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43050"/>
            <a:ext cx="9144000" cy="5314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2) </a:t>
            </a:r>
            <a:r>
              <a:rPr lang="tr-TR" b="1" dirty="0" err="1" smtClean="0"/>
              <a:t>Oxidation</a:t>
            </a:r>
            <a:r>
              <a:rPr lang="tr-TR" b="1" dirty="0" smtClean="0"/>
              <a:t>-</a:t>
            </a:r>
            <a:r>
              <a:rPr lang="tr-TR" b="1" dirty="0" err="1" smtClean="0"/>
              <a:t>reduction</a:t>
            </a:r>
            <a:r>
              <a:rPr lang="tr-TR" b="1" dirty="0" smtClean="0"/>
              <a:t> </a:t>
            </a:r>
            <a:r>
              <a:rPr lang="tr-TR" b="1" dirty="0" err="1" smtClean="0"/>
              <a:t>potential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47650" y="1600200"/>
            <a:ext cx="8518398" cy="4495800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rgbClr val="C00000"/>
                </a:solidFill>
              </a:rPr>
              <a:t>E</a:t>
            </a:r>
            <a:r>
              <a:rPr lang="en-US" sz="2600" b="1" baseline="-25000" dirty="0" smtClean="0">
                <a:solidFill>
                  <a:srgbClr val="C00000"/>
                </a:solidFill>
              </a:rPr>
              <a:t>h</a:t>
            </a:r>
            <a:r>
              <a:rPr lang="en-US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smtClean="0">
                <a:solidFill>
                  <a:srgbClr val="C00000"/>
                </a:solidFill>
              </a:rPr>
              <a:t>is </a:t>
            </a:r>
            <a:r>
              <a:rPr lang="tr-TR" sz="2600" b="1" dirty="0" err="1" smtClean="0">
                <a:solidFill>
                  <a:srgbClr val="C00000"/>
                </a:solidFill>
              </a:rPr>
              <a:t>the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symbol</a:t>
            </a:r>
            <a:r>
              <a:rPr lang="tr-TR" sz="2600" b="1" dirty="0" smtClean="0">
                <a:solidFill>
                  <a:srgbClr val="C00000"/>
                </a:solidFill>
              </a:rPr>
              <a:t> of </a:t>
            </a:r>
            <a:r>
              <a:rPr lang="tr-TR" sz="2600" b="1" dirty="0" err="1" smtClean="0">
                <a:solidFill>
                  <a:srgbClr val="C00000"/>
                </a:solidFill>
              </a:rPr>
              <a:t>oxidation</a:t>
            </a:r>
            <a:r>
              <a:rPr lang="tr-TR" sz="2600" b="1" dirty="0" smtClean="0">
                <a:solidFill>
                  <a:srgbClr val="C00000"/>
                </a:solidFill>
              </a:rPr>
              <a:t>-</a:t>
            </a:r>
            <a:r>
              <a:rPr lang="tr-TR" sz="2600" b="1" dirty="0" err="1" smtClean="0">
                <a:solidFill>
                  <a:srgbClr val="C00000"/>
                </a:solidFill>
              </a:rPr>
              <a:t>reduction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potential</a:t>
            </a:r>
            <a:r>
              <a:rPr lang="tr-TR" sz="2600" b="1" dirty="0" smtClean="0">
                <a:solidFill>
                  <a:srgbClr val="C00000"/>
                </a:solidFill>
              </a:rPr>
              <a:t> (ORP) </a:t>
            </a:r>
          </a:p>
          <a:p>
            <a:r>
              <a:rPr lang="en-US" sz="2600" dirty="0" smtClean="0"/>
              <a:t>E</a:t>
            </a:r>
            <a:r>
              <a:rPr lang="en-US" sz="2600" baseline="-25000" dirty="0" smtClean="0"/>
              <a:t>h</a:t>
            </a:r>
            <a:r>
              <a:rPr lang="en-US" sz="2600" dirty="0" smtClean="0"/>
              <a:t> plays an important role in the cellular physiology of microorganisms,</a:t>
            </a:r>
            <a:r>
              <a:rPr lang="tr-TR" sz="2600" dirty="0" smtClean="0"/>
              <a:t> </a:t>
            </a:r>
            <a:r>
              <a:rPr lang="en-US" sz="2600" dirty="0" smtClean="0"/>
              <a:t>such as growth capacity, enzyme expression, and thermal resistance</a:t>
            </a:r>
            <a:endParaRPr lang="tr-TR" sz="2600" dirty="0" smtClean="0"/>
          </a:p>
          <a:p>
            <a:r>
              <a:rPr lang="tr-TR" sz="2600" b="1" dirty="0" smtClean="0"/>
              <a:t>R</a:t>
            </a:r>
            <a:r>
              <a:rPr lang="en-US" sz="2600" b="1" dirty="0" smtClean="0"/>
              <a:t>educing the E</a:t>
            </a:r>
            <a:r>
              <a:rPr lang="en-US" sz="2600" b="1" baseline="-25000" dirty="0" smtClean="0"/>
              <a:t>h</a:t>
            </a:r>
            <a:r>
              <a:rPr lang="en-US" sz="2600" b="1" dirty="0" smtClean="0"/>
              <a:t> of orange juice using gas (N</a:t>
            </a:r>
            <a:r>
              <a:rPr lang="en-US" sz="2600" b="1" baseline="-25000" dirty="0" smtClean="0"/>
              <a:t>2</a:t>
            </a:r>
            <a:r>
              <a:rPr lang="en-US" sz="2600" b="1" dirty="0" smtClean="0"/>
              <a:t> and H</a:t>
            </a:r>
            <a:r>
              <a:rPr lang="en-US" sz="2600" b="1" baseline="-25000" dirty="0" smtClean="0"/>
              <a:t>2</a:t>
            </a:r>
            <a:r>
              <a:rPr lang="en-US" sz="2600" b="1" dirty="0" smtClean="0"/>
              <a:t>) immediately after</a:t>
            </a:r>
            <a:r>
              <a:rPr lang="tr-TR" sz="2600" b="1" dirty="0" smtClean="0"/>
              <a:t> </a:t>
            </a:r>
            <a:r>
              <a:rPr lang="en-US" sz="2600" b="1" dirty="0" smtClean="0"/>
              <a:t>heat treatment</a:t>
            </a:r>
            <a:r>
              <a:rPr lang="en-US" sz="2600" dirty="0" smtClean="0"/>
              <a:t> maximized microbial destruction during pasteurization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prevented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development</a:t>
            </a:r>
            <a:r>
              <a:rPr lang="tr-TR" sz="2600" dirty="0" smtClean="0"/>
              <a:t> of </a:t>
            </a:r>
            <a:r>
              <a:rPr lang="tr-TR" sz="2600" dirty="0" err="1" smtClean="0"/>
              <a:t>microorganisms</a:t>
            </a:r>
            <a:r>
              <a:rPr lang="tr-TR" sz="2600" dirty="0" smtClean="0"/>
              <a:t> </a:t>
            </a:r>
            <a:r>
              <a:rPr lang="tr-TR" sz="2600" dirty="0" err="1" smtClean="0"/>
              <a:t>during</a:t>
            </a:r>
            <a:r>
              <a:rPr lang="tr-TR" sz="2600" dirty="0" smtClean="0"/>
              <a:t> </a:t>
            </a:r>
            <a:r>
              <a:rPr lang="tr-TR" sz="2600" dirty="0" err="1" smtClean="0"/>
              <a:t>shelf</a:t>
            </a:r>
            <a:r>
              <a:rPr lang="tr-TR" sz="2600" dirty="0" smtClean="0"/>
              <a:t> life</a:t>
            </a:r>
          </a:p>
          <a:p>
            <a:r>
              <a:rPr lang="tr-TR" sz="2600" dirty="0" err="1" smtClean="0"/>
              <a:t>Higher</a:t>
            </a:r>
            <a:r>
              <a:rPr lang="tr-TR" sz="2600" dirty="0" smtClean="0"/>
              <a:t> </a:t>
            </a:r>
            <a:r>
              <a:rPr lang="tr-TR" sz="2600" dirty="0" err="1" smtClean="0"/>
              <a:t>level</a:t>
            </a:r>
            <a:r>
              <a:rPr lang="tr-TR" sz="2600" dirty="0" smtClean="0"/>
              <a:t> of ORP in </a:t>
            </a:r>
            <a:r>
              <a:rPr lang="tr-TR" sz="2600" dirty="0" err="1" smtClean="0"/>
              <a:t>milk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mainly</a:t>
            </a:r>
            <a:r>
              <a:rPr lang="tr-TR" sz="2600" dirty="0" smtClean="0"/>
              <a:t> </a:t>
            </a:r>
            <a:r>
              <a:rPr lang="tr-TR" sz="2600" dirty="0" err="1" smtClean="0"/>
              <a:t>responsible</a:t>
            </a:r>
            <a:r>
              <a:rPr lang="tr-TR" sz="2600" dirty="0" smtClean="0"/>
              <a:t> </a:t>
            </a:r>
            <a:r>
              <a:rPr lang="en-US" sz="2600" dirty="0" smtClean="0"/>
              <a:t>for the oxidation of unsaturated fatty acids</a:t>
            </a:r>
            <a:r>
              <a:rPr lang="tr-TR" sz="2600" dirty="0" smtClean="0"/>
              <a:t>. </a:t>
            </a:r>
            <a:r>
              <a:rPr lang="en-US" sz="2600" b="1" dirty="0" smtClean="0">
                <a:solidFill>
                  <a:srgbClr val="0000FF"/>
                </a:solidFill>
              </a:rPr>
              <a:t>Decreasing the Eh</a:t>
            </a:r>
            <a:r>
              <a:rPr lang="en-US" sz="2600" b="1" i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</a:rPr>
              <a:t>in milk could allow an improvement in the quality</a:t>
            </a:r>
            <a:r>
              <a:rPr lang="en-US" sz="2600" dirty="0" smtClean="0"/>
              <a:t> of these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quality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tr-TR" sz="2800" b="1" u="sng" dirty="0" smtClean="0"/>
          </a:p>
          <a:p>
            <a:pPr marL="109728" indent="0" algn="just">
              <a:buNone/>
            </a:pPr>
            <a:r>
              <a:rPr lang="tr-TR" sz="2800" b="1" u="sng" dirty="0" err="1" smtClean="0"/>
              <a:t>Quality</a:t>
            </a:r>
            <a:r>
              <a:rPr lang="tr-TR" sz="2800" dirty="0" smtClean="0"/>
              <a:t> </a:t>
            </a:r>
            <a:r>
              <a:rPr lang="tr-TR" sz="2800" dirty="0"/>
              <a:t>can be </a:t>
            </a:r>
            <a:r>
              <a:rPr lang="tr-TR" sz="2800" dirty="0" err="1"/>
              <a:t>defined</a:t>
            </a:r>
            <a:r>
              <a:rPr lang="tr-TR" sz="2800" dirty="0"/>
              <a:t> as a </a:t>
            </a:r>
            <a:r>
              <a:rPr lang="tr-TR" sz="2800" dirty="0" err="1"/>
              <a:t>sum</a:t>
            </a:r>
            <a:r>
              <a:rPr lang="tr-TR" sz="2800" dirty="0"/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nutritional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content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008000"/>
                </a:solidFill>
              </a:rPr>
              <a:t>sensory</a:t>
            </a:r>
            <a:r>
              <a:rPr lang="tr-TR" sz="2800" b="1" dirty="0">
                <a:solidFill>
                  <a:srgbClr val="008000"/>
                </a:solidFill>
              </a:rPr>
              <a:t> </a:t>
            </a:r>
            <a:r>
              <a:rPr lang="tr-TR" sz="2800" b="1" dirty="0" err="1">
                <a:solidFill>
                  <a:srgbClr val="008000"/>
                </a:solidFill>
              </a:rPr>
              <a:t>attributes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safety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chemeClr val="accent4"/>
                </a:solidFill>
              </a:rPr>
              <a:t>physical</a:t>
            </a:r>
            <a:r>
              <a:rPr lang="tr-TR" sz="2800" b="1" dirty="0">
                <a:solidFill>
                  <a:schemeClr val="accent4"/>
                </a:solidFill>
              </a:rPr>
              <a:t> </a:t>
            </a:r>
            <a:r>
              <a:rPr lang="tr-TR" sz="2800" b="1" dirty="0" err="1">
                <a:solidFill>
                  <a:schemeClr val="accent4"/>
                </a:solidFill>
              </a:rPr>
              <a:t>and</a:t>
            </a:r>
            <a:r>
              <a:rPr lang="tr-TR" sz="2800" b="1" dirty="0">
                <a:solidFill>
                  <a:schemeClr val="accent4"/>
                </a:solidFill>
              </a:rPr>
              <a:t> </a:t>
            </a:r>
            <a:r>
              <a:rPr lang="tr-TR" sz="2800" b="1" dirty="0" err="1">
                <a:solidFill>
                  <a:schemeClr val="accent4"/>
                </a:solidFill>
              </a:rPr>
              <a:t>chemical</a:t>
            </a:r>
            <a:r>
              <a:rPr lang="tr-TR" sz="2800" b="1" dirty="0">
                <a:solidFill>
                  <a:schemeClr val="accent4"/>
                </a:solidFill>
              </a:rPr>
              <a:t> </a:t>
            </a:r>
            <a:r>
              <a:rPr lang="tr-TR" sz="2800" b="1" dirty="0" err="1">
                <a:solidFill>
                  <a:schemeClr val="accent4"/>
                </a:solidFill>
              </a:rPr>
              <a:t>properties</a:t>
            </a:r>
            <a:r>
              <a:rPr lang="tr-TR" sz="2800" b="1" dirty="0">
                <a:solidFill>
                  <a:schemeClr val="accent4"/>
                </a:solidFill>
              </a:rPr>
              <a:t> </a:t>
            </a:r>
            <a:r>
              <a:rPr lang="tr-TR" sz="2800" dirty="0"/>
              <a:t>of a </a:t>
            </a:r>
            <a:r>
              <a:rPr lang="tr-TR" sz="2800" dirty="0" err="1"/>
              <a:t>product</a:t>
            </a:r>
            <a:r>
              <a:rPr lang="tr-TR" sz="2800" dirty="0"/>
              <a:t> </a:t>
            </a:r>
            <a:r>
              <a:rPr lang="en-US" sz="2800" dirty="0"/>
              <a:t>that have significance in determining the </a:t>
            </a:r>
            <a:r>
              <a:rPr lang="en-US" sz="2800" b="1" dirty="0">
                <a:solidFill>
                  <a:srgbClr val="0000FF"/>
                </a:solidFill>
              </a:rPr>
              <a:t>degree of acceptability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/>
              <a:t>of that product </a:t>
            </a:r>
            <a:r>
              <a:rPr lang="tr-TR" sz="2800" dirty="0" err="1"/>
              <a:t>to</a:t>
            </a:r>
            <a:r>
              <a:rPr lang="en-US" sz="2800" dirty="0"/>
              <a:t> the consumer</a:t>
            </a:r>
          </a:p>
          <a:p>
            <a:pPr marL="109728" indent="0">
              <a:buNone/>
            </a:pPr>
            <a:r>
              <a:rPr lang="tr-TR" sz="2800" dirty="0"/>
              <a:t>  </a:t>
            </a:r>
          </a:p>
          <a:p>
            <a:pPr marL="109728" indent="0">
              <a:buNone/>
            </a:pPr>
            <a:r>
              <a:rPr lang="tr-TR" sz="2800" dirty="0"/>
              <a:t> </a:t>
            </a:r>
            <a:endParaRPr lang="en-US" sz="2800" dirty="0"/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70768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EXTRINSIC PARAMETERS</a:t>
            </a:r>
            <a:endParaRPr lang="tr-TR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1) </a:t>
            </a:r>
            <a:r>
              <a:rPr lang="tr-TR" b="1" dirty="0" err="1" smtClean="0"/>
              <a:t>Temperature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en-US" sz="2800" dirty="0" smtClean="0"/>
              <a:t>Temperature is a key factor in determining the rates of deteriorative reactions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 </a:t>
            </a: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cases</a:t>
            </a:r>
            <a:r>
              <a:rPr lang="tr-TR" sz="2800" dirty="0" smtClean="0"/>
              <a:t>, </a:t>
            </a:r>
            <a:r>
              <a:rPr lang="en-US" sz="2800" dirty="0" smtClean="0"/>
              <a:t>packaging material can affect the temperature of the food</a:t>
            </a:r>
            <a:endParaRPr lang="tr-TR" sz="2800" dirty="0" smtClean="0"/>
          </a:p>
          <a:p>
            <a:pPr lvl="1"/>
            <a:r>
              <a:rPr lang="tr-TR" sz="2800" dirty="0" smtClean="0"/>
              <a:t>P</a:t>
            </a:r>
            <a:r>
              <a:rPr lang="en-US" sz="2800" dirty="0" err="1" smtClean="0"/>
              <a:t>ackaging</a:t>
            </a:r>
            <a:r>
              <a:rPr lang="en-US" sz="2800" dirty="0" smtClean="0"/>
              <a:t> materials that </a:t>
            </a:r>
            <a:r>
              <a:rPr lang="en-US" sz="2800" b="1" dirty="0" smtClean="0">
                <a:solidFill>
                  <a:srgbClr val="C00000"/>
                </a:solidFill>
              </a:rPr>
              <a:t>have insulating properties, </a:t>
            </a:r>
            <a:r>
              <a:rPr lang="tr-TR" sz="2800" b="1" dirty="0" err="1" smtClean="0">
                <a:solidFill>
                  <a:srgbClr val="C00000"/>
                </a:solidFill>
              </a:rPr>
              <a:t>should</a:t>
            </a:r>
            <a:r>
              <a:rPr lang="tr-TR" sz="2800" b="1" dirty="0" smtClean="0">
                <a:solidFill>
                  <a:srgbClr val="C00000"/>
                </a:solidFill>
              </a:rPr>
              <a:t> be </a:t>
            </a:r>
            <a:r>
              <a:rPr lang="en-US" sz="2800" b="1" dirty="0" smtClean="0">
                <a:solidFill>
                  <a:srgbClr val="C00000"/>
                </a:solidFill>
              </a:rPr>
              <a:t>used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for chilled and frozen foods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1"/>
            <a:r>
              <a:rPr lang="tr-TR" sz="2800" dirty="0" err="1" smtClean="0"/>
              <a:t>Regarding</a:t>
            </a: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stored</a:t>
            </a:r>
            <a:r>
              <a:rPr lang="tr-TR" sz="2800" dirty="0" smtClean="0"/>
              <a:t> in </a:t>
            </a:r>
            <a:r>
              <a:rPr lang="tr-TR" sz="2800" b="1" dirty="0" err="1" smtClean="0"/>
              <a:t>refrigerated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display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cabinets</a:t>
            </a:r>
            <a:r>
              <a:rPr lang="tr-TR" sz="2800" dirty="0" smtClean="0"/>
              <a:t>, </a:t>
            </a:r>
            <a:r>
              <a:rPr lang="tr-TR" sz="2800" dirty="0" err="1" smtClean="0"/>
              <a:t>heat</a:t>
            </a:r>
            <a:r>
              <a:rPr lang="tr-TR" sz="2800" dirty="0" smtClean="0"/>
              <a:t> transfer is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. </a:t>
            </a:r>
            <a:r>
              <a:rPr lang="tr-TR" sz="2800" dirty="0" err="1" smtClean="0"/>
              <a:t>Therefore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packaging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material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should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have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heat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permeability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2) </a:t>
            </a:r>
            <a:r>
              <a:rPr lang="tr-TR" b="1" dirty="0" err="1" smtClean="0"/>
              <a:t>Relative</a:t>
            </a:r>
            <a:r>
              <a:rPr lang="tr-TR" b="1" dirty="0" smtClean="0"/>
              <a:t> </a:t>
            </a:r>
            <a:r>
              <a:rPr lang="tr-TR" b="1" dirty="0" err="1" smtClean="0"/>
              <a:t>humidity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The RH of the ambient environment is important and can in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uence</a:t>
            </a:r>
            <a:r>
              <a:rPr lang="en-US" sz="2800" dirty="0" smtClean="0"/>
              <a:t> the aw of the food unless the</a:t>
            </a:r>
            <a:r>
              <a:rPr lang="tr-TR" sz="2800" dirty="0" smtClean="0"/>
              <a:t> </a:t>
            </a:r>
            <a:r>
              <a:rPr lang="en-US" sz="2800" dirty="0" smtClean="0"/>
              <a:t>package provides an excellent barrier to water vapor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en-US" sz="2800" dirty="0" smtClean="0"/>
              <a:t>Many 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exible</a:t>
            </a:r>
            <a:r>
              <a:rPr lang="en-US" sz="2800" dirty="0" smtClean="0"/>
              <a:t> plastic packaging materials</a:t>
            </a:r>
            <a:r>
              <a:rPr lang="tr-TR" sz="2800" dirty="0" smtClean="0"/>
              <a:t> </a:t>
            </a:r>
            <a:r>
              <a:rPr lang="tr-TR" sz="2800" dirty="0" err="1" smtClean="0"/>
              <a:t>provide</a:t>
            </a:r>
            <a:r>
              <a:rPr lang="tr-TR" sz="2800" dirty="0" smtClean="0"/>
              <a:t> </a:t>
            </a:r>
            <a:r>
              <a:rPr lang="tr-TR" sz="2800" dirty="0" err="1" smtClean="0"/>
              <a:t>good</a:t>
            </a:r>
            <a:r>
              <a:rPr lang="tr-TR" sz="2800" dirty="0" smtClean="0"/>
              <a:t> </a:t>
            </a:r>
            <a:r>
              <a:rPr lang="tr-TR" sz="2800" dirty="0" err="1" smtClean="0"/>
              <a:t>moisture</a:t>
            </a:r>
            <a:r>
              <a:rPr lang="tr-TR" sz="2800" dirty="0" smtClean="0"/>
              <a:t> </a:t>
            </a:r>
            <a:r>
              <a:rPr lang="tr-TR" sz="2800" dirty="0" err="1" smtClean="0"/>
              <a:t>barriers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But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dirty="0" err="1" smtClean="0"/>
              <a:t>low</a:t>
            </a:r>
            <a:r>
              <a:rPr lang="tr-TR" sz="2800" dirty="0" smtClean="0"/>
              <a:t> </a:t>
            </a:r>
            <a:r>
              <a:rPr lang="tr-TR" sz="2800" dirty="0" err="1" smtClean="0"/>
              <a:t>barrier</a:t>
            </a:r>
            <a:r>
              <a:rPr lang="tr-TR" sz="2800" dirty="0" smtClean="0"/>
              <a:t> </a:t>
            </a:r>
            <a:r>
              <a:rPr lang="tr-TR" sz="2800" dirty="0" err="1" smtClean="0"/>
              <a:t>properties</a:t>
            </a:r>
            <a:r>
              <a:rPr lang="tr-TR" sz="2800" dirty="0" smtClean="0"/>
              <a:t> </a:t>
            </a:r>
            <a:r>
              <a:rPr lang="tr-TR" sz="2800" dirty="0" err="1" smtClean="0"/>
              <a:t>against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moisture</a:t>
            </a:r>
            <a:r>
              <a:rPr lang="tr-TR" sz="2800" dirty="0" smtClean="0"/>
              <a:t>, limit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shelf</a:t>
            </a:r>
            <a:r>
              <a:rPr lang="tr-TR" sz="2800" dirty="0" smtClean="0"/>
              <a:t> life of </a:t>
            </a:r>
            <a:r>
              <a:rPr lang="tr-TR" sz="2800" dirty="0" err="1" smtClean="0"/>
              <a:t>low</a:t>
            </a:r>
            <a:r>
              <a:rPr lang="tr-TR" sz="2800" dirty="0" smtClean="0"/>
              <a:t> </a:t>
            </a:r>
            <a:r>
              <a:rPr lang="tr-TR" sz="2800" dirty="0" err="1" smtClean="0"/>
              <a:t>aw</a:t>
            </a: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3) </a:t>
            </a:r>
            <a:r>
              <a:rPr lang="tr-TR" b="1" dirty="0" err="1" smtClean="0"/>
              <a:t>Gas</a:t>
            </a:r>
            <a:r>
              <a:rPr lang="tr-TR" b="1" dirty="0" smtClean="0"/>
              <a:t> </a:t>
            </a:r>
            <a:r>
              <a:rPr lang="tr-TR" b="1" dirty="0" err="1" smtClean="0"/>
              <a:t>atmosphere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The presence and concentration of gases in the environment surrounding the food have a considerable</a:t>
            </a:r>
            <a:r>
              <a:rPr lang="tr-TR" sz="2800" dirty="0" smtClean="0"/>
              <a:t> </a:t>
            </a:r>
            <a:r>
              <a:rPr lang="en-US" sz="2800" dirty="0" smtClean="0"/>
              <a:t>in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uence</a:t>
            </a:r>
            <a:r>
              <a:rPr lang="en-US" sz="2800" dirty="0" smtClean="0"/>
              <a:t> on the growth of microorganisms</a:t>
            </a:r>
            <a:endParaRPr lang="tr-TR" sz="2800" dirty="0" smtClean="0"/>
          </a:p>
          <a:p>
            <a:r>
              <a:rPr lang="en-US" sz="2800" dirty="0" smtClean="0"/>
              <a:t>Atmospheric 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generally has a detrimental effect on the nutritive quality of food</a:t>
            </a:r>
            <a:r>
              <a:rPr lang="tr-TR" sz="2800" dirty="0" smtClean="0"/>
              <a:t>s </a:t>
            </a:r>
            <a:r>
              <a:rPr lang="tr-TR" sz="2800" dirty="0" err="1" smtClean="0"/>
              <a:t>such</a:t>
            </a:r>
            <a:r>
              <a:rPr lang="tr-TR" sz="2800" dirty="0" smtClean="0"/>
              <a:t> as</a:t>
            </a:r>
          </a:p>
          <a:p>
            <a:pPr lvl="1"/>
            <a:r>
              <a:rPr lang="tr-TR" sz="2800" b="1" dirty="0" err="1" smtClean="0"/>
              <a:t>Microbial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growth</a:t>
            </a:r>
            <a:endParaRPr lang="tr-TR" sz="2800" b="1" dirty="0" smtClean="0"/>
          </a:p>
          <a:p>
            <a:pPr lvl="1"/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oxidation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results</a:t>
            </a:r>
            <a:r>
              <a:rPr lang="tr-TR" sz="2800" dirty="0" smtClean="0"/>
              <a:t> in </a:t>
            </a:r>
            <a:r>
              <a:rPr lang="tr-TR" sz="2800" b="1" dirty="0" err="1" smtClean="0">
                <a:solidFill>
                  <a:srgbClr val="C00000"/>
                </a:solidFill>
              </a:rPr>
              <a:t>formation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secondary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oxidation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products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interaction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between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primary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oxidation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products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vitamins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3) </a:t>
            </a:r>
            <a:r>
              <a:rPr lang="tr-TR" b="1" dirty="0" err="1" smtClean="0"/>
              <a:t>Gas</a:t>
            </a:r>
            <a:r>
              <a:rPr lang="tr-TR" b="1" dirty="0" smtClean="0"/>
              <a:t> </a:t>
            </a:r>
            <a:r>
              <a:rPr lang="tr-TR" b="1" dirty="0" err="1" smtClean="0"/>
              <a:t>atmosphere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600" dirty="0" err="1" smtClean="0"/>
              <a:t>In</a:t>
            </a:r>
            <a:r>
              <a:rPr lang="tr-TR" sz="2600" dirty="0" smtClean="0"/>
              <a:t> </a:t>
            </a:r>
            <a:r>
              <a:rPr lang="tr-TR" sz="2600" dirty="0" err="1" smtClean="0"/>
              <a:t>order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maintain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quality</a:t>
            </a:r>
            <a:r>
              <a:rPr lang="tr-TR" sz="2600" dirty="0" smtClean="0"/>
              <a:t>, </a:t>
            </a:r>
            <a:r>
              <a:rPr lang="tr-TR" sz="2600" dirty="0" err="1" smtClean="0"/>
              <a:t>different</a:t>
            </a:r>
            <a:r>
              <a:rPr lang="tr-TR" sz="2600" dirty="0" smtClean="0"/>
              <a:t> </a:t>
            </a:r>
            <a:r>
              <a:rPr lang="tr-TR" sz="2600" dirty="0" err="1" smtClean="0"/>
              <a:t>packaging</a:t>
            </a:r>
            <a:r>
              <a:rPr lang="tr-TR" sz="2600" dirty="0" smtClean="0"/>
              <a:t> </a:t>
            </a:r>
            <a:r>
              <a:rPr lang="tr-TR" sz="2600" dirty="0" err="1" smtClean="0"/>
              <a:t>techniques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endParaRPr lang="tr-TR" sz="2600" dirty="0" smtClean="0"/>
          </a:p>
          <a:p>
            <a:pPr lvl="1"/>
            <a:r>
              <a:rPr lang="tr-TR" b="1" dirty="0" err="1" smtClean="0">
                <a:solidFill>
                  <a:srgbClr val="0000FF"/>
                </a:solidFill>
              </a:rPr>
              <a:t>Vacuum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packaging</a:t>
            </a:r>
            <a:r>
              <a:rPr lang="tr-TR" dirty="0" smtClean="0"/>
              <a:t>,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removal</a:t>
            </a:r>
            <a:r>
              <a:rPr lang="tr-TR" dirty="0" smtClean="0"/>
              <a:t> of </a:t>
            </a:r>
            <a:r>
              <a:rPr lang="en-US" dirty="0" smtClean="0"/>
              <a:t>air (O</a:t>
            </a:r>
            <a:r>
              <a:rPr lang="en-US" baseline="-25000" dirty="0" smtClean="0"/>
              <a:t>2</a:t>
            </a:r>
            <a:r>
              <a:rPr lang="en-US" dirty="0" smtClean="0"/>
              <a:t>) from a package prior</a:t>
            </a:r>
            <a:r>
              <a:rPr lang="tr-TR" dirty="0" smtClean="0"/>
              <a:t> </a:t>
            </a:r>
            <a:r>
              <a:rPr lang="en-US" dirty="0" smtClean="0"/>
              <a:t> to sealing</a:t>
            </a:r>
            <a:r>
              <a:rPr lang="tr-TR" dirty="0" smtClean="0"/>
              <a:t>, </a:t>
            </a:r>
            <a:r>
              <a:rPr lang="en-US" b="1" dirty="0" smtClean="0">
                <a:solidFill>
                  <a:srgbClr val="0000FF"/>
                </a:solidFill>
              </a:rPr>
              <a:t>have a </a:t>
            </a:r>
            <a:r>
              <a:rPr lang="en-US" b="1" dirty="0" err="1" smtClean="0">
                <a:solidFill>
                  <a:srgbClr val="0000FF"/>
                </a:solidFill>
              </a:rPr>
              <a:t>bene</a:t>
            </a:r>
            <a:r>
              <a:rPr lang="tr-TR" b="1" dirty="0" smtClean="0">
                <a:solidFill>
                  <a:srgbClr val="0000FF"/>
                </a:solidFill>
              </a:rPr>
              <a:t>fi</a:t>
            </a:r>
            <a:r>
              <a:rPr lang="en-US" b="1" dirty="0" err="1" smtClean="0">
                <a:solidFill>
                  <a:srgbClr val="0000FF"/>
                </a:solidFill>
              </a:rPr>
              <a:t>cial</a:t>
            </a:r>
            <a:r>
              <a:rPr lang="en-US" b="1" dirty="0" smtClean="0">
                <a:solidFill>
                  <a:srgbClr val="0000FF"/>
                </a:solidFill>
              </a:rPr>
              <a:t> effect by preventing the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growth</a:t>
            </a:r>
            <a:r>
              <a:rPr lang="tr-TR" b="1" dirty="0" smtClean="0">
                <a:solidFill>
                  <a:srgbClr val="0000FF"/>
                </a:solidFill>
              </a:rPr>
              <a:t> of </a:t>
            </a:r>
            <a:r>
              <a:rPr lang="tr-TR" b="1" dirty="0" err="1" smtClean="0">
                <a:solidFill>
                  <a:srgbClr val="0000FF"/>
                </a:solidFill>
              </a:rPr>
              <a:t>aerobic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microorganisms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</a:p>
          <a:p>
            <a:pPr lvl="1"/>
            <a:r>
              <a:rPr lang="tr-TR" dirty="0" err="1" smtClean="0"/>
              <a:t>Filling</a:t>
            </a:r>
            <a:r>
              <a:rPr lang="tr-TR" dirty="0" smtClean="0"/>
              <a:t> </a:t>
            </a:r>
            <a:r>
              <a:rPr lang="en-US" dirty="0" smtClean="0"/>
              <a:t>the inside of the package with a gas such as CO</a:t>
            </a:r>
            <a:r>
              <a:rPr lang="en-US" baseline="-25000" dirty="0" smtClean="0"/>
              <a:t>2</a:t>
            </a:r>
            <a:r>
              <a:rPr lang="en-US" dirty="0" smtClean="0"/>
              <a:t> or</a:t>
            </a:r>
            <a:r>
              <a:rPr lang="tr-TR" dirty="0" smtClean="0"/>
              <a:t> 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 before sealing is the basis of </a:t>
            </a:r>
            <a:r>
              <a:rPr lang="en-US" b="1" dirty="0" err="1" smtClean="0">
                <a:solidFill>
                  <a:srgbClr val="C00000"/>
                </a:solidFill>
              </a:rPr>
              <a:t>modi</a:t>
            </a:r>
            <a:r>
              <a:rPr lang="tr-TR" b="1" dirty="0" smtClean="0">
                <a:solidFill>
                  <a:srgbClr val="C00000"/>
                </a:solidFill>
              </a:rPr>
              <a:t>fi</a:t>
            </a:r>
            <a:r>
              <a:rPr lang="en-US" b="1" dirty="0" err="1" smtClean="0">
                <a:solidFill>
                  <a:srgbClr val="C00000"/>
                </a:solidFill>
              </a:rPr>
              <a:t>ed</a:t>
            </a:r>
            <a:r>
              <a:rPr lang="en-US" b="1" dirty="0" smtClean="0">
                <a:solidFill>
                  <a:srgbClr val="C00000"/>
                </a:solidFill>
              </a:rPr>
              <a:t> atmosphere packaging</a:t>
            </a:r>
            <a:r>
              <a:rPr lang="en-US" dirty="0" smtClean="0"/>
              <a:t> (MAP). </a:t>
            </a:r>
            <a:r>
              <a:rPr lang="tr-TR" dirty="0" smtClean="0"/>
              <a:t>I</a:t>
            </a:r>
            <a:r>
              <a:rPr lang="en-US" dirty="0" err="1" smtClean="0"/>
              <a:t>ncreased</a:t>
            </a:r>
            <a:r>
              <a:rPr lang="tr-TR" dirty="0" smtClean="0"/>
              <a:t> </a:t>
            </a:r>
            <a:r>
              <a:rPr lang="en-US" dirty="0" smtClean="0"/>
              <a:t>concentrations of gases such as </a:t>
            </a:r>
            <a:r>
              <a:rPr lang="en-US" b="1" dirty="0" smtClean="0">
                <a:solidFill>
                  <a:srgbClr val="C00000"/>
                </a:solidFill>
              </a:rPr>
              <a:t>CO</a:t>
            </a:r>
            <a:r>
              <a:rPr lang="en-US" b="1" baseline="-25000" dirty="0" smtClean="0">
                <a:solidFill>
                  <a:srgbClr val="C00000"/>
                </a:solidFill>
              </a:rPr>
              <a:t>2</a:t>
            </a:r>
            <a:r>
              <a:rPr lang="en-US" b="1" dirty="0" smtClean="0">
                <a:solidFill>
                  <a:srgbClr val="C00000"/>
                </a:solidFill>
              </a:rPr>
              <a:t> are used to retard microbial growth </a:t>
            </a:r>
            <a:r>
              <a:rPr lang="en-US" dirty="0" smtClean="0"/>
              <a:t>and thus extend the shelf</a:t>
            </a:r>
            <a:r>
              <a:rPr lang="tr-TR" dirty="0" smtClean="0"/>
              <a:t> life of </a:t>
            </a:r>
            <a:r>
              <a:rPr lang="tr-TR" dirty="0" err="1" smtClean="0"/>
              <a:t>foods</a:t>
            </a:r>
            <a:endParaRPr lang="tr-TR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4) </a:t>
            </a:r>
            <a:r>
              <a:rPr lang="tr-TR" b="1" dirty="0" err="1" smtClean="0"/>
              <a:t>Light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500" dirty="0" smtClean="0"/>
              <a:t> </a:t>
            </a:r>
            <a:r>
              <a:rPr lang="en-US" sz="2500" b="1" dirty="0" smtClean="0">
                <a:solidFill>
                  <a:srgbClr val="0000FF"/>
                </a:solidFill>
              </a:rPr>
              <a:t>Many deteriorative changes in the nutritional quality of </a:t>
            </a:r>
            <a:r>
              <a:rPr lang="tr-TR" sz="2500" b="1" dirty="0" smtClean="0">
                <a:solidFill>
                  <a:srgbClr val="0000FF"/>
                </a:solidFill>
              </a:rPr>
              <a:t>   </a:t>
            </a: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r>
              <a:rPr lang="tr-TR" sz="2500" b="1" dirty="0" smtClean="0">
                <a:solidFill>
                  <a:srgbClr val="0000FF"/>
                </a:solidFill>
              </a:rPr>
              <a:t>    </a:t>
            </a:r>
            <a:r>
              <a:rPr lang="en-US" sz="2500" b="1" dirty="0" smtClean="0">
                <a:solidFill>
                  <a:srgbClr val="0000FF"/>
                </a:solidFill>
              </a:rPr>
              <a:t>foods are initiated or accelerated by light</a:t>
            </a:r>
            <a:endParaRPr lang="tr-TR" sz="2500" b="1" dirty="0" smtClean="0">
              <a:solidFill>
                <a:srgbClr val="0000FF"/>
              </a:solidFill>
            </a:endParaRPr>
          </a:p>
          <a:p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catalytic</a:t>
            </a:r>
            <a:r>
              <a:rPr lang="tr-TR" sz="2500" dirty="0" smtClean="0"/>
              <a:t> </a:t>
            </a:r>
            <a:r>
              <a:rPr lang="en-US" sz="2500" dirty="0" smtClean="0"/>
              <a:t>effects of light are </a:t>
            </a:r>
            <a:r>
              <a:rPr lang="en-US" sz="2500" b="1" dirty="0" smtClean="0">
                <a:solidFill>
                  <a:srgbClr val="C00000"/>
                </a:solidFill>
              </a:rPr>
              <a:t>most pronounced in the lower wavelengths of the visible spectrum and in the</a:t>
            </a:r>
            <a:r>
              <a:rPr lang="tr-TR" sz="2500" b="1" dirty="0" smtClean="0">
                <a:solidFill>
                  <a:srgbClr val="C00000"/>
                </a:solidFill>
              </a:rPr>
              <a:t> UV </a:t>
            </a:r>
            <a:r>
              <a:rPr lang="tr-TR" sz="2500" b="1" dirty="0" err="1" smtClean="0">
                <a:solidFill>
                  <a:srgbClr val="C00000"/>
                </a:solidFill>
              </a:rPr>
              <a:t>spectrum</a:t>
            </a:r>
            <a:endParaRPr lang="tr-TR" sz="2500" b="1" dirty="0" smtClean="0">
              <a:solidFill>
                <a:srgbClr val="C00000"/>
              </a:solidFill>
            </a:endParaRPr>
          </a:p>
          <a:p>
            <a:r>
              <a:rPr lang="en-US" sz="2500" b="1" dirty="0" smtClean="0"/>
              <a:t>The intensity of light </a:t>
            </a:r>
            <a:r>
              <a:rPr lang="en-US" sz="2500" dirty="0" smtClean="0"/>
              <a:t>and </a:t>
            </a:r>
            <a:r>
              <a:rPr lang="en-US" sz="2500" b="1" dirty="0" smtClean="0"/>
              <a:t>the length of exposure </a:t>
            </a:r>
            <a:r>
              <a:rPr lang="en-US" sz="2500" dirty="0" smtClean="0"/>
              <a:t>are </a:t>
            </a:r>
            <a:r>
              <a:rPr lang="en-US" sz="2500" dirty="0" err="1" smtClean="0"/>
              <a:t>signi</a:t>
            </a:r>
            <a:r>
              <a:rPr lang="tr-TR" sz="2500" dirty="0" smtClean="0"/>
              <a:t>fi</a:t>
            </a:r>
            <a:r>
              <a:rPr lang="en-US" sz="2500" dirty="0" smtClean="0"/>
              <a:t>cant factors in the production</a:t>
            </a:r>
            <a:r>
              <a:rPr lang="tr-TR" sz="2500" dirty="0" smtClean="0"/>
              <a:t> </a:t>
            </a:r>
            <a:r>
              <a:rPr lang="en-US" sz="2500" dirty="0" smtClean="0"/>
              <a:t>of discoloration and </a:t>
            </a:r>
            <a:r>
              <a:rPr lang="tr-TR" sz="2500" dirty="0" err="1" smtClean="0"/>
              <a:t>fl</a:t>
            </a:r>
            <a:r>
              <a:rPr lang="en-US" sz="2500" dirty="0" err="1" smtClean="0"/>
              <a:t>avor</a:t>
            </a:r>
            <a:r>
              <a:rPr lang="en-US" sz="2500" dirty="0" smtClean="0"/>
              <a:t> defects in packaged foods</a:t>
            </a:r>
            <a:endParaRPr lang="tr-TR" sz="2500" b="1" dirty="0" smtClean="0">
              <a:solidFill>
                <a:srgbClr val="0000FF"/>
              </a:solidFill>
            </a:endParaRPr>
          </a:p>
        </p:txBody>
      </p:sp>
      <p:pic>
        <p:nvPicPr>
          <p:cNvPr id="7" name="Picture 2" descr="electromagnetic spectrum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0" b="16970"/>
          <a:stretch/>
        </p:blipFill>
        <p:spPr bwMode="auto">
          <a:xfrm>
            <a:off x="0" y="5010150"/>
            <a:ext cx="9144000" cy="181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4) </a:t>
            </a:r>
            <a:r>
              <a:rPr lang="tr-TR" b="1" dirty="0" err="1" smtClean="0"/>
              <a:t>Light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dirty="0" err="1" smtClean="0"/>
              <a:t>How</a:t>
            </a:r>
            <a:r>
              <a:rPr lang="tr-TR" sz="2800" dirty="0" smtClean="0"/>
              <a:t> is </a:t>
            </a:r>
            <a:r>
              <a:rPr lang="tr-TR" sz="2800" dirty="0" err="1" smtClean="0"/>
              <a:t>improved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light</a:t>
            </a:r>
            <a:r>
              <a:rPr lang="tr-TR" sz="2800" dirty="0" smtClean="0"/>
              <a:t> </a:t>
            </a:r>
            <a:r>
              <a:rPr lang="tr-TR" sz="2800" dirty="0" err="1" smtClean="0"/>
              <a:t>properties</a:t>
            </a:r>
            <a:r>
              <a:rPr lang="tr-TR" sz="2800" dirty="0" smtClean="0"/>
              <a:t> of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?</a:t>
            </a:r>
          </a:p>
          <a:p>
            <a:pPr lvl="1"/>
            <a:r>
              <a:rPr lang="tr-TR" sz="2800" dirty="0" err="1" smtClean="0"/>
              <a:t>Plastic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 can be </a:t>
            </a:r>
            <a:r>
              <a:rPr lang="tr-TR" sz="2800" dirty="0" err="1" smtClean="0"/>
              <a:t>incorporated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dyes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en-US" sz="2800" dirty="0" smtClean="0"/>
              <a:t>coatings that absorb light at </a:t>
            </a:r>
            <a:r>
              <a:rPr lang="en-US" sz="2800" dirty="0" err="1" smtClean="0"/>
              <a:t>speci</a:t>
            </a:r>
            <a:r>
              <a:rPr lang="tr-TR" sz="2800" dirty="0" smtClean="0"/>
              <a:t>fi</a:t>
            </a:r>
            <a:r>
              <a:rPr lang="en-US" sz="2800" dirty="0" smtClean="0"/>
              <a:t>c wavelengths</a:t>
            </a:r>
            <a:endParaRPr lang="tr-TR" sz="2800" dirty="0" smtClean="0"/>
          </a:p>
          <a:p>
            <a:pPr lvl="1"/>
            <a:r>
              <a:rPr lang="tr-TR" sz="2800" dirty="0" err="1" smtClean="0"/>
              <a:t>Titanium</a:t>
            </a:r>
            <a:r>
              <a:rPr lang="tr-TR" sz="2800" dirty="0" smtClean="0"/>
              <a:t> </a:t>
            </a:r>
            <a:r>
              <a:rPr lang="tr-TR" sz="2800" dirty="0" err="1" smtClean="0"/>
              <a:t>dioxide</a:t>
            </a:r>
            <a:r>
              <a:rPr lang="tr-TR" sz="2800" dirty="0" smtClean="0"/>
              <a:t> </a:t>
            </a:r>
            <a:r>
              <a:rPr lang="en-US" sz="2800" dirty="0" smtClean="0"/>
              <a:t>have been incorporated into plastic</a:t>
            </a:r>
            <a:r>
              <a:rPr lang="tr-TR" sz="2800" dirty="0" smtClean="0"/>
              <a:t> fi</a:t>
            </a:r>
            <a:r>
              <a:rPr lang="en-US" sz="2800" dirty="0" err="1" smtClean="0"/>
              <a:t>lms</a:t>
            </a:r>
            <a:r>
              <a:rPr lang="en-US" sz="2800" dirty="0" smtClean="0"/>
              <a:t> to absorb UVA and UVB rays</a:t>
            </a:r>
            <a:endParaRPr lang="tr-TR" sz="2800" dirty="0" smtClean="0"/>
          </a:p>
          <a:p>
            <a:pPr lvl="1"/>
            <a:r>
              <a:rPr lang="tr-TR" sz="2800" dirty="0" err="1" smtClean="0"/>
              <a:t>Glass</a:t>
            </a:r>
            <a:r>
              <a:rPr lang="tr-TR" sz="2800" dirty="0" smtClean="0"/>
              <a:t> is </a:t>
            </a:r>
            <a:r>
              <a:rPr lang="tr-TR" sz="2800" dirty="0" err="1" smtClean="0"/>
              <a:t>frequently</a:t>
            </a:r>
            <a:r>
              <a:rPr lang="tr-TR" sz="2800" dirty="0" smtClean="0"/>
              <a:t> </a:t>
            </a:r>
            <a:r>
              <a:rPr lang="en-US" sz="2800" dirty="0" err="1" smtClean="0"/>
              <a:t>modi</a:t>
            </a:r>
            <a:r>
              <a:rPr lang="tr-TR" sz="2800" dirty="0" smtClean="0"/>
              <a:t>fi</a:t>
            </a:r>
            <a:r>
              <a:rPr lang="en-US" sz="2800" dirty="0" err="1" smtClean="0"/>
              <a:t>ed</a:t>
            </a:r>
            <a:r>
              <a:rPr lang="en-US" sz="2800" dirty="0" smtClean="0"/>
              <a:t> by inclusion of color-producing agents or by application of coatings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DETERIORATIVE REACTIONS IN FOODS</a:t>
            </a:r>
            <a:endParaRPr lang="tr-TR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Deteriorative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in </a:t>
            </a:r>
            <a:r>
              <a:rPr lang="tr-TR" b="1" dirty="0" err="1" smtClean="0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447900" y="6494651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12648" y="6492396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86087" y="2633132"/>
            <a:ext cx="1961737" cy="23079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Dikdörtgen 9"/>
          <p:cNvSpPr/>
          <p:nvPr/>
        </p:nvSpPr>
        <p:spPr>
          <a:xfrm>
            <a:off x="186087" y="2719808"/>
            <a:ext cx="144116" cy="144116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" name="Grup 10"/>
          <p:cNvGrpSpPr/>
          <p:nvPr/>
        </p:nvGrpSpPr>
        <p:grpSpPr>
          <a:xfrm>
            <a:off x="186087" y="2029349"/>
            <a:ext cx="1961737" cy="414600"/>
            <a:chOff x="6095" y="0"/>
            <a:chExt cx="1961737" cy="414600"/>
          </a:xfrm>
        </p:grpSpPr>
        <p:sp>
          <p:nvSpPr>
            <p:cNvPr id="67" name="Dikdörtgen 66"/>
            <p:cNvSpPr/>
            <p:nvPr/>
          </p:nvSpPr>
          <p:spPr>
            <a:xfrm>
              <a:off x="6095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8" name="Metin kutusu 67"/>
            <p:cNvSpPr txBox="1"/>
            <p:nvPr/>
          </p:nvSpPr>
          <p:spPr>
            <a:xfrm>
              <a:off x="6095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Enzymatic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reactions</a:t>
              </a:r>
              <a:endParaRPr lang="tr-TR" sz="2400" kern="1200" dirty="0"/>
            </a:p>
          </p:txBody>
        </p:sp>
      </p:grpSp>
      <p:sp>
        <p:nvSpPr>
          <p:cNvPr id="12" name="Dikdörtgen 11"/>
          <p:cNvSpPr/>
          <p:nvPr/>
        </p:nvSpPr>
        <p:spPr>
          <a:xfrm>
            <a:off x="2245911" y="2633132"/>
            <a:ext cx="1961737" cy="23079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Dikdörtgen 12"/>
          <p:cNvSpPr/>
          <p:nvPr/>
        </p:nvSpPr>
        <p:spPr>
          <a:xfrm>
            <a:off x="2245911" y="2719808"/>
            <a:ext cx="144116" cy="144116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Grup 13"/>
          <p:cNvGrpSpPr/>
          <p:nvPr/>
        </p:nvGrpSpPr>
        <p:grpSpPr>
          <a:xfrm>
            <a:off x="2245911" y="2029349"/>
            <a:ext cx="1961737" cy="414600"/>
            <a:chOff x="2065919" y="0"/>
            <a:chExt cx="1961737" cy="414600"/>
          </a:xfrm>
        </p:grpSpPr>
        <p:sp>
          <p:nvSpPr>
            <p:cNvPr id="65" name="Dikdörtgen 64"/>
            <p:cNvSpPr/>
            <p:nvPr/>
          </p:nvSpPr>
          <p:spPr>
            <a:xfrm>
              <a:off x="2065919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Metin kutusu 65"/>
            <p:cNvSpPr txBox="1"/>
            <p:nvPr/>
          </p:nvSpPr>
          <p:spPr>
            <a:xfrm>
              <a:off x="2065919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Physical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/>
            </a:p>
          </p:txBody>
        </p:sp>
      </p:grpSp>
      <p:sp>
        <p:nvSpPr>
          <p:cNvPr id="15" name="Dikdörtgen 14"/>
          <p:cNvSpPr/>
          <p:nvPr/>
        </p:nvSpPr>
        <p:spPr>
          <a:xfrm>
            <a:off x="6382483" y="3055739"/>
            <a:ext cx="144112" cy="14411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Grup 15"/>
          <p:cNvGrpSpPr/>
          <p:nvPr/>
        </p:nvGrpSpPr>
        <p:grpSpPr>
          <a:xfrm>
            <a:off x="6519805" y="2959832"/>
            <a:ext cx="2430505" cy="335927"/>
            <a:chOff x="2203241" y="741300"/>
            <a:chExt cx="1824415" cy="335927"/>
          </a:xfrm>
        </p:grpSpPr>
        <p:sp>
          <p:nvSpPr>
            <p:cNvPr id="63" name="Dikdörtgen 62"/>
            <p:cNvSpPr/>
            <p:nvPr/>
          </p:nvSpPr>
          <p:spPr>
            <a:xfrm>
              <a:off x="2203241" y="741300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Metin kutusu 63"/>
            <p:cNvSpPr txBox="1"/>
            <p:nvPr/>
          </p:nvSpPr>
          <p:spPr>
            <a:xfrm>
              <a:off x="2203241" y="741300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Lipid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oxidation</a:t>
              </a:r>
              <a:endParaRPr lang="tr-TR" sz="2400" kern="1200" dirty="0"/>
            </a:p>
          </p:txBody>
        </p:sp>
      </p:grpSp>
      <p:sp>
        <p:nvSpPr>
          <p:cNvPr id="17" name="Dikdörtgen 16"/>
          <p:cNvSpPr/>
          <p:nvPr/>
        </p:nvSpPr>
        <p:spPr>
          <a:xfrm>
            <a:off x="6382483" y="3759527"/>
            <a:ext cx="144112" cy="14411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up 17"/>
          <p:cNvGrpSpPr/>
          <p:nvPr/>
        </p:nvGrpSpPr>
        <p:grpSpPr>
          <a:xfrm>
            <a:off x="6519805" y="3663620"/>
            <a:ext cx="2262339" cy="335927"/>
            <a:chOff x="2203241" y="1077227"/>
            <a:chExt cx="1824415" cy="335927"/>
          </a:xfrm>
        </p:grpSpPr>
        <p:sp>
          <p:nvSpPr>
            <p:cNvPr id="61" name="Dikdörtgen 60"/>
            <p:cNvSpPr/>
            <p:nvPr/>
          </p:nvSpPr>
          <p:spPr>
            <a:xfrm>
              <a:off x="2203241" y="1077227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Metin kutusu 61"/>
            <p:cNvSpPr txBox="1"/>
            <p:nvPr/>
          </p:nvSpPr>
          <p:spPr>
            <a:xfrm>
              <a:off x="2203241" y="1077227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Nonenzymatic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browning</a:t>
              </a:r>
              <a:endParaRPr lang="tr-TR" sz="2400" kern="1200" dirty="0"/>
            </a:p>
          </p:txBody>
        </p:sp>
      </p:grpSp>
      <p:sp>
        <p:nvSpPr>
          <p:cNvPr id="19" name="Dikdörtgen 18"/>
          <p:cNvSpPr/>
          <p:nvPr/>
        </p:nvSpPr>
        <p:spPr>
          <a:xfrm>
            <a:off x="6382483" y="4463312"/>
            <a:ext cx="144112" cy="14411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Grup 19"/>
          <p:cNvGrpSpPr/>
          <p:nvPr/>
        </p:nvGrpSpPr>
        <p:grpSpPr>
          <a:xfrm>
            <a:off x="6519805" y="4367405"/>
            <a:ext cx="2430505" cy="335927"/>
            <a:chOff x="2203241" y="1413154"/>
            <a:chExt cx="1824415" cy="335927"/>
          </a:xfrm>
        </p:grpSpPr>
        <p:sp>
          <p:nvSpPr>
            <p:cNvPr id="59" name="Dikdörtgen 58"/>
            <p:cNvSpPr/>
            <p:nvPr/>
          </p:nvSpPr>
          <p:spPr>
            <a:xfrm>
              <a:off x="2203241" y="1413154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Metin kutusu 59"/>
            <p:cNvSpPr txBox="1"/>
            <p:nvPr/>
          </p:nvSpPr>
          <p:spPr>
            <a:xfrm>
              <a:off x="2203241" y="1413154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Color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1" name="Dikdörtgen 20"/>
          <p:cNvSpPr/>
          <p:nvPr/>
        </p:nvSpPr>
        <p:spPr>
          <a:xfrm>
            <a:off x="6382483" y="5135568"/>
            <a:ext cx="144112" cy="14411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" name="Grup 21"/>
          <p:cNvGrpSpPr/>
          <p:nvPr/>
        </p:nvGrpSpPr>
        <p:grpSpPr>
          <a:xfrm>
            <a:off x="6519805" y="5039661"/>
            <a:ext cx="2188767" cy="335927"/>
            <a:chOff x="2203241" y="1749081"/>
            <a:chExt cx="1824415" cy="335927"/>
          </a:xfrm>
        </p:grpSpPr>
        <p:sp>
          <p:nvSpPr>
            <p:cNvPr id="57" name="Dikdörtgen 56"/>
            <p:cNvSpPr/>
            <p:nvPr/>
          </p:nvSpPr>
          <p:spPr>
            <a:xfrm>
              <a:off x="2203241" y="1749081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Metin kutusu 57"/>
            <p:cNvSpPr txBox="1"/>
            <p:nvPr/>
          </p:nvSpPr>
          <p:spPr>
            <a:xfrm>
              <a:off x="2203241" y="1749081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Flavor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6382483" y="5828848"/>
            <a:ext cx="144112" cy="144112"/>
          </a:xfrm>
          <a:prstGeom prst="rect">
            <a:avLst/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8" name="Grup 23"/>
          <p:cNvGrpSpPr/>
          <p:nvPr/>
        </p:nvGrpSpPr>
        <p:grpSpPr>
          <a:xfrm>
            <a:off x="6519804" y="5732940"/>
            <a:ext cx="2924491" cy="335927"/>
            <a:chOff x="2203241" y="2085008"/>
            <a:chExt cx="1824415" cy="335927"/>
          </a:xfrm>
        </p:grpSpPr>
        <p:sp>
          <p:nvSpPr>
            <p:cNvPr id="55" name="Dikdörtgen 54"/>
            <p:cNvSpPr/>
            <p:nvPr/>
          </p:nvSpPr>
          <p:spPr>
            <a:xfrm>
              <a:off x="2203241" y="2085008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Metin kutusu 55"/>
            <p:cNvSpPr txBox="1"/>
            <p:nvPr/>
          </p:nvSpPr>
          <p:spPr>
            <a:xfrm>
              <a:off x="2203241" y="2085008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Nutritional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5" name="Dikdörtgen 24"/>
          <p:cNvSpPr/>
          <p:nvPr/>
        </p:nvSpPr>
        <p:spPr>
          <a:xfrm>
            <a:off x="4305735" y="2633132"/>
            <a:ext cx="1961737" cy="23079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Dikdörtgen 25"/>
          <p:cNvSpPr/>
          <p:nvPr/>
        </p:nvSpPr>
        <p:spPr>
          <a:xfrm>
            <a:off x="4305735" y="2719808"/>
            <a:ext cx="144116" cy="144116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0" name="Grup 26"/>
          <p:cNvGrpSpPr/>
          <p:nvPr/>
        </p:nvGrpSpPr>
        <p:grpSpPr>
          <a:xfrm>
            <a:off x="4305735" y="2029349"/>
            <a:ext cx="1961737" cy="414600"/>
            <a:chOff x="4125743" y="0"/>
            <a:chExt cx="1961737" cy="414600"/>
          </a:xfrm>
        </p:grpSpPr>
        <p:sp>
          <p:nvSpPr>
            <p:cNvPr id="53" name="Dikdörtgen 52"/>
            <p:cNvSpPr/>
            <p:nvPr/>
          </p:nvSpPr>
          <p:spPr>
            <a:xfrm>
              <a:off x="4125743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Metin kutusu 53"/>
            <p:cNvSpPr txBox="1"/>
            <p:nvPr/>
          </p:nvSpPr>
          <p:spPr>
            <a:xfrm>
              <a:off x="4125743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Microbiological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28" name="Dikdörtgen 27"/>
          <p:cNvSpPr/>
          <p:nvPr/>
        </p:nvSpPr>
        <p:spPr>
          <a:xfrm>
            <a:off x="6365559" y="2633132"/>
            <a:ext cx="1961737" cy="23079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Dikdörtgen 28"/>
          <p:cNvSpPr/>
          <p:nvPr/>
        </p:nvSpPr>
        <p:spPr>
          <a:xfrm>
            <a:off x="6365559" y="2719808"/>
            <a:ext cx="144116" cy="144116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Grup 29"/>
          <p:cNvGrpSpPr/>
          <p:nvPr/>
        </p:nvGrpSpPr>
        <p:grpSpPr>
          <a:xfrm>
            <a:off x="6365559" y="2029349"/>
            <a:ext cx="1961737" cy="414600"/>
            <a:chOff x="6185567" y="0"/>
            <a:chExt cx="1961737" cy="414600"/>
          </a:xfrm>
        </p:grpSpPr>
        <p:sp>
          <p:nvSpPr>
            <p:cNvPr id="51" name="Dikdörtgen 50"/>
            <p:cNvSpPr/>
            <p:nvPr/>
          </p:nvSpPr>
          <p:spPr>
            <a:xfrm>
              <a:off x="6185567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Metin kutusu 51"/>
            <p:cNvSpPr txBox="1"/>
            <p:nvPr/>
          </p:nvSpPr>
          <p:spPr>
            <a:xfrm>
              <a:off x="6185567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Chemica</a:t>
              </a:r>
              <a:r>
                <a:rPr lang="tr-TR" sz="2400" dirty="0" err="1" smtClean="0"/>
                <a:t>l</a:t>
              </a:r>
              <a:r>
                <a:rPr lang="tr-TR" sz="2400" dirty="0" smtClean="0"/>
                <a:t> </a:t>
              </a:r>
              <a:r>
                <a:rPr lang="tr-TR" sz="2400" dirty="0" err="1" smtClean="0"/>
                <a:t>reactions</a:t>
              </a:r>
              <a:endParaRPr lang="tr-TR" sz="2400" kern="1200" dirty="0" smtClean="0"/>
            </a:p>
          </p:txBody>
        </p:sp>
      </p:grpSp>
      <p:sp>
        <p:nvSpPr>
          <p:cNvPr id="31" name="Dikdörtgen 30"/>
          <p:cNvSpPr/>
          <p:nvPr/>
        </p:nvSpPr>
        <p:spPr>
          <a:xfrm>
            <a:off x="2243496" y="3055739"/>
            <a:ext cx="144112" cy="14411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4" name="Grup 31"/>
          <p:cNvGrpSpPr/>
          <p:nvPr/>
        </p:nvGrpSpPr>
        <p:grpSpPr>
          <a:xfrm>
            <a:off x="2380816" y="2959832"/>
            <a:ext cx="2662143" cy="335927"/>
            <a:chOff x="6322888" y="741300"/>
            <a:chExt cx="1824415" cy="335927"/>
          </a:xfrm>
        </p:grpSpPr>
        <p:sp>
          <p:nvSpPr>
            <p:cNvPr id="49" name="Dikdörtgen 48"/>
            <p:cNvSpPr/>
            <p:nvPr/>
          </p:nvSpPr>
          <p:spPr>
            <a:xfrm>
              <a:off x="6322888" y="741300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Metin kutusu 49"/>
            <p:cNvSpPr txBox="1"/>
            <p:nvPr/>
          </p:nvSpPr>
          <p:spPr>
            <a:xfrm>
              <a:off x="6322888" y="741300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Physical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damage</a:t>
              </a:r>
              <a:endParaRPr lang="tr-TR" sz="2400" kern="1200" dirty="0" smtClean="0"/>
            </a:p>
          </p:txBody>
        </p:sp>
      </p:grpSp>
      <p:sp>
        <p:nvSpPr>
          <p:cNvPr id="33" name="Dikdörtgen 32"/>
          <p:cNvSpPr/>
          <p:nvPr/>
        </p:nvSpPr>
        <p:spPr>
          <a:xfrm>
            <a:off x="2243496" y="3685954"/>
            <a:ext cx="144112" cy="14411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7" name="Grup 33"/>
          <p:cNvGrpSpPr/>
          <p:nvPr/>
        </p:nvGrpSpPr>
        <p:grpSpPr>
          <a:xfrm>
            <a:off x="2380817" y="3590047"/>
            <a:ext cx="2325812" cy="335927"/>
            <a:chOff x="6322888" y="1077227"/>
            <a:chExt cx="1824415" cy="335927"/>
          </a:xfrm>
        </p:grpSpPr>
        <p:sp>
          <p:nvSpPr>
            <p:cNvPr id="47" name="Dikdörtgen 46"/>
            <p:cNvSpPr/>
            <p:nvPr/>
          </p:nvSpPr>
          <p:spPr>
            <a:xfrm>
              <a:off x="6322888" y="1077227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Metin kutusu 47"/>
            <p:cNvSpPr txBox="1"/>
            <p:nvPr/>
          </p:nvSpPr>
          <p:spPr>
            <a:xfrm>
              <a:off x="6322888" y="1077227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Insect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damage</a:t>
              </a:r>
              <a:endParaRPr lang="tr-TR" sz="2400" kern="1200" dirty="0" smtClean="0"/>
            </a:p>
          </p:txBody>
        </p:sp>
      </p:grpSp>
      <p:sp>
        <p:nvSpPr>
          <p:cNvPr id="35" name="Dikdörtgen 34"/>
          <p:cNvSpPr/>
          <p:nvPr/>
        </p:nvSpPr>
        <p:spPr>
          <a:xfrm>
            <a:off x="2243496" y="4316170"/>
            <a:ext cx="144112" cy="14411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0" name="Grup 35"/>
          <p:cNvGrpSpPr/>
          <p:nvPr/>
        </p:nvGrpSpPr>
        <p:grpSpPr>
          <a:xfrm>
            <a:off x="2380817" y="4220263"/>
            <a:ext cx="2557040" cy="335927"/>
            <a:chOff x="6322888" y="1413154"/>
            <a:chExt cx="1824415" cy="335927"/>
          </a:xfrm>
        </p:grpSpPr>
        <p:sp>
          <p:nvSpPr>
            <p:cNvPr id="45" name="Dikdörtgen 44"/>
            <p:cNvSpPr/>
            <p:nvPr/>
          </p:nvSpPr>
          <p:spPr>
            <a:xfrm>
              <a:off x="6322888" y="1413154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Metin kutusu 45"/>
            <p:cNvSpPr txBox="1"/>
            <p:nvPr/>
          </p:nvSpPr>
          <p:spPr>
            <a:xfrm>
              <a:off x="6322888" y="1413154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Moisture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changes</a:t>
              </a:r>
              <a:endParaRPr lang="tr-TR" sz="2400" kern="1200" dirty="0" smtClean="0"/>
            </a:p>
          </p:txBody>
        </p:sp>
      </p:grpSp>
      <p:sp>
        <p:nvSpPr>
          <p:cNvPr id="37" name="Dikdörtgen 36"/>
          <p:cNvSpPr/>
          <p:nvPr/>
        </p:nvSpPr>
        <p:spPr>
          <a:xfrm>
            <a:off x="2243496" y="5104039"/>
            <a:ext cx="144112" cy="14411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Grup 37"/>
          <p:cNvGrpSpPr/>
          <p:nvPr/>
        </p:nvGrpSpPr>
        <p:grpSpPr>
          <a:xfrm>
            <a:off x="2380817" y="5008132"/>
            <a:ext cx="2325812" cy="335927"/>
            <a:chOff x="6322888" y="1749081"/>
            <a:chExt cx="1824415" cy="335927"/>
          </a:xfrm>
        </p:grpSpPr>
        <p:sp>
          <p:nvSpPr>
            <p:cNvPr id="43" name="Dikdörtgen 42"/>
            <p:cNvSpPr/>
            <p:nvPr/>
          </p:nvSpPr>
          <p:spPr>
            <a:xfrm>
              <a:off x="6322888" y="1749081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Metin kutusu 43"/>
            <p:cNvSpPr txBox="1"/>
            <p:nvPr/>
          </p:nvSpPr>
          <p:spPr>
            <a:xfrm>
              <a:off x="6322888" y="1749081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Barrier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to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odor-pick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up</a:t>
              </a:r>
              <a:endParaRPr lang="tr-TR" sz="2400" kern="1200" dirty="0" smtClean="0"/>
            </a:p>
          </p:txBody>
        </p:sp>
      </p:grpSp>
      <p:sp>
        <p:nvSpPr>
          <p:cNvPr id="39" name="Dikdörtgen 38"/>
          <p:cNvSpPr/>
          <p:nvPr/>
        </p:nvSpPr>
        <p:spPr>
          <a:xfrm>
            <a:off x="2243496" y="5933954"/>
            <a:ext cx="144112" cy="144112"/>
          </a:xfrm>
          <a:prstGeom prst="rect">
            <a:avLst/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Grup 39"/>
          <p:cNvGrpSpPr/>
          <p:nvPr/>
        </p:nvGrpSpPr>
        <p:grpSpPr>
          <a:xfrm>
            <a:off x="2380817" y="5838046"/>
            <a:ext cx="2441426" cy="335927"/>
            <a:chOff x="6322888" y="2085008"/>
            <a:chExt cx="1824415" cy="335927"/>
          </a:xfrm>
        </p:grpSpPr>
        <p:sp>
          <p:nvSpPr>
            <p:cNvPr id="41" name="Dikdörtgen 40"/>
            <p:cNvSpPr/>
            <p:nvPr/>
          </p:nvSpPr>
          <p:spPr>
            <a:xfrm>
              <a:off x="6322888" y="2085008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Metin kutusu 41"/>
            <p:cNvSpPr txBox="1"/>
            <p:nvPr/>
          </p:nvSpPr>
          <p:spPr>
            <a:xfrm>
              <a:off x="6322888" y="2085008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Flavor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scalping</a:t>
              </a:r>
              <a:endParaRPr lang="tr-TR" sz="2400" kern="12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5475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1) </a:t>
            </a:r>
            <a:r>
              <a:rPr lang="tr-TR" b="1" dirty="0" err="1" smtClean="0"/>
              <a:t>Enzymatic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dirty="0" err="1" smtClean="0"/>
              <a:t>various</a:t>
            </a:r>
            <a:r>
              <a:rPr lang="tr-TR" sz="2800" dirty="0" smtClean="0"/>
              <a:t> </a:t>
            </a:r>
            <a:r>
              <a:rPr lang="tr-TR" sz="2800" dirty="0" err="1" smtClean="0"/>
              <a:t>types</a:t>
            </a:r>
            <a:r>
              <a:rPr lang="tr-TR" sz="2800" dirty="0" smtClean="0"/>
              <a:t> of </a:t>
            </a:r>
            <a:r>
              <a:rPr lang="tr-TR" sz="2800" dirty="0" err="1" smtClean="0"/>
              <a:t>enzymes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react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compounds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 of </a:t>
            </a:r>
            <a:r>
              <a:rPr lang="tr-TR" sz="2800" dirty="0" err="1" smtClean="0"/>
              <a:t>enzymatic</a:t>
            </a:r>
            <a:r>
              <a:rPr lang="tr-TR" sz="2800" dirty="0" smtClean="0"/>
              <a:t> </a:t>
            </a:r>
            <a:r>
              <a:rPr lang="tr-TR" sz="2800" dirty="0" err="1" smtClean="0"/>
              <a:t>activity</a:t>
            </a:r>
            <a:r>
              <a:rPr lang="tr-TR" sz="2800" dirty="0" smtClean="0"/>
              <a:t> </a:t>
            </a:r>
            <a:r>
              <a:rPr lang="tr-TR" sz="2800" dirty="0" err="1" smtClean="0"/>
              <a:t>during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storage</a:t>
            </a:r>
            <a:r>
              <a:rPr lang="tr-TR" sz="2800" dirty="0" smtClean="0"/>
              <a:t> is </a:t>
            </a:r>
            <a:r>
              <a:rPr lang="tr-TR" sz="2800" dirty="0" err="1" smtClean="0"/>
              <a:t>essential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maintain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quality</a:t>
            </a:r>
            <a:endParaRPr lang="tr-TR" sz="2800" dirty="0" smtClean="0"/>
          </a:p>
          <a:p>
            <a:r>
              <a:rPr lang="en-US" sz="2800" dirty="0" smtClean="0"/>
              <a:t>The major factors useful in controlling enzyme activity are </a:t>
            </a:r>
            <a:r>
              <a:rPr lang="en-US" sz="2800" b="1" dirty="0" smtClean="0">
                <a:solidFill>
                  <a:srgbClr val="C00000"/>
                </a:solidFill>
              </a:rPr>
              <a:t>temperature, aw, pH, chemicals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that can inhibit enzyme action, </a:t>
            </a:r>
            <a:r>
              <a:rPr lang="en-US" sz="2800" b="1" dirty="0" smtClean="0">
                <a:solidFill>
                  <a:srgbClr val="C00000"/>
                </a:solidFill>
              </a:rPr>
              <a:t>alteration of substrates, alteration of products, and preprocessing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control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Conditions</a:t>
            </a:r>
            <a:r>
              <a:rPr lang="tr-TR" b="1" dirty="0" smtClean="0"/>
              <a:t> </a:t>
            </a:r>
            <a:r>
              <a:rPr lang="tr-TR" b="1" dirty="0" err="1" smtClean="0"/>
              <a:t>affecting</a:t>
            </a:r>
            <a:r>
              <a:rPr lang="tr-TR" b="1" dirty="0" smtClean="0"/>
              <a:t> </a:t>
            </a:r>
            <a:r>
              <a:rPr lang="tr-TR" b="1" dirty="0" err="1" smtClean="0"/>
              <a:t>quality</a:t>
            </a:r>
            <a:r>
              <a:rPr lang="tr-TR" b="1" dirty="0" smtClean="0"/>
              <a:t> of </a:t>
            </a:r>
            <a:r>
              <a:rPr lang="tr-TR" b="1" dirty="0" err="1" smtClean="0"/>
              <a:t>packaged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0" y="6457950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09600" y="6476806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66700" y="1562100"/>
            <a:ext cx="8648700" cy="5010150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300" dirty="0" smtClean="0"/>
              <a:t> </a:t>
            </a:r>
            <a:r>
              <a:rPr lang="en-US" sz="2300" dirty="0" smtClean="0"/>
              <a:t>The </a:t>
            </a:r>
            <a:r>
              <a:rPr lang="en-US" sz="2300" b="1" dirty="0" smtClean="0"/>
              <a:t>major quality attributes of foods are texture, </a:t>
            </a:r>
            <a:r>
              <a:rPr lang="tr-TR" sz="2300" b="1" dirty="0" err="1" smtClean="0"/>
              <a:t>fl</a:t>
            </a:r>
            <a:r>
              <a:rPr lang="en-US" sz="2300" b="1" dirty="0" err="1" smtClean="0"/>
              <a:t>avor</a:t>
            </a:r>
            <a:r>
              <a:rPr lang="en-US" sz="2300" b="1" dirty="0" smtClean="0"/>
              <a:t>, color, appearance, and nutritive value</a:t>
            </a:r>
            <a:endParaRPr lang="tr-TR" sz="2300" b="1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300" dirty="0" smtClean="0"/>
              <a:t> T</a:t>
            </a:r>
            <a:r>
              <a:rPr lang="en-US" sz="2300" dirty="0" err="1" smtClean="0"/>
              <a:t>hese</a:t>
            </a:r>
            <a:r>
              <a:rPr lang="en-US" sz="2300" dirty="0" smtClean="0"/>
              <a:t> attributes can all undergo undesirable changes during processing and storage</a:t>
            </a:r>
            <a:endParaRPr lang="tr-TR" sz="2300" dirty="0" smtClean="0"/>
          </a:p>
          <a:p>
            <a:r>
              <a:rPr lang="tr-TR" sz="2300" dirty="0" err="1" smtClean="0"/>
              <a:t>With</a:t>
            </a:r>
            <a:r>
              <a:rPr lang="tr-TR" sz="2300" dirty="0" smtClean="0"/>
              <a:t> </a:t>
            </a: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en-US" sz="2300" dirty="0" smtClean="0"/>
              <a:t>exception of nutritive value, </a:t>
            </a:r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</a:rPr>
              <a:t>the changes that can occur in these attributes are readily apparent to</a:t>
            </a:r>
            <a:r>
              <a:rPr lang="tr-TR" sz="23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</a:rPr>
              <a:t>the consumer</a:t>
            </a:r>
            <a:r>
              <a:rPr lang="en-US" sz="2300" dirty="0" smtClean="0"/>
              <a:t>, either before or during consumption</a:t>
            </a:r>
            <a:endParaRPr lang="tr-TR" sz="2300" dirty="0" smtClean="0"/>
          </a:p>
          <a:p>
            <a:r>
              <a:rPr lang="tr-TR" sz="2300" dirty="0" err="1" smtClean="0"/>
              <a:t>Undesirable</a:t>
            </a:r>
            <a:r>
              <a:rPr lang="tr-TR" sz="2300" dirty="0" smtClean="0"/>
              <a:t> </a:t>
            </a:r>
            <a:r>
              <a:rPr lang="tr-TR" sz="2300" dirty="0" err="1" smtClean="0"/>
              <a:t>reactions</a:t>
            </a:r>
            <a:r>
              <a:rPr lang="tr-TR" sz="2300" dirty="0" smtClean="0"/>
              <a:t>, </a:t>
            </a:r>
            <a:r>
              <a:rPr lang="tr-TR" sz="2300" dirty="0" err="1" smtClean="0"/>
              <a:t>such</a:t>
            </a:r>
            <a:r>
              <a:rPr lang="tr-TR" sz="2300" dirty="0" smtClean="0"/>
              <a:t> as </a:t>
            </a:r>
            <a:r>
              <a:rPr lang="tr-TR" sz="2300" b="1" dirty="0" err="1" smtClean="0">
                <a:solidFill>
                  <a:srgbClr val="0000FF"/>
                </a:solidFill>
              </a:rPr>
              <a:t>oxidation</a:t>
            </a:r>
            <a:r>
              <a:rPr lang="tr-TR" sz="2300" b="1" dirty="0" smtClean="0">
                <a:solidFill>
                  <a:srgbClr val="0000FF"/>
                </a:solidFill>
              </a:rPr>
              <a:t>, </a:t>
            </a:r>
            <a:r>
              <a:rPr lang="tr-TR" sz="2300" b="1" dirty="0" err="1" smtClean="0">
                <a:solidFill>
                  <a:srgbClr val="0000FF"/>
                </a:solidFill>
              </a:rPr>
              <a:t>flavor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absorption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by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plastic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polymers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or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moisture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absorption</a:t>
            </a:r>
            <a:r>
              <a:rPr lang="tr-TR" sz="2300" b="1" dirty="0" smtClean="0">
                <a:solidFill>
                  <a:srgbClr val="0000FF"/>
                </a:solidFill>
              </a:rPr>
              <a:t> of </a:t>
            </a:r>
            <a:r>
              <a:rPr lang="tr-TR" sz="2300" b="1" dirty="0" err="1" smtClean="0">
                <a:solidFill>
                  <a:srgbClr val="0000FF"/>
                </a:solidFill>
              </a:rPr>
              <a:t>dried</a:t>
            </a:r>
            <a:r>
              <a:rPr lang="tr-TR" sz="2300" b="1" dirty="0" smtClean="0">
                <a:solidFill>
                  <a:srgbClr val="0000FF"/>
                </a:solidFill>
              </a:rPr>
              <a:t> </a:t>
            </a:r>
            <a:r>
              <a:rPr lang="tr-TR" sz="2300" b="1" dirty="0" err="1" smtClean="0">
                <a:solidFill>
                  <a:srgbClr val="0000FF"/>
                </a:solidFill>
              </a:rPr>
              <a:t>foods</a:t>
            </a:r>
            <a:r>
              <a:rPr lang="tr-TR" sz="2300" b="1" dirty="0" smtClean="0">
                <a:solidFill>
                  <a:srgbClr val="0000FF"/>
                </a:solidFill>
              </a:rPr>
              <a:t>,</a:t>
            </a:r>
            <a:r>
              <a:rPr lang="tr-TR" sz="2300" dirty="0" smtClean="0"/>
              <a:t> can </a:t>
            </a:r>
            <a:r>
              <a:rPr lang="tr-TR" sz="2300" dirty="0" err="1" smtClean="0"/>
              <a:t>affect</a:t>
            </a:r>
            <a:r>
              <a:rPr lang="tr-TR" sz="2300" dirty="0" smtClean="0"/>
              <a:t> </a:t>
            </a:r>
            <a:r>
              <a:rPr lang="tr-TR" sz="2300" dirty="0" err="1" smtClean="0"/>
              <a:t>food</a:t>
            </a:r>
            <a:r>
              <a:rPr lang="tr-TR" sz="2300" dirty="0" smtClean="0"/>
              <a:t> </a:t>
            </a:r>
            <a:r>
              <a:rPr lang="tr-TR" sz="2300" dirty="0" err="1" smtClean="0"/>
              <a:t>quality</a:t>
            </a:r>
            <a:r>
              <a:rPr lang="tr-TR" sz="2300" dirty="0" smtClean="0"/>
              <a:t> </a:t>
            </a:r>
            <a:r>
              <a:rPr lang="tr-TR" sz="2300" dirty="0" err="1" smtClean="0"/>
              <a:t>under</a:t>
            </a:r>
            <a:r>
              <a:rPr lang="tr-TR" sz="2300" dirty="0" smtClean="0"/>
              <a:t> </a:t>
            </a:r>
            <a:r>
              <a:rPr lang="tr-TR" sz="2300" dirty="0" err="1" smtClean="0"/>
              <a:t>improper</a:t>
            </a:r>
            <a:r>
              <a:rPr lang="tr-TR" sz="2300" dirty="0" smtClean="0"/>
              <a:t> </a:t>
            </a:r>
            <a:r>
              <a:rPr lang="tr-TR" sz="2300" dirty="0" err="1" smtClean="0"/>
              <a:t>packaging</a:t>
            </a:r>
            <a:r>
              <a:rPr lang="tr-TR" sz="2300" dirty="0" smtClean="0"/>
              <a:t> </a:t>
            </a:r>
            <a:r>
              <a:rPr lang="tr-TR" sz="2300" dirty="0" err="1" smtClean="0"/>
              <a:t>conditions</a:t>
            </a:r>
            <a:endParaRPr lang="tr-TR" sz="2300" dirty="0" smtClean="0"/>
          </a:p>
          <a:p>
            <a:r>
              <a:rPr lang="tr-TR" sz="2300" b="1" dirty="0" err="1" smtClean="0">
                <a:solidFill>
                  <a:srgbClr val="C00000"/>
                </a:solidFill>
              </a:rPr>
              <a:t>Migration</a:t>
            </a:r>
            <a:r>
              <a:rPr lang="tr-TR" sz="2300" b="1" dirty="0" smtClean="0">
                <a:solidFill>
                  <a:srgbClr val="C00000"/>
                </a:solidFill>
              </a:rPr>
              <a:t> </a:t>
            </a:r>
            <a:r>
              <a:rPr lang="en-US" sz="2300" b="1" dirty="0" smtClean="0">
                <a:solidFill>
                  <a:srgbClr val="C00000"/>
                </a:solidFill>
              </a:rPr>
              <a:t>of </a:t>
            </a:r>
            <a:r>
              <a:rPr lang="tr-TR" sz="2300" b="1" dirty="0" err="1" smtClean="0">
                <a:solidFill>
                  <a:srgbClr val="C00000"/>
                </a:solidFill>
              </a:rPr>
              <a:t>some</a:t>
            </a:r>
            <a:r>
              <a:rPr lang="en-US" sz="2300" b="1" dirty="0" smtClean="0">
                <a:solidFill>
                  <a:srgbClr val="C00000"/>
                </a:solidFill>
              </a:rPr>
              <a:t> components</a:t>
            </a:r>
            <a:r>
              <a:rPr lang="tr-TR" sz="2300" dirty="0" smtClean="0"/>
              <a:t>, </a:t>
            </a:r>
            <a:r>
              <a:rPr lang="tr-TR" sz="2300" dirty="0" err="1" smtClean="0"/>
              <a:t>which</a:t>
            </a:r>
            <a:r>
              <a:rPr lang="tr-TR" sz="2300" dirty="0" smtClean="0"/>
              <a:t> </a:t>
            </a:r>
            <a:r>
              <a:rPr lang="tr-TR" sz="2300" dirty="0" err="1" smtClean="0"/>
              <a:t>are</a:t>
            </a:r>
            <a:r>
              <a:rPr lang="tr-TR" sz="2300" dirty="0" smtClean="0"/>
              <a:t> not </a:t>
            </a:r>
            <a:r>
              <a:rPr lang="tr-TR" sz="2300" dirty="0" err="1" smtClean="0"/>
              <a:t>harmful</a:t>
            </a:r>
            <a:r>
              <a:rPr lang="tr-TR" sz="2300" dirty="0" smtClean="0"/>
              <a:t> </a:t>
            </a:r>
            <a:r>
              <a:rPr lang="tr-TR" sz="2300" dirty="0" err="1" smtClean="0"/>
              <a:t>for</a:t>
            </a:r>
            <a:r>
              <a:rPr lang="tr-TR" sz="2300" dirty="0" smtClean="0"/>
              <a:t> </a:t>
            </a:r>
            <a:r>
              <a:rPr lang="tr-TR" sz="2300" dirty="0" err="1" smtClean="0"/>
              <a:t>human</a:t>
            </a:r>
            <a:r>
              <a:rPr lang="tr-TR" sz="2300" dirty="0" smtClean="0"/>
              <a:t> </a:t>
            </a:r>
            <a:r>
              <a:rPr lang="tr-TR" sz="2300" dirty="0" err="1" smtClean="0"/>
              <a:t>health</a:t>
            </a:r>
            <a:r>
              <a:rPr lang="tr-TR" sz="2300" dirty="0" smtClean="0"/>
              <a:t>, </a:t>
            </a:r>
            <a:r>
              <a:rPr lang="en-US" sz="2300" dirty="0" smtClean="0"/>
              <a:t>from packaging materials</a:t>
            </a:r>
            <a:r>
              <a:rPr lang="tr-TR" sz="2300" dirty="0" smtClean="0"/>
              <a:t> </a:t>
            </a:r>
            <a:r>
              <a:rPr lang="tr-TR" sz="2300" dirty="0" err="1" smtClean="0"/>
              <a:t>to</a:t>
            </a:r>
            <a:r>
              <a:rPr lang="tr-TR" sz="2300" dirty="0" smtClean="0"/>
              <a:t> </a:t>
            </a:r>
            <a:r>
              <a:rPr lang="tr-TR" sz="2300" dirty="0" err="1" smtClean="0"/>
              <a:t>food</a:t>
            </a:r>
            <a:r>
              <a:rPr lang="tr-TR" sz="2300" dirty="0" smtClean="0"/>
              <a:t> </a:t>
            </a:r>
            <a:r>
              <a:rPr lang="en-US" sz="2300" dirty="0" smtClean="0"/>
              <a:t>may</a:t>
            </a:r>
            <a:r>
              <a:rPr lang="tr-TR" sz="2300" dirty="0" smtClean="0"/>
              <a:t> </a:t>
            </a:r>
            <a:r>
              <a:rPr lang="en-US" sz="2300" dirty="0" smtClean="0"/>
              <a:t>adversely affect the quality of the product</a:t>
            </a:r>
            <a:endParaRPr lang="tr-TR" sz="2300" dirty="0" smtClean="0"/>
          </a:p>
        </p:txBody>
      </p:sp>
    </p:spTree>
    <p:extLst>
      <p:ext uri="{BB962C8B-B14F-4D97-AF65-F5344CB8AC3E}">
        <p14:creationId xmlns:p14="http://schemas.microsoft.com/office/powerpoint/2010/main" val="37508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1) </a:t>
            </a:r>
            <a:r>
              <a:rPr lang="tr-TR" b="1" dirty="0" err="1" smtClean="0"/>
              <a:t>Enzymatic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7448" cy="4495800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400" dirty="0" smtClean="0"/>
              <a:t> </a:t>
            </a:r>
            <a:r>
              <a:rPr lang="en-US" sz="2400" dirty="0" smtClean="0"/>
              <a:t>Three of these factors are particularly relevant in a packaging context</a:t>
            </a:r>
            <a:endParaRPr lang="tr-TR" sz="2400" dirty="0" smtClean="0"/>
          </a:p>
          <a:p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first</a:t>
            </a:r>
            <a:r>
              <a:rPr lang="tr-TR" sz="2400" b="1" dirty="0" smtClean="0"/>
              <a:t> is </a:t>
            </a:r>
            <a:r>
              <a:rPr lang="tr-TR" sz="2400" b="1" dirty="0" err="1" smtClean="0"/>
              <a:t>temperature</a:t>
            </a:r>
            <a:r>
              <a:rPr lang="tr-TR" sz="2400" dirty="0" smtClean="0"/>
              <a:t>: </a:t>
            </a:r>
            <a:r>
              <a:rPr lang="en-US" sz="2400" dirty="0" smtClean="0"/>
              <a:t>the ability of a package to maintain a low product temperature and thus retard enzyme action will</a:t>
            </a:r>
            <a:r>
              <a:rPr lang="tr-TR" sz="2400" dirty="0" smtClean="0"/>
              <a:t> </a:t>
            </a:r>
            <a:r>
              <a:rPr lang="en-US" sz="2400" dirty="0" smtClean="0"/>
              <a:t>often increase product shelf life</a:t>
            </a:r>
            <a:endParaRPr lang="tr-TR" sz="2400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The second important factor is aw</a:t>
            </a:r>
            <a:r>
              <a:rPr lang="en-US" sz="2400" dirty="0" smtClean="0"/>
              <a:t>, because the rate of enzyme</a:t>
            </a:r>
            <a:r>
              <a:rPr lang="tr-TR" sz="2400" dirty="0" smtClean="0"/>
              <a:t> </a:t>
            </a:r>
            <a:r>
              <a:rPr lang="en-US" sz="2400" dirty="0" smtClean="0"/>
              <a:t>activity is dependent on the amount of water available; low levels of water</a:t>
            </a:r>
            <a:r>
              <a:rPr lang="tr-TR" sz="2400" dirty="0" smtClean="0"/>
              <a:t> (</a:t>
            </a:r>
            <a:r>
              <a:rPr lang="tr-TR" sz="2400" dirty="0" err="1" smtClean="0"/>
              <a:t>below</a:t>
            </a:r>
            <a:r>
              <a:rPr lang="tr-TR" sz="2400" dirty="0" smtClean="0"/>
              <a:t> </a:t>
            </a:r>
            <a:r>
              <a:rPr lang="tr-TR" sz="2400" dirty="0" err="1" smtClean="0"/>
              <a:t>aw</a:t>
            </a:r>
            <a:r>
              <a:rPr lang="tr-TR" sz="2400" dirty="0" smtClean="0"/>
              <a:t> </a:t>
            </a:r>
            <a:r>
              <a:rPr lang="tr-TR" sz="2400" dirty="0" err="1" smtClean="0"/>
              <a:t>value</a:t>
            </a:r>
            <a:r>
              <a:rPr lang="tr-TR" sz="2400" dirty="0" smtClean="0"/>
              <a:t> of 0.3)</a:t>
            </a:r>
            <a:r>
              <a:rPr lang="en-US" sz="2400" dirty="0" smtClean="0"/>
              <a:t> can severely restrict</a:t>
            </a:r>
            <a:r>
              <a:rPr lang="tr-TR" sz="2400" dirty="0" smtClean="0"/>
              <a:t> </a:t>
            </a:r>
            <a:r>
              <a:rPr lang="tr-TR" sz="2400" dirty="0" err="1" smtClean="0"/>
              <a:t>enzymic</a:t>
            </a:r>
            <a:r>
              <a:rPr lang="tr-TR" sz="2400" dirty="0" smtClean="0"/>
              <a:t> </a:t>
            </a:r>
            <a:r>
              <a:rPr lang="tr-TR" sz="2400" dirty="0" err="1" smtClean="0"/>
              <a:t>activities</a:t>
            </a:r>
            <a:endParaRPr lang="tr-TR" sz="2400" dirty="0" smtClean="0"/>
          </a:p>
          <a:p>
            <a:r>
              <a:rPr lang="en-US" sz="2400" dirty="0" smtClean="0"/>
              <a:t>Finally, </a:t>
            </a:r>
            <a:r>
              <a:rPr lang="en-US" sz="2400" b="1" dirty="0" smtClean="0">
                <a:solidFill>
                  <a:srgbClr val="0000FF"/>
                </a:solidFill>
              </a:rPr>
              <a:t>alteration of substrate </a:t>
            </a:r>
            <a:r>
              <a:rPr lang="en-US" sz="2400" dirty="0" smtClean="0"/>
              <a:t>(in particular,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tr-TR" sz="2400" dirty="0" err="1" smtClean="0"/>
              <a:t>replacement</a:t>
            </a:r>
            <a:r>
              <a:rPr lang="tr-TR" sz="2400" dirty="0" smtClean="0"/>
              <a:t> </a:t>
            </a:r>
            <a:r>
              <a:rPr lang="en-US" sz="2400" dirty="0" smtClean="0"/>
              <a:t>of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inert</a:t>
            </a:r>
            <a:r>
              <a:rPr lang="tr-TR" sz="2400" dirty="0" smtClean="0"/>
              <a:t> </a:t>
            </a:r>
            <a:r>
              <a:rPr lang="tr-TR" sz="2400" dirty="0" err="1" smtClean="0"/>
              <a:t>gas</a:t>
            </a:r>
            <a:r>
              <a:rPr lang="en-US" sz="2400" dirty="0" smtClean="0"/>
              <a:t>) is important in many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-dependent reactions that are</a:t>
            </a:r>
            <a:r>
              <a:rPr lang="tr-TR" sz="2400" dirty="0" smtClean="0"/>
              <a:t> </a:t>
            </a:r>
            <a:r>
              <a:rPr lang="en-US" sz="2400" dirty="0" smtClean="0"/>
              <a:t>catalyzed by enzymes, for example, </a:t>
            </a:r>
            <a:r>
              <a:rPr lang="en-US" sz="2400" dirty="0" err="1" smtClean="0"/>
              <a:t>enzymic</a:t>
            </a:r>
            <a:r>
              <a:rPr lang="en-US" sz="2400" dirty="0" smtClean="0"/>
              <a:t> browning due to oxidation of phenols in fruits and</a:t>
            </a:r>
            <a:r>
              <a:rPr lang="tr-TR" sz="2400" dirty="0" smtClean="0"/>
              <a:t> </a:t>
            </a:r>
            <a:r>
              <a:rPr lang="tr-TR" sz="2400" dirty="0" err="1" smtClean="0"/>
              <a:t>vegetables</a:t>
            </a:r>
            <a:endParaRPr lang="tr-TR" sz="2400" dirty="0" smtClean="0"/>
          </a:p>
          <a:p>
            <a:endParaRPr lang="tr-TR" sz="24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2) </a:t>
            </a:r>
            <a:r>
              <a:rPr lang="tr-TR" b="1" dirty="0" err="1" smtClean="0"/>
              <a:t>Physical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Physical changes affecting shelf life can be brought about directly by </a:t>
            </a:r>
            <a:r>
              <a:rPr lang="en-US" sz="2800" dirty="0" smtClean="0"/>
              <a:t>physical</a:t>
            </a:r>
            <a:r>
              <a:rPr lang="tr-TR" sz="2800" dirty="0" smtClean="0"/>
              <a:t> </a:t>
            </a:r>
            <a:r>
              <a:rPr lang="en-US" sz="2800" dirty="0" smtClean="0"/>
              <a:t>damage</a:t>
            </a:r>
            <a:endParaRPr lang="tr-TR" sz="2800" dirty="0" smtClean="0"/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first</a:t>
            </a:r>
            <a:r>
              <a:rPr lang="tr-TR" sz="2800" dirty="0" smtClean="0"/>
              <a:t> </a:t>
            </a:r>
            <a:r>
              <a:rPr lang="tr-TR" sz="2800" dirty="0" err="1" smtClean="0"/>
              <a:t>function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is </a:t>
            </a:r>
            <a:r>
              <a:rPr lang="tr-TR" sz="2800" dirty="0" err="1" smtClean="0"/>
              <a:t>protection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en-US" sz="2800" dirty="0"/>
              <a:t>environmental factors and contamination such as dust and dirt, </a:t>
            </a:r>
            <a:r>
              <a:rPr lang="en-US" sz="2800" dirty="0" smtClean="0"/>
              <a:t>dehydration</a:t>
            </a:r>
            <a:r>
              <a:rPr lang="tr-TR" sz="2800" dirty="0" smtClean="0"/>
              <a:t> </a:t>
            </a:r>
            <a:r>
              <a:rPr lang="en-US" sz="2800" dirty="0" smtClean="0"/>
              <a:t>and </a:t>
            </a:r>
            <a:r>
              <a:rPr lang="en-US" sz="2800" dirty="0"/>
              <a:t>rehydration, insect and </a:t>
            </a:r>
            <a:r>
              <a:rPr lang="en-US" sz="2800" dirty="0" smtClean="0"/>
              <a:t>rodent</a:t>
            </a:r>
            <a:r>
              <a:rPr lang="tr-TR" sz="2800" dirty="0" smtClean="0"/>
              <a:t>s</a:t>
            </a:r>
            <a:r>
              <a:rPr lang="en-US" sz="2800" dirty="0" smtClean="0"/>
              <a:t>, leakage </a:t>
            </a:r>
            <a:r>
              <a:rPr lang="en-US" sz="2800" dirty="0"/>
              <a:t>and </a:t>
            </a:r>
            <a:r>
              <a:rPr lang="en-US" sz="2800" dirty="0" smtClean="0"/>
              <a:t>spillage</a:t>
            </a:r>
            <a:r>
              <a:rPr lang="tr-TR" sz="2800" dirty="0"/>
              <a:t> </a:t>
            </a:r>
            <a:r>
              <a:rPr lang="en-US" sz="2800" dirty="0" smtClean="0"/>
              <a:t>during </a:t>
            </a:r>
            <a:r>
              <a:rPr lang="en-US" sz="2800" dirty="0"/>
              <a:t>storage and </a:t>
            </a:r>
            <a:r>
              <a:rPr lang="en-US" sz="2800" dirty="0" smtClean="0"/>
              <a:t>distribution</a:t>
            </a:r>
            <a:endParaRPr lang="tr-TR" sz="2800" dirty="0" smtClean="0"/>
          </a:p>
          <a:p>
            <a:r>
              <a:rPr lang="tr-TR" sz="2800" dirty="0" err="1" smtClean="0"/>
              <a:t>However</a:t>
            </a:r>
            <a:r>
              <a:rPr lang="tr-TR" sz="2800" dirty="0" smtClean="0"/>
              <a:t>, in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cases</a:t>
            </a:r>
            <a:r>
              <a:rPr lang="tr-TR" sz="2800" dirty="0" smtClean="0"/>
              <a:t>, </a:t>
            </a:r>
            <a:r>
              <a:rPr lang="tr-TR" sz="2800" dirty="0" err="1" smtClean="0"/>
              <a:t>careless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intentional</a:t>
            </a:r>
            <a:r>
              <a:rPr lang="tr-TR" sz="2800" dirty="0" smtClean="0"/>
              <a:t> </a:t>
            </a:r>
            <a:r>
              <a:rPr lang="tr-TR" sz="2800" dirty="0" err="1" smtClean="0"/>
              <a:t>strike</a:t>
            </a:r>
            <a:r>
              <a:rPr lang="tr-TR" sz="2800" dirty="0" smtClean="0"/>
              <a:t>, </a:t>
            </a:r>
            <a:r>
              <a:rPr lang="tr-TR" sz="2800" dirty="0" err="1" smtClean="0"/>
              <a:t>press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irritation</a:t>
            </a:r>
            <a:r>
              <a:rPr lang="tr-TR" sz="2800" dirty="0" smtClean="0"/>
              <a:t> </a:t>
            </a:r>
            <a:r>
              <a:rPr lang="tr-TR" sz="2800" dirty="0" err="1" smtClean="0"/>
              <a:t>may</a:t>
            </a:r>
            <a:r>
              <a:rPr lang="tr-TR" sz="2800" dirty="0" smtClean="0"/>
              <a:t> </a:t>
            </a:r>
            <a:r>
              <a:rPr lang="tr-TR" sz="2800" dirty="0" err="1" smtClean="0"/>
              <a:t>negatively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pysical</a:t>
            </a:r>
            <a:r>
              <a:rPr lang="tr-TR" sz="2800" dirty="0" smtClean="0"/>
              <a:t> </a:t>
            </a:r>
            <a:r>
              <a:rPr lang="tr-TR" sz="2800" dirty="0" err="1" smtClean="0"/>
              <a:t>quality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during</a:t>
            </a:r>
            <a:r>
              <a:rPr lang="tr-TR" sz="2800" dirty="0" smtClean="0"/>
              <a:t> </a:t>
            </a:r>
            <a:r>
              <a:rPr lang="tr-TR" sz="2800" dirty="0" err="1" smtClean="0"/>
              <a:t>distribution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storage</a:t>
            </a:r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2.1) </a:t>
            </a:r>
            <a:r>
              <a:rPr lang="tr-TR" b="1" dirty="0" err="1" smtClean="0"/>
              <a:t>Physical</a:t>
            </a:r>
            <a:r>
              <a:rPr lang="tr-TR" b="1" dirty="0" smtClean="0"/>
              <a:t> </a:t>
            </a:r>
            <a:r>
              <a:rPr lang="tr-TR" b="1" dirty="0" err="1" smtClean="0"/>
              <a:t>damage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During product life, particularly in storage, distribution and consumer </a:t>
            </a:r>
            <a:r>
              <a:rPr lang="en-US" sz="2800" dirty="0" smtClean="0"/>
              <a:t>handling,</a:t>
            </a:r>
            <a:r>
              <a:rPr lang="tr-TR" sz="2800" dirty="0" smtClean="0"/>
              <a:t> </a:t>
            </a:r>
            <a:r>
              <a:rPr lang="en-US" sz="2800" dirty="0" smtClean="0"/>
              <a:t>products </a:t>
            </a:r>
            <a:r>
              <a:rPr lang="en-US" sz="2800" dirty="0"/>
              <a:t>are subjected to vibration on vehicles, compressive loads </a:t>
            </a:r>
            <a:r>
              <a:rPr lang="en-US" sz="2800" dirty="0" smtClean="0"/>
              <a:t>during</a:t>
            </a:r>
            <a:r>
              <a:rPr lang="tr-TR" sz="2800" dirty="0" smtClean="0"/>
              <a:t> </a:t>
            </a:r>
            <a:r>
              <a:rPr lang="en-US" sz="2800" dirty="0"/>
              <a:t>stacking in warehouses and sudden </a:t>
            </a:r>
            <a:r>
              <a:rPr lang="tr-TR" sz="2800" dirty="0" err="1" smtClean="0"/>
              <a:t>strike</a:t>
            </a:r>
            <a:r>
              <a:rPr lang="tr-TR" sz="2800" dirty="0" smtClean="0"/>
              <a:t>, </a:t>
            </a:r>
            <a:r>
              <a:rPr lang="tr-TR" sz="2800" dirty="0" err="1" smtClean="0"/>
              <a:t>shake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overturn</a:t>
            </a:r>
            <a:r>
              <a:rPr lang="tr-TR" sz="2800" dirty="0" smtClean="0"/>
              <a:t> </a:t>
            </a:r>
          </a:p>
          <a:p>
            <a:r>
              <a:rPr lang="en-US" sz="2800" dirty="0"/>
              <a:t>The formulation of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product </a:t>
            </a:r>
            <a:r>
              <a:rPr lang="en-US" sz="2800" b="1" dirty="0">
                <a:solidFill>
                  <a:srgbClr val="C00000"/>
                </a:solidFill>
              </a:rPr>
              <a:t>must be sufficient to </a:t>
            </a:r>
            <a:r>
              <a:rPr lang="en-US" sz="2800" b="1" dirty="0" smtClean="0">
                <a:solidFill>
                  <a:srgbClr val="C00000"/>
                </a:solidFill>
              </a:rPr>
              <a:t>tolerate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these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pysical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hazards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packaging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must be able to withstand and </a:t>
            </a:r>
            <a:r>
              <a:rPr lang="en-US" sz="2800" b="1" dirty="0" smtClean="0">
                <a:solidFill>
                  <a:srgbClr val="0000FF"/>
                </a:solidFill>
              </a:rPr>
              <a:t>protect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food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, </a:t>
            </a:r>
            <a:r>
              <a:rPr lang="tr-TR" sz="2800" dirty="0" err="1" smtClean="0"/>
              <a:t>emulsions</a:t>
            </a:r>
            <a:r>
              <a:rPr lang="tr-TR" sz="2800" dirty="0" smtClean="0"/>
              <a:t> </a:t>
            </a:r>
            <a:r>
              <a:rPr lang="en-US" sz="2800" dirty="0"/>
              <a:t>must be stable enough to withstand vibration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2.1</a:t>
            </a:r>
            <a:r>
              <a:rPr lang="tr-TR" b="1" dirty="0"/>
              <a:t>) </a:t>
            </a:r>
            <a:r>
              <a:rPr lang="tr-TR" b="1" dirty="0" err="1"/>
              <a:t>Physical</a:t>
            </a:r>
            <a:r>
              <a:rPr lang="tr-TR" b="1" dirty="0"/>
              <a:t> </a:t>
            </a:r>
            <a:r>
              <a:rPr lang="tr-TR" b="1" dirty="0" err="1"/>
              <a:t>damage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pic>
        <p:nvPicPr>
          <p:cNvPr id="1026" name="Picture 2" descr="heat seal package ile ilgili görsel sonuc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1" b="5553"/>
          <a:stretch/>
        </p:blipFill>
        <p:spPr bwMode="auto">
          <a:xfrm>
            <a:off x="266700" y="1548021"/>
            <a:ext cx="2763780" cy="204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ht milk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85"/>
          <a:stretch/>
        </p:blipFill>
        <p:spPr bwMode="auto">
          <a:xfrm>
            <a:off x="3286600" y="1548021"/>
            <a:ext cx="1005944" cy="188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266700" y="3518962"/>
            <a:ext cx="4336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**H</a:t>
            </a:r>
            <a:r>
              <a:rPr lang="en-US" sz="2400" dirty="0" smtClean="0"/>
              <a:t>eat </a:t>
            </a:r>
            <a:r>
              <a:rPr lang="en-US" sz="2400" dirty="0"/>
              <a:t>seals and screw </a:t>
            </a:r>
            <a:r>
              <a:rPr lang="en-US" sz="2400" dirty="0" smtClean="0"/>
              <a:t>caps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vulnerable</a:t>
            </a:r>
            <a:r>
              <a:rPr lang="tr-TR" sz="2400" dirty="0" smtClean="0"/>
              <a:t> </a:t>
            </a:r>
            <a:r>
              <a:rPr lang="tr-TR" sz="2400" dirty="0" err="1" smtClean="0"/>
              <a:t>areas</a:t>
            </a:r>
            <a:r>
              <a:rPr lang="tr-TR" sz="2400" dirty="0" smtClean="0"/>
              <a:t> </a:t>
            </a:r>
            <a:r>
              <a:rPr lang="tr-TR" sz="2400" dirty="0" err="1" smtClean="0"/>
              <a:t>against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damage</a:t>
            </a:r>
            <a:r>
              <a:rPr lang="tr-TR" sz="2400" dirty="0" smtClean="0"/>
              <a:t>,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in </a:t>
            </a:r>
            <a:r>
              <a:rPr lang="tr-TR" sz="2400" dirty="0" err="1" smtClean="0"/>
              <a:t>leakage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loss</a:t>
            </a:r>
            <a:r>
              <a:rPr lang="tr-TR" sz="2400" dirty="0" smtClean="0"/>
              <a:t> of </a:t>
            </a:r>
            <a:r>
              <a:rPr lang="tr-TR" sz="2400" dirty="0" err="1" smtClean="0"/>
              <a:t>protection</a:t>
            </a:r>
            <a:r>
              <a:rPr lang="tr-TR" sz="2400" dirty="0" smtClean="0"/>
              <a:t> </a:t>
            </a:r>
            <a:r>
              <a:rPr lang="tr-TR" sz="2400" dirty="0" err="1" smtClean="0"/>
              <a:t>due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air</a:t>
            </a:r>
            <a:r>
              <a:rPr lang="tr-TR" sz="2400" dirty="0" smtClean="0"/>
              <a:t> </a:t>
            </a:r>
            <a:r>
              <a:rPr lang="tr-TR" sz="2400" dirty="0" err="1" smtClean="0"/>
              <a:t>intake</a:t>
            </a:r>
            <a:endParaRPr lang="en-US" sz="2400" dirty="0"/>
          </a:p>
        </p:txBody>
      </p:sp>
      <p:pic>
        <p:nvPicPr>
          <p:cNvPr id="1030" name="Picture 6" descr="fragile foods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432" y="1701242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5073704" y="3597540"/>
            <a:ext cx="3689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**F</a:t>
            </a:r>
            <a:r>
              <a:rPr lang="en-US" sz="2400" dirty="0" err="1" smtClean="0"/>
              <a:t>ragile</a:t>
            </a:r>
            <a:r>
              <a:rPr lang="tr-TR" sz="2400" dirty="0" smtClean="0"/>
              <a:t> </a:t>
            </a:r>
            <a:r>
              <a:rPr lang="en-US" sz="2400" dirty="0" smtClean="0"/>
              <a:t>products</a:t>
            </a:r>
            <a:r>
              <a:rPr lang="en-US" sz="2400" dirty="0"/>
              <a:t>, that are susceptible to </a:t>
            </a:r>
            <a:r>
              <a:rPr lang="en-US" sz="2400" dirty="0" smtClean="0"/>
              <a:t>crushing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sensitive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physical</a:t>
            </a:r>
            <a:r>
              <a:rPr lang="tr-TR" sz="2400" dirty="0" smtClean="0"/>
              <a:t> </a:t>
            </a:r>
            <a:r>
              <a:rPr lang="tr-TR" sz="2400" dirty="0" err="1" smtClean="0"/>
              <a:t>damage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60560" y="5202183"/>
            <a:ext cx="90108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Fruit and vegetables that are susceptible to </a:t>
            </a:r>
            <a:r>
              <a:rPr lang="en-US" sz="2200" dirty="0" smtClean="0"/>
              <a:t>bruising</a:t>
            </a:r>
            <a:r>
              <a:rPr lang="tr-TR" sz="2200" dirty="0" smtClean="0"/>
              <a:t> </a:t>
            </a:r>
            <a:r>
              <a:rPr lang="en-US" sz="2200" dirty="0" smtClean="0"/>
              <a:t>require </a:t>
            </a:r>
            <a:r>
              <a:rPr lang="en-US" sz="2200" dirty="0"/>
              <a:t>protection from rough handling and the outer packaging </a:t>
            </a:r>
            <a:r>
              <a:rPr lang="tr-TR" sz="2200" dirty="0" err="1" smtClean="0"/>
              <a:t>must</a:t>
            </a:r>
            <a:r>
              <a:rPr lang="tr-TR" sz="2200" dirty="0" smtClean="0"/>
              <a:t> be </a:t>
            </a:r>
            <a:r>
              <a:rPr lang="en-US" sz="2200" dirty="0" smtClean="0"/>
              <a:t>used </a:t>
            </a:r>
            <a:r>
              <a:rPr lang="en-US" sz="2200" dirty="0"/>
              <a:t>for </a:t>
            </a:r>
            <a:r>
              <a:rPr lang="en-US" sz="2200" dirty="0" smtClean="0"/>
              <a:t>distribution</a:t>
            </a:r>
            <a:r>
              <a:rPr lang="tr-TR" sz="2200" dirty="0" smtClean="0"/>
              <a:t> </a:t>
            </a:r>
            <a:r>
              <a:rPr lang="en-US" sz="2200" dirty="0" smtClean="0"/>
              <a:t>purposes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 smtClean="0"/>
              <a:t>protect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food</a:t>
            </a:r>
            <a:r>
              <a:rPr lang="tr-TR" sz="2200" dirty="0" smtClean="0"/>
              <a:t> </a:t>
            </a:r>
            <a:r>
              <a:rPr lang="tr-TR" sz="2200" dirty="0" err="1" smtClean="0"/>
              <a:t>from</a:t>
            </a:r>
            <a:r>
              <a:rPr lang="tr-TR" sz="2200" dirty="0" smtClean="0"/>
              <a:t> </a:t>
            </a:r>
            <a:r>
              <a:rPr lang="tr-TR" sz="2200" dirty="0" err="1" smtClean="0"/>
              <a:t>physical</a:t>
            </a:r>
            <a:r>
              <a:rPr lang="tr-TR" sz="2200" dirty="0" smtClean="0"/>
              <a:t> </a:t>
            </a:r>
            <a:r>
              <a:rPr lang="tr-TR" sz="2200" dirty="0" err="1" smtClean="0"/>
              <a:t>damage</a:t>
            </a:r>
            <a:r>
              <a:rPr lang="tr-TR" sz="2200" dirty="0" smtClean="0"/>
              <a:t>.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most</a:t>
            </a:r>
            <a:r>
              <a:rPr lang="tr-TR" sz="2200" dirty="0" smtClean="0"/>
              <a:t> </a:t>
            </a:r>
            <a:r>
              <a:rPr lang="tr-TR" sz="2200" dirty="0" err="1" smtClean="0"/>
              <a:t>important</a:t>
            </a:r>
            <a:r>
              <a:rPr lang="tr-TR" sz="2200" dirty="0" smtClean="0"/>
              <a:t> </a:t>
            </a:r>
            <a:r>
              <a:rPr lang="tr-TR" sz="2200" dirty="0" err="1" smtClean="0"/>
              <a:t>thing</a:t>
            </a:r>
            <a:r>
              <a:rPr lang="tr-TR" sz="2200" dirty="0" smtClean="0"/>
              <a:t> is </a:t>
            </a:r>
            <a:r>
              <a:rPr lang="tr-TR" sz="2200" dirty="0" err="1" smtClean="0"/>
              <a:t>that</a:t>
            </a:r>
            <a:r>
              <a:rPr lang="tr-TR" sz="2200" dirty="0" smtClean="0"/>
              <a:t> </a:t>
            </a:r>
            <a:r>
              <a:rPr lang="tr-TR" sz="2200" dirty="0" err="1" smtClean="0"/>
              <a:t>airflow</a:t>
            </a:r>
            <a:r>
              <a:rPr lang="tr-TR" sz="2200" dirty="0" smtClean="0"/>
              <a:t> </a:t>
            </a:r>
            <a:r>
              <a:rPr lang="tr-TR" sz="2200" dirty="0" err="1" smtClean="0"/>
              <a:t>that</a:t>
            </a:r>
            <a:r>
              <a:rPr lang="tr-TR" sz="2200" dirty="0" smtClean="0"/>
              <a:t> </a:t>
            </a:r>
            <a:r>
              <a:rPr lang="tr-TR" sz="2200" dirty="0" err="1" smtClean="0"/>
              <a:t>required</a:t>
            </a:r>
            <a:r>
              <a:rPr lang="tr-TR" sz="2200" dirty="0" smtClean="0"/>
              <a:t> </a:t>
            </a:r>
            <a:r>
              <a:rPr lang="tr-TR" sz="2200" dirty="0" err="1" smtClean="0"/>
              <a:t>by</a:t>
            </a:r>
            <a:r>
              <a:rPr lang="tr-TR" sz="2200" dirty="0" smtClean="0"/>
              <a:t> </a:t>
            </a:r>
            <a:r>
              <a:rPr lang="tr-TR" sz="2200" dirty="0" err="1" smtClean="0"/>
              <a:t>fruits</a:t>
            </a:r>
            <a:r>
              <a:rPr lang="tr-TR" sz="2200" dirty="0" smtClean="0"/>
              <a:t> </a:t>
            </a:r>
            <a:r>
              <a:rPr lang="tr-TR" sz="2200" dirty="0" err="1" smtClean="0"/>
              <a:t>or</a:t>
            </a:r>
            <a:r>
              <a:rPr lang="tr-TR" sz="2200" dirty="0" smtClean="0"/>
              <a:t> </a:t>
            </a:r>
            <a:r>
              <a:rPr lang="tr-TR" sz="2200" dirty="0" err="1" smtClean="0"/>
              <a:t>vegetables</a:t>
            </a:r>
            <a:r>
              <a:rPr lang="tr-TR" sz="2200" dirty="0" smtClean="0"/>
              <a:t> </a:t>
            </a:r>
            <a:r>
              <a:rPr lang="tr-TR" sz="2200" dirty="0" err="1" smtClean="0"/>
              <a:t>for</a:t>
            </a:r>
            <a:r>
              <a:rPr lang="tr-TR" sz="2200" dirty="0" smtClean="0"/>
              <a:t> </a:t>
            </a:r>
            <a:r>
              <a:rPr lang="tr-TR" sz="2200" dirty="0" err="1" smtClean="0"/>
              <a:t>respiration</a:t>
            </a:r>
            <a:r>
              <a:rPr lang="tr-TR" sz="2200" dirty="0" smtClean="0"/>
              <a:t> </a:t>
            </a:r>
            <a:r>
              <a:rPr lang="tr-TR" sz="2200" dirty="0" err="1" smtClean="0"/>
              <a:t>must</a:t>
            </a:r>
            <a:r>
              <a:rPr lang="tr-TR" sz="2200" dirty="0" smtClean="0"/>
              <a:t> be </a:t>
            </a:r>
            <a:r>
              <a:rPr lang="tr-TR" sz="2200" dirty="0" err="1" smtClean="0"/>
              <a:t>allowed</a:t>
            </a:r>
            <a:r>
              <a:rPr lang="tr-TR" sz="2200" dirty="0" smtClean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2.2.) </a:t>
            </a:r>
            <a:r>
              <a:rPr lang="tr-TR" b="1" dirty="0" err="1" smtClean="0"/>
              <a:t>Insect</a:t>
            </a:r>
            <a:r>
              <a:rPr lang="tr-TR" b="1" dirty="0" smtClean="0"/>
              <a:t> </a:t>
            </a:r>
            <a:r>
              <a:rPr lang="tr-TR" b="1" dirty="0" err="1" smtClean="0"/>
              <a:t>damage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Infestation of foods with insects can be extremely unpleasant for the </a:t>
            </a:r>
            <a:r>
              <a:rPr lang="en-US" sz="2800" dirty="0" smtClean="0"/>
              <a:t>consumer</a:t>
            </a:r>
            <a:r>
              <a:rPr lang="tr-TR" sz="2800" dirty="0" smtClean="0"/>
              <a:t> </a:t>
            </a:r>
            <a:r>
              <a:rPr lang="en-US" sz="2800" dirty="0" smtClean="0"/>
              <a:t>because </a:t>
            </a:r>
            <a:r>
              <a:rPr lang="en-US" sz="2800" dirty="0"/>
              <a:t>it is often not detected until the opening of the </a:t>
            </a:r>
            <a:r>
              <a:rPr lang="en-US" sz="2800" dirty="0" smtClean="0"/>
              <a:t>product</a:t>
            </a:r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  <a:p>
            <a:r>
              <a:rPr lang="en-US" sz="2800" dirty="0"/>
              <a:t>Insect </a:t>
            </a:r>
            <a:r>
              <a:rPr lang="en-US" sz="2800" dirty="0" smtClean="0"/>
              <a:t>infestation</a:t>
            </a:r>
            <a:r>
              <a:rPr lang="tr-TR" sz="2800" dirty="0" smtClean="0"/>
              <a:t> </a:t>
            </a:r>
            <a:r>
              <a:rPr lang="en-US" sz="2800" b="1" dirty="0" smtClean="0"/>
              <a:t>can </a:t>
            </a:r>
            <a:r>
              <a:rPr lang="en-US" sz="2800" b="1" dirty="0"/>
              <a:t>occur at any point after manufacture</a:t>
            </a:r>
            <a:r>
              <a:rPr lang="en-US" sz="2800" dirty="0"/>
              <a:t>, but is most likely </a:t>
            </a:r>
            <a:r>
              <a:rPr lang="en-US" sz="2800" b="1" dirty="0">
                <a:solidFill>
                  <a:srgbClr val="0000FF"/>
                </a:solidFill>
              </a:rPr>
              <a:t>during </a:t>
            </a:r>
            <a:r>
              <a:rPr lang="en-US" sz="2800" b="1" dirty="0" smtClean="0">
                <a:solidFill>
                  <a:srgbClr val="0000FF"/>
                </a:solidFill>
              </a:rPr>
              <a:t>extended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storage </a:t>
            </a:r>
            <a:r>
              <a:rPr lang="en-US" sz="2800" b="1" dirty="0">
                <a:solidFill>
                  <a:srgbClr val="0000FF"/>
                </a:solidFill>
              </a:rPr>
              <a:t>periods or during </a:t>
            </a:r>
            <a:r>
              <a:rPr lang="en-US" sz="2800" b="1" dirty="0" smtClean="0">
                <a:solidFill>
                  <a:srgbClr val="0000FF"/>
                </a:solidFill>
              </a:rPr>
              <a:t>shipment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en-US" sz="2800" dirty="0"/>
              <a:t>Insect </a:t>
            </a:r>
            <a:r>
              <a:rPr lang="en-US" sz="2800" dirty="0" smtClean="0"/>
              <a:t>infestation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results</a:t>
            </a:r>
            <a:r>
              <a:rPr lang="tr-TR" sz="2800" b="1" dirty="0" smtClean="0">
                <a:solidFill>
                  <a:srgbClr val="C00000"/>
                </a:solidFill>
              </a:rPr>
              <a:t> in </a:t>
            </a:r>
            <a:r>
              <a:rPr lang="en-US" sz="2800" b="1" dirty="0" smtClean="0">
                <a:solidFill>
                  <a:srgbClr val="C00000"/>
                </a:solidFill>
              </a:rPr>
              <a:t>loss </a:t>
            </a:r>
            <a:r>
              <a:rPr lang="en-US" sz="2800" b="1" dirty="0">
                <a:solidFill>
                  <a:srgbClr val="C00000"/>
                </a:solidFill>
              </a:rPr>
              <a:t>of </a:t>
            </a:r>
            <a:r>
              <a:rPr lang="en-US" sz="2800" b="1" dirty="0" smtClean="0">
                <a:solidFill>
                  <a:srgbClr val="C00000"/>
                </a:solidFill>
              </a:rPr>
              <a:t>materials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and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damage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name of </a:t>
            </a:r>
            <a:r>
              <a:rPr lang="tr-TR" sz="2800" b="1" dirty="0" err="1" smtClean="0">
                <a:solidFill>
                  <a:srgbClr val="C00000"/>
                </a:solidFill>
              </a:rPr>
              <a:t>br</a:t>
            </a:r>
            <a:r>
              <a:rPr lang="en-US" sz="2800" b="1" dirty="0" smtClean="0">
                <a:solidFill>
                  <a:srgbClr val="C00000"/>
                </a:solidFill>
              </a:rPr>
              <a:t>ands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2.2</a:t>
            </a:r>
            <a:r>
              <a:rPr lang="tr-TR" b="1" dirty="0"/>
              <a:t>.) </a:t>
            </a:r>
            <a:r>
              <a:rPr lang="tr-TR" b="1" dirty="0" err="1"/>
              <a:t>Insect</a:t>
            </a:r>
            <a:r>
              <a:rPr lang="tr-TR" b="1" dirty="0"/>
              <a:t> </a:t>
            </a:r>
            <a:r>
              <a:rPr lang="tr-TR" b="1" dirty="0" err="1"/>
              <a:t>damage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33829" y="1600200"/>
            <a:ext cx="8432219" cy="4495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Package pests are classified in two</a:t>
            </a:r>
            <a:r>
              <a:rPr lang="tr-TR" sz="2400" dirty="0" smtClean="0"/>
              <a:t> </a:t>
            </a:r>
            <a:r>
              <a:rPr lang="en-US" sz="2400" dirty="0" smtClean="0"/>
              <a:t>groups – penetrators and invaders</a:t>
            </a:r>
            <a:endParaRPr lang="tr-TR" sz="2400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Penetrators </a:t>
            </a:r>
            <a:r>
              <a:rPr lang="en-US" sz="2400" dirty="0" smtClean="0"/>
              <a:t>are </a:t>
            </a:r>
            <a:r>
              <a:rPr lang="tr-TR" sz="2400" dirty="0" err="1" smtClean="0"/>
              <a:t>capable</a:t>
            </a:r>
            <a:r>
              <a:rPr lang="tr-TR" sz="2400" dirty="0" smtClean="0"/>
              <a:t> of </a:t>
            </a:r>
            <a:r>
              <a:rPr lang="tr-TR" sz="2400" dirty="0" err="1" smtClean="0"/>
              <a:t>entry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package</a:t>
            </a:r>
            <a:r>
              <a:rPr lang="tr-TR" sz="2400" dirty="0" smtClean="0"/>
              <a:t> </a:t>
            </a:r>
            <a:r>
              <a:rPr lang="tr-TR" sz="2400" dirty="0" err="1" smtClean="0"/>
              <a:t>through</a:t>
            </a:r>
            <a:r>
              <a:rPr lang="tr-TR" sz="2400" dirty="0" smtClean="0"/>
              <a:t> </a:t>
            </a:r>
            <a:r>
              <a:rPr lang="en-US" sz="2400" dirty="0" smtClean="0"/>
              <a:t>one or more layers of flexible packaging materials. It is</a:t>
            </a:r>
            <a:r>
              <a:rPr lang="tr-TR" sz="2400" dirty="0" smtClean="0"/>
              <a:t> </a:t>
            </a:r>
            <a:r>
              <a:rPr lang="en-US" sz="2400" dirty="0" smtClean="0"/>
              <a:t>possible to reduce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en-US" sz="2400" dirty="0" smtClean="0"/>
              <a:t>infestation by </a:t>
            </a:r>
            <a:r>
              <a:rPr lang="en-US" sz="2400" b="1" dirty="0" smtClean="0">
                <a:solidFill>
                  <a:srgbClr val="C00000"/>
                </a:solidFill>
              </a:rPr>
              <a:t>preventing the escape of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odours</a:t>
            </a:r>
            <a:r>
              <a:rPr lang="en-US" sz="2400" b="1" dirty="0" smtClean="0">
                <a:solidFill>
                  <a:srgbClr val="C00000"/>
                </a:solidFill>
              </a:rPr>
              <a:t> from the package through the use of </a:t>
            </a:r>
            <a:r>
              <a:rPr lang="tr-TR" sz="2400" b="1" dirty="0" err="1" smtClean="0">
                <a:solidFill>
                  <a:srgbClr val="C00000"/>
                </a:solidFill>
              </a:rPr>
              <a:t>high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odor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barrier materials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0000FF"/>
                </a:solidFill>
              </a:rPr>
              <a:t>Invaders</a:t>
            </a:r>
            <a:r>
              <a:rPr lang="en-US" sz="2400" dirty="0"/>
              <a:t> are more common and </a:t>
            </a:r>
            <a:r>
              <a:rPr lang="en-US" sz="2400" b="1" dirty="0">
                <a:solidFill>
                  <a:srgbClr val="0000FF"/>
                </a:solidFill>
              </a:rPr>
              <a:t>enter packages through </a:t>
            </a:r>
            <a:r>
              <a:rPr lang="en-US" sz="2400" b="1" dirty="0" smtClean="0">
                <a:solidFill>
                  <a:srgbClr val="0000FF"/>
                </a:solidFill>
              </a:rPr>
              <a:t>existing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</a:rPr>
              <a:t>openings</a:t>
            </a:r>
            <a:r>
              <a:rPr lang="en-US" sz="2400" b="1" dirty="0">
                <a:solidFill>
                  <a:srgbClr val="0000FF"/>
                </a:solidFill>
              </a:rPr>
              <a:t>, usually created from poor seals, openings made by other insects </a:t>
            </a:r>
            <a:r>
              <a:rPr lang="en-US" sz="2400" b="1" dirty="0" smtClean="0">
                <a:solidFill>
                  <a:srgbClr val="0000FF"/>
                </a:solidFill>
              </a:rPr>
              <a:t>or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</a:rPr>
              <a:t>mechanical </a:t>
            </a:r>
            <a:r>
              <a:rPr lang="en-US" sz="2400" b="1" dirty="0">
                <a:solidFill>
                  <a:srgbClr val="0000FF"/>
                </a:solidFill>
              </a:rPr>
              <a:t>damage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r>
              <a:rPr lang="tr-TR" sz="2400" dirty="0" err="1" smtClean="0"/>
              <a:t>Therefore</a:t>
            </a:r>
            <a:r>
              <a:rPr lang="tr-TR" sz="2400" dirty="0" smtClean="0"/>
              <a:t>,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seals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should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be </a:t>
            </a:r>
            <a:r>
              <a:rPr lang="tr-TR" sz="2400" b="1" dirty="0" err="1" smtClean="0">
                <a:solidFill>
                  <a:schemeClr val="accent3">
                    <a:lumMod val="75000"/>
                  </a:schemeClr>
                </a:solidFill>
              </a:rPr>
              <a:t>durable</a:t>
            </a:r>
            <a:r>
              <a:rPr lang="tr-TR" sz="2400" dirty="0" smtClean="0"/>
              <a:t> </a:t>
            </a:r>
            <a:r>
              <a:rPr lang="tr-TR" sz="2400" dirty="0" err="1" smtClean="0"/>
              <a:t>against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insects</a:t>
            </a:r>
            <a:r>
              <a:rPr lang="tr-TR" sz="2400" dirty="0" smtClean="0"/>
              <a:t>. </a:t>
            </a:r>
            <a:r>
              <a:rPr lang="tr-TR" sz="2400" dirty="0" err="1" smtClean="0"/>
              <a:t>Additionally</a:t>
            </a:r>
            <a:r>
              <a:rPr lang="tr-TR" sz="2400" dirty="0" smtClean="0"/>
              <a:t>, 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t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he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corners of square packages can also be potential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points</a:t>
            </a:r>
            <a:r>
              <a:rPr lang="tr-TR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of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entry </a:t>
            </a:r>
            <a:r>
              <a:rPr lang="en-US" sz="2400" dirty="0"/>
              <a:t>for insects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endParaRPr lang="tr-TR" sz="2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2.3) </a:t>
            </a:r>
            <a:r>
              <a:rPr lang="tr-TR" b="1" dirty="0" err="1" smtClean="0"/>
              <a:t>Moisture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Moisture changes leading to loss or gain of moisture is a significant </a:t>
            </a:r>
            <a:r>
              <a:rPr lang="en-US" dirty="0" smtClean="0"/>
              <a:t>physical</a:t>
            </a:r>
            <a:r>
              <a:rPr lang="tr-TR" dirty="0" smtClean="0"/>
              <a:t> </a:t>
            </a:r>
            <a:r>
              <a:rPr lang="en-US" dirty="0" smtClean="0"/>
              <a:t>cause </a:t>
            </a:r>
            <a:r>
              <a:rPr lang="en-US" dirty="0"/>
              <a:t>of the loss of shelf life of </a:t>
            </a:r>
            <a:r>
              <a:rPr lang="en-US" dirty="0" smtClean="0"/>
              <a:t>foods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b="1" dirty="0">
                <a:solidFill>
                  <a:srgbClr val="0000FF"/>
                </a:solidFill>
              </a:rPr>
              <a:t>Hygroscopic foods require </a:t>
            </a:r>
            <a:r>
              <a:rPr lang="en-US" b="1" dirty="0" smtClean="0">
                <a:solidFill>
                  <a:srgbClr val="0000FF"/>
                </a:solidFill>
              </a:rPr>
              <a:t>protection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from </a:t>
            </a:r>
            <a:r>
              <a:rPr lang="en-US" b="1" dirty="0">
                <a:solidFill>
                  <a:srgbClr val="0000FF"/>
                </a:solidFill>
              </a:rPr>
              <a:t>moisture take up </a:t>
            </a:r>
            <a:r>
              <a:rPr lang="en-US" dirty="0"/>
              <a:t>which in dry products such as breakfast cereals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biscuits </a:t>
            </a:r>
            <a:r>
              <a:rPr lang="en-US" dirty="0"/>
              <a:t>causes </a:t>
            </a:r>
            <a:r>
              <a:rPr lang="en-US" b="1" dirty="0">
                <a:solidFill>
                  <a:srgbClr val="C00000"/>
                </a:solidFill>
              </a:rPr>
              <a:t>loss of texture</a:t>
            </a:r>
            <a:r>
              <a:rPr lang="en-US" dirty="0"/>
              <a:t>, particularly </a:t>
            </a:r>
            <a:r>
              <a:rPr lang="en-US" b="1" dirty="0" smtClean="0">
                <a:solidFill>
                  <a:srgbClr val="C00000"/>
                </a:solidFill>
              </a:rPr>
              <a:t>crispness</a:t>
            </a:r>
            <a:endParaRPr lang="tr-TR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</a:t>
            </a:r>
            <a:r>
              <a:rPr lang="tr-TR" b="1" dirty="0" smtClean="0"/>
              <a:t>.3) </a:t>
            </a:r>
            <a:r>
              <a:rPr lang="tr-TR" b="1" dirty="0" err="1" smtClean="0"/>
              <a:t>Moisture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Protection or prevention of moisture </a:t>
            </a:r>
            <a:r>
              <a:rPr lang="en-US" sz="2600" dirty="0" smtClean="0"/>
              <a:t>loss</a:t>
            </a:r>
            <a:r>
              <a:rPr lang="tr-TR" sz="2600" dirty="0" smtClean="0"/>
              <a:t> (</a:t>
            </a:r>
            <a:r>
              <a:rPr lang="tr-TR" sz="2600" dirty="0" err="1" smtClean="0"/>
              <a:t>by</a:t>
            </a:r>
            <a:r>
              <a:rPr lang="tr-TR" sz="2600" dirty="0" smtClean="0"/>
              <a:t> </a:t>
            </a:r>
            <a:r>
              <a:rPr lang="tr-TR" sz="2600" dirty="0" err="1" smtClean="0"/>
              <a:t>dehydration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evaporation</a:t>
            </a:r>
            <a:r>
              <a:rPr lang="tr-TR" sz="2600" dirty="0" smtClean="0"/>
              <a:t>) in </a:t>
            </a:r>
            <a:r>
              <a:rPr lang="en-US" sz="2600" dirty="0"/>
              <a:t>chilled and frozen </a:t>
            </a:r>
            <a:r>
              <a:rPr lang="en-US" sz="2600" dirty="0" smtClean="0"/>
              <a:t>foods</a:t>
            </a:r>
            <a:r>
              <a:rPr lang="tr-TR" sz="2600" dirty="0" smtClean="0"/>
              <a:t>, </a:t>
            </a:r>
            <a:r>
              <a:rPr lang="tr-TR" sz="2600" dirty="0" err="1" smtClean="0"/>
              <a:t>cheese</a:t>
            </a:r>
            <a:r>
              <a:rPr lang="tr-TR" sz="2600" dirty="0" smtClean="0"/>
              <a:t>, </a:t>
            </a:r>
            <a:r>
              <a:rPr lang="tr-TR" sz="2600" dirty="0" err="1" smtClean="0"/>
              <a:t>fresh</a:t>
            </a:r>
            <a:r>
              <a:rPr lang="tr-TR" sz="2600" dirty="0" smtClean="0"/>
              <a:t> </a:t>
            </a:r>
            <a:r>
              <a:rPr lang="tr-TR" sz="2600" dirty="0" err="1" smtClean="0"/>
              <a:t>meats</a:t>
            </a:r>
            <a:r>
              <a:rPr lang="tr-TR" sz="2600" dirty="0" smtClean="0"/>
              <a:t> </a:t>
            </a:r>
            <a:r>
              <a:rPr lang="en-US" sz="2600" dirty="0"/>
              <a:t>is best achieved by maintaining </a:t>
            </a:r>
            <a:r>
              <a:rPr lang="en-US" sz="2600" dirty="0" smtClean="0"/>
              <a:t>the</a:t>
            </a:r>
            <a:r>
              <a:rPr lang="tr-TR" sz="2600" dirty="0" smtClean="0"/>
              <a:t> </a:t>
            </a:r>
            <a:r>
              <a:rPr lang="en-US" sz="2600" dirty="0" smtClean="0"/>
              <a:t>correct </a:t>
            </a:r>
            <a:r>
              <a:rPr lang="en-US" sz="2600" dirty="0"/>
              <a:t>temperature and humidity in </a:t>
            </a:r>
            <a:r>
              <a:rPr lang="en-US" sz="2600" dirty="0" smtClean="0"/>
              <a:t>storage</a:t>
            </a:r>
            <a:endParaRPr lang="tr-TR" sz="2600" dirty="0" smtClean="0"/>
          </a:p>
          <a:p>
            <a:r>
              <a:rPr lang="tr-TR" sz="2600" b="1" dirty="0" err="1" smtClean="0"/>
              <a:t>Moisture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loss</a:t>
            </a:r>
            <a:r>
              <a:rPr lang="tr-TR" sz="2600" b="1" dirty="0"/>
              <a:t> in </a:t>
            </a:r>
            <a:r>
              <a:rPr lang="en-US" sz="2600" b="1" dirty="0"/>
              <a:t>chilled and frozen foods</a:t>
            </a:r>
            <a:r>
              <a:rPr lang="tr-TR" sz="2600" b="1" dirty="0"/>
              <a:t>, </a:t>
            </a:r>
            <a:r>
              <a:rPr lang="tr-TR" sz="2600" b="1" dirty="0" err="1"/>
              <a:t>cheese</a:t>
            </a:r>
            <a:r>
              <a:rPr lang="tr-TR" sz="2600" b="1" dirty="0"/>
              <a:t>, </a:t>
            </a:r>
            <a:r>
              <a:rPr lang="tr-TR" sz="2600" b="1" dirty="0" err="1"/>
              <a:t>fresh</a:t>
            </a:r>
            <a:r>
              <a:rPr lang="tr-TR" sz="2600" b="1" dirty="0"/>
              <a:t> </a:t>
            </a:r>
            <a:r>
              <a:rPr lang="tr-TR" sz="2600" b="1" dirty="0" err="1" smtClean="0"/>
              <a:t>meats</a:t>
            </a:r>
            <a:r>
              <a:rPr lang="tr-TR" sz="2600" b="1" dirty="0" smtClean="0"/>
              <a:t> </a:t>
            </a:r>
            <a:r>
              <a:rPr lang="tr-TR" sz="2600" dirty="0" err="1" smtClean="0"/>
              <a:t>causes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weight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loss</a:t>
            </a:r>
            <a:r>
              <a:rPr lang="tr-TR" sz="2600" b="1" dirty="0" smtClean="0">
                <a:solidFill>
                  <a:srgbClr val="0000FF"/>
                </a:solidFill>
              </a:rPr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financial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loss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for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producers</a:t>
            </a:r>
            <a:r>
              <a:rPr lang="tr-TR" sz="2600" b="1" dirty="0" smtClean="0">
                <a:solidFill>
                  <a:srgbClr val="0000FF"/>
                </a:solidFill>
              </a:rPr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change</a:t>
            </a:r>
            <a:r>
              <a:rPr lang="tr-TR" sz="2600" b="1" dirty="0" smtClean="0">
                <a:solidFill>
                  <a:srgbClr val="0000FF"/>
                </a:solidFill>
              </a:rPr>
              <a:t> in </a:t>
            </a:r>
            <a:r>
              <a:rPr lang="tr-TR" sz="2600" b="1" dirty="0" err="1" smtClean="0">
                <a:solidFill>
                  <a:srgbClr val="0000FF"/>
                </a:solidFill>
              </a:rPr>
              <a:t>color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and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appearance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r>
              <a:rPr lang="tr-TR" sz="2600" b="1" dirty="0" err="1" smtClean="0"/>
              <a:t>Moisture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loss</a:t>
            </a:r>
            <a:r>
              <a:rPr lang="tr-TR" sz="2600" b="1" dirty="0" smtClean="0"/>
              <a:t> in </a:t>
            </a:r>
            <a:r>
              <a:rPr lang="tr-TR" sz="2600" b="1" dirty="0" err="1" smtClean="0"/>
              <a:t>fresh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fruits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and</a:t>
            </a:r>
            <a:r>
              <a:rPr lang="tr-TR" sz="2600" b="1" dirty="0"/>
              <a:t> </a:t>
            </a:r>
            <a:r>
              <a:rPr lang="tr-TR" sz="2600" b="1" dirty="0" err="1" smtClean="0"/>
              <a:t>vegetables</a:t>
            </a:r>
            <a:r>
              <a:rPr lang="tr-TR" sz="2600" b="1" dirty="0" smtClean="0"/>
              <a:t> </a:t>
            </a:r>
            <a:r>
              <a:rPr lang="tr-TR" sz="2600" dirty="0" err="1" smtClean="0"/>
              <a:t>results</a:t>
            </a:r>
            <a:r>
              <a:rPr lang="tr-TR" sz="2600" dirty="0" smtClean="0"/>
              <a:t> in </a:t>
            </a:r>
            <a:r>
              <a:rPr lang="tr-TR" sz="2600" b="1" dirty="0" err="1" smtClean="0">
                <a:solidFill>
                  <a:srgbClr val="C00000"/>
                </a:solidFill>
              </a:rPr>
              <a:t>wiltness</a:t>
            </a:r>
            <a:r>
              <a:rPr lang="tr-TR" sz="2600" dirty="0" smtClean="0"/>
              <a:t>.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prevent</a:t>
            </a:r>
            <a:r>
              <a:rPr lang="tr-TR" sz="2600" dirty="0" smtClean="0"/>
              <a:t> </a:t>
            </a:r>
            <a:r>
              <a:rPr lang="tr-TR" sz="2600" dirty="0" err="1" smtClean="0"/>
              <a:t>moisture</a:t>
            </a:r>
            <a:r>
              <a:rPr lang="tr-TR" sz="2600" dirty="0" smtClean="0"/>
              <a:t> </a:t>
            </a:r>
            <a:r>
              <a:rPr lang="tr-TR" sz="2600" dirty="0" err="1" smtClean="0"/>
              <a:t>loss</a:t>
            </a:r>
            <a:r>
              <a:rPr lang="tr-TR" sz="2600" dirty="0" smtClean="0"/>
              <a:t> </a:t>
            </a:r>
            <a:r>
              <a:rPr lang="en-US" sz="2600" dirty="0"/>
              <a:t>the </a:t>
            </a:r>
            <a:r>
              <a:rPr lang="en-US" sz="2600" b="1" dirty="0" smtClean="0">
                <a:solidFill>
                  <a:srgbClr val="C00000"/>
                </a:solidFill>
              </a:rPr>
              <a:t>recommended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</a:rPr>
              <a:t>range </a:t>
            </a:r>
            <a:r>
              <a:rPr lang="en-US" sz="2600" b="1" dirty="0">
                <a:solidFill>
                  <a:srgbClr val="C00000"/>
                </a:solidFill>
              </a:rPr>
              <a:t>for storage humidity is </a:t>
            </a:r>
            <a:r>
              <a:rPr lang="en-US" sz="2600" b="1" dirty="0" smtClean="0">
                <a:solidFill>
                  <a:srgbClr val="C00000"/>
                </a:solidFill>
              </a:rPr>
              <a:t>80–100</a:t>
            </a:r>
            <a:r>
              <a:rPr lang="tr-TR" sz="2600" b="1" dirty="0" smtClean="0">
                <a:solidFill>
                  <a:srgbClr val="C00000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2.3) </a:t>
            </a:r>
            <a:r>
              <a:rPr lang="tr-TR" b="1" dirty="0" err="1"/>
              <a:t>Moisture</a:t>
            </a:r>
            <a:r>
              <a:rPr lang="tr-TR" b="1" dirty="0"/>
              <a:t> </a:t>
            </a:r>
            <a:r>
              <a:rPr lang="tr-TR" b="1" dirty="0" err="1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dirty="0" smtClean="0"/>
              <a:t> </a:t>
            </a:r>
            <a:r>
              <a:rPr lang="en-US" dirty="0" smtClean="0"/>
              <a:t>Severe </a:t>
            </a:r>
            <a:r>
              <a:rPr lang="en-US" b="1" dirty="0">
                <a:solidFill>
                  <a:srgbClr val="C00000"/>
                </a:solidFill>
              </a:rPr>
              <a:t>dehydration in frozen foods leads to freezer </a:t>
            </a:r>
            <a:r>
              <a:rPr lang="en-US" b="1" dirty="0" smtClean="0">
                <a:solidFill>
                  <a:srgbClr val="C00000"/>
                </a:solidFill>
              </a:rPr>
              <a:t>burn</a:t>
            </a:r>
            <a:endParaRPr lang="tr-TR" b="1" dirty="0" smtClean="0">
              <a:solidFill>
                <a:srgbClr val="C00000"/>
              </a:solidFill>
            </a:endParaRPr>
          </a:p>
          <a:p>
            <a:r>
              <a:rPr lang="tr-TR" sz="2800" b="1" dirty="0" err="1" smtClean="0"/>
              <a:t>Freezer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burn</a:t>
            </a:r>
            <a:r>
              <a:rPr lang="tr-TR" sz="2800" b="1" dirty="0" smtClean="0"/>
              <a:t> </a:t>
            </a:r>
            <a:r>
              <a:rPr lang="tr-TR" sz="2800" dirty="0" smtClean="0"/>
              <a:t>is </a:t>
            </a:r>
            <a:r>
              <a:rPr lang="tr-TR" sz="2800" dirty="0" err="1" smtClean="0"/>
              <a:t>defined</a:t>
            </a:r>
            <a:r>
              <a:rPr lang="tr-TR" sz="2800" dirty="0" smtClean="0"/>
              <a:t> as </a:t>
            </a:r>
            <a:r>
              <a:rPr lang="en-US" dirty="0"/>
              <a:t>the formation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greyish </a:t>
            </a:r>
            <a:r>
              <a:rPr lang="en-US" dirty="0"/>
              <a:t>zones at the surface due to cavities forming in the surface layer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food</a:t>
            </a:r>
            <a:endParaRPr lang="tr-TR" dirty="0" smtClean="0"/>
          </a:p>
          <a:p>
            <a:r>
              <a:rPr lang="en-US" dirty="0"/>
              <a:t>Freezer burn </a:t>
            </a:r>
            <a:r>
              <a:rPr lang="en-US" b="1" dirty="0">
                <a:solidFill>
                  <a:srgbClr val="0000FF"/>
                </a:solidFill>
              </a:rPr>
              <a:t>causes the lean surfaces of meat to become rancid, </a:t>
            </a:r>
            <a:r>
              <a:rPr lang="en-US" b="1" dirty="0" err="1" smtClean="0">
                <a:solidFill>
                  <a:srgbClr val="0000FF"/>
                </a:solidFill>
              </a:rPr>
              <a:t>discoloured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and </a:t>
            </a:r>
            <a:r>
              <a:rPr lang="en-US" b="1" dirty="0">
                <a:solidFill>
                  <a:srgbClr val="0000FF"/>
                </a:solidFill>
              </a:rPr>
              <a:t>physically changed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2.3) </a:t>
            </a:r>
            <a:r>
              <a:rPr lang="tr-TR" b="1" dirty="0" err="1"/>
              <a:t>Moisture</a:t>
            </a:r>
            <a:r>
              <a:rPr lang="tr-TR" b="1" dirty="0"/>
              <a:t> </a:t>
            </a:r>
            <a:r>
              <a:rPr lang="tr-TR" b="1" dirty="0" err="1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One of the most widely experienced quality changes involving the </a:t>
            </a:r>
            <a:r>
              <a:rPr lang="en-US" b="1" dirty="0" smtClean="0">
                <a:solidFill>
                  <a:srgbClr val="0000FF"/>
                </a:solidFill>
              </a:rPr>
              <a:t>transfer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of </a:t>
            </a:r>
            <a:r>
              <a:rPr lang="en-US" b="1" dirty="0">
                <a:solidFill>
                  <a:srgbClr val="0000FF"/>
                </a:solidFill>
              </a:rPr>
              <a:t>moisture is sogginess in </a:t>
            </a:r>
            <a:r>
              <a:rPr lang="en-US" b="1" dirty="0" smtClean="0">
                <a:solidFill>
                  <a:srgbClr val="0000FF"/>
                </a:solidFill>
              </a:rPr>
              <a:t>sandwiches</a:t>
            </a:r>
            <a:endParaRPr lang="tr-TR" b="1" dirty="0" smtClean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Moisture transfer from the </a:t>
            </a:r>
            <a:r>
              <a:rPr lang="en-US" b="1" dirty="0" smtClean="0">
                <a:solidFill>
                  <a:srgbClr val="C00000"/>
                </a:solidFill>
              </a:rPr>
              <a:t>filling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to </a:t>
            </a:r>
            <a:r>
              <a:rPr lang="en-US" b="1" dirty="0">
                <a:solidFill>
                  <a:srgbClr val="C00000"/>
                </a:solidFill>
              </a:rPr>
              <a:t>the bread </a:t>
            </a:r>
            <a:r>
              <a:rPr lang="en-US" dirty="0"/>
              <a:t>can be reduced by the use of fat-based spreads to provide a </a:t>
            </a:r>
            <a:r>
              <a:rPr lang="en-US" dirty="0" smtClean="0"/>
              <a:t>moisture</a:t>
            </a:r>
            <a:r>
              <a:rPr lang="tr-TR" dirty="0" smtClean="0"/>
              <a:t> </a:t>
            </a:r>
            <a:r>
              <a:rPr lang="en-US" dirty="0" smtClean="0"/>
              <a:t>barrier </a:t>
            </a:r>
            <a:r>
              <a:rPr lang="en-US" dirty="0"/>
              <a:t>at the </a:t>
            </a:r>
            <a:r>
              <a:rPr lang="en-US" dirty="0" smtClean="0"/>
              <a:t>interface</a:t>
            </a:r>
            <a:endParaRPr lang="tr-TR" dirty="0" smtClean="0"/>
          </a:p>
          <a:p>
            <a:r>
              <a:rPr lang="en-US" dirty="0"/>
              <a:t>In </a:t>
            </a:r>
            <a:r>
              <a:rPr lang="en-US" b="1" dirty="0"/>
              <a:t>pastry-based </a:t>
            </a:r>
            <a:r>
              <a:rPr lang="en-US" b="1" dirty="0" smtClean="0"/>
              <a:t>and</a:t>
            </a:r>
            <a:r>
              <a:rPr lang="tr-TR" b="1" dirty="0" smtClean="0"/>
              <a:t> </a:t>
            </a:r>
            <a:r>
              <a:rPr lang="en-US" b="1" dirty="0" smtClean="0"/>
              <a:t>crust-based </a:t>
            </a:r>
            <a:r>
              <a:rPr lang="en-US" b="1" dirty="0"/>
              <a:t>products </a:t>
            </a:r>
            <a:r>
              <a:rPr lang="en-US" dirty="0"/>
              <a:t>such as </a:t>
            </a:r>
            <a:r>
              <a:rPr lang="en-US" b="1" dirty="0"/>
              <a:t>pies and pizzas</a:t>
            </a:r>
            <a:r>
              <a:rPr lang="en-US" dirty="0"/>
              <a:t>, movement of moisture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fillings </a:t>
            </a:r>
            <a:r>
              <a:rPr lang="en-US" dirty="0"/>
              <a:t>and toppings to the pastry and crust causes similar problems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safety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Food</a:t>
            </a:r>
            <a:r>
              <a:rPr lang="tr-TR" sz="2800" dirty="0"/>
              <a:t> is </a:t>
            </a:r>
            <a:r>
              <a:rPr lang="tr-TR" sz="2800" dirty="0" err="1"/>
              <a:t>accepted</a:t>
            </a:r>
            <a:r>
              <a:rPr lang="tr-TR" sz="2800" dirty="0"/>
              <a:t> as </a:t>
            </a:r>
            <a:r>
              <a:rPr lang="tr-TR" sz="2800" dirty="0" err="1"/>
              <a:t>safe</a:t>
            </a:r>
            <a:r>
              <a:rPr lang="tr-TR" sz="2800" dirty="0"/>
              <a:t> </a:t>
            </a:r>
            <a:r>
              <a:rPr lang="tr-TR" sz="2800" dirty="0" err="1"/>
              <a:t>if</a:t>
            </a:r>
            <a:r>
              <a:rPr lang="tr-TR" sz="2800" dirty="0"/>
              <a:t> it </a:t>
            </a:r>
            <a:r>
              <a:rPr lang="tr-TR" sz="2800" b="1" dirty="0" err="1">
                <a:solidFill>
                  <a:srgbClr val="C00000"/>
                </a:solidFill>
              </a:rPr>
              <a:t>does</a:t>
            </a:r>
            <a:r>
              <a:rPr lang="tr-TR" sz="2800" b="1" dirty="0">
                <a:solidFill>
                  <a:srgbClr val="C00000"/>
                </a:solidFill>
              </a:rPr>
              <a:t> not </a:t>
            </a:r>
            <a:r>
              <a:rPr lang="tr-TR" sz="2800" b="1" dirty="0" err="1">
                <a:solidFill>
                  <a:srgbClr val="C00000"/>
                </a:solidFill>
              </a:rPr>
              <a:t>contain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harmful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organisms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or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compounds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dirty="0"/>
              <a:t>in </a:t>
            </a:r>
            <a:r>
              <a:rPr lang="tr-TR" sz="2800" dirty="0" err="1"/>
              <a:t>concentrations</a:t>
            </a:r>
            <a:r>
              <a:rPr lang="tr-TR" sz="2800" dirty="0"/>
              <a:t> </a:t>
            </a:r>
            <a:r>
              <a:rPr lang="tr-TR" sz="2800" dirty="0" err="1"/>
              <a:t>above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limits</a:t>
            </a:r>
            <a:endParaRPr lang="tr-TR" sz="2800" dirty="0"/>
          </a:p>
          <a:p>
            <a:endParaRPr lang="tr-TR" sz="2800" dirty="0"/>
          </a:p>
          <a:p>
            <a:pPr>
              <a:buNone/>
            </a:pPr>
            <a:endParaRPr lang="tr-TR" sz="1600" dirty="0"/>
          </a:p>
          <a:p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safety</a:t>
            </a:r>
            <a:r>
              <a:rPr lang="tr-TR" sz="2800" dirty="0"/>
              <a:t> is </a:t>
            </a:r>
            <a:r>
              <a:rPr lang="tr-TR" sz="2800" dirty="0" err="1"/>
              <a:t>defined</a:t>
            </a:r>
            <a:r>
              <a:rPr lang="tr-TR" sz="2800" dirty="0"/>
              <a:t> as </a:t>
            </a:r>
            <a:r>
              <a:rPr lang="tr-TR" sz="2800" b="1" dirty="0" err="1">
                <a:solidFill>
                  <a:srgbClr val="008000"/>
                </a:solidFill>
              </a:rPr>
              <a:t>protection</a:t>
            </a:r>
            <a:r>
              <a:rPr lang="tr-TR" sz="2800" b="1" dirty="0">
                <a:solidFill>
                  <a:srgbClr val="008000"/>
                </a:solidFill>
              </a:rPr>
              <a:t> of </a:t>
            </a:r>
            <a:r>
              <a:rPr lang="tr-TR" sz="2800" b="1" dirty="0" err="1">
                <a:solidFill>
                  <a:srgbClr val="008000"/>
                </a:solidFill>
              </a:rPr>
              <a:t>consumer</a:t>
            </a:r>
            <a:r>
              <a:rPr lang="tr-TR" sz="2800" b="1" dirty="0">
                <a:solidFill>
                  <a:srgbClr val="008000"/>
                </a:solidFill>
              </a:rPr>
              <a:t> </a:t>
            </a:r>
            <a:r>
              <a:rPr lang="tr-TR" sz="2800" b="1" dirty="0" err="1">
                <a:solidFill>
                  <a:srgbClr val="008000"/>
                </a:solidFill>
              </a:rPr>
              <a:t>from</a:t>
            </a:r>
            <a:r>
              <a:rPr lang="tr-TR" sz="2800" b="1" dirty="0">
                <a:solidFill>
                  <a:srgbClr val="008000"/>
                </a:solidFill>
              </a:rPr>
              <a:t> </a:t>
            </a:r>
            <a:r>
              <a:rPr lang="tr-TR" sz="2800" b="1" dirty="0" err="1">
                <a:solidFill>
                  <a:srgbClr val="008000"/>
                </a:solidFill>
              </a:rPr>
              <a:t>adverse</a:t>
            </a:r>
            <a:r>
              <a:rPr lang="tr-TR" sz="2800" b="1" dirty="0">
                <a:solidFill>
                  <a:srgbClr val="008000"/>
                </a:solidFill>
              </a:rPr>
              <a:t> </a:t>
            </a:r>
            <a:r>
              <a:rPr lang="tr-TR" sz="2800" b="1" dirty="0" err="1">
                <a:solidFill>
                  <a:srgbClr val="008000"/>
                </a:solidFill>
              </a:rPr>
              <a:t>health</a:t>
            </a:r>
            <a:r>
              <a:rPr lang="tr-TR" sz="2800" b="1" dirty="0">
                <a:solidFill>
                  <a:srgbClr val="008000"/>
                </a:solidFill>
              </a:rPr>
              <a:t> </a:t>
            </a:r>
            <a:r>
              <a:rPr lang="tr-TR" sz="2800" b="1" dirty="0" err="1">
                <a:solidFill>
                  <a:srgbClr val="008000"/>
                </a:solidFill>
              </a:rPr>
              <a:t>effects</a:t>
            </a:r>
            <a:r>
              <a:rPr lang="tr-TR" sz="2800" b="1" dirty="0">
                <a:solidFill>
                  <a:srgbClr val="008000"/>
                </a:solidFill>
              </a:rPr>
              <a:t> of </a:t>
            </a:r>
            <a:r>
              <a:rPr lang="tr-TR" sz="2800" b="1" dirty="0" err="1">
                <a:solidFill>
                  <a:srgbClr val="008000"/>
                </a:solidFill>
              </a:rPr>
              <a:t>food</a:t>
            </a:r>
            <a:r>
              <a:rPr lang="tr-TR" sz="2800" b="1" dirty="0">
                <a:solidFill>
                  <a:srgbClr val="008000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under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responsibility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control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legislation</a:t>
            </a:r>
            <a:endParaRPr lang="tr-TR" sz="2800" b="1" dirty="0">
              <a:solidFill>
                <a:srgbClr val="0000FF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9942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2.3) </a:t>
            </a:r>
            <a:r>
              <a:rPr lang="tr-TR" b="1" dirty="0" err="1"/>
              <a:t>Moisture</a:t>
            </a:r>
            <a:r>
              <a:rPr lang="tr-TR" b="1" dirty="0"/>
              <a:t> </a:t>
            </a:r>
            <a:r>
              <a:rPr lang="tr-TR" b="1" dirty="0" err="1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74171" y="1600200"/>
            <a:ext cx="8591877" cy="4495800"/>
          </a:xfrm>
        </p:spPr>
        <p:txBody>
          <a:bodyPr>
            <a:noAutofit/>
          </a:bodyPr>
          <a:lstStyle/>
          <a:p>
            <a:r>
              <a:rPr lang="en-US" sz="2500" dirty="0" smtClean="0"/>
              <a:t>The</a:t>
            </a:r>
            <a:r>
              <a:rPr lang="tr-TR" sz="2500" dirty="0" smtClean="0"/>
              <a:t> </a:t>
            </a:r>
            <a:r>
              <a:rPr lang="en-US" sz="2500" dirty="0" smtClean="0"/>
              <a:t>movement </a:t>
            </a:r>
            <a:r>
              <a:rPr lang="en-US" sz="2500" dirty="0"/>
              <a:t>of moisture or oils may be accompanied by </a:t>
            </a:r>
            <a:r>
              <a:rPr lang="en-US" sz="2500" b="1" dirty="0">
                <a:solidFill>
                  <a:srgbClr val="0000FF"/>
                </a:solidFill>
              </a:rPr>
              <a:t>soluble </a:t>
            </a:r>
            <a:r>
              <a:rPr lang="en-US" sz="2500" b="1" dirty="0" err="1">
                <a:solidFill>
                  <a:srgbClr val="0000FF"/>
                </a:solidFill>
              </a:rPr>
              <a:t>colours</a:t>
            </a:r>
            <a:r>
              <a:rPr lang="en-US" sz="2500" dirty="0"/>
              <a:t>; </a:t>
            </a:r>
            <a:r>
              <a:rPr lang="en-US" sz="2500" dirty="0" smtClean="0"/>
              <a:t>for</a:t>
            </a:r>
            <a:r>
              <a:rPr lang="tr-TR" sz="2500" dirty="0" smtClean="0"/>
              <a:t> </a:t>
            </a:r>
            <a:r>
              <a:rPr lang="en-US" sz="2500" dirty="0" smtClean="0"/>
              <a:t>example</a:t>
            </a:r>
            <a:r>
              <a:rPr lang="en-US" sz="2500" dirty="0"/>
              <a:t>, </a:t>
            </a:r>
            <a:r>
              <a:rPr lang="en-US" sz="2500" b="1" dirty="0">
                <a:solidFill>
                  <a:srgbClr val="0000FF"/>
                </a:solidFill>
              </a:rPr>
              <a:t>in pizza toppings where cheese and salami come into contact, </a:t>
            </a:r>
            <a:r>
              <a:rPr lang="en-US" sz="2500" b="1" dirty="0" smtClean="0">
                <a:solidFill>
                  <a:srgbClr val="0000FF"/>
                </a:solidFill>
              </a:rPr>
              <a:t>red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en-US" sz="2500" b="1" dirty="0" smtClean="0">
                <a:solidFill>
                  <a:srgbClr val="0000FF"/>
                </a:solidFill>
              </a:rPr>
              <a:t>streaking </a:t>
            </a:r>
            <a:r>
              <a:rPr lang="en-US" sz="2500" b="1" dirty="0">
                <a:solidFill>
                  <a:srgbClr val="0000FF"/>
                </a:solidFill>
              </a:rPr>
              <a:t>of the cheese is </a:t>
            </a:r>
            <a:r>
              <a:rPr lang="en-US" sz="2500" b="1" dirty="0" smtClean="0">
                <a:solidFill>
                  <a:srgbClr val="0000FF"/>
                </a:solidFill>
              </a:rPr>
              <a:t>seen</a:t>
            </a:r>
            <a:endParaRPr lang="tr-TR" sz="2500" b="1" dirty="0" smtClean="0">
              <a:solidFill>
                <a:srgbClr val="0000FF"/>
              </a:solidFill>
            </a:endParaRPr>
          </a:p>
          <a:p>
            <a:r>
              <a:rPr lang="en-US" sz="2500" b="1" dirty="0">
                <a:solidFill>
                  <a:srgbClr val="C00000"/>
                </a:solidFill>
              </a:rPr>
              <a:t>Transfer of enzymes from one </a:t>
            </a:r>
            <a:r>
              <a:rPr lang="en-US" sz="2500" b="1" dirty="0" smtClean="0">
                <a:solidFill>
                  <a:srgbClr val="C00000"/>
                </a:solidFill>
              </a:rPr>
              <a:t>component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en-US" sz="2500" b="1" dirty="0" smtClean="0">
                <a:solidFill>
                  <a:srgbClr val="C00000"/>
                </a:solidFill>
              </a:rPr>
              <a:t>to </a:t>
            </a:r>
            <a:r>
              <a:rPr lang="en-US" sz="2500" b="1" dirty="0">
                <a:solidFill>
                  <a:srgbClr val="C00000"/>
                </a:solidFill>
              </a:rPr>
              <a:t>another</a:t>
            </a:r>
            <a:r>
              <a:rPr lang="en-US" sz="2500" dirty="0"/>
              <a:t>, for example when sliced </a:t>
            </a:r>
            <a:r>
              <a:rPr lang="en-US" sz="2500" dirty="0" err="1"/>
              <a:t>unblanched</a:t>
            </a:r>
            <a:r>
              <a:rPr lang="en-US" sz="2500" dirty="0"/>
              <a:t> vegetables are </a:t>
            </a:r>
            <a:r>
              <a:rPr lang="en-US" sz="2500" dirty="0" smtClean="0"/>
              <a:t>placed</a:t>
            </a:r>
            <a:r>
              <a:rPr lang="tr-TR" sz="2500" dirty="0" smtClean="0"/>
              <a:t> </a:t>
            </a:r>
            <a:r>
              <a:rPr lang="en-US" sz="2500" dirty="0" smtClean="0"/>
              <a:t>in </a:t>
            </a:r>
            <a:r>
              <a:rPr lang="en-US" sz="2500" dirty="0"/>
              <a:t>contact with dairy products, can lead to </a:t>
            </a:r>
            <a:r>
              <a:rPr lang="en-US" sz="2500" dirty="0" err="1"/>
              <a:t>flavour</a:t>
            </a:r>
            <a:r>
              <a:rPr lang="en-US" sz="2500" dirty="0"/>
              <a:t>, </a:t>
            </a:r>
            <a:r>
              <a:rPr lang="en-US" sz="2500" dirty="0" err="1"/>
              <a:t>colour</a:t>
            </a:r>
            <a:r>
              <a:rPr lang="en-US" sz="2500" dirty="0"/>
              <a:t> or texture </a:t>
            </a:r>
            <a:r>
              <a:rPr lang="en-US" sz="2500" dirty="0" smtClean="0"/>
              <a:t>problems</a:t>
            </a:r>
            <a:r>
              <a:rPr lang="tr-TR" sz="2500" dirty="0" smtClean="0"/>
              <a:t> </a:t>
            </a:r>
            <a:r>
              <a:rPr lang="en-US" sz="2500" dirty="0" smtClean="0"/>
              <a:t>depending </a:t>
            </a:r>
            <a:r>
              <a:rPr lang="en-US" sz="2500" dirty="0"/>
              <a:t>on the enzymes and substrates </a:t>
            </a:r>
            <a:r>
              <a:rPr lang="en-US" sz="2500" dirty="0" smtClean="0"/>
              <a:t>available</a:t>
            </a:r>
            <a:endParaRPr lang="tr-TR" sz="2500" dirty="0" smtClean="0"/>
          </a:p>
          <a:p>
            <a:r>
              <a:rPr lang="tr-TR" sz="2500" b="1" dirty="0" err="1" smtClean="0"/>
              <a:t>Preparation</a:t>
            </a:r>
            <a:r>
              <a:rPr lang="tr-TR" sz="2500" b="1" dirty="0" smtClean="0"/>
              <a:t> of </a:t>
            </a:r>
            <a:r>
              <a:rPr lang="tr-TR" sz="2500" b="1" dirty="0" err="1" smtClean="0"/>
              <a:t>these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type</a:t>
            </a:r>
            <a:r>
              <a:rPr lang="tr-TR" sz="2500" b="1" dirty="0" smtClean="0"/>
              <a:t> of </a:t>
            </a:r>
            <a:r>
              <a:rPr lang="tr-TR" sz="2500" b="1" dirty="0" err="1" smtClean="0"/>
              <a:t>foods</a:t>
            </a:r>
            <a:r>
              <a:rPr lang="tr-TR" sz="2500" b="1" dirty="0" smtClean="0"/>
              <a:t> </a:t>
            </a:r>
            <a:r>
              <a:rPr lang="en-US" sz="2500" b="1" dirty="0"/>
              <a:t>at the point of </a:t>
            </a:r>
            <a:r>
              <a:rPr lang="en-US" sz="2500" b="1" dirty="0" smtClean="0"/>
              <a:t>consumption</a:t>
            </a:r>
            <a:r>
              <a:rPr lang="tr-TR" sz="2500" dirty="0" smtClean="0"/>
              <a:t>, </a:t>
            </a:r>
            <a:r>
              <a:rPr lang="tr-TR" sz="2500" b="1" dirty="0" err="1" smtClean="0">
                <a:solidFill>
                  <a:srgbClr val="C00000"/>
                </a:solidFill>
              </a:rPr>
              <a:t>edible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films</a:t>
            </a:r>
            <a:r>
              <a:rPr lang="tr-TR" sz="2500" b="1" dirty="0" smtClean="0">
                <a:solidFill>
                  <a:srgbClr val="C00000"/>
                </a:solidFill>
              </a:rPr>
              <a:t>, </a:t>
            </a:r>
            <a:r>
              <a:rPr lang="tr-TR" sz="2500" b="1" dirty="0" err="1" smtClean="0">
                <a:solidFill>
                  <a:srgbClr val="C00000"/>
                </a:solidFill>
              </a:rPr>
              <a:t>gelatin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films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or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oily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layer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dirty="0" err="1" smtClean="0"/>
              <a:t>between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components</a:t>
            </a:r>
            <a:r>
              <a:rPr lang="tr-TR" sz="2500" dirty="0" smtClean="0"/>
              <a:t> </a:t>
            </a:r>
            <a:r>
              <a:rPr lang="en-US" sz="2500" dirty="0" smtClean="0"/>
              <a:t>are </a:t>
            </a:r>
            <a:r>
              <a:rPr lang="en-US" sz="2500" b="1" dirty="0">
                <a:solidFill>
                  <a:schemeClr val="accent3">
                    <a:lumMod val="75000"/>
                  </a:schemeClr>
                </a:solidFill>
              </a:rPr>
              <a:t>alternative solutions to </a:t>
            </a:r>
            <a:r>
              <a:rPr lang="en-US" sz="2500" b="1" dirty="0" smtClean="0">
                <a:solidFill>
                  <a:schemeClr val="accent3">
                    <a:lumMod val="75000"/>
                  </a:schemeClr>
                </a:solidFill>
              </a:rPr>
              <a:t>such</a:t>
            </a:r>
            <a:r>
              <a:rPr lang="tr-TR" sz="25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500" b="1" dirty="0" smtClean="0">
                <a:solidFill>
                  <a:schemeClr val="accent3">
                    <a:lumMod val="75000"/>
                  </a:schemeClr>
                </a:solidFill>
              </a:rPr>
              <a:t>problems</a:t>
            </a:r>
            <a:endParaRPr lang="tr-TR" sz="25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52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2.3) </a:t>
            </a:r>
            <a:r>
              <a:rPr lang="tr-TR" b="1" dirty="0" err="1"/>
              <a:t>Moisture</a:t>
            </a:r>
            <a:r>
              <a:rPr lang="tr-TR" b="1" dirty="0"/>
              <a:t> </a:t>
            </a:r>
            <a:r>
              <a:rPr lang="tr-TR" b="1" dirty="0" err="1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rate of </a:t>
            </a:r>
            <a:r>
              <a:rPr lang="tr-TR" sz="2800" dirty="0" err="1" smtClean="0"/>
              <a:t>moisture</a:t>
            </a:r>
            <a:r>
              <a:rPr lang="tr-TR" sz="2800" dirty="0" smtClean="0"/>
              <a:t> </a:t>
            </a:r>
            <a:r>
              <a:rPr lang="tr-TR" sz="2800" dirty="0" err="1" smtClean="0"/>
              <a:t>loss</a:t>
            </a:r>
            <a:r>
              <a:rPr lang="tr-TR" sz="2800" dirty="0" smtClean="0"/>
              <a:t>;</a:t>
            </a: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tr-TR" sz="2800" dirty="0" smtClean="0"/>
          </a:p>
          <a:p>
            <a:pPr lvl="1"/>
            <a:r>
              <a:rPr lang="en-US" sz="2800" b="1" dirty="0"/>
              <a:t>the difference between the water </a:t>
            </a:r>
            <a:r>
              <a:rPr lang="en-US" sz="2800" b="1" dirty="0" err="1"/>
              <a:t>vapour</a:t>
            </a:r>
            <a:r>
              <a:rPr lang="en-US" sz="2800" b="1" dirty="0"/>
              <a:t> pressure exerted by </a:t>
            </a:r>
            <a:r>
              <a:rPr lang="en-US" sz="2800" b="1" dirty="0" smtClean="0"/>
              <a:t>the</a:t>
            </a:r>
            <a:r>
              <a:rPr lang="tr-TR" sz="2800" b="1" dirty="0" smtClean="0"/>
              <a:t> </a:t>
            </a:r>
            <a:r>
              <a:rPr lang="en-US" sz="2800" b="1" dirty="0" err="1" smtClean="0"/>
              <a:t>produc</a:t>
            </a:r>
            <a:r>
              <a:rPr lang="tr-TR" sz="2800" b="1" dirty="0" smtClean="0"/>
              <a:t>t</a:t>
            </a:r>
            <a:r>
              <a:rPr lang="en-US" sz="2800" b="1" dirty="0" smtClean="0"/>
              <a:t> </a:t>
            </a:r>
            <a:r>
              <a:rPr lang="en-US" sz="2800" b="1" dirty="0"/>
              <a:t>and the water </a:t>
            </a:r>
            <a:r>
              <a:rPr lang="en-US" sz="2800" b="1" dirty="0" err="1"/>
              <a:t>vapour</a:t>
            </a:r>
            <a:r>
              <a:rPr lang="en-US" sz="2800" b="1" dirty="0"/>
              <a:t> pressure in the </a:t>
            </a:r>
            <a:r>
              <a:rPr lang="en-US" sz="2800" b="1" dirty="0" smtClean="0"/>
              <a:t>air</a:t>
            </a:r>
            <a:endParaRPr lang="tr-TR" sz="2800" b="1" dirty="0" smtClean="0"/>
          </a:p>
          <a:p>
            <a:pPr lvl="1"/>
            <a:r>
              <a:rPr lang="en-US" sz="2800" b="1" dirty="0">
                <a:solidFill>
                  <a:srgbClr val="C00000"/>
                </a:solidFill>
              </a:rPr>
              <a:t>air speed over the </a:t>
            </a:r>
            <a:r>
              <a:rPr lang="en-US" sz="2800" b="1" dirty="0" smtClean="0">
                <a:solidFill>
                  <a:srgbClr val="C00000"/>
                </a:solidFill>
              </a:rPr>
              <a:t>product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endParaRPr lang="tr-TR" sz="2800" b="1" dirty="0">
              <a:solidFill>
                <a:srgbClr val="C00000"/>
              </a:solidFill>
            </a:endParaRPr>
          </a:p>
          <a:p>
            <a:r>
              <a:rPr lang="tr-TR" sz="2800" b="1" dirty="0" err="1" smtClean="0">
                <a:solidFill>
                  <a:srgbClr val="0000FF"/>
                </a:solidFill>
              </a:rPr>
              <a:t>Packaging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materials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which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have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low</a:t>
            </a:r>
            <a:r>
              <a:rPr lang="tr-TR" sz="2800" b="1" dirty="0" smtClean="0">
                <a:solidFill>
                  <a:srgbClr val="0000FF"/>
                </a:solidFill>
              </a:rPr>
              <a:t> WVTR, </a:t>
            </a:r>
            <a:r>
              <a:rPr lang="tr-TR" sz="2800" b="1" dirty="0" err="1" smtClean="0">
                <a:solidFill>
                  <a:srgbClr val="0000FF"/>
                </a:solidFill>
              </a:rPr>
              <a:t>should</a:t>
            </a:r>
            <a:r>
              <a:rPr lang="tr-TR" sz="2800" b="1" dirty="0" smtClean="0">
                <a:solidFill>
                  <a:srgbClr val="0000FF"/>
                </a:solidFill>
              </a:rPr>
              <a:t> be </a:t>
            </a:r>
            <a:r>
              <a:rPr lang="tr-TR" sz="2800" b="1" dirty="0" err="1" smtClean="0">
                <a:solidFill>
                  <a:srgbClr val="0000FF"/>
                </a:solidFill>
              </a:rPr>
              <a:t>used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minimize </a:t>
            </a:r>
            <a:r>
              <a:rPr lang="tr-TR" sz="2800" b="1" dirty="0" err="1" smtClean="0">
                <a:solidFill>
                  <a:srgbClr val="0000FF"/>
                </a:solidFill>
              </a:rPr>
              <a:t>moisture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changes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</a:t>
            </a:r>
            <a:r>
              <a:rPr lang="tr-TR" b="1" dirty="0" smtClean="0"/>
              <a:t>.4) </a:t>
            </a:r>
            <a:r>
              <a:rPr lang="tr-TR" b="1" dirty="0" err="1" smtClean="0"/>
              <a:t>Barrier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odor</a:t>
            </a:r>
            <a:r>
              <a:rPr lang="tr-TR" b="1" dirty="0"/>
              <a:t> </a:t>
            </a:r>
            <a:r>
              <a:rPr lang="tr-TR" b="1" dirty="0" err="1" smtClean="0"/>
              <a:t>pick-up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 </a:t>
            </a: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cases</a:t>
            </a:r>
            <a:r>
              <a:rPr lang="tr-TR" sz="2800" dirty="0" smtClean="0"/>
              <a:t>,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commodities</a:t>
            </a:r>
            <a:r>
              <a:rPr lang="tr-TR" sz="2800" dirty="0" smtClean="0"/>
              <a:t> </a:t>
            </a:r>
            <a:r>
              <a:rPr lang="en-US" dirty="0"/>
              <a:t>are </a:t>
            </a:r>
            <a:r>
              <a:rPr lang="en-US" dirty="0" smtClean="0"/>
              <a:t>stored </a:t>
            </a:r>
            <a:r>
              <a:rPr lang="en-US" dirty="0"/>
              <a:t>or distributed </a:t>
            </a:r>
            <a:r>
              <a:rPr lang="tr-TR" dirty="0" err="1" smtClean="0"/>
              <a:t>foods</a:t>
            </a:r>
            <a:r>
              <a:rPr lang="tr-TR" dirty="0" smtClean="0"/>
              <a:t> </a:t>
            </a:r>
            <a:r>
              <a:rPr lang="en-US" dirty="0" smtClean="0"/>
              <a:t>in the</a:t>
            </a:r>
            <a:r>
              <a:rPr lang="tr-TR" dirty="0" smtClean="0"/>
              <a:t> </a:t>
            </a:r>
            <a:r>
              <a:rPr lang="en-US" dirty="0" smtClean="0"/>
              <a:t>same </a:t>
            </a:r>
            <a:r>
              <a:rPr lang="en-US" dirty="0"/>
              <a:t>container or </a:t>
            </a:r>
            <a:r>
              <a:rPr lang="en-US" dirty="0" smtClean="0"/>
              <a:t>trailer</a:t>
            </a:r>
            <a:endParaRPr lang="tr-TR" dirty="0" smtClean="0"/>
          </a:p>
          <a:p>
            <a:r>
              <a:rPr lang="en-US" b="1" dirty="0">
                <a:solidFill>
                  <a:srgbClr val="0000FF"/>
                </a:solidFill>
              </a:rPr>
              <a:t>Dairy products, eggs and fresh meat are highly </a:t>
            </a:r>
            <a:r>
              <a:rPr lang="en-US" b="1" dirty="0" smtClean="0">
                <a:solidFill>
                  <a:srgbClr val="0000FF"/>
                </a:solidFill>
              </a:rPr>
              <a:t>susceptible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to </a:t>
            </a:r>
            <a:r>
              <a:rPr lang="en-US" b="1" dirty="0">
                <a:solidFill>
                  <a:srgbClr val="0000FF"/>
                </a:solidFill>
              </a:rPr>
              <a:t>picking up strong </a:t>
            </a:r>
            <a:r>
              <a:rPr lang="en-US" b="1" dirty="0" err="1" smtClean="0">
                <a:solidFill>
                  <a:srgbClr val="0000FF"/>
                </a:solidFill>
              </a:rPr>
              <a:t>odours</a:t>
            </a:r>
            <a:endParaRPr lang="tr-TR" b="1" dirty="0" smtClean="0">
              <a:solidFill>
                <a:srgbClr val="0000FF"/>
              </a:solidFill>
            </a:endParaRPr>
          </a:p>
          <a:p>
            <a:r>
              <a:rPr lang="tr-TR" sz="2800" b="1" dirty="0" err="1" smtClean="0">
                <a:solidFill>
                  <a:srgbClr val="C00000"/>
                </a:solidFill>
              </a:rPr>
              <a:t>Chocolate</a:t>
            </a:r>
            <a:r>
              <a:rPr lang="tr-TR" sz="2800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flavoured</a:t>
            </a:r>
            <a:r>
              <a:rPr lang="en-US" b="1" dirty="0" smtClean="0">
                <a:solidFill>
                  <a:srgbClr val="C00000"/>
                </a:solidFill>
              </a:rPr>
              <a:t> sweets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mints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have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strong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flavors</a:t>
            </a:r>
            <a:endParaRPr lang="tr-TR" b="1" dirty="0" smtClean="0">
              <a:solidFill>
                <a:srgbClr val="C00000"/>
              </a:solidFill>
            </a:endParaRPr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b="1" dirty="0" err="1" smtClean="0">
                <a:solidFill>
                  <a:schemeClr val="accent3">
                    <a:lumMod val="75000"/>
                  </a:schemeClr>
                </a:solidFill>
              </a:rPr>
              <a:t>foods</a:t>
            </a: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3">
                    <a:lumMod val="75000"/>
                  </a:schemeClr>
                </a:solidFill>
              </a:rPr>
              <a:t>are</a:t>
            </a: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3">
                    <a:lumMod val="75000"/>
                  </a:schemeClr>
                </a:solidFill>
              </a:rPr>
              <a:t>carelessly</a:t>
            </a: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3">
                    <a:lumMod val="75000"/>
                  </a:schemeClr>
                </a:solidFill>
              </a:rPr>
              <a:t>stored</a:t>
            </a: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3">
                    <a:lumMod val="75000"/>
                  </a:schemeClr>
                </a:solidFill>
              </a:rPr>
              <a:t>or</a:t>
            </a: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3">
                    <a:lumMod val="75000"/>
                  </a:schemeClr>
                </a:solidFill>
              </a:rPr>
              <a:t>transfered</a:t>
            </a: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3">
                    <a:lumMod val="75000"/>
                  </a:schemeClr>
                </a:solidFill>
              </a:rPr>
              <a:t>together</a:t>
            </a:r>
            <a:r>
              <a:rPr lang="tr-TR" dirty="0" smtClean="0"/>
              <a:t>, </a:t>
            </a:r>
            <a:r>
              <a:rPr lang="tr-TR" b="1" dirty="0" err="1" smtClean="0"/>
              <a:t>odors</a:t>
            </a:r>
            <a:r>
              <a:rPr lang="tr-TR" b="1" dirty="0" smtClean="0"/>
              <a:t> can </a:t>
            </a:r>
            <a:r>
              <a:rPr lang="tr-TR" b="1" dirty="0" err="1" smtClean="0"/>
              <a:t>penetrate</a:t>
            </a:r>
            <a:r>
              <a:rPr lang="tr-TR" b="1" dirty="0" smtClean="0"/>
              <a:t> </a:t>
            </a:r>
            <a:r>
              <a:rPr lang="tr-TR" b="1" dirty="0" err="1" smtClean="0"/>
              <a:t>under</a:t>
            </a:r>
            <a:r>
              <a:rPr lang="tr-TR" b="1" dirty="0" smtClean="0"/>
              <a:t> </a:t>
            </a:r>
            <a:r>
              <a:rPr lang="tr-TR" b="1" dirty="0" err="1" smtClean="0"/>
              <a:t>low</a:t>
            </a:r>
            <a:r>
              <a:rPr lang="tr-TR" b="1" dirty="0" smtClean="0"/>
              <a:t> </a:t>
            </a:r>
            <a:r>
              <a:rPr lang="tr-TR" b="1" dirty="0" err="1" smtClean="0"/>
              <a:t>permeability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condition</a:t>
            </a:r>
            <a:r>
              <a:rPr lang="tr-TR" b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e.g</a:t>
            </a:r>
            <a:r>
              <a:rPr lang="tr-TR" dirty="0" smtClean="0"/>
              <a:t>.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plastic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r>
              <a:rPr lang="tr-TR" dirty="0" smtClean="0"/>
              <a:t> </a:t>
            </a:r>
            <a:r>
              <a:rPr lang="tr-TR" dirty="0" err="1" smtClean="0"/>
              <a:t>allow</a:t>
            </a:r>
            <a:r>
              <a:rPr lang="tr-TR" dirty="0" smtClean="0"/>
              <a:t> </a:t>
            </a:r>
            <a:r>
              <a:rPr lang="tr-TR" dirty="0" err="1" smtClean="0"/>
              <a:t>volatile</a:t>
            </a:r>
            <a:r>
              <a:rPr lang="tr-TR" dirty="0" smtClean="0"/>
              <a:t> </a:t>
            </a:r>
            <a:r>
              <a:rPr lang="tr-TR" dirty="0" err="1" smtClean="0"/>
              <a:t>penetration</a:t>
            </a:r>
            <a:r>
              <a:rPr lang="tr-TR" dirty="0" smtClean="0"/>
              <a:t>)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2.5) </a:t>
            </a:r>
            <a:r>
              <a:rPr lang="tr-TR" b="1" dirty="0" err="1" smtClean="0"/>
              <a:t>Flavour</a:t>
            </a:r>
            <a:r>
              <a:rPr lang="tr-TR" b="1" dirty="0" smtClean="0"/>
              <a:t> </a:t>
            </a:r>
            <a:r>
              <a:rPr lang="tr-TR" b="1" dirty="0" err="1" smtClean="0"/>
              <a:t>scalping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600" dirty="0"/>
              <a:t>If </a:t>
            </a:r>
            <a:r>
              <a:rPr lang="en-US" sz="2600" b="1" dirty="0"/>
              <a:t>a chemical compound present in the food has a high affinity for the </a:t>
            </a:r>
            <a:r>
              <a:rPr lang="en-US" sz="2600" b="1" dirty="0" smtClean="0"/>
              <a:t>packaging</a:t>
            </a:r>
            <a:r>
              <a:rPr lang="tr-TR" sz="2600" b="1" dirty="0" smtClean="0"/>
              <a:t> </a:t>
            </a:r>
            <a:r>
              <a:rPr lang="en-US" sz="2600" b="1" dirty="0" smtClean="0"/>
              <a:t>material</a:t>
            </a:r>
            <a:r>
              <a:rPr lang="en-US" sz="2600" dirty="0"/>
              <a:t>, it will tend to be </a:t>
            </a:r>
            <a:r>
              <a:rPr lang="en-US" sz="2600" b="1" dirty="0">
                <a:solidFill>
                  <a:srgbClr val="C00000"/>
                </a:solidFill>
              </a:rPr>
              <a:t>absorbed into or adsorbed onto the </a:t>
            </a:r>
            <a:r>
              <a:rPr lang="en-US" sz="2600" b="1" dirty="0" smtClean="0">
                <a:solidFill>
                  <a:srgbClr val="C00000"/>
                </a:solidFill>
              </a:rPr>
              <a:t>packaging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en-US" sz="2600" dirty="0" smtClean="0"/>
              <a:t>until </a:t>
            </a:r>
            <a:r>
              <a:rPr lang="en-US" sz="2600" dirty="0"/>
              <a:t>equilibrium concentrations have been established in food and </a:t>
            </a:r>
            <a:r>
              <a:rPr lang="en-US" sz="2600" dirty="0" smtClean="0"/>
              <a:t>packaging</a:t>
            </a:r>
            <a:endParaRPr lang="tr-TR" sz="2600" dirty="0" smtClean="0"/>
          </a:p>
          <a:p>
            <a:r>
              <a:rPr lang="en-US" sz="2600" b="1" dirty="0">
                <a:solidFill>
                  <a:srgbClr val="0000FF"/>
                </a:solidFill>
              </a:rPr>
              <a:t>This loss of food constituents to packaging is known as </a:t>
            </a:r>
            <a:r>
              <a:rPr lang="en-US" sz="2600" b="1" dirty="0" smtClean="0">
                <a:solidFill>
                  <a:srgbClr val="0000FF"/>
                </a:solidFill>
              </a:rPr>
              <a:t>scalping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r>
              <a:rPr lang="en-US" sz="2600" dirty="0" smtClean="0"/>
              <a:t>Scalping</a:t>
            </a:r>
            <a:r>
              <a:rPr lang="tr-TR" sz="2600" dirty="0" smtClean="0"/>
              <a:t> </a:t>
            </a:r>
            <a:r>
              <a:rPr lang="en-US" sz="2600" dirty="0" smtClean="0"/>
              <a:t>does </a:t>
            </a:r>
            <a:r>
              <a:rPr lang="en-US" sz="2600" dirty="0"/>
              <a:t>not result in a direct risk to the safety of the </a:t>
            </a:r>
            <a:r>
              <a:rPr lang="en-US" sz="2600" dirty="0" smtClean="0"/>
              <a:t>food</a:t>
            </a:r>
            <a:r>
              <a:rPr lang="tr-TR" sz="2600" dirty="0" smtClean="0"/>
              <a:t>; </a:t>
            </a:r>
            <a:r>
              <a:rPr lang="tr-TR" sz="2600" dirty="0" err="1" smtClean="0"/>
              <a:t>however</a:t>
            </a:r>
            <a:r>
              <a:rPr lang="tr-TR" sz="2600" dirty="0" smtClean="0"/>
              <a:t>, </a:t>
            </a:r>
            <a:r>
              <a:rPr lang="en-US" sz="2600" b="1" dirty="0">
                <a:solidFill>
                  <a:srgbClr val="C00000"/>
                </a:solidFill>
              </a:rPr>
              <a:t>the loss of volatile compounds </a:t>
            </a:r>
            <a:r>
              <a:rPr lang="en-US" sz="2600" b="1" dirty="0" smtClean="0">
                <a:solidFill>
                  <a:srgbClr val="C00000"/>
                </a:solidFill>
              </a:rPr>
              <a:t>which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</a:rPr>
              <a:t>contribute </a:t>
            </a:r>
            <a:r>
              <a:rPr lang="en-US" sz="2600" b="1" dirty="0">
                <a:solidFill>
                  <a:srgbClr val="C00000"/>
                </a:solidFill>
              </a:rPr>
              <a:t>to a food’s characteristic </a:t>
            </a:r>
            <a:r>
              <a:rPr lang="en-US" sz="2600" b="1" dirty="0" err="1">
                <a:solidFill>
                  <a:srgbClr val="C00000"/>
                </a:solidFill>
              </a:rPr>
              <a:t>flavour</a:t>
            </a:r>
            <a:r>
              <a:rPr lang="en-US" sz="2600" b="1" dirty="0">
                <a:solidFill>
                  <a:srgbClr val="C00000"/>
                </a:solidFill>
              </a:rPr>
              <a:t> affect sensory quality</a:t>
            </a:r>
            <a:endParaRPr lang="tr-TR" sz="26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2.5</a:t>
            </a:r>
            <a:r>
              <a:rPr lang="tr-TR" b="1" dirty="0"/>
              <a:t>) </a:t>
            </a:r>
            <a:r>
              <a:rPr lang="tr-TR" b="1" dirty="0" err="1"/>
              <a:t>Flavour</a:t>
            </a:r>
            <a:r>
              <a:rPr lang="tr-TR" b="1" dirty="0"/>
              <a:t> </a:t>
            </a:r>
            <a:r>
              <a:rPr lang="tr-TR" b="1" dirty="0" err="1"/>
              <a:t>scalping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Researches</a:t>
            </a:r>
            <a:r>
              <a:rPr lang="tr-TR" sz="2800" dirty="0" smtClean="0"/>
              <a:t> </a:t>
            </a:r>
            <a:r>
              <a:rPr lang="tr-TR" sz="2800" dirty="0" err="1" smtClean="0"/>
              <a:t>showed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en-US" dirty="0"/>
              <a:t>polypropylene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absorb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highest quantities of </a:t>
            </a:r>
            <a:r>
              <a:rPr lang="en-US" dirty="0" smtClean="0"/>
              <a:t>volatiles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apple</a:t>
            </a:r>
            <a:r>
              <a:rPr lang="tr-TR" dirty="0" smtClean="0"/>
              <a:t> </a:t>
            </a:r>
            <a:r>
              <a:rPr lang="tr-TR" dirty="0" err="1" smtClean="0"/>
              <a:t>juice</a:t>
            </a:r>
            <a:r>
              <a:rPr lang="tr-TR" dirty="0" smtClean="0"/>
              <a:t>, </a:t>
            </a:r>
            <a:r>
              <a:rPr lang="tr-TR" dirty="0" err="1" smtClean="0"/>
              <a:t>resulting</a:t>
            </a:r>
            <a:r>
              <a:rPr lang="tr-TR" dirty="0" smtClean="0"/>
              <a:t> in </a:t>
            </a:r>
            <a:r>
              <a:rPr lang="tr-TR" dirty="0" err="1" smtClean="0"/>
              <a:t>loss</a:t>
            </a:r>
            <a:r>
              <a:rPr lang="tr-TR" dirty="0" smtClean="0"/>
              <a:t> of aroma </a:t>
            </a:r>
            <a:r>
              <a:rPr lang="tr-TR" dirty="0" err="1" smtClean="0"/>
              <a:t>compounds</a:t>
            </a:r>
            <a:endParaRPr lang="tr-TR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dirty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Therefore</a:t>
            </a:r>
            <a:r>
              <a:rPr lang="tr-TR" sz="2800" dirty="0" smtClean="0"/>
              <a:t>, </a:t>
            </a:r>
            <a:r>
              <a:rPr lang="en-US" b="1" dirty="0">
                <a:solidFill>
                  <a:srgbClr val="C00000"/>
                </a:solidFill>
              </a:rPr>
              <a:t>particular food-packaging </a:t>
            </a:r>
            <a:r>
              <a:rPr lang="en-US" b="1" dirty="0" smtClean="0">
                <a:solidFill>
                  <a:srgbClr val="C00000"/>
                </a:solidFill>
              </a:rPr>
              <a:t>combinations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en-US" b="1" dirty="0">
                <a:solidFill>
                  <a:srgbClr val="0000FF"/>
                </a:solidFill>
              </a:rPr>
              <a:t>an effective barrier </a:t>
            </a:r>
            <a:r>
              <a:rPr lang="en-US" b="1" dirty="0" smtClean="0">
                <a:solidFill>
                  <a:srgbClr val="0000FF"/>
                </a:solidFill>
              </a:rPr>
              <a:t>layer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designed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scalping</a:t>
            </a:r>
            <a:r>
              <a:rPr lang="tr-TR" dirty="0" smtClean="0"/>
              <a:t> problem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3) </a:t>
            </a:r>
            <a:r>
              <a:rPr lang="tr-TR" b="1" dirty="0" err="1" smtClean="0"/>
              <a:t>Microbiological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en-US" sz="2800" dirty="0" smtClean="0"/>
              <a:t>Microorganisms can make both desirable and undesirable changes to the quality of foods</a:t>
            </a:r>
            <a:endParaRPr lang="tr-TR" sz="2800" dirty="0" smtClean="0"/>
          </a:p>
        </p:txBody>
      </p:sp>
      <p:sp>
        <p:nvSpPr>
          <p:cNvPr id="23554" name="AutoShape 2" descr="sucuk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56" name="AutoShape 4" descr="sucuk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58" name="AutoShape 6" descr="sucuk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60" name="AutoShape 8" descr="sucuk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3562" name="Picture 10" descr="sucuk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895" y="2780086"/>
            <a:ext cx="3124200" cy="1466851"/>
          </a:xfrm>
          <a:prstGeom prst="rect">
            <a:avLst/>
          </a:prstGeom>
          <a:noFill/>
        </p:spPr>
      </p:pic>
      <p:sp>
        <p:nvSpPr>
          <p:cNvPr id="23564" name="AutoShape 12" descr="rokfor chee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66" name="AutoShape 14" descr="rokfor chee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68" name="AutoShape 16" descr="rokfor chee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70" name="AutoShape 18" descr="rokfor chee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72" name="AutoShape 20" descr="rokfor chee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74" name="AutoShape 22" descr="rokfor chee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76" name="AutoShape 24" descr="rokfor chee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3578" name="Picture 26" descr="rokfor cheese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162" y="4548533"/>
            <a:ext cx="2620369" cy="2096295"/>
          </a:xfrm>
          <a:prstGeom prst="rect">
            <a:avLst/>
          </a:prstGeom>
          <a:noFill/>
        </p:spPr>
      </p:pic>
      <p:pic>
        <p:nvPicPr>
          <p:cNvPr id="23580" name="Picture 28" descr="food spoilage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6256" y="3084891"/>
            <a:ext cx="4381500" cy="2733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004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3) </a:t>
            </a:r>
            <a:r>
              <a:rPr lang="tr-TR" b="1" dirty="0" err="1" smtClean="0"/>
              <a:t>Microbiological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en-US" sz="2800" dirty="0" smtClean="0"/>
              <a:t>The two major groups of microorganisms found in foods are </a:t>
            </a:r>
            <a:r>
              <a:rPr lang="en-US" sz="2800" b="1" dirty="0" smtClean="0"/>
              <a:t>bacteria </a:t>
            </a:r>
            <a:r>
              <a:rPr lang="en-US" sz="2800" dirty="0" smtClean="0"/>
              <a:t>and </a:t>
            </a:r>
            <a:r>
              <a:rPr lang="en-US" sz="2800" b="1" dirty="0" smtClean="0"/>
              <a:t>fungi</a:t>
            </a:r>
            <a:endParaRPr lang="tr-TR" sz="2800" b="1" dirty="0" smtClean="0"/>
          </a:p>
          <a:p>
            <a:r>
              <a:rPr lang="en-US" sz="2800" dirty="0" smtClean="0"/>
              <a:t>Bacteria are generally the fastest growing, so in conditions favorable</a:t>
            </a:r>
            <a:r>
              <a:rPr lang="tr-TR" sz="2800" dirty="0" smtClean="0"/>
              <a:t> </a:t>
            </a:r>
            <a:r>
              <a:rPr lang="en-US" sz="2800" dirty="0" smtClean="0"/>
              <a:t>to both, bacteria will usually outgrow fungi</a:t>
            </a:r>
            <a:endParaRPr lang="tr-TR" sz="2800" dirty="0" smtClean="0"/>
          </a:p>
          <a:p>
            <a:r>
              <a:rPr lang="en-US" sz="2800" dirty="0" smtClean="0"/>
              <a:t>The species of microorganisms that cause the spoilage of particular foods are in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uenced</a:t>
            </a:r>
            <a:r>
              <a:rPr lang="en-US" sz="2800" dirty="0" smtClean="0"/>
              <a:t> by two</a:t>
            </a:r>
            <a:r>
              <a:rPr lang="tr-TR" sz="2800" dirty="0" smtClean="0"/>
              <a:t> </a:t>
            </a:r>
            <a:r>
              <a:rPr lang="en-US" sz="2800" dirty="0" smtClean="0"/>
              <a:t>factors: the </a:t>
            </a:r>
            <a:r>
              <a:rPr lang="en-US" sz="2800" b="1" dirty="0" smtClean="0">
                <a:solidFill>
                  <a:srgbClr val="0000FF"/>
                </a:solidFill>
              </a:rPr>
              <a:t>nature of the foods </a:t>
            </a:r>
            <a:r>
              <a:rPr lang="en-US" sz="2800" dirty="0" smtClean="0"/>
              <a:t>and </a:t>
            </a:r>
            <a:r>
              <a:rPr lang="en-US" sz="2800" b="1" dirty="0" smtClean="0">
                <a:solidFill>
                  <a:srgbClr val="C00000"/>
                </a:solidFill>
              </a:rPr>
              <a:t>their surroundings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7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3) </a:t>
            </a:r>
            <a:r>
              <a:rPr lang="tr-TR" b="1" dirty="0" err="1" smtClean="0"/>
              <a:t>Microbiological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61950" y="1600200"/>
            <a:ext cx="8404098" cy="493395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Every microorganism has a limiting aw value below which it will not grow, form spores, or produce</a:t>
            </a:r>
            <a:r>
              <a:rPr lang="tr-TR" sz="2800" dirty="0" smtClean="0"/>
              <a:t> </a:t>
            </a:r>
            <a:r>
              <a:rPr lang="tr-TR" sz="2800" dirty="0" err="1" smtClean="0"/>
              <a:t>toxic</a:t>
            </a:r>
            <a:r>
              <a:rPr lang="tr-TR" sz="2800" dirty="0" smtClean="0"/>
              <a:t> </a:t>
            </a:r>
            <a:r>
              <a:rPr lang="tr-TR" sz="2800" dirty="0" err="1" smtClean="0"/>
              <a:t>metabolites</a:t>
            </a:r>
            <a:endParaRPr lang="tr-TR" sz="2800" dirty="0" smtClean="0"/>
          </a:p>
          <a:p>
            <a:r>
              <a:rPr lang="tr-TR" sz="2800" b="1" dirty="0" smtClean="0">
                <a:solidFill>
                  <a:srgbClr val="C00000"/>
                </a:solidFill>
              </a:rPr>
              <a:t>R</a:t>
            </a:r>
            <a:r>
              <a:rPr lang="en-US" sz="2800" b="1" dirty="0" smtClean="0">
                <a:solidFill>
                  <a:srgbClr val="C00000"/>
                </a:solidFill>
              </a:rPr>
              <a:t>educing the aw </a:t>
            </a:r>
            <a:r>
              <a:rPr lang="tr-TR" sz="2800" b="1" dirty="0" err="1" smtClean="0">
                <a:solidFill>
                  <a:srgbClr val="C00000"/>
                </a:solidFill>
              </a:rPr>
              <a:t>value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of a given food</a:t>
            </a:r>
            <a:r>
              <a:rPr lang="tr-TR" sz="2800" dirty="0" smtClean="0"/>
              <a:t> is a </a:t>
            </a:r>
            <a:r>
              <a:rPr lang="tr-TR" sz="2800" dirty="0" err="1" smtClean="0"/>
              <a:t>good</a:t>
            </a:r>
            <a:r>
              <a:rPr lang="tr-TR" sz="2800" dirty="0" smtClean="0"/>
              <a:t> </a:t>
            </a:r>
            <a:r>
              <a:rPr lang="tr-TR" sz="2800" dirty="0" err="1" smtClean="0"/>
              <a:t>solution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inhibit</a:t>
            </a:r>
            <a:r>
              <a:rPr lang="tr-TR" sz="2800" dirty="0" smtClean="0"/>
              <a:t> </a:t>
            </a:r>
            <a:r>
              <a:rPr lang="tr-TR" sz="2800" dirty="0" err="1" smtClean="0"/>
              <a:t>microbial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endParaRPr lang="tr-TR" sz="2800" dirty="0" smtClean="0"/>
          </a:p>
          <a:p>
            <a:r>
              <a:rPr lang="en-US" sz="2800" b="1" dirty="0" smtClean="0">
                <a:solidFill>
                  <a:srgbClr val="0000FF"/>
                </a:solidFill>
              </a:rPr>
              <a:t>The temperature of storage </a:t>
            </a:r>
            <a:r>
              <a:rPr lang="en-US" sz="2800" dirty="0" smtClean="0"/>
              <a:t>is particularly important, and several food preservation technique</a:t>
            </a:r>
            <a:r>
              <a:rPr lang="tr-TR" sz="2800" dirty="0" smtClean="0"/>
              <a:t>s </a:t>
            </a:r>
            <a:r>
              <a:rPr lang="en-US" sz="2800" dirty="0" smtClean="0"/>
              <a:t>(e.g., chilling) rely on reducing the temperature of the food to extend its shelf life</a:t>
            </a:r>
            <a:r>
              <a:rPr lang="tr-TR" sz="2800" dirty="0" smtClean="0"/>
              <a:t>. </a:t>
            </a:r>
            <a:r>
              <a:rPr lang="en-US" sz="2800" dirty="0" smtClean="0"/>
              <a:t>Molds are able to grow</a:t>
            </a:r>
            <a:r>
              <a:rPr lang="tr-TR" sz="2800" dirty="0" smtClean="0"/>
              <a:t> at </a:t>
            </a:r>
            <a:r>
              <a:rPr lang="tr-TR" sz="2800" dirty="0" err="1" smtClean="0"/>
              <a:t>refrigerated</a:t>
            </a:r>
            <a:r>
              <a:rPr lang="tr-TR" sz="2800" dirty="0" smtClean="0"/>
              <a:t> </a:t>
            </a:r>
            <a:r>
              <a:rPr lang="tr-TR" sz="2800" dirty="0" err="1" smtClean="0"/>
              <a:t>temperatures</a:t>
            </a:r>
            <a:r>
              <a:rPr lang="tr-TR" sz="2800" dirty="0" smtClean="0"/>
              <a:t> </a:t>
            </a:r>
            <a:r>
              <a:rPr lang="tr-TR" sz="2800" dirty="0" err="1" smtClean="0"/>
              <a:t>more</a:t>
            </a:r>
            <a:r>
              <a:rPr lang="tr-TR" sz="2800" dirty="0" smtClean="0"/>
              <a:t> </a:t>
            </a:r>
            <a:r>
              <a:rPr lang="tr-TR" sz="2800" dirty="0" err="1" smtClean="0"/>
              <a:t>quickly</a:t>
            </a:r>
            <a:r>
              <a:rPr lang="tr-TR" sz="2800" dirty="0" smtClean="0"/>
              <a:t> </a:t>
            </a:r>
            <a:r>
              <a:rPr lang="tr-TR" sz="2800" dirty="0" err="1" smtClean="0"/>
              <a:t>when</a:t>
            </a:r>
            <a:r>
              <a:rPr lang="tr-TR" sz="2800" dirty="0" smtClean="0"/>
              <a:t> </a:t>
            </a:r>
            <a:r>
              <a:rPr lang="tr-TR" sz="2800" dirty="0" err="1" smtClean="0"/>
              <a:t>compared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en-US" sz="2800" dirty="0" err="1" smtClean="0"/>
              <a:t>bacteri</a:t>
            </a:r>
            <a:r>
              <a:rPr lang="tr-TR" sz="2800" dirty="0" smtClean="0"/>
              <a:t>a</a:t>
            </a:r>
          </a:p>
          <a:p>
            <a:r>
              <a:rPr lang="en-US" sz="2800" b="1" dirty="0" smtClean="0"/>
              <a:t>The presence and concentration of gases</a:t>
            </a:r>
            <a:r>
              <a:rPr lang="tr-TR" sz="2800" b="1" dirty="0" smtClean="0"/>
              <a:t> (CO</a:t>
            </a:r>
            <a:r>
              <a:rPr lang="tr-TR" sz="2800" b="1" baseline="-25000" dirty="0" smtClean="0"/>
              <a:t>2</a:t>
            </a:r>
            <a:r>
              <a:rPr lang="tr-TR" sz="2800" b="1" dirty="0" smtClean="0"/>
              <a:t>)</a:t>
            </a:r>
            <a:r>
              <a:rPr lang="en-US" sz="2800" dirty="0" smtClean="0"/>
              <a:t> in the environment has a considerable in</a:t>
            </a:r>
            <a:r>
              <a:rPr lang="tr-TR" sz="2800" dirty="0" err="1" smtClean="0"/>
              <a:t>fl</a:t>
            </a:r>
            <a:r>
              <a:rPr lang="en-US" sz="2800" dirty="0" err="1" smtClean="0"/>
              <a:t>uence</a:t>
            </a:r>
            <a:r>
              <a:rPr lang="en-US" sz="2800" dirty="0" smtClean="0"/>
              <a:t> on the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r>
              <a:rPr lang="tr-TR" sz="2800" dirty="0" smtClean="0"/>
              <a:t> of </a:t>
            </a:r>
            <a:r>
              <a:rPr lang="tr-TR" sz="2800" dirty="0" err="1" smtClean="0"/>
              <a:t>microorganisms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29697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Special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aw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values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microorganisms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dirty="0" err="1" smtClean="0"/>
              <a:t>Special</a:t>
            </a:r>
            <a:r>
              <a:rPr lang="tr-TR" sz="2800" dirty="0" smtClean="0"/>
              <a:t> limit of </a:t>
            </a:r>
            <a:r>
              <a:rPr lang="tr-TR" sz="2800" dirty="0" err="1" smtClean="0"/>
              <a:t>aw</a:t>
            </a:r>
            <a:r>
              <a:rPr lang="tr-TR" sz="2800" dirty="0" smtClean="0"/>
              <a:t> </a:t>
            </a:r>
            <a:r>
              <a:rPr lang="tr-TR" sz="2800" dirty="0" err="1" smtClean="0"/>
              <a:t>values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r>
              <a:rPr lang="tr-TR" sz="2800" dirty="0" smtClean="0"/>
              <a:t> of </a:t>
            </a:r>
            <a:r>
              <a:rPr lang="tr-TR" sz="2800" dirty="0" err="1" smtClean="0"/>
              <a:t>microorganisms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dirty="0" smtClean="0"/>
          </a:p>
          <a:p>
            <a:r>
              <a:rPr lang="tr-TR" sz="2800" dirty="0" err="1" smtClean="0"/>
              <a:t>Mold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r>
              <a:rPr lang="tr-TR" sz="2800" dirty="0" smtClean="0"/>
              <a:t> </a:t>
            </a:r>
            <a:r>
              <a:rPr lang="tr-TR" sz="2800" dirty="0" err="1" smtClean="0"/>
              <a:t>starts</a:t>
            </a:r>
            <a:r>
              <a:rPr lang="tr-TR" sz="2800" dirty="0" smtClean="0"/>
              <a:t> at </a:t>
            </a:r>
            <a:r>
              <a:rPr lang="tr-TR" sz="2800" dirty="0" err="1" smtClean="0"/>
              <a:t>a</a:t>
            </a:r>
            <a:r>
              <a:rPr lang="tr-TR" sz="2800" baseline="-25000" dirty="0" err="1" smtClean="0"/>
              <a:t>w</a:t>
            </a:r>
            <a:r>
              <a:rPr lang="tr-TR" sz="2800" dirty="0" smtClean="0"/>
              <a:t> </a:t>
            </a:r>
            <a:r>
              <a:rPr lang="tr-TR" sz="2800" dirty="0" err="1" smtClean="0"/>
              <a:t>value</a:t>
            </a:r>
            <a:r>
              <a:rPr lang="tr-TR" sz="2800" dirty="0" smtClean="0"/>
              <a:t> of 0.70</a:t>
            </a:r>
          </a:p>
          <a:p>
            <a:r>
              <a:rPr lang="tr-TR" sz="2800" dirty="0" err="1" smtClean="0"/>
              <a:t>Yeast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r>
              <a:rPr lang="tr-TR" sz="2800" dirty="0" smtClean="0"/>
              <a:t> </a:t>
            </a:r>
            <a:r>
              <a:rPr lang="tr-TR" sz="2800" dirty="0" err="1" smtClean="0"/>
              <a:t>starts</a:t>
            </a:r>
            <a:r>
              <a:rPr lang="tr-TR" sz="2800" dirty="0" smtClean="0"/>
              <a:t> at </a:t>
            </a:r>
            <a:r>
              <a:rPr lang="tr-TR" sz="2800" dirty="0" err="1" smtClean="0"/>
              <a:t>a</a:t>
            </a:r>
            <a:r>
              <a:rPr lang="tr-TR" sz="2800" baseline="-25000" dirty="0" err="1" smtClean="0"/>
              <a:t>w</a:t>
            </a:r>
            <a:r>
              <a:rPr lang="tr-TR" sz="2800" dirty="0" smtClean="0"/>
              <a:t> </a:t>
            </a:r>
            <a:r>
              <a:rPr lang="tr-TR" sz="2800" dirty="0" err="1" smtClean="0"/>
              <a:t>value</a:t>
            </a:r>
            <a:r>
              <a:rPr lang="tr-TR" sz="2800" dirty="0" smtClean="0"/>
              <a:t> of 0.75</a:t>
            </a:r>
          </a:p>
          <a:p>
            <a:r>
              <a:rPr lang="tr-TR" sz="2800" dirty="0" err="1" smtClean="0"/>
              <a:t>Bacteria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r>
              <a:rPr lang="tr-TR" sz="2800" dirty="0" smtClean="0"/>
              <a:t> </a:t>
            </a:r>
            <a:r>
              <a:rPr lang="tr-TR" sz="2800" dirty="0" err="1" smtClean="0"/>
              <a:t>starts</a:t>
            </a:r>
            <a:r>
              <a:rPr lang="tr-TR" sz="2800" dirty="0" smtClean="0"/>
              <a:t> at </a:t>
            </a:r>
            <a:r>
              <a:rPr lang="tr-TR" sz="2800" dirty="0" err="1" smtClean="0"/>
              <a:t>a</a:t>
            </a:r>
            <a:r>
              <a:rPr lang="tr-TR" sz="2800" baseline="-25000" dirty="0" err="1" smtClean="0"/>
              <a:t>w</a:t>
            </a:r>
            <a:r>
              <a:rPr lang="tr-TR" sz="2800" dirty="0" smtClean="0"/>
              <a:t> </a:t>
            </a:r>
            <a:r>
              <a:rPr lang="tr-TR" sz="2800" dirty="0" err="1" smtClean="0"/>
              <a:t>value</a:t>
            </a:r>
            <a:r>
              <a:rPr lang="tr-TR" sz="2800" dirty="0" smtClean="0"/>
              <a:t> of 0.80</a:t>
            </a:r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CHEMICAL REACTIONS</a:t>
            </a:r>
            <a:endParaRPr lang="tr-TR" sz="4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49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828800"/>
            <a:ext cx="8153400" cy="4552950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/>
              <a:t>I</a:t>
            </a:r>
            <a:r>
              <a:rPr lang="en-US" sz="2800" dirty="0" smtClean="0"/>
              <a:t>f the </a:t>
            </a:r>
            <a:r>
              <a:rPr lang="en-US" sz="2800" b="1" dirty="0" smtClean="0"/>
              <a:t>packaging material does not provide a suitable barrier around the food</a:t>
            </a:r>
            <a:r>
              <a:rPr lang="en-US" sz="2800" dirty="0" smtClean="0"/>
              <a:t>, </a:t>
            </a:r>
            <a:r>
              <a:rPr lang="en-US" sz="2800" b="1" dirty="0" smtClean="0">
                <a:solidFill>
                  <a:srgbClr val="0000FF"/>
                </a:solidFill>
              </a:rPr>
              <a:t>microorganism</a:t>
            </a:r>
            <a:r>
              <a:rPr lang="tr-TR" sz="2800" b="1" dirty="0" smtClean="0">
                <a:solidFill>
                  <a:srgbClr val="0000FF"/>
                </a:solidFill>
              </a:rPr>
              <a:t>s </a:t>
            </a:r>
            <a:r>
              <a:rPr lang="en-US" sz="2800" b="1" dirty="0" smtClean="0">
                <a:solidFill>
                  <a:srgbClr val="0000FF"/>
                </a:solidFill>
              </a:rPr>
              <a:t>can contaminate </a:t>
            </a:r>
            <a:r>
              <a:rPr lang="en-US" sz="2800" dirty="0" smtClean="0"/>
              <a:t>the food and make it unsafe</a:t>
            </a:r>
            <a:endParaRPr lang="tr-TR" sz="2800" dirty="0" smtClean="0"/>
          </a:p>
          <a:p>
            <a:r>
              <a:rPr lang="tr-TR" sz="2800" dirty="0" smtClean="0"/>
              <a:t>On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side</a:t>
            </a:r>
            <a:r>
              <a:rPr lang="tr-TR" sz="2800" dirty="0" smtClean="0"/>
              <a:t>, </a:t>
            </a:r>
            <a:r>
              <a:rPr lang="en-US" sz="2800" b="1" dirty="0" smtClean="0">
                <a:solidFill>
                  <a:srgbClr val="0000FF"/>
                </a:solidFill>
              </a:rPr>
              <a:t>microbial contamination can also arise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if the packaging material permits the transfer of, for example, moisture or O</a:t>
            </a:r>
            <a:r>
              <a:rPr lang="en-US" sz="2800" b="1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/>
              <a:t> from the atmosphere</a:t>
            </a:r>
            <a:r>
              <a:rPr lang="tr-TR" sz="2800" dirty="0" smtClean="0"/>
              <a:t> </a:t>
            </a:r>
            <a:r>
              <a:rPr lang="tr-TR" sz="2800" dirty="0" err="1" smtClean="0"/>
              <a:t>into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package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b="1" dirty="0" smtClean="0">
                <a:solidFill>
                  <a:srgbClr val="C00000"/>
                </a:solidFill>
              </a:rPr>
              <a:t>M</a:t>
            </a:r>
            <a:r>
              <a:rPr lang="en-US" sz="2800" b="1" dirty="0" err="1" smtClean="0">
                <a:solidFill>
                  <a:srgbClr val="C00000"/>
                </a:solidFill>
              </a:rPr>
              <a:t>igration</a:t>
            </a:r>
            <a:r>
              <a:rPr lang="en-US" sz="2800" b="1" dirty="0" smtClean="0">
                <a:solidFill>
                  <a:srgbClr val="C00000"/>
                </a:solidFill>
              </a:rPr>
              <a:t> of potentially toxic compounds from some packaging materials to 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food</a:t>
            </a:r>
            <a:r>
              <a:rPr lang="tr-TR" sz="2800" dirty="0" smtClean="0"/>
              <a:t> is </a:t>
            </a:r>
            <a:r>
              <a:rPr lang="tr-TR" sz="2800" dirty="0" err="1" smtClean="0"/>
              <a:t>another</a:t>
            </a:r>
            <a:r>
              <a:rPr lang="tr-TR" sz="2800" dirty="0" smtClean="0"/>
              <a:t> </a:t>
            </a:r>
            <a:r>
              <a:rPr lang="tr-TR" sz="2800" dirty="0" err="1" smtClean="0"/>
              <a:t>factor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safety</a:t>
            </a:r>
            <a:endParaRPr lang="tr-TR" sz="2800" dirty="0" smtClean="0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Conditions</a:t>
            </a:r>
            <a:r>
              <a:rPr lang="tr-TR" b="1" dirty="0" smtClean="0"/>
              <a:t> </a:t>
            </a:r>
            <a:r>
              <a:rPr lang="tr-TR" b="1" dirty="0" err="1" smtClean="0"/>
              <a:t>affecting</a:t>
            </a:r>
            <a:r>
              <a:rPr lang="tr-TR" b="1" dirty="0" smtClean="0"/>
              <a:t> </a:t>
            </a:r>
            <a:r>
              <a:rPr lang="tr-TR" b="1" dirty="0" err="1" smtClean="0"/>
              <a:t>safety</a:t>
            </a:r>
            <a:r>
              <a:rPr lang="tr-TR" b="1" dirty="0" smtClean="0"/>
              <a:t> of </a:t>
            </a:r>
            <a:r>
              <a:rPr lang="tr-TR" b="1" dirty="0" err="1" smtClean="0"/>
              <a:t>packaged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45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Chemical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reactions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Many important </a:t>
            </a:r>
            <a:r>
              <a:rPr lang="tr-TR" sz="2800" dirty="0" err="1" smtClean="0"/>
              <a:t>chemical</a:t>
            </a:r>
            <a:r>
              <a:rPr lang="tr-TR" sz="2800" dirty="0" smtClean="0"/>
              <a:t> </a:t>
            </a:r>
            <a:r>
              <a:rPr lang="tr-TR" sz="2800" dirty="0" err="1" smtClean="0"/>
              <a:t>changes</a:t>
            </a:r>
            <a:r>
              <a:rPr lang="tr-TR" sz="2800" dirty="0" smtClean="0"/>
              <a:t> </a:t>
            </a:r>
            <a:r>
              <a:rPr lang="en-US" sz="2800" dirty="0" smtClean="0"/>
              <a:t>can occur as a result of reactions</a:t>
            </a:r>
            <a:r>
              <a:rPr lang="tr-TR" sz="2800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between components within the food</a:t>
            </a:r>
            <a:r>
              <a:rPr lang="en-US" sz="2800" dirty="0" smtClean="0"/>
              <a:t>, or </a:t>
            </a:r>
            <a:r>
              <a:rPr lang="en-US" sz="2800" b="1" dirty="0" smtClean="0">
                <a:solidFill>
                  <a:srgbClr val="0000FF"/>
                </a:solidFill>
              </a:rPr>
              <a:t>between components of the food and 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environment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en-US" sz="2800" dirty="0" smtClean="0"/>
              <a:t>Chemical reactions will proceed </a:t>
            </a:r>
            <a:r>
              <a:rPr lang="en-US" sz="2800" b="1" dirty="0" smtClean="0"/>
              <a:t>if reactants are available </a:t>
            </a:r>
            <a:r>
              <a:rPr lang="en-US" sz="2800" dirty="0" smtClean="0"/>
              <a:t>and </a:t>
            </a:r>
            <a:r>
              <a:rPr lang="en-US" sz="2800" b="1" dirty="0" smtClean="0"/>
              <a:t>if the</a:t>
            </a:r>
            <a:r>
              <a:rPr lang="tr-TR" sz="2800" b="1" dirty="0" smtClean="0"/>
              <a:t> </a:t>
            </a:r>
            <a:r>
              <a:rPr lang="en-US" sz="2800" b="1" dirty="0" smtClean="0"/>
              <a:t>activation energy threshold of the reaction is exceeded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Chemical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reactions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21673" y="1600199"/>
            <a:ext cx="8544375" cy="4828309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rate of reaction is</a:t>
            </a:r>
            <a:r>
              <a:rPr lang="tr-TR" sz="3200" dirty="0" smtClean="0"/>
              <a:t> </a:t>
            </a:r>
            <a:r>
              <a:rPr lang="en-US" sz="3200" dirty="0" smtClean="0"/>
              <a:t>dependent on</a:t>
            </a:r>
            <a:endParaRPr lang="tr-TR" sz="3200" dirty="0" smtClean="0"/>
          </a:p>
          <a:p>
            <a:pPr>
              <a:buNone/>
            </a:pPr>
            <a:r>
              <a:rPr lang="en-US" sz="3200" dirty="0" smtClean="0"/>
              <a:t> </a:t>
            </a:r>
            <a:endParaRPr lang="tr-TR" sz="3200" b="1" dirty="0" smtClean="0"/>
          </a:p>
          <a:p>
            <a:pPr lvl="1"/>
            <a:r>
              <a:rPr lang="en-US" sz="3200" b="1" dirty="0" smtClean="0"/>
              <a:t>the concentration of reactants </a:t>
            </a:r>
            <a:endParaRPr lang="tr-TR" sz="3200" b="1" dirty="0" smtClean="0"/>
          </a:p>
          <a:p>
            <a:pPr lvl="1"/>
            <a:r>
              <a:rPr lang="en-US" sz="3200" b="1" dirty="0" smtClean="0">
                <a:solidFill>
                  <a:srgbClr val="C00000"/>
                </a:solidFill>
              </a:rPr>
              <a:t>the temperature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dirty="0" smtClean="0"/>
              <a:t>(e.g. </a:t>
            </a:r>
            <a:r>
              <a:rPr lang="en-US" sz="3200" dirty="0" smtClean="0"/>
              <a:t>every</a:t>
            </a:r>
            <a:r>
              <a:rPr lang="tr-TR" sz="3200" dirty="0" smtClean="0"/>
              <a:t> 10°C </a:t>
            </a:r>
            <a:r>
              <a:rPr lang="en-US" sz="3200" dirty="0" smtClean="0"/>
              <a:t>rise in temperature, the rate of reaction </a:t>
            </a:r>
            <a:r>
              <a:rPr lang="en-US" sz="3200" dirty="0" smtClean="0"/>
              <a:t>doubles</a:t>
            </a:r>
            <a:r>
              <a:rPr lang="tr-TR" sz="3200" dirty="0" smtClean="0"/>
              <a:t>)</a:t>
            </a:r>
            <a:endParaRPr lang="en-US" sz="3200" dirty="0" smtClean="0"/>
          </a:p>
          <a:p>
            <a:pPr lvl="1"/>
            <a:r>
              <a:rPr lang="en-US" sz="3200" b="1" dirty="0" smtClean="0">
                <a:solidFill>
                  <a:srgbClr val="0000FF"/>
                </a:solidFill>
              </a:rPr>
              <a:t>other energy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dirty="0" smtClean="0"/>
              <a:t>(</a:t>
            </a:r>
            <a:r>
              <a:rPr lang="en-US" sz="3200" dirty="0" smtClean="0"/>
              <a:t>e.g. light induced reactions</a:t>
            </a:r>
            <a:r>
              <a:rPr lang="tr-TR" sz="3200" dirty="0" smtClean="0"/>
              <a:t>)</a:t>
            </a:r>
            <a:r>
              <a:rPr lang="en-US" sz="3200" dirty="0" smtClean="0"/>
              <a:t> </a:t>
            </a:r>
            <a:endParaRPr lang="tr-TR" sz="3200" dirty="0" smtClean="0"/>
          </a:p>
          <a:p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Chemical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reactions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Specialised</a:t>
            </a:r>
            <a:r>
              <a:rPr lang="en-US" sz="2800" dirty="0" smtClean="0"/>
              <a:t> proteins called </a:t>
            </a:r>
            <a:r>
              <a:rPr lang="en-US" sz="2800" b="1" i="1" dirty="0" smtClean="0"/>
              <a:t>enzymes </a:t>
            </a:r>
            <a:r>
              <a:rPr lang="en-US" sz="2800" b="1" dirty="0" err="1" smtClean="0"/>
              <a:t>catalyse</a:t>
            </a:r>
            <a:r>
              <a:rPr lang="en-US" sz="2800" b="1" dirty="0" smtClean="0"/>
              <a:t> biochemical reactions</a:t>
            </a:r>
            <a:r>
              <a:rPr lang="en-US" sz="2800" dirty="0" smtClean="0"/>
              <a:t>. They can</a:t>
            </a:r>
            <a:r>
              <a:rPr lang="tr-TR" sz="2800" dirty="0" smtClean="0"/>
              <a:t> </a:t>
            </a:r>
            <a:r>
              <a:rPr lang="en-US" sz="2800" dirty="0" smtClean="0"/>
              <a:t>be highly specific catalysts, </a:t>
            </a:r>
            <a:r>
              <a:rPr lang="en-US" sz="2800" b="1" dirty="0" smtClean="0">
                <a:solidFill>
                  <a:srgbClr val="C00000"/>
                </a:solidFill>
              </a:rPr>
              <a:t>lowering the activation threshold so that the rate of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reaction is dramatically increased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1000" dirty="0" smtClean="0"/>
          </a:p>
          <a:p>
            <a:r>
              <a:rPr lang="en-US" sz="2800" dirty="0" smtClean="0"/>
              <a:t>The specificity of enzymes for a particular substrate is indicated in the name,</a:t>
            </a:r>
            <a:r>
              <a:rPr lang="tr-TR" sz="2800" dirty="0" smtClean="0"/>
              <a:t> </a:t>
            </a:r>
            <a:r>
              <a:rPr lang="en-US" sz="2800" dirty="0" smtClean="0"/>
              <a:t>usually by attachment of the suffix -</a:t>
            </a:r>
            <a:r>
              <a:rPr lang="en-US" sz="2800" i="1" dirty="0" err="1" smtClean="0"/>
              <a:t>ase</a:t>
            </a:r>
            <a:r>
              <a:rPr lang="en-US" sz="2800" i="1" dirty="0" smtClean="0"/>
              <a:t> </a:t>
            </a:r>
            <a:r>
              <a:rPr lang="en-US" sz="2800" dirty="0" smtClean="0"/>
              <a:t>to the name of the substrate </a:t>
            </a:r>
            <a:r>
              <a:rPr lang="tr-TR" sz="2800" dirty="0" smtClean="0"/>
              <a:t>on</a:t>
            </a:r>
            <a:r>
              <a:rPr lang="en-US" sz="2800" dirty="0" smtClean="0"/>
              <a:t> </a:t>
            </a:r>
            <a:r>
              <a:rPr lang="en-US" sz="2800" dirty="0" err="1" smtClean="0"/>
              <a:t>whic</a:t>
            </a:r>
            <a:r>
              <a:rPr lang="tr-TR" sz="2800" dirty="0" smtClean="0"/>
              <a:t>h it </a:t>
            </a:r>
            <a:r>
              <a:rPr lang="tr-TR" sz="2800" dirty="0" err="1" smtClean="0"/>
              <a:t>acts</a:t>
            </a:r>
            <a:r>
              <a:rPr lang="tr-TR" sz="2800" dirty="0" smtClean="0"/>
              <a:t>.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;</a:t>
            </a:r>
          </a:p>
          <a:p>
            <a:pPr lvl="2"/>
            <a:r>
              <a:rPr lang="en-US" sz="2800" b="1" dirty="0" smtClean="0">
                <a:solidFill>
                  <a:srgbClr val="0000FF"/>
                </a:solidFill>
              </a:rPr>
              <a:t>lip</a:t>
            </a:r>
            <a:r>
              <a:rPr lang="en-US" sz="2800" b="1" dirty="0" smtClean="0"/>
              <a:t>ase</a:t>
            </a:r>
            <a:r>
              <a:rPr lang="en-US" sz="2800" dirty="0" smtClean="0"/>
              <a:t> acts on lipids</a:t>
            </a:r>
            <a:endParaRPr lang="tr-TR" sz="2800" dirty="0" smtClean="0"/>
          </a:p>
          <a:p>
            <a:pPr lvl="2"/>
            <a:r>
              <a:rPr lang="en-US" sz="2800" b="1" dirty="0" smtClean="0">
                <a:solidFill>
                  <a:srgbClr val="C00000"/>
                </a:solidFill>
              </a:rPr>
              <a:t>prote</a:t>
            </a:r>
            <a:r>
              <a:rPr lang="en-US" sz="2800" b="1" dirty="0" smtClean="0"/>
              <a:t>ase</a:t>
            </a:r>
            <a:r>
              <a:rPr lang="en-US" sz="2800" dirty="0" smtClean="0"/>
              <a:t> on proteins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err="1" smtClean="0"/>
              <a:t>Chemical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r>
              <a:rPr lang="tr-TR" sz="3600" b="1" dirty="0" smtClean="0"/>
              <a:t> in </a:t>
            </a:r>
            <a:r>
              <a:rPr lang="tr-TR" sz="3600" b="1" dirty="0" err="1" smtClean="0"/>
              <a:t>lipids</a:t>
            </a:r>
            <a:endParaRPr lang="tr-TR" sz="3600" b="1" dirty="0" smtClean="0"/>
          </a:p>
        </p:txBody>
      </p:sp>
      <p:graphicFrame>
        <p:nvGraphicFramePr>
          <p:cNvPr id="4" name="3 Diyagram"/>
          <p:cNvGraphicFramePr/>
          <p:nvPr/>
        </p:nvGraphicFramePr>
        <p:xfrm>
          <a:off x="207819" y="1632527"/>
          <a:ext cx="8617526" cy="4934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err="1" smtClean="0"/>
              <a:t>Lipolysis</a:t>
            </a:r>
            <a:r>
              <a:rPr lang="tr-TR" b="1" dirty="0" smtClean="0"/>
              <a:t> (</a:t>
            </a:r>
            <a:r>
              <a:rPr lang="tr-TR" b="1" dirty="0" err="1" smtClean="0"/>
              <a:t>Hydrolysis</a:t>
            </a:r>
            <a:r>
              <a:rPr lang="tr-TR" b="1" dirty="0" smtClean="0"/>
              <a:t> in </a:t>
            </a:r>
            <a:r>
              <a:rPr lang="tr-TR" b="1" dirty="0" err="1" smtClean="0"/>
              <a:t>lipids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54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085705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Enzymatic</a:t>
            </a:r>
            <a:r>
              <a:rPr lang="tr-TR" b="1" dirty="0" smtClean="0"/>
              <a:t> </a:t>
            </a:r>
            <a:r>
              <a:rPr lang="tr-TR" b="1" dirty="0" err="1" smtClean="0"/>
              <a:t>lipid</a:t>
            </a:r>
            <a:r>
              <a:rPr lang="tr-TR" b="1" dirty="0" smtClean="0"/>
              <a:t> </a:t>
            </a:r>
            <a:r>
              <a:rPr lang="tr-TR" b="1" dirty="0" err="1" smtClean="0"/>
              <a:t>hydrolysis</a:t>
            </a:r>
            <a:endParaRPr lang="tr-TR" sz="4000" b="1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60218" y="1620982"/>
            <a:ext cx="8229600" cy="2105891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ester </a:t>
            </a:r>
            <a:r>
              <a:rPr lang="tr-TR" sz="2800" b="1" dirty="0" err="1" smtClean="0">
                <a:solidFill>
                  <a:srgbClr val="C00000"/>
                </a:solidFill>
              </a:rPr>
              <a:t>bond</a:t>
            </a:r>
            <a:r>
              <a:rPr lang="tr-TR" sz="2800" b="1" dirty="0" smtClean="0">
                <a:solidFill>
                  <a:srgbClr val="C00000"/>
                </a:solidFill>
              </a:rPr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hydrolysed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lipase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enzyme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algn="just">
              <a:buNone/>
              <a:defRPr/>
            </a:pPr>
            <a:r>
              <a:rPr lang="tr-TR" sz="2800" b="1" dirty="0" smtClean="0">
                <a:solidFill>
                  <a:srgbClr val="C00000"/>
                </a:solidFill>
              </a:rPr>
              <a:t> </a:t>
            </a:r>
          </a:p>
          <a:p>
            <a:pPr algn="just">
              <a:defRPr/>
            </a:pPr>
            <a:r>
              <a:rPr lang="tr-TR" sz="2800" b="1" dirty="0" err="1" smtClean="0"/>
              <a:t>Monogliseride</a:t>
            </a:r>
            <a:r>
              <a:rPr lang="tr-TR" sz="2800" dirty="0" smtClean="0"/>
              <a:t>, </a:t>
            </a:r>
            <a:r>
              <a:rPr lang="tr-TR" sz="2800" b="1" dirty="0" err="1" smtClean="0"/>
              <a:t>diglyseride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b="1" u="sng" dirty="0" err="1" smtClean="0"/>
              <a:t>free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fatty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acids</a:t>
            </a:r>
            <a:r>
              <a:rPr lang="tr-TR" sz="2800" b="1" u="sng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degradation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r>
              <a:rPr lang="tr-TR" sz="2800" dirty="0" smtClean="0"/>
              <a:t> of </a:t>
            </a:r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hydrolysis</a:t>
            </a:r>
            <a:endParaRPr lang="tr-TR" sz="2800" dirty="0" smtClean="0"/>
          </a:p>
          <a:p>
            <a:pPr>
              <a:defRPr/>
            </a:pPr>
            <a:endParaRPr lang="tr-TR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412" y="3710427"/>
            <a:ext cx="830845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Yuvarlatılmış Dikdörtgen"/>
          <p:cNvSpPr/>
          <p:nvPr/>
        </p:nvSpPr>
        <p:spPr>
          <a:xfrm>
            <a:off x="1557750" y="4067617"/>
            <a:ext cx="64294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Yuvarlatılmış Dikdörtgen"/>
          <p:cNvSpPr/>
          <p:nvPr/>
        </p:nvSpPr>
        <p:spPr>
          <a:xfrm>
            <a:off x="1557750" y="4567683"/>
            <a:ext cx="64294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1557750" y="5139187"/>
            <a:ext cx="64294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5986906" y="3853303"/>
            <a:ext cx="642942" cy="500066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Enzymatic</a:t>
            </a:r>
            <a:r>
              <a:rPr lang="tr-TR" b="1" dirty="0" smtClean="0"/>
              <a:t> </a:t>
            </a:r>
            <a:r>
              <a:rPr lang="tr-TR" b="1" dirty="0" err="1" smtClean="0"/>
              <a:t>lipid</a:t>
            </a:r>
            <a:r>
              <a:rPr lang="tr-TR" b="1" dirty="0" smtClean="0"/>
              <a:t> </a:t>
            </a:r>
            <a:r>
              <a:rPr lang="tr-TR" b="1" dirty="0" err="1" smtClean="0"/>
              <a:t>hydrolysis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56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rate of </a:t>
            </a:r>
            <a:r>
              <a:rPr lang="tr-TR" sz="2800" dirty="0" err="1" smtClean="0"/>
              <a:t>enzymatic</a:t>
            </a:r>
            <a:r>
              <a:rPr lang="tr-TR" sz="2800" dirty="0" smtClean="0"/>
              <a:t> </a:t>
            </a:r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hydrolysis</a:t>
            </a:r>
            <a:endParaRPr lang="tr-TR" sz="2800" dirty="0" smtClean="0"/>
          </a:p>
          <a:p>
            <a:pPr lvl="1">
              <a:defRPr/>
            </a:pPr>
            <a:r>
              <a:rPr lang="tr-TR" sz="2500" b="1" dirty="0" err="1" smtClean="0"/>
              <a:t>The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hydrolysis</a:t>
            </a:r>
            <a:r>
              <a:rPr lang="tr-TR" sz="2500" b="1" dirty="0" smtClean="0"/>
              <a:t> rate of </a:t>
            </a:r>
            <a:r>
              <a:rPr lang="tr-TR" sz="2500" b="1" dirty="0" err="1" smtClean="0"/>
              <a:t>enzyme</a:t>
            </a:r>
            <a:r>
              <a:rPr lang="tr-TR" sz="2500" b="1" dirty="0" smtClean="0"/>
              <a:t> is </a:t>
            </a:r>
            <a:r>
              <a:rPr lang="tr-TR" sz="2500" b="1" dirty="0" err="1" smtClean="0"/>
              <a:t>inversely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related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to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lenght</a:t>
            </a:r>
            <a:r>
              <a:rPr lang="tr-TR" sz="2500" b="1" dirty="0" smtClean="0"/>
              <a:t> of </a:t>
            </a:r>
            <a:r>
              <a:rPr lang="tr-TR" sz="2500" b="1" dirty="0" err="1" smtClean="0"/>
              <a:t>fatty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acid</a:t>
            </a:r>
            <a:r>
              <a:rPr lang="tr-TR" sz="2500" dirty="0" smtClean="0"/>
              <a:t>. </a:t>
            </a:r>
            <a:r>
              <a:rPr lang="tr-TR" sz="2500" dirty="0" err="1" smtClean="0"/>
              <a:t>For</a:t>
            </a:r>
            <a:r>
              <a:rPr lang="tr-TR" sz="2500" dirty="0" smtClean="0"/>
              <a:t> </a:t>
            </a:r>
            <a:r>
              <a:rPr lang="tr-TR" sz="2500" dirty="0" err="1" smtClean="0"/>
              <a:t>example</a:t>
            </a:r>
            <a:r>
              <a:rPr lang="tr-TR" sz="2500" dirty="0" smtClean="0"/>
              <a:t>, </a:t>
            </a:r>
            <a:r>
              <a:rPr lang="tr-TR" sz="2500" dirty="0" err="1" smtClean="0"/>
              <a:t>short</a:t>
            </a:r>
            <a:r>
              <a:rPr lang="tr-TR" sz="2500" dirty="0" smtClean="0"/>
              <a:t> </a:t>
            </a:r>
            <a:r>
              <a:rPr lang="tr-TR" sz="2500" dirty="0" err="1" smtClean="0"/>
              <a:t>chain</a:t>
            </a:r>
            <a:r>
              <a:rPr lang="tr-TR" sz="2500" dirty="0" smtClean="0"/>
              <a:t> </a:t>
            </a:r>
            <a:r>
              <a:rPr lang="tr-TR" sz="2500" dirty="0" err="1" smtClean="0"/>
              <a:t>fatty</a:t>
            </a:r>
            <a:r>
              <a:rPr lang="tr-TR" sz="2500" dirty="0" smtClean="0"/>
              <a:t> </a:t>
            </a:r>
            <a:r>
              <a:rPr lang="tr-TR" sz="2500" dirty="0" err="1" smtClean="0"/>
              <a:t>acids</a:t>
            </a:r>
            <a:r>
              <a:rPr lang="tr-TR" sz="2500" dirty="0" smtClean="0"/>
              <a:t> </a:t>
            </a:r>
            <a:r>
              <a:rPr lang="tr-TR" sz="2500" dirty="0" err="1" smtClean="0"/>
              <a:t>are</a:t>
            </a:r>
            <a:r>
              <a:rPr lang="tr-TR" sz="2500" dirty="0" smtClean="0"/>
              <a:t> </a:t>
            </a:r>
            <a:r>
              <a:rPr lang="tr-TR" sz="2500" dirty="0" err="1" smtClean="0"/>
              <a:t>hydrolysed</a:t>
            </a:r>
            <a:r>
              <a:rPr lang="tr-TR" sz="2500" dirty="0" smtClean="0"/>
              <a:t> </a:t>
            </a:r>
            <a:r>
              <a:rPr lang="tr-TR" sz="2500" dirty="0" err="1" smtClean="0"/>
              <a:t>by</a:t>
            </a:r>
            <a:r>
              <a:rPr lang="tr-TR" sz="2500" dirty="0" smtClean="0"/>
              <a:t> </a:t>
            </a:r>
            <a:r>
              <a:rPr lang="tr-TR" sz="2500" dirty="0" err="1" smtClean="0"/>
              <a:t>lipase</a:t>
            </a:r>
            <a:r>
              <a:rPr lang="tr-TR" sz="2500" dirty="0" smtClean="0"/>
              <a:t> </a:t>
            </a:r>
            <a:r>
              <a:rPr lang="tr-TR" sz="2500" dirty="0" err="1" smtClean="0"/>
              <a:t>faster</a:t>
            </a:r>
            <a:r>
              <a:rPr lang="tr-TR" sz="2500" dirty="0" smtClean="0"/>
              <a:t> as </a:t>
            </a:r>
            <a:r>
              <a:rPr lang="tr-TR" sz="2500" dirty="0" err="1" smtClean="0"/>
              <a:t>compared</a:t>
            </a:r>
            <a:r>
              <a:rPr lang="tr-TR" sz="2500" dirty="0" smtClean="0"/>
              <a:t> </a:t>
            </a:r>
            <a:r>
              <a:rPr lang="tr-TR" sz="2500" dirty="0" err="1" smtClean="0"/>
              <a:t>to</a:t>
            </a:r>
            <a:r>
              <a:rPr lang="tr-TR" sz="2500" dirty="0" smtClean="0"/>
              <a:t> </a:t>
            </a:r>
            <a:r>
              <a:rPr lang="tr-TR" sz="2500" dirty="0" err="1" smtClean="0"/>
              <a:t>long</a:t>
            </a:r>
            <a:r>
              <a:rPr lang="tr-TR" sz="2500" dirty="0" smtClean="0"/>
              <a:t> </a:t>
            </a:r>
            <a:r>
              <a:rPr lang="tr-TR" sz="2500" dirty="0" err="1" smtClean="0"/>
              <a:t>chain</a:t>
            </a:r>
            <a:r>
              <a:rPr lang="tr-TR" sz="2500" dirty="0" smtClean="0"/>
              <a:t> </a:t>
            </a:r>
            <a:r>
              <a:rPr lang="tr-TR" sz="2500" dirty="0" err="1" smtClean="0"/>
              <a:t>fatty</a:t>
            </a:r>
            <a:r>
              <a:rPr lang="tr-TR" sz="2500" dirty="0" smtClean="0"/>
              <a:t> </a:t>
            </a:r>
            <a:r>
              <a:rPr lang="tr-TR" sz="2500" dirty="0" err="1" smtClean="0"/>
              <a:t>acids</a:t>
            </a:r>
            <a:endParaRPr lang="tr-TR" sz="2500" dirty="0" smtClean="0"/>
          </a:p>
          <a:p>
            <a:pPr lvl="1">
              <a:defRPr/>
            </a:pPr>
            <a:r>
              <a:rPr lang="tr-TR" sz="2500" dirty="0" err="1" smtClean="0"/>
              <a:t>When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surface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area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increases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dirty="0" smtClean="0"/>
              <a:t>in </a:t>
            </a:r>
            <a:r>
              <a:rPr lang="tr-TR" sz="2500" dirty="0" err="1" smtClean="0"/>
              <a:t>fat</a:t>
            </a:r>
            <a:r>
              <a:rPr lang="tr-TR" sz="2500" dirty="0" smtClean="0"/>
              <a:t>-</a:t>
            </a:r>
            <a:r>
              <a:rPr lang="tr-TR" sz="2500" dirty="0" err="1" smtClean="0"/>
              <a:t>water</a:t>
            </a:r>
            <a:r>
              <a:rPr lang="tr-TR" sz="2500" dirty="0" smtClean="0"/>
              <a:t> </a:t>
            </a:r>
            <a:r>
              <a:rPr lang="tr-TR" sz="2500" dirty="0" err="1" smtClean="0"/>
              <a:t>emulsions</a:t>
            </a:r>
            <a:r>
              <a:rPr lang="tr-TR" sz="2500" dirty="0" smtClean="0"/>
              <a:t>, </a:t>
            </a:r>
            <a:r>
              <a:rPr lang="tr-TR" sz="2500" b="1" dirty="0" err="1" smtClean="0">
                <a:solidFill>
                  <a:srgbClr val="C00000"/>
                </a:solidFill>
              </a:rPr>
              <a:t>the</a:t>
            </a:r>
            <a:r>
              <a:rPr lang="tr-TR" sz="2500" b="1" dirty="0" smtClean="0">
                <a:solidFill>
                  <a:srgbClr val="C00000"/>
                </a:solidFill>
              </a:rPr>
              <a:t> rate of </a:t>
            </a:r>
            <a:r>
              <a:rPr lang="tr-TR" sz="2500" b="1" dirty="0" err="1" smtClean="0">
                <a:solidFill>
                  <a:srgbClr val="C00000"/>
                </a:solidFill>
              </a:rPr>
              <a:t>enzyme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activity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increases</a:t>
            </a:r>
            <a:endParaRPr lang="tr-TR" sz="2500" b="1" dirty="0" smtClean="0">
              <a:solidFill>
                <a:srgbClr val="C00000"/>
              </a:solidFill>
            </a:endParaRPr>
          </a:p>
          <a:p>
            <a:pPr lvl="1">
              <a:defRPr/>
            </a:pPr>
            <a:r>
              <a:rPr lang="tr-TR" sz="2500" dirty="0" err="1" smtClean="0"/>
              <a:t>If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water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content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and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aw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value</a:t>
            </a:r>
            <a:r>
              <a:rPr lang="tr-TR" sz="2500" b="1" dirty="0" smtClean="0">
                <a:solidFill>
                  <a:srgbClr val="0000FF"/>
                </a:solidFill>
              </a:rPr>
              <a:t> of a </a:t>
            </a:r>
            <a:r>
              <a:rPr lang="tr-TR" sz="2500" b="1" dirty="0" err="1" smtClean="0">
                <a:solidFill>
                  <a:srgbClr val="0000FF"/>
                </a:solidFill>
              </a:rPr>
              <a:t>food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product</a:t>
            </a:r>
            <a:r>
              <a:rPr lang="tr-TR" sz="2500" b="1" dirty="0" smtClean="0">
                <a:solidFill>
                  <a:srgbClr val="0000FF"/>
                </a:solidFill>
              </a:rPr>
              <a:t> is </a:t>
            </a:r>
            <a:r>
              <a:rPr lang="tr-TR" sz="2500" b="1" dirty="0" err="1" smtClean="0">
                <a:solidFill>
                  <a:srgbClr val="0000FF"/>
                </a:solidFill>
              </a:rPr>
              <a:t>higher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than</a:t>
            </a:r>
            <a:r>
              <a:rPr lang="tr-TR" sz="2500" b="1" dirty="0" smtClean="0">
                <a:solidFill>
                  <a:srgbClr val="0000FF"/>
                </a:solidFill>
              </a:rPr>
              <a:t> 10% </a:t>
            </a:r>
            <a:r>
              <a:rPr lang="tr-TR" sz="2500" b="1" dirty="0" err="1" smtClean="0">
                <a:solidFill>
                  <a:srgbClr val="0000FF"/>
                </a:solidFill>
              </a:rPr>
              <a:t>and</a:t>
            </a:r>
            <a:r>
              <a:rPr lang="tr-TR" sz="2500" b="1" dirty="0" smtClean="0">
                <a:solidFill>
                  <a:srgbClr val="0000FF"/>
                </a:solidFill>
              </a:rPr>
              <a:t> 0.3</a:t>
            </a:r>
            <a:r>
              <a:rPr lang="tr-TR" sz="2500" dirty="0" smtClean="0"/>
              <a:t>, </a:t>
            </a:r>
            <a:r>
              <a:rPr lang="tr-TR" sz="2500" dirty="0" err="1" smtClean="0"/>
              <a:t>respectively</a:t>
            </a:r>
            <a:r>
              <a:rPr lang="tr-TR" sz="2500" dirty="0" smtClean="0"/>
              <a:t>, </a:t>
            </a:r>
            <a:r>
              <a:rPr lang="tr-TR" sz="2500" b="1" dirty="0" err="1" smtClean="0">
                <a:solidFill>
                  <a:srgbClr val="0000FF"/>
                </a:solidFill>
              </a:rPr>
              <a:t>the</a:t>
            </a:r>
            <a:r>
              <a:rPr lang="tr-TR" sz="2500" b="1" dirty="0" smtClean="0">
                <a:solidFill>
                  <a:srgbClr val="0000FF"/>
                </a:solidFill>
              </a:rPr>
              <a:t> rate of </a:t>
            </a:r>
            <a:r>
              <a:rPr lang="tr-TR" sz="2500" b="1" dirty="0" err="1" smtClean="0">
                <a:solidFill>
                  <a:srgbClr val="0000FF"/>
                </a:solidFill>
              </a:rPr>
              <a:t>enzyme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activity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increases</a:t>
            </a:r>
            <a:endParaRPr lang="tr-TR" sz="2500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371600"/>
          </a:xfrm>
        </p:spPr>
        <p:txBody>
          <a:bodyPr>
            <a:normAutofit/>
          </a:bodyPr>
          <a:lstStyle/>
          <a:p>
            <a:r>
              <a:rPr lang="tr-TR" sz="4000" b="1" dirty="0" err="1" smtClean="0"/>
              <a:t>Chemical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lipid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hydrolysis</a:t>
            </a:r>
            <a:endParaRPr lang="tr-TR" sz="4000" b="1" dirty="0" smtClean="0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451572" y="1621848"/>
            <a:ext cx="8229600" cy="210589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tr-TR" sz="280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tr-TR" sz="2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This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reaction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is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catalysed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by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free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fatty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acids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which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naturally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found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reaction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endParaRPr kumimoji="0" lang="tr-TR" sz="2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tr-TR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412" y="3710427"/>
            <a:ext cx="830845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Yuvarlatılmış Dikdörtgen"/>
          <p:cNvSpPr/>
          <p:nvPr/>
        </p:nvSpPr>
        <p:spPr>
          <a:xfrm>
            <a:off x="1557750" y="4067617"/>
            <a:ext cx="64294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Yuvarlatılmış Dikdörtgen"/>
          <p:cNvSpPr/>
          <p:nvPr/>
        </p:nvSpPr>
        <p:spPr>
          <a:xfrm>
            <a:off x="1557750" y="4567683"/>
            <a:ext cx="64294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Yuvarlatılmış Dikdörtgen"/>
          <p:cNvSpPr/>
          <p:nvPr/>
        </p:nvSpPr>
        <p:spPr>
          <a:xfrm>
            <a:off x="1557750" y="5139187"/>
            <a:ext cx="642942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Yuvarlatılmış Dikdörtgen"/>
          <p:cNvSpPr/>
          <p:nvPr/>
        </p:nvSpPr>
        <p:spPr>
          <a:xfrm>
            <a:off x="5986906" y="3853303"/>
            <a:ext cx="642942" cy="500066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/>
              <a:t>Chemical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lipid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hydrolysis</a:t>
            </a:r>
            <a:endParaRPr lang="tr-TR" sz="4000" b="1" dirty="0" smtClean="0"/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399041" y="1759527"/>
            <a:ext cx="8229600" cy="38862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b="1" dirty="0" err="1" smtClean="0"/>
              <a:t>increase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rate of </a:t>
            </a:r>
            <a:r>
              <a:rPr lang="tr-TR" sz="2800" b="1" dirty="0" err="1" smtClean="0"/>
              <a:t>chemical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lipid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hyrolysis</a:t>
            </a:r>
            <a:r>
              <a:rPr lang="tr-TR" sz="2800" b="1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r>
              <a:rPr lang="tr-TR" sz="2800" dirty="0" smtClean="0"/>
              <a:t>;</a:t>
            </a:r>
          </a:p>
          <a:p>
            <a:endParaRPr lang="tr-TR" sz="2800" dirty="0" smtClean="0"/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Temperature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reaction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medium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lvl="2"/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amount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free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fatty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acids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2"/>
            <a:r>
              <a:rPr lang="tr-TR" sz="2800" b="1" dirty="0" err="1" smtClean="0"/>
              <a:t>Solubility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water</a:t>
            </a:r>
            <a:r>
              <a:rPr lang="tr-TR" sz="2800" b="1" dirty="0" smtClean="0"/>
              <a:t> in </a:t>
            </a:r>
            <a:r>
              <a:rPr lang="tr-TR" sz="2800" b="1" dirty="0" err="1" smtClean="0"/>
              <a:t>lipids</a:t>
            </a:r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412895" y="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err="1" smtClean="0"/>
              <a:t>What</a:t>
            </a:r>
            <a:r>
              <a:rPr lang="tr-TR" sz="3600" b="1" dirty="0" smtClean="0"/>
              <a:t> is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importance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free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fatty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acids</a:t>
            </a:r>
            <a:r>
              <a:rPr lang="tr-TR" sz="3600" b="1" dirty="0" smtClean="0"/>
              <a:t> in </a:t>
            </a:r>
            <a:r>
              <a:rPr lang="tr-TR" sz="3600" b="1" dirty="0" err="1" smtClean="0"/>
              <a:t>food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industry</a:t>
            </a:r>
            <a:r>
              <a:rPr lang="tr-TR" sz="3600" b="1" dirty="0" smtClean="0"/>
              <a:t>?</a:t>
            </a:r>
          </a:p>
        </p:txBody>
      </p:sp>
      <p:pic>
        <p:nvPicPr>
          <p:cNvPr id="8195" name="Picture 118" descr="000200bb2ge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3243" y="2155537"/>
            <a:ext cx="1008062" cy="1008063"/>
          </a:xfrm>
          <a:noFill/>
        </p:spPr>
      </p:pic>
      <p:sp>
        <p:nvSpPr>
          <p:cNvPr id="5" name="4 Metin kutusu"/>
          <p:cNvSpPr txBox="1"/>
          <p:nvPr/>
        </p:nvSpPr>
        <p:spPr>
          <a:xfrm>
            <a:off x="1331640" y="1731252"/>
            <a:ext cx="7416824" cy="1815882"/>
          </a:xfrm>
          <a:prstGeom prst="rect">
            <a:avLst/>
          </a:prstGeom>
          <a:noFill/>
          <a:ln w="34925" cmpd="thickThin">
            <a:gradFill flip="none" rotWithShape="1">
              <a:gsLst>
                <a:gs pos="0">
                  <a:srgbClr val="000082"/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  <a:tileRect l="-100000" b="-100000"/>
            </a:gra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just">
              <a:defRPr/>
            </a:pPr>
            <a:r>
              <a:rPr lang="tr-TR" sz="2800" dirty="0" err="1" smtClean="0"/>
              <a:t>Free</a:t>
            </a:r>
            <a:r>
              <a:rPr lang="tr-TR" sz="2800" dirty="0" smtClean="0"/>
              <a:t> </a:t>
            </a:r>
            <a:r>
              <a:rPr lang="tr-TR" sz="2800" dirty="0" err="1" smtClean="0"/>
              <a:t>fatty</a:t>
            </a:r>
            <a:r>
              <a:rPr lang="tr-TR" sz="2800" dirty="0" smtClean="0"/>
              <a:t> </a:t>
            </a:r>
            <a:r>
              <a:rPr lang="tr-TR" sz="2800" dirty="0" err="1" smtClean="0"/>
              <a:t>acids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dirty="0" err="1" smtClean="0"/>
              <a:t>carbon</a:t>
            </a:r>
            <a:r>
              <a:rPr lang="tr-TR" sz="2800" dirty="0" smtClean="0"/>
              <a:t> atom </a:t>
            </a:r>
            <a:r>
              <a:rPr lang="tr-TR" sz="2800" dirty="0" err="1" smtClean="0"/>
              <a:t>less</a:t>
            </a:r>
            <a:r>
              <a:rPr lang="tr-TR" sz="2800" dirty="0" smtClean="0"/>
              <a:t> </a:t>
            </a:r>
            <a:r>
              <a:rPr lang="tr-TR" sz="2800" dirty="0" err="1" smtClean="0"/>
              <a:t>than</a:t>
            </a:r>
            <a:r>
              <a:rPr lang="tr-TR" sz="2800" dirty="0" smtClean="0"/>
              <a:t> 16, </a:t>
            </a:r>
            <a:r>
              <a:rPr lang="tr-TR" sz="2800" dirty="0" err="1" smtClean="0"/>
              <a:t>give</a:t>
            </a:r>
            <a:r>
              <a:rPr lang="tr-TR" sz="2800" dirty="0" smtClean="0"/>
              <a:t> </a:t>
            </a:r>
            <a:r>
              <a:rPr lang="tr-TR" sz="2800" dirty="0" err="1" smtClean="0"/>
              <a:t>characteristic</a:t>
            </a:r>
            <a:r>
              <a:rPr lang="tr-TR" sz="2800" dirty="0" smtClean="0"/>
              <a:t> </a:t>
            </a:r>
            <a:r>
              <a:rPr lang="tr-TR" sz="2800" dirty="0" err="1" smtClean="0"/>
              <a:t>taste</a:t>
            </a:r>
            <a:r>
              <a:rPr lang="tr-TR" sz="2800" dirty="0" smtClean="0"/>
              <a:t>, </a:t>
            </a:r>
            <a:r>
              <a:rPr lang="tr-TR" sz="2800" dirty="0" err="1" smtClean="0"/>
              <a:t>odor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flavor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types</a:t>
            </a:r>
            <a:r>
              <a:rPr lang="tr-TR" sz="2800" dirty="0" smtClean="0"/>
              <a:t> (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: </a:t>
            </a:r>
            <a:r>
              <a:rPr lang="tr-TR" sz="2800" dirty="0" err="1" smtClean="0"/>
              <a:t>cheese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chocolate</a:t>
            </a:r>
            <a:r>
              <a:rPr lang="tr-TR" sz="2800" dirty="0" smtClean="0"/>
              <a:t>)</a:t>
            </a:r>
            <a:endParaRPr lang="tr-TR" sz="2800" dirty="0"/>
          </a:p>
        </p:txBody>
      </p:sp>
      <p:pic>
        <p:nvPicPr>
          <p:cNvPr id="8199" name="Picture 117" descr="0002009f0yq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304579"/>
            <a:ext cx="10429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1317784" y="3681829"/>
            <a:ext cx="7416824" cy="2677656"/>
          </a:xfrm>
          <a:prstGeom prst="rect">
            <a:avLst/>
          </a:prstGeom>
          <a:noFill/>
          <a:ln w="38100" cmpd="sng">
            <a:gradFill flip="none" rotWithShape="1">
              <a:gsLst>
                <a:gs pos="0">
                  <a:srgbClr val="000082"/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  <a:tileRect/>
            </a:gra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cases</a:t>
            </a:r>
            <a:r>
              <a:rPr lang="tr-TR" sz="2800" dirty="0" smtClean="0"/>
              <a:t>, </a:t>
            </a:r>
            <a:r>
              <a:rPr lang="tr-TR" sz="2800" dirty="0" err="1" smtClean="0"/>
              <a:t>free</a:t>
            </a:r>
            <a:r>
              <a:rPr lang="tr-TR" sz="2800" dirty="0" smtClean="0"/>
              <a:t> </a:t>
            </a:r>
            <a:r>
              <a:rPr lang="tr-TR" sz="2800" dirty="0" err="1" smtClean="0"/>
              <a:t>fatty</a:t>
            </a:r>
            <a:r>
              <a:rPr lang="tr-TR" sz="2800" dirty="0" smtClean="0"/>
              <a:t> </a:t>
            </a:r>
            <a:r>
              <a:rPr lang="tr-TR" sz="2800" dirty="0" err="1" smtClean="0"/>
              <a:t>acids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dirty="0" err="1" smtClean="0"/>
              <a:t>carbon</a:t>
            </a:r>
            <a:r>
              <a:rPr lang="tr-TR" sz="2800" dirty="0" smtClean="0"/>
              <a:t> atom </a:t>
            </a:r>
            <a:r>
              <a:rPr lang="tr-TR" sz="2800" dirty="0" err="1" smtClean="0"/>
              <a:t>less</a:t>
            </a:r>
            <a:r>
              <a:rPr lang="tr-TR" sz="2800" dirty="0" smtClean="0"/>
              <a:t> </a:t>
            </a:r>
            <a:r>
              <a:rPr lang="tr-TR" sz="2800" dirty="0" err="1" smtClean="0"/>
              <a:t>than</a:t>
            </a:r>
            <a:r>
              <a:rPr lang="tr-TR" sz="2800" dirty="0" smtClean="0"/>
              <a:t> 16, </a:t>
            </a:r>
            <a:r>
              <a:rPr lang="tr-TR" sz="2800" dirty="0" err="1" smtClean="0"/>
              <a:t>give</a:t>
            </a:r>
            <a:r>
              <a:rPr lang="tr-TR" sz="2800" dirty="0" smtClean="0"/>
              <a:t> </a:t>
            </a:r>
            <a:r>
              <a:rPr lang="tr-TR" sz="2800" dirty="0" err="1" smtClean="0"/>
              <a:t>undesirable</a:t>
            </a:r>
            <a:r>
              <a:rPr lang="tr-TR" sz="2800" dirty="0" smtClean="0"/>
              <a:t> </a:t>
            </a:r>
            <a:r>
              <a:rPr lang="tr-TR" sz="2800" dirty="0" err="1" smtClean="0"/>
              <a:t>taste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odor</a:t>
            </a:r>
            <a:endParaRPr lang="tr-TR" sz="2800" dirty="0" smtClean="0"/>
          </a:p>
          <a:p>
            <a:pPr algn="just">
              <a:defRPr/>
            </a:pPr>
            <a:endParaRPr lang="tr-TR" sz="2800" dirty="0" smtClean="0"/>
          </a:p>
          <a:p>
            <a:pPr algn="just">
              <a:defRPr/>
            </a:pPr>
            <a:r>
              <a:rPr lang="tr-TR" sz="2800" b="1" dirty="0" err="1" smtClean="0"/>
              <a:t>Free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fatty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acids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naturally</a:t>
            </a:r>
            <a:r>
              <a:rPr lang="tr-TR" sz="2800" dirty="0" smtClean="0"/>
              <a:t> </a:t>
            </a:r>
            <a:r>
              <a:rPr lang="tr-TR" sz="2800" dirty="0" err="1" smtClean="0"/>
              <a:t>found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formed</a:t>
            </a:r>
            <a:r>
              <a:rPr lang="tr-TR" sz="2800" dirty="0" smtClean="0"/>
              <a:t> as a </a:t>
            </a:r>
            <a:r>
              <a:rPr lang="tr-TR" sz="2800" dirty="0" err="1" smtClean="0"/>
              <a:t>conclusion</a:t>
            </a:r>
            <a:r>
              <a:rPr lang="tr-TR" sz="2800" dirty="0" smtClean="0"/>
              <a:t> of </a:t>
            </a:r>
            <a:r>
              <a:rPr lang="tr-TR" sz="2800" dirty="0" err="1" smtClean="0"/>
              <a:t>lypolysis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r>
              <a:rPr lang="tr-TR" sz="2800" dirty="0" smtClean="0"/>
              <a:t>, </a:t>
            </a:r>
            <a:r>
              <a:rPr lang="tr-TR" sz="2800" b="1" dirty="0" err="1" smtClean="0"/>
              <a:t>are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substrate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lipid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oxidation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shelf</a:t>
            </a:r>
            <a:r>
              <a:rPr lang="tr-TR" b="1" dirty="0" smtClean="0"/>
              <a:t> life?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74548" y="1752600"/>
            <a:ext cx="8153400" cy="409575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For </a:t>
            </a:r>
            <a:r>
              <a:rPr lang="en-US" sz="2800" dirty="0"/>
              <a:t>the majority of foods and beverages, quality decreases over </a:t>
            </a:r>
            <a:r>
              <a:rPr lang="en-US" sz="2800" dirty="0" smtClean="0"/>
              <a:t>time</a:t>
            </a:r>
            <a:endParaRPr lang="tr-TR" sz="2800" dirty="0" smtClean="0"/>
          </a:p>
          <a:p>
            <a:pPr>
              <a:buNone/>
            </a:pPr>
            <a:endParaRPr lang="tr-TR" sz="2800" dirty="0"/>
          </a:p>
          <a:p>
            <a:r>
              <a:rPr lang="en-US" sz="2800" dirty="0" smtClean="0"/>
              <a:t>Therefore </a:t>
            </a:r>
            <a:r>
              <a:rPr lang="en-US" sz="2800" dirty="0"/>
              <a:t>it follows </a:t>
            </a:r>
            <a:r>
              <a:rPr lang="en-US" sz="2800" dirty="0" smtClean="0"/>
              <a:t>that</a:t>
            </a:r>
            <a:r>
              <a:rPr lang="tr-TR" sz="2800" dirty="0" smtClean="0"/>
              <a:t> </a:t>
            </a:r>
            <a:r>
              <a:rPr lang="en-US" sz="2800" dirty="0" smtClean="0"/>
              <a:t>there </a:t>
            </a:r>
            <a:r>
              <a:rPr lang="en-US" sz="2800" dirty="0"/>
              <a:t>will be a </a:t>
            </a:r>
            <a:r>
              <a:rPr lang="tr-TR" sz="2800" dirty="0" err="1" smtClean="0"/>
              <a:t>fin</a:t>
            </a:r>
            <a:r>
              <a:rPr lang="en-US" sz="2800" dirty="0" err="1" smtClean="0"/>
              <a:t>ite</a:t>
            </a:r>
            <a:r>
              <a:rPr lang="en-US" sz="2800" dirty="0" smtClean="0"/>
              <a:t> </a:t>
            </a:r>
            <a:r>
              <a:rPr lang="en-US" sz="2800" dirty="0"/>
              <a:t>length of time before the product becomes </a:t>
            </a:r>
            <a:r>
              <a:rPr lang="en-US" sz="2800" dirty="0" smtClean="0"/>
              <a:t>unacceptable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en-US" sz="2800" dirty="0"/>
              <a:t>This time </a:t>
            </a:r>
            <a:r>
              <a:rPr lang="en-US" sz="2800" b="1" dirty="0">
                <a:solidFill>
                  <a:srgbClr val="C00000"/>
                </a:solidFill>
              </a:rPr>
              <a:t>from </a:t>
            </a:r>
            <a:r>
              <a:rPr lang="en-US" sz="2800" b="1" dirty="0" smtClean="0">
                <a:solidFill>
                  <a:srgbClr val="C00000"/>
                </a:solidFill>
              </a:rPr>
              <a:t>production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to </a:t>
            </a:r>
            <a:r>
              <a:rPr lang="en-US" sz="2800" b="1" dirty="0">
                <a:solidFill>
                  <a:srgbClr val="C00000"/>
                </a:solidFill>
              </a:rPr>
              <a:t>unacceptability is referred to as shelf life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4800" b="1" dirty="0" err="1" smtClean="0"/>
              <a:t>Lipid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oxidation</a:t>
            </a:r>
            <a:endParaRPr lang="tr-TR" sz="4800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60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531352" cy="4838700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oxidation</a:t>
            </a:r>
            <a:r>
              <a:rPr lang="tr-TR" sz="2800" dirty="0" smtClean="0"/>
              <a:t> </a:t>
            </a:r>
            <a:r>
              <a:rPr lang="tr-TR" sz="2800" dirty="0" err="1" smtClean="0"/>
              <a:t>results</a:t>
            </a:r>
            <a:r>
              <a:rPr lang="tr-TR" sz="2800" dirty="0" smtClean="0"/>
              <a:t> in </a:t>
            </a:r>
            <a:r>
              <a:rPr lang="tr-TR" sz="2800" dirty="0" err="1" smtClean="0"/>
              <a:t>desirable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undesirable</a:t>
            </a:r>
            <a:r>
              <a:rPr lang="tr-TR" sz="2800" dirty="0" smtClean="0"/>
              <a:t> </a:t>
            </a:r>
            <a:r>
              <a:rPr lang="tr-TR" sz="2800" dirty="0" err="1" smtClean="0"/>
              <a:t>changes</a:t>
            </a:r>
            <a:r>
              <a:rPr lang="tr-TR" sz="2800" dirty="0" smtClean="0"/>
              <a:t> in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endParaRPr lang="tr-TR" sz="2800" dirty="0" smtClean="0"/>
          </a:p>
          <a:p>
            <a:pPr marL="320040" lvl="1" indent="0">
              <a:buClr>
                <a:schemeClr val="accent2">
                  <a:lumMod val="75000"/>
                </a:schemeClr>
              </a:buClr>
            </a:pPr>
            <a:r>
              <a:rPr lang="tr-TR" sz="2800" b="1" dirty="0" err="1" smtClean="0">
                <a:solidFill>
                  <a:srgbClr val="FF0000"/>
                </a:solidFill>
              </a:rPr>
              <a:t>Desirable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changes</a:t>
            </a:r>
            <a:r>
              <a:rPr lang="tr-TR" sz="2800" dirty="0" smtClean="0"/>
              <a:t>: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, </a:t>
            </a:r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oxidation</a:t>
            </a:r>
            <a:r>
              <a:rPr lang="tr-TR" sz="2800" dirty="0" smtClean="0"/>
              <a:t> </a:t>
            </a:r>
            <a:r>
              <a:rPr lang="tr-TR" sz="2800" dirty="0" err="1" smtClean="0"/>
              <a:t>gives</a:t>
            </a:r>
            <a:r>
              <a:rPr lang="tr-TR" sz="2800" dirty="0" smtClean="0"/>
              <a:t> </a:t>
            </a:r>
            <a:r>
              <a:rPr lang="tr-TR" sz="2800" dirty="0" err="1" smtClean="0"/>
              <a:t>characteristic</a:t>
            </a:r>
            <a:r>
              <a:rPr lang="tr-TR" sz="2800" dirty="0" smtClean="0"/>
              <a:t> </a:t>
            </a:r>
            <a:r>
              <a:rPr lang="tr-TR" sz="2800" dirty="0" err="1" smtClean="0"/>
              <a:t>odor</a:t>
            </a:r>
            <a:r>
              <a:rPr lang="tr-TR" sz="2800" dirty="0" smtClean="0"/>
              <a:t>, </a:t>
            </a:r>
            <a:r>
              <a:rPr lang="tr-TR" sz="2800" dirty="0" err="1" smtClean="0"/>
              <a:t>taste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flavor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fermented</a:t>
            </a:r>
            <a:r>
              <a:rPr lang="tr-TR" sz="2800" dirty="0" smtClean="0"/>
              <a:t> </a:t>
            </a:r>
            <a:r>
              <a:rPr lang="tr-TR" sz="2800" dirty="0" err="1" smtClean="0"/>
              <a:t>meat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r>
              <a:rPr lang="tr-TR" sz="2800" dirty="0" smtClean="0"/>
              <a:t> 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sucuk (</a:t>
            </a:r>
            <a:r>
              <a:rPr lang="tr-TR" sz="2800" dirty="0" err="1" smtClean="0"/>
              <a:t>dry</a:t>
            </a:r>
            <a:r>
              <a:rPr lang="tr-TR" sz="2800" dirty="0" smtClean="0"/>
              <a:t>-</a:t>
            </a:r>
            <a:r>
              <a:rPr lang="tr-TR" sz="2800" dirty="0" err="1" smtClean="0"/>
              <a:t>fermented</a:t>
            </a:r>
            <a:r>
              <a:rPr lang="tr-TR" sz="2800" dirty="0" smtClean="0"/>
              <a:t> </a:t>
            </a:r>
            <a:r>
              <a:rPr lang="tr-TR" sz="2800" dirty="0" err="1" smtClean="0"/>
              <a:t>sausage</a:t>
            </a:r>
            <a:r>
              <a:rPr lang="tr-TR" sz="2800" dirty="0" smtClean="0"/>
              <a:t>)</a:t>
            </a:r>
          </a:p>
          <a:p>
            <a:pPr marL="320040" lvl="1" indent="0"/>
            <a:r>
              <a:rPr lang="tr-TR" sz="2800" b="1" dirty="0" err="1" smtClean="0">
                <a:solidFill>
                  <a:srgbClr val="0000FF"/>
                </a:solidFill>
              </a:rPr>
              <a:t>Undesirable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changes</a:t>
            </a:r>
            <a:r>
              <a:rPr lang="tr-TR" sz="2800" b="1" dirty="0" smtClean="0">
                <a:solidFill>
                  <a:srgbClr val="0000FF"/>
                </a:solidFill>
              </a:rPr>
              <a:t>: </a:t>
            </a:r>
            <a:r>
              <a:rPr lang="en-US" sz="2800" dirty="0" smtClean="0"/>
              <a:t>A number of chemical</a:t>
            </a:r>
            <a:r>
              <a:rPr lang="tr-TR" sz="2800" dirty="0" smtClean="0"/>
              <a:t> </a:t>
            </a:r>
            <a:r>
              <a:rPr lang="en-US" sz="2800" dirty="0" smtClean="0"/>
              <a:t>components of food react with oxygen affecting the</a:t>
            </a:r>
            <a:r>
              <a:rPr lang="tr-TR" sz="2800" dirty="0" smtClean="0"/>
              <a:t> </a:t>
            </a:r>
            <a:r>
              <a:rPr lang="en-US" sz="2800" dirty="0" err="1" smtClean="0"/>
              <a:t>colour</a:t>
            </a:r>
            <a:r>
              <a:rPr lang="en-US" sz="2800" dirty="0" smtClean="0"/>
              <a:t>, </a:t>
            </a:r>
            <a:r>
              <a:rPr lang="en-US" sz="2800" dirty="0" err="1" smtClean="0"/>
              <a:t>flavour</a:t>
            </a:r>
            <a:r>
              <a:rPr lang="en-US" sz="2800" dirty="0" smtClean="0"/>
              <a:t>, nutritional status and physical characteristics</a:t>
            </a:r>
            <a:r>
              <a:rPr lang="tr-TR" sz="2800" dirty="0" smtClean="0"/>
              <a:t>.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results</a:t>
            </a:r>
            <a:r>
              <a:rPr lang="tr-TR" sz="2800" b="1" dirty="0" smtClean="0"/>
              <a:t> </a:t>
            </a:r>
            <a:r>
              <a:rPr lang="en-US" sz="2800" b="1" dirty="0" smtClean="0"/>
              <a:t>are deleterious and limit shelf life</a:t>
            </a: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4743450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We</a:t>
            </a:r>
            <a:r>
              <a:rPr lang="tr-TR" sz="2800" dirty="0" smtClean="0"/>
              <a:t> can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 </a:t>
            </a:r>
            <a:r>
              <a:rPr lang="tr-TR" sz="2800" dirty="0" err="1" smtClean="0"/>
              <a:t>oxygen</a:t>
            </a:r>
            <a:r>
              <a:rPr lang="tr-TR" sz="2800" dirty="0" smtClean="0"/>
              <a:t> </a:t>
            </a:r>
            <a:r>
              <a:rPr lang="tr-TR" sz="2800" dirty="0" err="1" smtClean="0"/>
              <a:t>requirement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12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cases</a:t>
            </a:r>
            <a:r>
              <a:rPr lang="tr-TR" sz="2800" dirty="0" smtClean="0"/>
              <a:t>, a </a:t>
            </a:r>
            <a:r>
              <a:rPr lang="tr-TR" sz="2800" dirty="0" err="1" smtClean="0"/>
              <a:t>certain</a:t>
            </a:r>
            <a:r>
              <a:rPr lang="tr-TR" sz="2800" dirty="0" smtClean="0"/>
              <a:t> </a:t>
            </a:r>
            <a:r>
              <a:rPr lang="tr-TR" sz="2800" dirty="0" err="1" smtClean="0"/>
              <a:t>amount</a:t>
            </a:r>
            <a:r>
              <a:rPr lang="tr-TR" sz="2800" dirty="0" smtClean="0"/>
              <a:t> of </a:t>
            </a:r>
            <a:r>
              <a:rPr lang="tr-TR" sz="2800" dirty="0" err="1" smtClean="0"/>
              <a:t>oxygen</a:t>
            </a:r>
            <a:r>
              <a:rPr lang="tr-TR" sz="2800" dirty="0" smtClean="0"/>
              <a:t> is </a:t>
            </a:r>
            <a:r>
              <a:rPr lang="tr-TR" sz="2800" dirty="0" err="1" smtClean="0"/>
              <a:t>needed</a:t>
            </a:r>
            <a:r>
              <a:rPr lang="tr-TR" sz="2800" dirty="0" smtClean="0"/>
              <a:t> in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maintain</a:t>
            </a:r>
            <a:r>
              <a:rPr lang="tr-TR" sz="2800" dirty="0" smtClean="0"/>
              <a:t> </a:t>
            </a:r>
            <a:r>
              <a:rPr lang="tr-TR" sz="2800" dirty="0" err="1" smtClean="0"/>
              <a:t>respiration</a:t>
            </a:r>
            <a:r>
              <a:rPr lang="tr-TR" sz="2800" dirty="0" smtClean="0"/>
              <a:t> (e.g. </a:t>
            </a:r>
            <a:r>
              <a:rPr lang="tr-TR" sz="2800" dirty="0" err="1" smtClean="0"/>
              <a:t>fresh</a:t>
            </a:r>
            <a:r>
              <a:rPr lang="tr-TR" sz="2800" dirty="0" smtClean="0"/>
              <a:t> </a:t>
            </a:r>
            <a:r>
              <a:rPr lang="tr-TR" sz="2800" dirty="0" err="1" smtClean="0"/>
              <a:t>fruits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vegetables</a:t>
            </a:r>
            <a:r>
              <a:rPr lang="tr-TR" sz="2800" dirty="0" smtClean="0"/>
              <a:t>)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maintain</a:t>
            </a:r>
            <a:r>
              <a:rPr lang="tr-TR" sz="2800" dirty="0" smtClean="0"/>
              <a:t> </a:t>
            </a:r>
            <a:r>
              <a:rPr lang="tr-TR" sz="2800" dirty="0" err="1" smtClean="0"/>
              <a:t>desired</a:t>
            </a:r>
            <a:r>
              <a:rPr lang="tr-TR" sz="2800" dirty="0" smtClean="0"/>
              <a:t> </a:t>
            </a:r>
            <a:r>
              <a:rPr lang="tr-TR" sz="2800" dirty="0" err="1" smtClean="0"/>
              <a:t>brigt</a:t>
            </a:r>
            <a:r>
              <a:rPr lang="tr-TR" sz="2800" dirty="0" smtClean="0"/>
              <a:t>-</a:t>
            </a:r>
            <a:r>
              <a:rPr lang="tr-TR" sz="2800" dirty="0" err="1" smtClean="0"/>
              <a:t>red</a:t>
            </a:r>
            <a:r>
              <a:rPr lang="tr-TR" sz="2800" dirty="0" smtClean="0"/>
              <a:t> </a:t>
            </a:r>
            <a:r>
              <a:rPr lang="tr-TR" sz="2800" dirty="0" err="1" smtClean="0"/>
              <a:t>color</a:t>
            </a:r>
            <a:r>
              <a:rPr lang="tr-TR" sz="2800" dirty="0" smtClean="0"/>
              <a:t> (e.g. </a:t>
            </a:r>
            <a:r>
              <a:rPr lang="tr-TR" sz="2800" dirty="0" err="1" smtClean="0"/>
              <a:t>fresh</a:t>
            </a:r>
            <a:r>
              <a:rPr lang="tr-TR" sz="2800" dirty="0" smtClean="0"/>
              <a:t> </a:t>
            </a:r>
            <a:r>
              <a:rPr lang="tr-TR" sz="2800" dirty="0" err="1" smtClean="0"/>
              <a:t>meats</a:t>
            </a:r>
            <a:r>
              <a:rPr lang="tr-TR" sz="2800" dirty="0" smtClean="0"/>
              <a:t> in </a:t>
            </a:r>
            <a:r>
              <a:rPr lang="tr-TR" sz="2800" dirty="0" err="1" smtClean="0"/>
              <a:t>modified</a:t>
            </a:r>
            <a:r>
              <a:rPr lang="tr-TR" sz="2800" dirty="0" smtClean="0"/>
              <a:t> </a:t>
            </a:r>
            <a:r>
              <a:rPr lang="tr-TR" sz="2800" dirty="0" err="1" smtClean="0"/>
              <a:t>atmosphere</a:t>
            </a:r>
            <a:r>
              <a:rPr lang="tr-TR" sz="2800" dirty="0" smtClean="0"/>
              <a:t> </a:t>
            </a:r>
            <a:r>
              <a:rPr lang="tr-TR" sz="2800" dirty="0" err="1" smtClean="0"/>
              <a:t>packages</a:t>
            </a:r>
            <a:r>
              <a:rPr lang="tr-TR" sz="2800" dirty="0" smtClean="0"/>
              <a:t>)</a:t>
            </a: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tr-TR" sz="12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On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side</a:t>
            </a:r>
            <a:r>
              <a:rPr lang="tr-TR" sz="2800" dirty="0" smtClean="0"/>
              <a:t>, </a:t>
            </a:r>
            <a:r>
              <a:rPr lang="tr-TR" sz="2800" dirty="0" err="1" smtClean="0"/>
              <a:t>oxygen</a:t>
            </a:r>
            <a:r>
              <a:rPr lang="tr-TR" sz="2800" dirty="0" smtClean="0"/>
              <a:t> </a:t>
            </a:r>
            <a:r>
              <a:rPr lang="tr-TR" sz="2800" dirty="0" err="1" smtClean="0"/>
              <a:t>permeability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is </a:t>
            </a:r>
            <a:r>
              <a:rPr lang="tr-TR" sz="2800" dirty="0" err="1" smtClean="0"/>
              <a:t>crucial</a:t>
            </a:r>
            <a:r>
              <a:rPr lang="tr-TR" sz="2800" dirty="0" smtClean="0"/>
              <a:t>, </a:t>
            </a:r>
            <a:r>
              <a:rPr lang="tr-TR" sz="2800" dirty="0" err="1" smtClean="0"/>
              <a:t>if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</a:t>
            </a:r>
            <a:r>
              <a:rPr lang="tr-TR" sz="2800" dirty="0" smtClean="0"/>
              <a:t> is </a:t>
            </a:r>
            <a:r>
              <a:rPr lang="tr-TR" sz="2800" dirty="0" err="1" smtClean="0"/>
              <a:t>prone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undesirable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oxidation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/>
              <a:t>The estimated maximum oxygen tolerance of various foods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63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032" t="36742" r="58163" b="29735"/>
          <a:stretch>
            <a:fillRect/>
          </a:stretch>
        </p:blipFill>
        <p:spPr bwMode="auto">
          <a:xfrm>
            <a:off x="429492" y="1523997"/>
            <a:ext cx="8451272" cy="534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Foods containing a high percentage of fats, particularly unsaturated fats, are</a:t>
            </a:r>
            <a:r>
              <a:rPr lang="tr-TR" sz="3200" dirty="0" smtClean="0"/>
              <a:t> </a:t>
            </a:r>
            <a:r>
              <a:rPr lang="tr-TR" sz="3200" dirty="0" err="1" smtClean="0"/>
              <a:t>susceptible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oxidative</a:t>
            </a:r>
            <a:r>
              <a:rPr lang="tr-TR" sz="3200" dirty="0" smtClean="0"/>
              <a:t> </a:t>
            </a:r>
            <a:r>
              <a:rPr lang="tr-TR" sz="3200" dirty="0" err="1" smtClean="0"/>
              <a:t>reactions</a:t>
            </a:r>
            <a:endParaRPr lang="tr-TR" sz="3200" dirty="0" smtClean="0"/>
          </a:p>
          <a:p>
            <a:endParaRPr lang="tr-TR" sz="3200" dirty="0" smtClean="0"/>
          </a:p>
          <a:p>
            <a:r>
              <a:rPr lang="tr-TR" sz="3200" b="1" dirty="0" err="1" smtClean="0">
                <a:solidFill>
                  <a:srgbClr val="0000FF"/>
                </a:solidFill>
              </a:rPr>
              <a:t>Saturated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fatty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acids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oxidise</a:t>
            </a:r>
            <a:r>
              <a:rPr lang="en-US" sz="3200" b="1" dirty="0" smtClean="0">
                <a:solidFill>
                  <a:srgbClr val="0000FF"/>
                </a:solidFill>
              </a:rPr>
              <a:t> slowly compared </a:t>
            </a:r>
            <a:r>
              <a:rPr lang="tr-TR" sz="3200" b="1" dirty="0" err="1" smtClean="0">
                <a:solidFill>
                  <a:srgbClr val="0000FF"/>
                </a:solidFill>
              </a:rPr>
              <a:t>to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</a:rPr>
              <a:t>unsaturated fatty acids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r>
              <a:rPr lang="tr-TR" sz="3200" b="1" dirty="0" err="1" smtClean="0">
                <a:solidFill>
                  <a:srgbClr val="C00000"/>
                </a:solidFill>
              </a:rPr>
              <a:t>The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number</a:t>
            </a:r>
            <a:r>
              <a:rPr lang="tr-TR" sz="3200" b="1" dirty="0" smtClean="0">
                <a:solidFill>
                  <a:srgbClr val="C00000"/>
                </a:solidFill>
              </a:rPr>
              <a:t> of </a:t>
            </a:r>
            <a:r>
              <a:rPr lang="tr-TR" sz="3200" b="1" dirty="0" err="1" smtClean="0">
                <a:solidFill>
                  <a:srgbClr val="C00000"/>
                </a:solidFill>
              </a:rPr>
              <a:t>unsaturated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bonds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dirty="0" smtClean="0"/>
              <a:t>is </a:t>
            </a:r>
            <a:r>
              <a:rPr lang="tr-TR" sz="3200" dirty="0" err="1" smtClean="0"/>
              <a:t>negatively</a:t>
            </a:r>
            <a:r>
              <a:rPr lang="tr-TR" sz="3200" dirty="0" smtClean="0"/>
              <a:t> </a:t>
            </a:r>
            <a:r>
              <a:rPr lang="tr-TR" sz="3200" dirty="0" err="1" smtClean="0"/>
              <a:t>affect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rate of </a:t>
            </a:r>
            <a:r>
              <a:rPr lang="tr-TR" sz="3200" dirty="0" err="1" smtClean="0"/>
              <a:t>lipid</a:t>
            </a:r>
            <a:r>
              <a:rPr lang="tr-TR" sz="3200" dirty="0" smtClean="0"/>
              <a:t> </a:t>
            </a:r>
            <a:r>
              <a:rPr lang="tr-TR" sz="3200" dirty="0" err="1" smtClean="0"/>
              <a:t>oxidation</a:t>
            </a:r>
            <a:r>
              <a:rPr lang="tr-TR" sz="3200" dirty="0" smtClean="0"/>
              <a:t>. </a:t>
            </a:r>
            <a:r>
              <a:rPr lang="tr-TR" sz="3200" dirty="0" err="1" smtClean="0"/>
              <a:t>When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number</a:t>
            </a:r>
            <a:r>
              <a:rPr lang="tr-TR" sz="3200" dirty="0" smtClean="0"/>
              <a:t> of </a:t>
            </a:r>
            <a:r>
              <a:rPr lang="tr-TR" sz="3200" dirty="0" err="1" smtClean="0"/>
              <a:t>unsaturated</a:t>
            </a:r>
            <a:r>
              <a:rPr lang="tr-TR" sz="3200" dirty="0" smtClean="0"/>
              <a:t> </a:t>
            </a:r>
            <a:r>
              <a:rPr lang="tr-TR" sz="3200" dirty="0" err="1" smtClean="0"/>
              <a:t>bonds</a:t>
            </a:r>
            <a:r>
              <a:rPr lang="tr-TR" sz="3200" dirty="0" smtClean="0"/>
              <a:t> </a:t>
            </a:r>
            <a:r>
              <a:rPr lang="tr-TR" sz="3200" dirty="0" err="1" smtClean="0"/>
              <a:t>increases</a:t>
            </a:r>
            <a:r>
              <a:rPr lang="tr-TR" sz="3200" dirty="0" smtClean="0"/>
              <a:t>, rate of </a:t>
            </a:r>
            <a:r>
              <a:rPr lang="tr-TR" sz="3200" dirty="0" err="1" smtClean="0"/>
              <a:t>oxidation</a:t>
            </a:r>
            <a:r>
              <a:rPr lang="tr-TR" sz="3200" dirty="0" smtClean="0"/>
              <a:t> </a:t>
            </a:r>
            <a:r>
              <a:rPr lang="tr-TR" sz="3200" dirty="0" err="1" smtClean="0"/>
              <a:t>increases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Three different chemical routes can initiate the oxidation of</a:t>
            </a:r>
            <a:r>
              <a:rPr lang="tr-TR" sz="2800" dirty="0" smtClean="0"/>
              <a:t> </a:t>
            </a:r>
            <a:r>
              <a:rPr lang="tr-TR" sz="2800" dirty="0" err="1" smtClean="0"/>
              <a:t>fatty</a:t>
            </a:r>
            <a:r>
              <a:rPr lang="tr-TR" sz="2800" dirty="0" smtClean="0"/>
              <a:t> </a:t>
            </a:r>
            <a:r>
              <a:rPr lang="tr-TR" sz="2800" dirty="0" err="1" smtClean="0"/>
              <a:t>acids</a:t>
            </a:r>
            <a:endParaRPr lang="tr-TR" sz="2800" dirty="0" smtClean="0"/>
          </a:p>
          <a:p>
            <a:pPr lvl="1"/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classical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free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radical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route</a:t>
            </a:r>
            <a:r>
              <a:rPr lang="tr-TR" sz="2800" dirty="0" smtClean="0"/>
              <a:t>: </a:t>
            </a:r>
            <a:r>
              <a:rPr lang="en-US" sz="2800" dirty="0" smtClean="0"/>
              <a:t>the formation of free radicals in the presence of metal ion catalysts</a:t>
            </a:r>
            <a:r>
              <a:rPr lang="tr-TR" sz="2800" dirty="0" smtClean="0"/>
              <a:t> </a:t>
            </a:r>
            <a:r>
              <a:rPr lang="tr-TR" sz="2800" dirty="0" smtClean="0"/>
              <a:t>s</a:t>
            </a:r>
            <a:r>
              <a:rPr lang="en-US" sz="2800" dirty="0" err="1" smtClean="0"/>
              <a:t>uch</a:t>
            </a:r>
            <a:r>
              <a:rPr lang="en-US" sz="2800" dirty="0" smtClean="0"/>
              <a:t> </a:t>
            </a:r>
            <a:r>
              <a:rPr lang="en-US" sz="2800" dirty="0" smtClean="0"/>
              <a:t>as iron, or heat, or </a:t>
            </a:r>
            <a:r>
              <a:rPr lang="en-US" sz="2800" dirty="0" err="1" smtClean="0"/>
              <a:t>ligh</a:t>
            </a:r>
            <a:r>
              <a:rPr lang="tr-TR" sz="2800" dirty="0" smtClean="0"/>
              <a:t>t,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oxygen</a:t>
            </a:r>
            <a:endParaRPr lang="tr-TR" sz="2800" dirty="0" smtClean="0"/>
          </a:p>
          <a:p>
            <a:pPr lvl="1"/>
            <a:r>
              <a:rPr lang="tr-TR" sz="2800" b="1" dirty="0" err="1" smtClean="0"/>
              <a:t>Photooxidation</a:t>
            </a:r>
            <a:r>
              <a:rPr lang="tr-TR" sz="2800" b="1" dirty="0" smtClean="0"/>
              <a:t> </a:t>
            </a:r>
            <a:r>
              <a:rPr lang="en-US" sz="2800" dirty="0" smtClean="0"/>
              <a:t>in which photo-</a:t>
            </a:r>
            <a:r>
              <a:rPr lang="en-US" sz="2800" dirty="0" err="1" smtClean="0"/>
              <a:t>sensitisers</a:t>
            </a:r>
            <a:r>
              <a:rPr lang="en-US" sz="2800" dirty="0" smtClean="0"/>
              <a:t> such as chlorophyll or </a:t>
            </a:r>
            <a:r>
              <a:rPr lang="en-US" sz="2800" dirty="0" err="1" smtClean="0"/>
              <a:t>myoglobin</a:t>
            </a:r>
            <a:r>
              <a:rPr lang="en-US" sz="2800" dirty="0" smtClean="0"/>
              <a:t> affect</a:t>
            </a:r>
            <a:r>
              <a:rPr lang="tr-TR" sz="2800" dirty="0" smtClean="0"/>
              <a:t> </a:t>
            </a:r>
            <a:r>
              <a:rPr lang="en-US" sz="2800" dirty="0" smtClean="0"/>
              <a:t>the energetic state of oxygen</a:t>
            </a:r>
            <a:endParaRPr lang="tr-TR" sz="2800" dirty="0" smtClean="0"/>
          </a:p>
          <a:p>
            <a:pPr lvl="1"/>
            <a:r>
              <a:rPr lang="tr-TR" sz="2800" b="1" dirty="0" smtClean="0">
                <a:solidFill>
                  <a:srgbClr val="0000FF"/>
                </a:solidFill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</a:rPr>
              <a:t>n </a:t>
            </a:r>
            <a:r>
              <a:rPr lang="en-US" sz="2800" b="1" dirty="0" err="1" smtClean="0">
                <a:solidFill>
                  <a:srgbClr val="0000FF"/>
                </a:solidFill>
              </a:rPr>
              <a:t>enzymic</a:t>
            </a:r>
            <a:r>
              <a:rPr lang="en-US" sz="2800" b="1" dirty="0" smtClean="0">
                <a:solidFill>
                  <a:srgbClr val="0000FF"/>
                </a:solidFill>
              </a:rPr>
              <a:t> route </a:t>
            </a:r>
            <a:r>
              <a:rPr lang="en-US" sz="2800" b="1" dirty="0" err="1" smtClean="0">
                <a:solidFill>
                  <a:srgbClr val="0000FF"/>
                </a:solidFill>
              </a:rPr>
              <a:t>catalysed</a:t>
            </a:r>
            <a:r>
              <a:rPr lang="en-US" sz="2800" b="1" dirty="0" smtClean="0">
                <a:solidFill>
                  <a:srgbClr val="0000FF"/>
                </a:solidFill>
              </a:rPr>
              <a:t> by </a:t>
            </a:r>
            <a:r>
              <a:rPr lang="en-US" sz="2800" b="1" dirty="0" err="1" smtClean="0">
                <a:solidFill>
                  <a:srgbClr val="0000FF"/>
                </a:solidFill>
              </a:rPr>
              <a:t>lipoxygenase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1)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stages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249381" y="6248400"/>
            <a:ext cx="8659091" cy="365125"/>
          </a:xfrm>
        </p:spPr>
        <p:txBody>
          <a:bodyPr/>
          <a:lstStyle/>
          <a:p>
            <a:pPr marL="320040" lvl="1" indent="0">
              <a:buNone/>
            </a:pPr>
            <a:r>
              <a:rPr lang="tr-TR" sz="2400" b="1" i="1" dirty="0" smtClean="0"/>
              <a:t>** </a:t>
            </a:r>
            <a:r>
              <a:rPr lang="tr-TR" sz="2400" b="1" i="1" dirty="0" err="1" smtClean="0"/>
              <a:t>Otocatalytic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means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that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when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the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reaction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starts</a:t>
            </a:r>
            <a:r>
              <a:rPr lang="tr-TR" sz="2400" b="1" i="1" dirty="0" smtClean="0"/>
              <a:t>, it is not </a:t>
            </a:r>
            <a:r>
              <a:rPr lang="tr-TR" sz="2400" b="1" i="1" dirty="0" err="1" smtClean="0"/>
              <a:t>stopped</a:t>
            </a:r>
            <a:endParaRPr lang="tr-TR" sz="2400" b="1" i="1" dirty="0" smtClean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68490" y="1600200"/>
            <a:ext cx="8557146" cy="4664122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oxidation</a:t>
            </a:r>
            <a:r>
              <a:rPr lang="tr-TR" sz="2800" dirty="0" smtClean="0"/>
              <a:t> is a </a:t>
            </a:r>
            <a:r>
              <a:rPr lang="tr-TR" sz="2800" dirty="0" err="1" smtClean="0"/>
              <a:t>otocatalytic</a:t>
            </a:r>
            <a:r>
              <a:rPr lang="tr-TR" sz="2800" b="1" dirty="0" smtClean="0"/>
              <a:t>**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oxidation</a:t>
            </a:r>
            <a:r>
              <a:rPr lang="tr-TR" sz="2800" dirty="0" smtClean="0"/>
              <a:t> has </a:t>
            </a:r>
            <a:r>
              <a:rPr lang="tr-TR" sz="2800" dirty="0" err="1" smtClean="0"/>
              <a:t>three</a:t>
            </a:r>
            <a:r>
              <a:rPr lang="tr-TR" sz="2800" dirty="0" smtClean="0"/>
              <a:t>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 </a:t>
            </a:r>
            <a:r>
              <a:rPr lang="tr-TR" sz="2800" dirty="0" err="1" smtClean="0"/>
              <a:t>stage</a:t>
            </a:r>
            <a:r>
              <a:rPr lang="tr-TR" sz="2800" dirty="0" smtClean="0"/>
              <a:t> (1) </a:t>
            </a:r>
            <a:r>
              <a:rPr lang="tr-TR" sz="2800" dirty="0" err="1" smtClean="0"/>
              <a:t>initiation</a:t>
            </a:r>
            <a:r>
              <a:rPr lang="tr-TR" sz="2800" dirty="0" smtClean="0"/>
              <a:t>, (2) </a:t>
            </a:r>
            <a:r>
              <a:rPr lang="tr-TR" sz="2800" dirty="0" err="1" smtClean="0"/>
              <a:t>propagation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(3) </a:t>
            </a:r>
            <a:r>
              <a:rPr lang="tr-TR" sz="2800" dirty="0" err="1" smtClean="0"/>
              <a:t>termination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tr-TR" sz="1050" dirty="0" smtClean="0"/>
          </a:p>
          <a:p>
            <a:pPr marL="320040" lvl="1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first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second</a:t>
            </a:r>
            <a:r>
              <a:rPr lang="tr-TR" sz="2800" dirty="0" smtClean="0"/>
              <a:t> </a:t>
            </a:r>
            <a:r>
              <a:rPr lang="tr-TR" sz="2800" dirty="0" err="1" smtClean="0"/>
              <a:t>stage</a:t>
            </a:r>
            <a:r>
              <a:rPr lang="tr-TR" sz="2800" dirty="0" smtClean="0"/>
              <a:t>, </a:t>
            </a:r>
            <a:r>
              <a:rPr lang="en-US" sz="2800" dirty="0" smtClean="0"/>
              <a:t>oxygen has been introduced into the unsaturated fatty acids to form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peroxides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and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hydroperoxide</a:t>
            </a:r>
            <a:r>
              <a:rPr lang="tr-TR" sz="2800" b="1" dirty="0" smtClean="0">
                <a:solidFill>
                  <a:srgbClr val="C00000"/>
                </a:solidFill>
              </a:rPr>
              <a:t>s, </a:t>
            </a:r>
            <a:r>
              <a:rPr lang="tr-TR" sz="2800" b="1" dirty="0" err="1" smtClean="0">
                <a:solidFill>
                  <a:srgbClr val="C00000"/>
                </a:solidFill>
              </a:rPr>
              <a:t>which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are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primary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oxidation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products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320040" lvl="1" indent="0"/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third</a:t>
            </a:r>
            <a:r>
              <a:rPr lang="tr-TR" sz="2800" dirty="0" smtClean="0"/>
              <a:t> </a:t>
            </a:r>
            <a:r>
              <a:rPr lang="tr-TR" sz="2800" dirty="0" err="1" smtClean="0"/>
              <a:t>stage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secondary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oxidation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products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formed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(</a:t>
            </a:r>
            <a:r>
              <a:rPr lang="tr-TR" sz="2800" dirty="0" err="1" smtClean="0"/>
              <a:t>aldehydes</a:t>
            </a:r>
            <a:r>
              <a:rPr lang="tr-TR" sz="2800" dirty="0" smtClean="0"/>
              <a:t>, </a:t>
            </a:r>
            <a:r>
              <a:rPr lang="tr-TR" sz="2800" dirty="0" err="1" smtClean="0"/>
              <a:t>ketones</a:t>
            </a:r>
            <a:r>
              <a:rPr lang="tr-TR" sz="2800" dirty="0" smtClean="0"/>
              <a:t>, </a:t>
            </a:r>
            <a:r>
              <a:rPr lang="tr-TR" sz="2800" dirty="0" err="1" smtClean="0"/>
              <a:t>hydrocarbons</a:t>
            </a:r>
            <a:r>
              <a:rPr lang="tr-TR" sz="2800" dirty="0" smtClean="0"/>
              <a:t>, </a:t>
            </a:r>
            <a:r>
              <a:rPr lang="tr-TR" sz="2800" dirty="0" err="1" smtClean="0"/>
              <a:t>alcohols</a:t>
            </a:r>
            <a:r>
              <a:rPr lang="tr-TR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smtClean="0"/>
              <a:t>The stages of lipid oxidation</a:t>
            </a:r>
            <a:endParaRPr lang="tr-TR" sz="3600" dirty="0" smtClean="0"/>
          </a:p>
        </p:txBody>
      </p:sp>
      <p:pic>
        <p:nvPicPr>
          <p:cNvPr id="3074" name="Picture 2" descr="stages of lipid oxidation ile ilgili görsel sonucu"/>
          <p:cNvPicPr>
            <a:picLocks noChangeAspect="1" noChangeArrowheads="1"/>
          </p:cNvPicPr>
          <p:nvPr/>
        </p:nvPicPr>
        <p:blipFill>
          <a:blip r:embed="rId2"/>
          <a:srcRect t="18403" r="39358" b="6181"/>
          <a:stretch>
            <a:fillRect/>
          </a:stretch>
        </p:blipFill>
        <p:spPr bwMode="auto">
          <a:xfrm>
            <a:off x="0" y="1571631"/>
            <a:ext cx="5545138" cy="5172075"/>
          </a:xfrm>
          <a:prstGeom prst="rect">
            <a:avLst/>
          </a:prstGeom>
          <a:noFill/>
        </p:spPr>
      </p:pic>
      <p:sp>
        <p:nvSpPr>
          <p:cNvPr id="12" name="11 Dikdörtgen"/>
          <p:cNvSpPr/>
          <p:nvPr/>
        </p:nvSpPr>
        <p:spPr>
          <a:xfrm>
            <a:off x="5043055" y="1900627"/>
            <a:ext cx="37822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RH	    :</a:t>
            </a:r>
            <a:r>
              <a:rPr lang="tr-TR" sz="2400" dirty="0" smtClean="0"/>
              <a:t> </a:t>
            </a:r>
            <a:r>
              <a:rPr lang="tr-TR" sz="2400" dirty="0" err="1" smtClean="0"/>
              <a:t>Free</a:t>
            </a:r>
            <a:r>
              <a:rPr lang="tr-TR" sz="2400" dirty="0" smtClean="0"/>
              <a:t> </a:t>
            </a:r>
            <a:r>
              <a:rPr lang="tr-TR" sz="2400" dirty="0" err="1" smtClean="0"/>
              <a:t>fatty</a:t>
            </a:r>
            <a:r>
              <a:rPr lang="tr-TR" sz="2400" dirty="0" smtClean="0"/>
              <a:t> </a:t>
            </a:r>
            <a:r>
              <a:rPr lang="tr-TR" sz="2400" dirty="0" err="1" smtClean="0"/>
              <a:t>acids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1" dirty="0" smtClean="0"/>
              <a:t>ROO	    :</a:t>
            </a:r>
            <a:r>
              <a:rPr lang="tr-TR" sz="2400" dirty="0" smtClean="0"/>
              <a:t> </a:t>
            </a:r>
            <a:r>
              <a:rPr lang="tr-TR" sz="2400" dirty="0" err="1" smtClean="0"/>
              <a:t>Peroxides</a:t>
            </a:r>
            <a:r>
              <a:rPr lang="tr-TR" sz="2400" dirty="0" smtClean="0"/>
              <a:t> </a:t>
            </a:r>
            <a:br>
              <a:rPr lang="tr-TR" sz="2400" dirty="0" smtClean="0"/>
            </a:br>
            <a:r>
              <a:rPr lang="tr-TR" sz="2400" b="1" dirty="0" smtClean="0"/>
              <a:t>ROOH     : </a:t>
            </a:r>
            <a:r>
              <a:rPr lang="tr-TR" sz="2400" dirty="0" err="1" smtClean="0"/>
              <a:t>Hydroperoxides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1" dirty="0" smtClean="0"/>
              <a:t>ROOR     :</a:t>
            </a:r>
            <a:r>
              <a:rPr lang="tr-TR" sz="2400" dirty="0" smtClean="0"/>
              <a:t> </a:t>
            </a:r>
            <a:r>
              <a:rPr lang="tr-TR" sz="2400" dirty="0" err="1" smtClean="0"/>
              <a:t>Secondary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               </a:t>
            </a:r>
            <a:r>
              <a:rPr lang="tr-TR" sz="2400" dirty="0" err="1" smtClean="0"/>
              <a:t>oxidation</a:t>
            </a:r>
            <a:r>
              <a:rPr lang="tr-TR" sz="2400" dirty="0" smtClean="0"/>
              <a:t> </a:t>
            </a:r>
            <a:r>
              <a:rPr lang="tr-TR" sz="2400" dirty="0" err="1" smtClean="0"/>
              <a:t>products</a:t>
            </a:r>
            <a:endParaRPr lang="tr-T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027113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000" b="1" dirty="0" err="1" smtClean="0"/>
              <a:t>Formation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free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radicals</a:t>
            </a:r>
            <a:endParaRPr lang="tr-TR" sz="4000" b="1" dirty="0" smtClean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 l="34635" t="35156" r="32210" b="21455"/>
          <a:stretch>
            <a:fillRect/>
          </a:stretch>
        </p:blipFill>
        <p:spPr bwMode="auto">
          <a:xfrm>
            <a:off x="272953" y="2885661"/>
            <a:ext cx="4851754" cy="3569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Metin kutusu"/>
          <p:cNvSpPr txBox="1"/>
          <p:nvPr/>
        </p:nvSpPr>
        <p:spPr>
          <a:xfrm>
            <a:off x="5090620" y="2606729"/>
            <a:ext cx="40533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Removal</a:t>
            </a:r>
            <a:r>
              <a:rPr lang="tr-TR" sz="2800" dirty="0" smtClean="0"/>
              <a:t> of H</a:t>
            </a:r>
            <a:r>
              <a:rPr lang="tr-TR" sz="2800" baseline="30000" dirty="0" smtClean="0"/>
              <a:t>+</a:t>
            </a:r>
            <a:r>
              <a:rPr lang="tr-TR" sz="2800" dirty="0" smtClean="0"/>
              <a:t> atom, </a:t>
            </a:r>
            <a:r>
              <a:rPr lang="tr-TR" sz="2800" b="1" dirty="0" err="1" smtClean="0">
                <a:solidFill>
                  <a:srgbClr val="0000FF"/>
                </a:solidFill>
              </a:rPr>
              <a:t>which</a:t>
            </a:r>
            <a:r>
              <a:rPr lang="tr-TR" sz="2800" b="1" dirty="0" smtClean="0">
                <a:solidFill>
                  <a:srgbClr val="0000FF"/>
                </a:solidFill>
              </a:rPr>
              <a:t> is </a:t>
            </a:r>
            <a:r>
              <a:rPr lang="tr-TR" sz="2800" b="1" dirty="0" err="1" smtClean="0">
                <a:solidFill>
                  <a:srgbClr val="0000FF"/>
                </a:solidFill>
              </a:rPr>
              <a:t>placed</a:t>
            </a:r>
            <a:r>
              <a:rPr lang="tr-TR" sz="2800" b="1" dirty="0" smtClean="0">
                <a:solidFill>
                  <a:srgbClr val="0000FF"/>
                </a:solidFill>
              </a:rPr>
              <a:t> on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left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right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side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double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bond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endParaRPr lang="tr-TR" sz="2800" b="1" dirty="0">
              <a:solidFill>
                <a:srgbClr val="0000FF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5106540" y="4547017"/>
            <a:ext cx="40533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As a </a:t>
            </a:r>
            <a:r>
              <a:rPr lang="tr-TR" sz="2800" dirty="0" err="1" smtClean="0"/>
              <a:t>result</a:t>
            </a:r>
            <a:r>
              <a:rPr lang="tr-TR" sz="2800" dirty="0" smtClean="0"/>
              <a:t> of H</a:t>
            </a:r>
            <a:r>
              <a:rPr lang="tr-TR" sz="2800" baseline="30000" dirty="0" smtClean="0"/>
              <a:t>+</a:t>
            </a:r>
            <a:r>
              <a:rPr lang="tr-TR" sz="2800" dirty="0" smtClean="0"/>
              <a:t> atom </a:t>
            </a:r>
            <a:r>
              <a:rPr lang="tr-TR" sz="2800" dirty="0" err="1" smtClean="0"/>
              <a:t>removal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C00000"/>
                </a:solidFill>
              </a:rPr>
              <a:t>double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bond</a:t>
            </a:r>
            <a:r>
              <a:rPr lang="tr-TR" sz="2800" b="1" dirty="0" smtClean="0">
                <a:solidFill>
                  <a:srgbClr val="C00000"/>
                </a:solidFill>
              </a:rPr>
              <a:t> is </a:t>
            </a:r>
            <a:r>
              <a:rPr lang="tr-TR" sz="2800" b="1" dirty="0" err="1" smtClean="0">
                <a:solidFill>
                  <a:srgbClr val="C00000"/>
                </a:solidFill>
              </a:rPr>
              <a:t>replaced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through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left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or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right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side</a:t>
            </a:r>
            <a:endParaRPr lang="tr-TR" sz="2800" b="1" dirty="0">
              <a:solidFill>
                <a:srgbClr val="C00000"/>
              </a:solidFill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259309" y="1765133"/>
            <a:ext cx="8584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Free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radicals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are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activated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by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two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different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ways</a:t>
            </a:r>
            <a:endParaRPr lang="tr-TR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2"/>
          <a:srcRect l="29894" t="25560" r="18079" b="10448"/>
          <a:stretch>
            <a:fillRect/>
          </a:stretch>
        </p:blipFill>
        <p:spPr bwMode="auto">
          <a:xfrm>
            <a:off x="232012" y="1610436"/>
            <a:ext cx="7342495" cy="507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 smtClean="0"/>
              <a:t>Degradation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products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undesirable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results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tr-TR" sz="36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69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can </a:t>
            </a:r>
            <a:r>
              <a:rPr lang="tr-TR" b="1" dirty="0" err="1" smtClean="0"/>
              <a:t>we</a:t>
            </a:r>
            <a:r>
              <a:rPr lang="tr-TR" b="1" dirty="0" smtClean="0"/>
              <a:t> do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protection</a:t>
            </a:r>
            <a:r>
              <a:rPr lang="tr-TR" b="1" dirty="0" smtClean="0"/>
              <a:t> of </a:t>
            </a:r>
            <a:r>
              <a:rPr lang="tr-TR" b="1" dirty="0" err="1" smtClean="0"/>
              <a:t>quality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safety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600" dirty="0" err="1" smtClean="0"/>
              <a:t>In</a:t>
            </a:r>
            <a:r>
              <a:rPr lang="tr-TR" sz="2600" dirty="0" smtClean="0"/>
              <a:t> </a:t>
            </a:r>
            <a:r>
              <a:rPr lang="tr-TR" sz="2600" dirty="0" err="1" smtClean="0"/>
              <a:t>order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maintain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quality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safety</a:t>
            </a:r>
            <a:r>
              <a:rPr lang="tr-TR" sz="2600" dirty="0" smtClean="0"/>
              <a:t> of a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</a:t>
            </a:r>
            <a:r>
              <a:rPr lang="tr-TR" sz="2600" dirty="0" smtClean="0"/>
              <a:t> </a:t>
            </a:r>
            <a:r>
              <a:rPr lang="tr-TR" sz="2600" dirty="0" err="1" smtClean="0"/>
              <a:t>during</a:t>
            </a:r>
            <a:r>
              <a:rPr lang="tr-TR" sz="2600" dirty="0" smtClean="0"/>
              <a:t> </a:t>
            </a:r>
            <a:r>
              <a:rPr lang="tr-TR" sz="2600" dirty="0" err="1" smtClean="0"/>
              <a:t>shelf</a:t>
            </a:r>
            <a:r>
              <a:rPr lang="tr-TR" sz="2600" dirty="0" smtClean="0"/>
              <a:t> life;</a:t>
            </a:r>
          </a:p>
          <a:p>
            <a:pPr marL="320040" lvl="1" indent="0">
              <a:buClr>
                <a:schemeClr val="accent2">
                  <a:lumMod val="75000"/>
                </a:schemeClr>
              </a:buClr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kind</a:t>
            </a:r>
            <a:r>
              <a:rPr lang="tr-TR" b="1" dirty="0" smtClean="0"/>
              <a:t> of </a:t>
            </a:r>
            <a:r>
              <a:rPr lang="tr-TR" b="1" dirty="0" err="1" smtClean="0"/>
              <a:t>changes</a:t>
            </a:r>
            <a:r>
              <a:rPr lang="tr-TR" b="1" dirty="0" smtClean="0"/>
              <a:t> </a:t>
            </a:r>
            <a:r>
              <a:rPr lang="tr-TR" b="1" dirty="0" err="1" smtClean="0"/>
              <a:t>that</a:t>
            </a:r>
            <a:r>
              <a:rPr lang="tr-TR" b="1" dirty="0" smtClean="0"/>
              <a:t> </a:t>
            </a:r>
            <a:r>
              <a:rPr lang="tr-TR" b="1" dirty="0" err="1" smtClean="0"/>
              <a:t>influence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quality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safety</a:t>
            </a:r>
            <a:endParaRPr lang="tr-TR" b="1" dirty="0" smtClean="0"/>
          </a:p>
          <a:p>
            <a:pPr marL="320040" lvl="1" indent="0">
              <a:buClr>
                <a:schemeClr val="accent2">
                  <a:lumMod val="75000"/>
                </a:schemeClr>
              </a:buClr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the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factors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that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trigger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or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control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the</a:t>
            </a:r>
            <a:r>
              <a:rPr lang="tr-TR" b="1" dirty="0" smtClean="0">
                <a:solidFill>
                  <a:srgbClr val="7030A0"/>
                </a:solidFill>
              </a:rPr>
              <a:t> rate of </a:t>
            </a:r>
            <a:r>
              <a:rPr lang="tr-TR" b="1" dirty="0" err="1" smtClean="0">
                <a:solidFill>
                  <a:srgbClr val="7030A0"/>
                </a:solidFill>
              </a:rPr>
              <a:t>these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reactions</a:t>
            </a:r>
            <a:endParaRPr lang="tr-TR" b="1" dirty="0">
              <a:solidFill>
                <a:srgbClr val="7030A0"/>
              </a:solidFill>
            </a:endParaRPr>
          </a:p>
          <a:p>
            <a:pPr marL="320040" lvl="1" indent="0">
              <a:buClr>
                <a:schemeClr val="accent2">
                  <a:lumMod val="75000"/>
                </a:schemeClr>
              </a:buClr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0000FF"/>
                </a:solidFill>
              </a:rPr>
              <a:t>minimize </a:t>
            </a:r>
            <a:r>
              <a:rPr lang="tr-TR" b="1" dirty="0" err="1" smtClean="0">
                <a:solidFill>
                  <a:srgbClr val="0000FF"/>
                </a:solidFill>
              </a:rPr>
              <a:t>undesirable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changes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maximize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the development </a:t>
            </a:r>
            <a:r>
              <a:rPr lang="en-US" b="1" dirty="0" smtClean="0">
                <a:solidFill>
                  <a:srgbClr val="C00000"/>
                </a:solidFill>
              </a:rPr>
              <a:t>and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maintenance </a:t>
            </a:r>
            <a:r>
              <a:rPr lang="en-US" b="1" dirty="0">
                <a:solidFill>
                  <a:srgbClr val="C00000"/>
                </a:solidFill>
              </a:rPr>
              <a:t>of desirable </a:t>
            </a:r>
            <a:r>
              <a:rPr lang="en-US" b="1" dirty="0" smtClean="0">
                <a:solidFill>
                  <a:srgbClr val="C00000"/>
                </a:solidFill>
              </a:rPr>
              <a:t>properties</a:t>
            </a:r>
            <a:endParaRPr lang="tr-TR" b="1" dirty="0" smtClean="0">
              <a:solidFill>
                <a:srgbClr val="C00000"/>
              </a:solidFill>
            </a:endParaRPr>
          </a:p>
          <a:p>
            <a:pPr marL="320040" lvl="1" indent="0">
              <a:buClr>
                <a:schemeClr val="accent2">
                  <a:lumMod val="75000"/>
                </a:schemeClr>
              </a:buClr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use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the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right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packaging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option</a:t>
            </a:r>
            <a:endParaRPr lang="tr-TR" b="1" dirty="0" smtClean="0">
              <a:solidFill>
                <a:srgbClr val="0000FF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  <a:buSzPct val="100000"/>
              <a:buNone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0035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3716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factors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affect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r>
              <a:rPr lang="tr-TR" sz="3600" b="1" dirty="0" smtClean="0"/>
              <a:t> rate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08963" cy="4968875"/>
          </a:xfrm>
        </p:spPr>
        <p:txBody>
          <a:bodyPr>
            <a:normAutofit/>
          </a:bodyPr>
          <a:lstStyle/>
          <a:p>
            <a:pPr marL="274638" indent="-274638" algn="just" eaLnBrk="1" hangingPunct="1">
              <a:buFont typeface="Wingdings" pitchFamily="2" charset="2"/>
              <a:buNone/>
            </a:pPr>
            <a:endParaRPr lang="tr-TR" sz="2800" dirty="0" smtClean="0"/>
          </a:p>
          <a:p>
            <a:pPr marL="274638" indent="-274638" algn="just" eaLnBrk="1" hangingPunct="1"/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lipid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oxidation</a:t>
            </a:r>
            <a:r>
              <a:rPr lang="tr-TR" sz="2800" dirty="0" smtClean="0"/>
              <a:t> rate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endParaRPr lang="tr-TR" sz="2800" dirty="0" smtClean="0"/>
          </a:p>
          <a:p>
            <a:pPr marL="274638" indent="-274638" algn="just" eaLnBrk="1" hangingPunct="1">
              <a:buNone/>
            </a:pPr>
            <a:endParaRPr lang="tr-TR" sz="2800" dirty="0" smtClean="0"/>
          </a:p>
          <a:p>
            <a:pPr marL="1074738" lvl="2" indent="-274638" algn="just" eaLnBrk="1" hangingPunct="1"/>
            <a:r>
              <a:rPr lang="tr-TR" sz="2800" dirty="0" err="1" smtClean="0"/>
              <a:t>Medium</a:t>
            </a:r>
            <a:r>
              <a:rPr lang="tr-TR" sz="2800" dirty="0" smtClean="0"/>
              <a:t> </a:t>
            </a:r>
            <a:r>
              <a:rPr lang="tr-TR" sz="2800" dirty="0" err="1" smtClean="0"/>
              <a:t>temperature</a:t>
            </a:r>
            <a:endParaRPr lang="tr-TR" sz="2800" dirty="0" smtClean="0"/>
          </a:p>
          <a:p>
            <a:pPr marL="1074738" lvl="2" indent="-274638" algn="just" eaLnBrk="1" hangingPunct="1"/>
            <a:r>
              <a:rPr lang="tr-TR" sz="2800" dirty="0" err="1" smtClean="0"/>
              <a:t>Light</a:t>
            </a:r>
            <a:endParaRPr lang="tr-TR" sz="2800" dirty="0" smtClean="0"/>
          </a:p>
          <a:p>
            <a:pPr marL="1074738" lvl="2" indent="-274638" algn="just" eaLnBrk="1" hangingPunct="1"/>
            <a:r>
              <a:rPr lang="tr-TR" sz="2800" dirty="0" smtClean="0"/>
              <a:t>Presence of metal </a:t>
            </a:r>
            <a:r>
              <a:rPr lang="tr-TR" sz="2800" dirty="0" err="1" smtClean="0"/>
              <a:t>ions</a:t>
            </a:r>
            <a:r>
              <a:rPr lang="tr-TR" sz="2800" dirty="0" smtClean="0"/>
              <a:t> (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 </a:t>
            </a:r>
            <a:r>
              <a:rPr lang="tr-TR" sz="2800" dirty="0" err="1" smtClean="0"/>
              <a:t>Fe</a:t>
            </a:r>
            <a:r>
              <a:rPr lang="tr-TR" sz="2800" baseline="30000" dirty="0" smtClean="0"/>
              <a:t>+2</a:t>
            </a:r>
            <a:r>
              <a:rPr lang="tr-TR" sz="2800" dirty="0" smtClean="0"/>
              <a:t>)</a:t>
            </a:r>
          </a:p>
          <a:p>
            <a:pPr marL="1074738" lvl="2" indent="-274638" algn="just" eaLnBrk="1" hangingPunct="1"/>
            <a:r>
              <a:rPr lang="tr-TR" sz="2800" dirty="0" err="1" smtClean="0"/>
              <a:t>Surface</a:t>
            </a:r>
            <a:r>
              <a:rPr lang="tr-TR" sz="2800" dirty="0" smtClean="0"/>
              <a:t> </a:t>
            </a:r>
            <a:r>
              <a:rPr lang="tr-TR" sz="2800" dirty="0" err="1" smtClean="0"/>
              <a:t>area</a:t>
            </a:r>
            <a:r>
              <a:rPr lang="tr-TR" sz="2800" dirty="0" smtClean="0"/>
              <a:t> of </a:t>
            </a:r>
            <a:r>
              <a:rPr lang="tr-TR" sz="2800" dirty="0" err="1" smtClean="0"/>
              <a:t>oxygen</a:t>
            </a:r>
            <a:r>
              <a:rPr lang="tr-TR" sz="2800" dirty="0" smtClean="0"/>
              <a:t> </a:t>
            </a:r>
            <a:r>
              <a:rPr lang="tr-TR" sz="2800" dirty="0" err="1" smtClean="0"/>
              <a:t>contact</a:t>
            </a:r>
            <a:endParaRPr lang="tr-TR" sz="2800" dirty="0" smtClean="0"/>
          </a:p>
          <a:p>
            <a:pPr marL="1074738" lvl="2" indent="-274638" algn="just" eaLnBrk="1" hangingPunct="1"/>
            <a:r>
              <a:rPr lang="tr-TR" sz="2800" dirty="0" err="1" smtClean="0"/>
              <a:t>Number</a:t>
            </a:r>
            <a:r>
              <a:rPr lang="tr-TR" sz="2800" dirty="0" smtClean="0"/>
              <a:t> of </a:t>
            </a:r>
            <a:r>
              <a:rPr lang="tr-TR" sz="2800" dirty="0" err="1" smtClean="0"/>
              <a:t>double</a:t>
            </a:r>
            <a:r>
              <a:rPr lang="tr-TR" sz="2800" dirty="0" smtClean="0"/>
              <a:t> </a:t>
            </a:r>
            <a:r>
              <a:rPr lang="tr-TR" sz="2800" dirty="0" err="1" smtClean="0"/>
              <a:t>bond</a:t>
            </a:r>
            <a:r>
              <a:rPr lang="tr-TR" sz="2800" dirty="0" smtClean="0"/>
              <a:t> in </a:t>
            </a:r>
            <a:r>
              <a:rPr lang="tr-TR" sz="2800" dirty="0" err="1" smtClean="0"/>
              <a:t>fatty</a:t>
            </a:r>
            <a:r>
              <a:rPr lang="tr-TR" sz="2800" dirty="0" smtClean="0"/>
              <a:t> </a:t>
            </a:r>
            <a:r>
              <a:rPr lang="tr-TR" sz="2800" dirty="0" err="1" smtClean="0"/>
              <a:t>acid</a:t>
            </a:r>
            <a:endParaRPr lang="tr-TR" sz="2800" dirty="0" smtClean="0"/>
          </a:p>
          <a:p>
            <a:pPr marL="1074738" lvl="2" indent="-274638" algn="just" eaLnBrk="1" hangingPunct="1"/>
            <a:endParaRPr lang="tr-TR" sz="2800" dirty="0" smtClean="0"/>
          </a:p>
          <a:p>
            <a:pPr marL="1074738" lvl="2" indent="-274638" algn="just" eaLnBrk="1" hangingPunct="1"/>
            <a:endParaRPr lang="tr-TR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59558" y="144575"/>
            <a:ext cx="8476492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 err="1" smtClean="0"/>
              <a:t>Important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results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tr-TR" sz="3600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064500" cy="453707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600" b="1" dirty="0" err="1" smtClean="0"/>
              <a:t>Undesirable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taste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and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odor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compounds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occur</a:t>
            </a:r>
            <a:endParaRPr lang="tr-TR" sz="2600" b="1" dirty="0" smtClean="0"/>
          </a:p>
          <a:p>
            <a:pPr eaLnBrk="1" hangingPunct="1">
              <a:lnSpc>
                <a:spcPct val="90000"/>
              </a:lnSpc>
            </a:pPr>
            <a:r>
              <a:rPr lang="tr-TR" sz="2600" b="1" dirty="0" err="1" smtClean="0">
                <a:solidFill>
                  <a:srgbClr val="0000FF"/>
                </a:solidFill>
              </a:rPr>
              <a:t>Rancid</a:t>
            </a:r>
            <a:r>
              <a:rPr lang="tr-TR" sz="2600" b="1" dirty="0" smtClean="0">
                <a:solidFill>
                  <a:srgbClr val="0000FF"/>
                </a:solidFill>
              </a:rPr>
              <a:t> (bitter) </a:t>
            </a:r>
            <a:r>
              <a:rPr lang="tr-TR" sz="2600" b="1" dirty="0" err="1" smtClean="0">
                <a:solidFill>
                  <a:srgbClr val="0000FF"/>
                </a:solidFill>
              </a:rPr>
              <a:t>taste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and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odor</a:t>
            </a:r>
            <a:r>
              <a:rPr lang="tr-TR" sz="2600" b="1" dirty="0" smtClean="0">
                <a:solidFill>
                  <a:srgbClr val="0000FF"/>
                </a:solidFill>
              </a:rPr>
              <a:t> form</a:t>
            </a:r>
          </a:p>
          <a:p>
            <a:pPr>
              <a:lnSpc>
                <a:spcPct val="90000"/>
              </a:lnSpc>
              <a:buNone/>
            </a:pPr>
            <a:r>
              <a:rPr lang="tr-TR" sz="2600" dirty="0" smtClean="0"/>
              <a:t>  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example</a:t>
            </a:r>
            <a:r>
              <a:rPr lang="tr-TR" sz="2600" dirty="0" smtClean="0"/>
              <a:t>, a</a:t>
            </a:r>
            <a:r>
              <a:rPr lang="en-US" sz="2600" dirty="0" err="1" smtClean="0"/>
              <a:t>ldehydes</a:t>
            </a:r>
            <a:r>
              <a:rPr lang="en-US" sz="2600" dirty="0" smtClean="0"/>
              <a:t>, alcohols and </a:t>
            </a:r>
            <a:r>
              <a:rPr lang="en-US" sz="2600" dirty="0" err="1" smtClean="0"/>
              <a:t>ketones</a:t>
            </a:r>
            <a:r>
              <a:rPr lang="en-US" sz="2600" dirty="0" smtClean="0"/>
              <a:t> that are responsible for the characteristic</a:t>
            </a:r>
            <a:r>
              <a:rPr lang="tr-TR" sz="2600" dirty="0" smtClean="0"/>
              <a:t> </a:t>
            </a:r>
            <a:r>
              <a:rPr lang="en-US" sz="2600" i="1" dirty="0" smtClean="0"/>
              <a:t>stale, rancid and cardboard </a:t>
            </a:r>
            <a:r>
              <a:rPr lang="en-US" sz="2600" i="1" dirty="0" err="1" smtClean="0"/>
              <a:t>odours</a:t>
            </a:r>
            <a:r>
              <a:rPr lang="en-US" sz="2600" i="1" dirty="0" smtClean="0"/>
              <a:t> </a:t>
            </a:r>
            <a:r>
              <a:rPr lang="en-US" sz="2600" dirty="0" smtClean="0"/>
              <a:t>associated with lipid oxidation</a:t>
            </a:r>
            <a:endParaRPr lang="tr-TR" sz="2600" dirty="0" smtClean="0"/>
          </a:p>
          <a:p>
            <a:pPr eaLnBrk="1" hangingPunct="1">
              <a:lnSpc>
                <a:spcPct val="90000"/>
              </a:lnSpc>
            </a:pPr>
            <a:r>
              <a:rPr lang="tr-TR" sz="2600" b="1" dirty="0" err="1" smtClean="0">
                <a:solidFill>
                  <a:srgbClr val="C00000"/>
                </a:solidFill>
              </a:rPr>
              <a:t>Some</a:t>
            </a:r>
            <a:r>
              <a:rPr lang="tr-TR" sz="2600" b="1" dirty="0" smtClean="0">
                <a:solidFill>
                  <a:srgbClr val="C00000"/>
                </a:solidFill>
              </a:rPr>
              <a:t> of </a:t>
            </a:r>
            <a:r>
              <a:rPr lang="tr-TR" sz="2600" b="1" dirty="0" err="1" smtClean="0">
                <a:solidFill>
                  <a:srgbClr val="C00000"/>
                </a:solidFill>
              </a:rPr>
              <a:t>secondary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oxidation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products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have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carcinogenic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properties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dirty="0" smtClean="0"/>
              <a:t>(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example</a:t>
            </a:r>
            <a:r>
              <a:rPr lang="tr-TR" sz="2600" dirty="0" smtClean="0"/>
              <a:t> </a:t>
            </a:r>
            <a:r>
              <a:rPr lang="tr-TR" sz="2600" i="1" u="sng" dirty="0" err="1" smtClean="0"/>
              <a:t>malondialdehyde</a:t>
            </a:r>
            <a:r>
              <a:rPr lang="tr-TR" sz="26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sz="2600" b="1" dirty="0" err="1" smtClean="0"/>
              <a:t>Oxidised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lipids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react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with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proteins</a:t>
            </a:r>
            <a:r>
              <a:rPr lang="tr-TR" sz="2600" b="1" dirty="0" smtClean="0"/>
              <a:t>, </a:t>
            </a:r>
            <a:r>
              <a:rPr lang="tr-TR" sz="2600" b="1" dirty="0" err="1" smtClean="0"/>
              <a:t>vitamins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and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carbohydrates</a:t>
            </a:r>
            <a:r>
              <a:rPr lang="tr-TR" sz="2600" b="1" dirty="0" smtClean="0"/>
              <a:t>; </a:t>
            </a:r>
            <a:r>
              <a:rPr lang="tr-TR" sz="2600" b="1" dirty="0" err="1" smtClean="0"/>
              <a:t>thus</a:t>
            </a:r>
            <a:r>
              <a:rPr lang="tr-TR" sz="2600" b="1" dirty="0" smtClean="0"/>
              <a:t>, </a:t>
            </a:r>
            <a:r>
              <a:rPr lang="tr-TR" sz="2600" b="1" dirty="0" err="1" smtClean="0"/>
              <a:t>nutritional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quality</a:t>
            </a:r>
            <a:r>
              <a:rPr lang="tr-TR" sz="2600" b="1" dirty="0" smtClean="0"/>
              <a:t> of a </a:t>
            </a:r>
            <a:r>
              <a:rPr lang="tr-TR" sz="2600" b="1" dirty="0" err="1" smtClean="0"/>
              <a:t>food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product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decreases</a:t>
            </a:r>
            <a:endParaRPr lang="tr-TR" sz="2600" b="1" dirty="0" smtClean="0"/>
          </a:p>
          <a:p>
            <a:pPr eaLnBrk="1" hangingPunct="1">
              <a:lnSpc>
                <a:spcPct val="90000"/>
              </a:lnSpc>
            </a:pPr>
            <a:r>
              <a:rPr lang="tr-TR" sz="2600" b="1" dirty="0" err="1" smtClean="0">
                <a:solidFill>
                  <a:srgbClr val="0000FF"/>
                </a:solidFill>
              </a:rPr>
              <a:t>Food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safety</a:t>
            </a:r>
            <a:r>
              <a:rPr lang="tr-TR" sz="2600" b="1" dirty="0" smtClean="0">
                <a:solidFill>
                  <a:srgbClr val="0000FF"/>
                </a:solidFill>
              </a:rPr>
              <a:t> is </a:t>
            </a:r>
            <a:r>
              <a:rPr lang="tr-TR" sz="2600" b="1" dirty="0" err="1" smtClean="0">
                <a:solidFill>
                  <a:srgbClr val="0000FF"/>
                </a:solidFill>
              </a:rPr>
              <a:t>affected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2600" dirty="0" smtClean="0"/>
          </a:p>
          <a:p>
            <a:pPr eaLnBrk="1" hangingPunct="1">
              <a:lnSpc>
                <a:spcPct val="90000"/>
              </a:lnSpc>
            </a:pPr>
            <a:endParaRPr lang="tr-TR" sz="2600" dirty="0" smtClean="0"/>
          </a:p>
          <a:p>
            <a:pPr eaLnBrk="1" hangingPunct="1">
              <a:lnSpc>
                <a:spcPct val="90000"/>
              </a:lnSpc>
            </a:pPr>
            <a:endParaRPr lang="tr-TR" sz="2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err="1" smtClean="0"/>
              <a:t>How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we</a:t>
            </a:r>
            <a:r>
              <a:rPr lang="tr-TR" sz="4000" b="1" dirty="0" smtClean="0"/>
              <a:t> can stop </a:t>
            </a:r>
            <a:r>
              <a:rPr lang="tr-TR" sz="4000" b="1" dirty="0" err="1" smtClean="0"/>
              <a:t>or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retard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lipid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oxidation</a:t>
            </a:r>
            <a:r>
              <a:rPr lang="tr-TR" sz="4000" b="1" dirty="0" smtClean="0"/>
              <a:t>?</a:t>
            </a:r>
            <a:endParaRPr lang="en-US" sz="40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52450" y="1600200"/>
            <a:ext cx="8213598" cy="4800600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</a:rPr>
              <a:t>Antioxidants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occur</a:t>
            </a:r>
            <a:r>
              <a:rPr lang="tr-TR" sz="2800" dirty="0" smtClean="0"/>
              <a:t> </a:t>
            </a:r>
            <a:r>
              <a:rPr lang="en-US" sz="2800" dirty="0" smtClean="0"/>
              <a:t>naturally or are added,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able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en-US" sz="2800" b="1" dirty="0" smtClean="0"/>
              <a:t>slow the rate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lipid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oxidation</a:t>
            </a:r>
            <a:r>
              <a:rPr lang="en-US" sz="2800" b="1" dirty="0" smtClean="0"/>
              <a:t> </a:t>
            </a:r>
            <a:r>
              <a:rPr lang="en-US" sz="2800" dirty="0" smtClean="0"/>
              <a:t>or </a:t>
            </a:r>
            <a:r>
              <a:rPr lang="en-US" sz="2800" b="1" dirty="0" smtClean="0">
                <a:solidFill>
                  <a:srgbClr val="C00000"/>
                </a:solidFill>
              </a:rPr>
              <a:t>increase the lag time </a:t>
            </a:r>
            <a:r>
              <a:rPr lang="tr-TR" sz="2800" b="1" dirty="0" smtClean="0">
                <a:solidFill>
                  <a:srgbClr val="C00000"/>
                </a:solidFill>
              </a:rPr>
              <a:t>of </a:t>
            </a:r>
            <a:r>
              <a:rPr lang="tr-TR" sz="2800" b="1" dirty="0" err="1" smtClean="0">
                <a:solidFill>
                  <a:srgbClr val="C00000"/>
                </a:solidFill>
              </a:rPr>
              <a:t>reactions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Reduction of the concentration of oxygen </a:t>
            </a:r>
            <a:r>
              <a:rPr lang="en-US" sz="2800" dirty="0" smtClean="0"/>
              <a:t>(both dissolved and in the headspace)</a:t>
            </a:r>
            <a:r>
              <a:rPr lang="tr-TR" sz="2800" dirty="0" smtClean="0"/>
              <a:t> </a:t>
            </a:r>
            <a:r>
              <a:rPr lang="en-US" sz="2800" dirty="0" smtClean="0"/>
              <a:t>to below 1%</a:t>
            </a:r>
            <a:endParaRPr lang="tr-TR" sz="2800" dirty="0" smtClean="0"/>
          </a:p>
          <a:p>
            <a:r>
              <a:rPr lang="tr-TR" sz="2800" b="1" dirty="0" smtClean="0">
                <a:solidFill>
                  <a:srgbClr val="C00000"/>
                </a:solidFill>
              </a:rPr>
              <a:t>R</a:t>
            </a:r>
            <a:r>
              <a:rPr lang="en-US" sz="2800" b="1" dirty="0" err="1" smtClean="0">
                <a:solidFill>
                  <a:srgbClr val="C00000"/>
                </a:solidFill>
              </a:rPr>
              <a:t>emoval</a:t>
            </a:r>
            <a:r>
              <a:rPr lang="en-US" sz="2800" b="1" dirty="0" smtClean="0">
                <a:solidFill>
                  <a:srgbClr val="C00000"/>
                </a:solidFill>
              </a:rPr>
              <a:t> of factors that initiate oxidation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tr-TR" sz="2800" b="1" u="sng" dirty="0" err="1" smtClean="0"/>
              <a:t>Lowering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the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storage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temperature</a:t>
            </a:r>
            <a:r>
              <a:rPr lang="tr-TR" sz="2800" b="1" u="sng" dirty="0" smtClean="0"/>
              <a:t> </a:t>
            </a:r>
            <a:r>
              <a:rPr lang="en-US" sz="2800" dirty="0" smtClean="0"/>
              <a:t>does not stop oxidative rancidity because</a:t>
            </a:r>
            <a:r>
              <a:rPr lang="tr-TR" sz="2800" dirty="0" smtClean="0"/>
              <a:t> </a:t>
            </a:r>
            <a:r>
              <a:rPr lang="en-US" sz="2800" dirty="0" smtClean="0"/>
              <a:t>both the first and second steps in the reaction have low activation energies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 smtClean="0"/>
              <a:t>Precautions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options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to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retard</a:t>
            </a:r>
            <a:r>
              <a:rPr lang="tr-TR" sz="3600" b="1" dirty="0" smtClean="0"/>
              <a:t>/</a:t>
            </a:r>
            <a:r>
              <a:rPr lang="tr-TR" sz="3600" b="1" dirty="0" err="1" smtClean="0"/>
              <a:t>prevent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lipid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b="1" dirty="0" smtClean="0">
                <a:solidFill>
                  <a:srgbClr val="0000FF"/>
                </a:solidFill>
              </a:rPr>
              <a:t>Presence of </a:t>
            </a:r>
            <a:r>
              <a:rPr lang="tr-TR" sz="2800" b="1" dirty="0" err="1" smtClean="0">
                <a:solidFill>
                  <a:srgbClr val="0000FF"/>
                </a:solidFill>
              </a:rPr>
              <a:t>natural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antioxidant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compound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(e.g. i</a:t>
            </a:r>
            <a:r>
              <a:rPr lang="en-US" sz="2800" dirty="0" smtClean="0"/>
              <a:t>n milk chocolate, the presence of </a:t>
            </a:r>
            <a:r>
              <a:rPr lang="en-US" sz="2800" dirty="0" err="1" smtClean="0"/>
              <a:t>tocopherol</a:t>
            </a:r>
            <a:r>
              <a:rPr lang="en-US" sz="2800" dirty="0" smtClean="0"/>
              <a:t> (vitamin E), a natural antioxidant</a:t>
            </a:r>
            <a:r>
              <a:rPr lang="tr-TR" sz="2800" dirty="0" smtClean="0"/>
              <a:t> </a:t>
            </a:r>
            <a:r>
              <a:rPr lang="en-US" sz="2800" dirty="0" smtClean="0"/>
              <a:t>in cocoa liquor provides a high degree of protection against rancidity</a:t>
            </a:r>
            <a:r>
              <a:rPr lang="tr-TR" sz="2800" dirty="0" smtClean="0"/>
              <a:t>)</a:t>
            </a:r>
          </a:p>
          <a:p>
            <a:r>
              <a:rPr lang="tr-TR" sz="2800" dirty="0" err="1" smtClean="0"/>
              <a:t>Utilization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</a:t>
            </a:r>
            <a:r>
              <a:rPr lang="tr-TR" sz="2800" dirty="0" err="1" smtClean="0"/>
              <a:t>which</a:t>
            </a:r>
            <a:r>
              <a:rPr lang="tr-TR" sz="2800" dirty="0" smtClean="0"/>
              <a:t> has </a:t>
            </a:r>
            <a:r>
              <a:rPr lang="tr-TR" sz="2800" b="1" dirty="0" err="1" smtClean="0"/>
              <a:t>low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light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barrier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permeability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b="1" dirty="0" err="1" smtClean="0"/>
              <a:t>low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oxygen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permeability</a:t>
            </a:r>
            <a:endParaRPr lang="tr-TR" sz="2800" b="1" dirty="0" smtClean="0"/>
          </a:p>
          <a:p>
            <a:r>
              <a:rPr lang="tr-TR" sz="2800" b="1" dirty="0" err="1" smtClean="0">
                <a:solidFill>
                  <a:srgbClr val="C00000"/>
                </a:solidFill>
              </a:rPr>
              <a:t>Replacement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oxygen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with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nitrogen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dirty="0" smtClean="0"/>
              <a:t>(e.g. cips, </a:t>
            </a:r>
            <a:r>
              <a:rPr lang="tr-TR" sz="2800" dirty="0" err="1" smtClean="0"/>
              <a:t>snack</a:t>
            </a:r>
            <a:r>
              <a:rPr lang="tr-TR" sz="2800" dirty="0" smtClean="0"/>
              <a:t> </a:t>
            </a:r>
            <a:r>
              <a:rPr lang="tr-TR" sz="2800" dirty="0" err="1" smtClean="0"/>
              <a:t>foods</a:t>
            </a:r>
            <a:endParaRPr lang="tr-TR" sz="2800" dirty="0" smtClean="0"/>
          </a:p>
          <a:p>
            <a:r>
              <a:rPr lang="tr-TR" sz="2800" b="1" dirty="0" err="1" smtClean="0">
                <a:solidFill>
                  <a:srgbClr val="0000FF"/>
                </a:solidFill>
              </a:rPr>
              <a:t>Vacuum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packaging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(in </a:t>
            </a:r>
            <a:r>
              <a:rPr lang="tr-TR" sz="2800" dirty="0" err="1" smtClean="0"/>
              <a:t>especially</a:t>
            </a:r>
            <a:r>
              <a:rPr lang="tr-TR" sz="2800" dirty="0" smtClean="0"/>
              <a:t> </a:t>
            </a:r>
            <a:r>
              <a:rPr lang="tr-TR" sz="2800" dirty="0" err="1" smtClean="0"/>
              <a:t>meat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r>
              <a:rPr lang="tr-TR" sz="2800" dirty="0" smtClean="0"/>
              <a:t>)</a:t>
            </a:r>
          </a:p>
          <a:p>
            <a:r>
              <a:rPr lang="tr-TR" sz="2800" b="1" dirty="0" err="1" smtClean="0"/>
              <a:t>Utilization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oxygen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scavengers</a:t>
            </a: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err="1" smtClean="0"/>
              <a:t>Nonenzymatic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browning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reactions</a:t>
            </a:r>
            <a:endParaRPr lang="tr-TR" sz="40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74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Nonenzymatic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browning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reactions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en-US" sz="2800" b="1" dirty="0" err="1" smtClean="0">
                <a:solidFill>
                  <a:srgbClr val="0000FF"/>
                </a:solidFill>
              </a:rPr>
              <a:t>Nonenzym</a:t>
            </a:r>
            <a:r>
              <a:rPr lang="tr-TR" sz="2800" b="1" dirty="0" smtClean="0">
                <a:solidFill>
                  <a:srgbClr val="0000FF"/>
                </a:solidFill>
              </a:rPr>
              <a:t>at</a:t>
            </a:r>
            <a:r>
              <a:rPr lang="en-US" sz="2800" b="1" dirty="0" err="1" smtClean="0">
                <a:solidFill>
                  <a:srgbClr val="0000FF"/>
                </a:solidFill>
              </a:rPr>
              <a:t>ic</a:t>
            </a:r>
            <a:r>
              <a:rPr lang="en-US" sz="2800" b="1" dirty="0" smtClean="0">
                <a:solidFill>
                  <a:srgbClr val="0000FF"/>
                </a:solidFill>
              </a:rPr>
              <a:t> browning</a:t>
            </a:r>
            <a:r>
              <a:rPr lang="tr-TR" sz="2800" dirty="0" smtClean="0"/>
              <a:t>, </a:t>
            </a:r>
            <a:r>
              <a:rPr lang="tr-TR" sz="2800" dirty="0" err="1" smtClean="0"/>
              <a:t>or</a:t>
            </a:r>
            <a:r>
              <a:rPr lang="tr-TR" sz="2800" dirty="0" smtClean="0"/>
              <a:t> in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words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Maillard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reaction</a:t>
            </a:r>
            <a:r>
              <a:rPr lang="tr-TR" sz="2800" b="1" dirty="0" smtClean="0">
                <a:solidFill>
                  <a:srgbClr val="0000FF"/>
                </a:solidFill>
              </a:rPr>
              <a:t>,</a:t>
            </a:r>
            <a:r>
              <a:rPr lang="tr-TR" sz="2800" dirty="0" smtClean="0"/>
              <a:t> </a:t>
            </a:r>
            <a:r>
              <a:rPr lang="en-US" sz="2800" dirty="0" smtClean="0"/>
              <a:t>is one of the major deteriorative chemical reactions 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occur during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storage of dried and concentrated foods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Nonenzymatic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browning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reactions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/>
              <a:t>Nonenzymatic</a:t>
            </a:r>
            <a:r>
              <a:rPr lang="tr-TR" sz="2800" dirty="0" smtClean="0"/>
              <a:t> </a:t>
            </a:r>
            <a:r>
              <a:rPr lang="tr-TR" sz="2800" dirty="0" err="1" smtClean="0"/>
              <a:t>browning</a:t>
            </a:r>
            <a:r>
              <a:rPr lang="tr-TR" sz="2800" dirty="0" smtClean="0"/>
              <a:t> </a:t>
            </a:r>
            <a:r>
              <a:rPr lang="en-US" sz="2800" dirty="0" smtClean="0"/>
              <a:t>reaction can be divided into three</a:t>
            </a:r>
            <a:r>
              <a:rPr lang="tr-TR" sz="2800" dirty="0" smtClean="0"/>
              <a:t> </a:t>
            </a:r>
            <a:r>
              <a:rPr lang="en-US" sz="2800" dirty="0" smtClean="0"/>
              <a:t>stages</a:t>
            </a:r>
            <a:r>
              <a:rPr lang="tr-TR" sz="2800" dirty="0" smtClean="0"/>
              <a:t>:</a:t>
            </a:r>
          </a:p>
          <a:p>
            <a:pPr lvl="1"/>
            <a:r>
              <a:rPr lang="en-US" sz="2800" dirty="0" smtClean="0"/>
              <a:t>(1) early </a:t>
            </a:r>
            <a:r>
              <a:rPr lang="en-US" sz="2800" dirty="0" err="1" smtClean="0"/>
              <a:t>Maillard</a:t>
            </a:r>
            <a:r>
              <a:rPr lang="en-US" sz="2800" dirty="0" smtClean="0"/>
              <a:t> reactions involving a simple condensation between a reducing sugar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an amine (usually a protein or amino acid) without browning</a:t>
            </a:r>
            <a:endParaRPr lang="tr-TR" sz="2800" dirty="0" smtClean="0"/>
          </a:p>
          <a:p>
            <a:pPr lvl="1"/>
            <a:r>
              <a:rPr lang="en-US" sz="2800" dirty="0" smtClean="0"/>
              <a:t>(2) advanced</a:t>
            </a:r>
            <a:r>
              <a:rPr lang="tr-TR" sz="2800" dirty="0" smtClean="0"/>
              <a:t> </a:t>
            </a:r>
            <a:r>
              <a:rPr lang="en-US" sz="2800" dirty="0" err="1" smtClean="0"/>
              <a:t>Maillard</a:t>
            </a:r>
            <a:r>
              <a:rPr lang="en-US" sz="2800" dirty="0" smtClean="0"/>
              <a:t> reactions that lead to the formation of volatile or soluble substances</a:t>
            </a:r>
            <a:endParaRPr lang="tr-TR" sz="2800" dirty="0" smtClean="0"/>
          </a:p>
          <a:p>
            <a:pPr lvl="1"/>
            <a:r>
              <a:rPr lang="en-US" sz="2800" dirty="0" smtClean="0"/>
              <a:t>(3) </a:t>
            </a:r>
            <a:r>
              <a:rPr lang="tr-TR" sz="2800" dirty="0" smtClean="0"/>
              <a:t>final </a:t>
            </a:r>
            <a:r>
              <a:rPr lang="en-US" sz="2800" dirty="0" err="1" smtClean="0"/>
              <a:t>Maillard</a:t>
            </a:r>
            <a:r>
              <a:rPr lang="tr-TR" sz="2800" dirty="0" smtClean="0"/>
              <a:t> </a:t>
            </a:r>
            <a:r>
              <a:rPr lang="en-US" sz="2800" dirty="0" smtClean="0"/>
              <a:t>reactions leading to insoluble brown polymers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err="1" smtClean="0"/>
              <a:t>Color</a:t>
            </a:r>
            <a:r>
              <a:rPr lang="tr-TR" sz="5400" b="1" dirty="0" smtClean="0"/>
              <a:t> </a:t>
            </a:r>
            <a:r>
              <a:rPr lang="tr-TR" sz="5400" b="1" dirty="0" err="1" smtClean="0"/>
              <a:t>changes</a:t>
            </a:r>
            <a:endParaRPr lang="tr-TR" sz="54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77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Color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r>
              <a:rPr lang="tr-TR" b="1" dirty="0" smtClean="0"/>
              <a:t> in </a:t>
            </a:r>
            <a:r>
              <a:rPr lang="tr-TR" b="1" dirty="0" err="1" smtClean="0"/>
              <a:t>tomatoes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19100" y="1600200"/>
            <a:ext cx="8439150" cy="4876800"/>
          </a:xfrm>
        </p:spPr>
        <p:txBody>
          <a:bodyPr>
            <a:noAutofit/>
          </a:bodyPr>
          <a:lstStyle/>
          <a:p>
            <a:r>
              <a:rPr lang="en-US" sz="2600" b="1" dirty="0" smtClean="0"/>
              <a:t>Oxidation of </a:t>
            </a:r>
            <a:r>
              <a:rPr lang="en-US" sz="2600" b="1" dirty="0" err="1" smtClean="0"/>
              <a:t>lycopene</a:t>
            </a:r>
            <a:r>
              <a:rPr lang="en-US" sz="2600" dirty="0" smtClean="0"/>
              <a:t>, a red/orange </a:t>
            </a:r>
            <a:r>
              <a:rPr lang="en-US" sz="2600" dirty="0" err="1" smtClean="0"/>
              <a:t>carotenoid</a:t>
            </a:r>
            <a:r>
              <a:rPr lang="en-US" sz="2600" dirty="0" smtClean="0"/>
              <a:t> pigment in tomatoes, causes</a:t>
            </a:r>
            <a:r>
              <a:rPr lang="tr-TR" sz="2600" dirty="0" smtClean="0"/>
              <a:t> </a:t>
            </a:r>
            <a:r>
              <a:rPr lang="en-US" sz="2600" dirty="0" smtClean="0"/>
              <a:t>an adverse </a:t>
            </a:r>
            <a:r>
              <a:rPr lang="en-US" sz="2600" dirty="0" err="1" smtClean="0"/>
              <a:t>colour</a:t>
            </a:r>
            <a:r>
              <a:rPr lang="en-US" sz="2600" dirty="0" smtClean="0"/>
              <a:t> change from red to brown and affects </a:t>
            </a:r>
            <a:r>
              <a:rPr lang="en-US" sz="2600" dirty="0" err="1" smtClean="0"/>
              <a:t>flavour</a:t>
            </a:r>
            <a:endParaRPr lang="tr-TR" sz="2600" dirty="0" smtClean="0"/>
          </a:p>
          <a:p>
            <a:r>
              <a:rPr lang="tr-TR" sz="2600" dirty="0" err="1" smtClean="0"/>
              <a:t>In</a:t>
            </a:r>
            <a:r>
              <a:rPr lang="tr-TR" sz="2600" dirty="0" smtClean="0"/>
              <a:t> </a:t>
            </a:r>
            <a:r>
              <a:rPr lang="tr-TR" sz="2600" dirty="0" err="1" smtClean="0"/>
              <a:t>canned</a:t>
            </a:r>
            <a:r>
              <a:rPr lang="tr-TR" sz="2600" dirty="0" smtClean="0"/>
              <a:t> </a:t>
            </a:r>
            <a:r>
              <a:rPr lang="en-US" sz="2600" dirty="0" smtClean="0"/>
              <a:t>tomato products this can be </a:t>
            </a:r>
            <a:r>
              <a:rPr lang="en-US" sz="2600" dirty="0" err="1" smtClean="0"/>
              <a:t>minimised</a:t>
            </a:r>
            <a:r>
              <a:rPr lang="en-US" sz="2600" dirty="0" smtClean="0"/>
              <a:t> by using plain </a:t>
            </a:r>
            <a:r>
              <a:rPr lang="en-US" sz="2600" dirty="0" err="1" smtClean="0"/>
              <a:t>unlacquered</a:t>
            </a:r>
            <a:r>
              <a:rPr lang="en-US" sz="2600" dirty="0" smtClean="0"/>
              <a:t> can</a:t>
            </a:r>
            <a:endParaRPr lang="tr-TR" sz="2600" dirty="0" smtClean="0"/>
          </a:p>
          <a:p>
            <a:r>
              <a:rPr lang="tr-TR" sz="2600" dirty="0" err="1" smtClean="0"/>
              <a:t>Residual</a:t>
            </a:r>
            <a:r>
              <a:rPr lang="tr-TR" sz="2600" dirty="0" smtClean="0"/>
              <a:t> </a:t>
            </a:r>
            <a:r>
              <a:rPr lang="en-US" sz="2600" dirty="0" smtClean="0"/>
              <a:t>oxygen is consumed by tin dissolution into the product, </a:t>
            </a:r>
            <a:r>
              <a:rPr lang="en-US" sz="2600" dirty="0" err="1" smtClean="0"/>
              <a:t>minimising</a:t>
            </a:r>
            <a:r>
              <a:rPr lang="en-US" sz="2600" dirty="0" smtClean="0"/>
              <a:t> product</a:t>
            </a:r>
            <a:r>
              <a:rPr lang="tr-TR" sz="2600" dirty="0" smtClean="0"/>
              <a:t> </a:t>
            </a:r>
            <a:r>
              <a:rPr lang="en-US" sz="2600" dirty="0" smtClean="0"/>
              <a:t>oxidation that would otherwise lead to quality </a:t>
            </a:r>
            <a:r>
              <a:rPr lang="en-US" sz="2600" dirty="0" smtClean="0"/>
              <a:t>loss</a:t>
            </a:r>
            <a:endParaRPr lang="tr-TR" sz="2600" dirty="0" smtClean="0"/>
          </a:p>
          <a:p>
            <a:r>
              <a:rPr lang="en-US" sz="2600" dirty="0" smtClean="0"/>
              <a:t>However, the extent of</a:t>
            </a:r>
            <a:r>
              <a:rPr lang="tr-TR" sz="2600" dirty="0" smtClean="0"/>
              <a:t> </a:t>
            </a:r>
            <a:r>
              <a:rPr lang="en-US" sz="2600" dirty="0" smtClean="0"/>
              <a:t>dissolution of tin into the product needs to be taken into account in the</a:t>
            </a:r>
            <a:r>
              <a:rPr lang="tr-TR" sz="2600" dirty="0" smtClean="0"/>
              <a:t> </a:t>
            </a:r>
            <a:r>
              <a:rPr lang="en-US" sz="2600" dirty="0" smtClean="0"/>
              <a:t>assigned shelf life of the product as the maximum permitted level of tin in</a:t>
            </a:r>
            <a:r>
              <a:rPr lang="tr-TR" sz="2600" dirty="0" smtClean="0"/>
              <a:t> </a:t>
            </a:r>
            <a:r>
              <a:rPr lang="en-US" sz="2600" dirty="0" smtClean="0"/>
              <a:t>canned foods in the UK is 200mg kg−1</a:t>
            </a:r>
            <a:endParaRPr lang="tr-TR" sz="2600" dirty="0" smtClean="0"/>
          </a:p>
          <a:p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Color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r>
              <a:rPr lang="tr-TR" b="1" dirty="0" smtClean="0"/>
              <a:t> in </a:t>
            </a:r>
            <a:r>
              <a:rPr lang="tr-TR" b="1" dirty="0" err="1" smtClean="0"/>
              <a:t>fresh</a:t>
            </a:r>
            <a:r>
              <a:rPr lang="tr-TR" b="1" dirty="0" smtClean="0"/>
              <a:t> </a:t>
            </a:r>
            <a:r>
              <a:rPr lang="tr-TR" b="1" dirty="0" err="1" smtClean="0"/>
              <a:t>meats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79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Oxygenated </a:t>
            </a:r>
            <a:r>
              <a:rPr lang="en-US" sz="2800" dirty="0" err="1" smtClean="0"/>
              <a:t>myoglobin</a:t>
            </a:r>
            <a:r>
              <a:rPr lang="en-US" sz="2800" dirty="0" smtClean="0"/>
              <a:t>, </a:t>
            </a:r>
            <a:r>
              <a:rPr lang="en-US" sz="2800" dirty="0" err="1" smtClean="0"/>
              <a:t>oxymyoglobin</a:t>
            </a:r>
            <a:r>
              <a:rPr lang="en-US" sz="2800" dirty="0" smtClean="0"/>
              <a:t>, is the pigment in raw meat that is</a:t>
            </a:r>
            <a:r>
              <a:rPr lang="tr-TR" sz="2800" dirty="0" smtClean="0"/>
              <a:t> </a:t>
            </a:r>
            <a:r>
              <a:rPr lang="en-US" sz="2800" dirty="0" smtClean="0"/>
              <a:t>responsible for the bright attractive red </a:t>
            </a:r>
            <a:r>
              <a:rPr lang="en-US" sz="2800" dirty="0" err="1" smtClean="0"/>
              <a:t>colour</a:t>
            </a:r>
            <a:r>
              <a:rPr lang="en-US" sz="2800" dirty="0" smtClean="0"/>
              <a:t>, which consumers associate with</a:t>
            </a:r>
            <a:r>
              <a:rPr lang="tr-TR" sz="2800" dirty="0" smtClean="0"/>
              <a:t> </a:t>
            </a:r>
            <a:r>
              <a:rPr lang="en-US" sz="2800" dirty="0" smtClean="0"/>
              <a:t>freshness and good eating quality</a:t>
            </a:r>
            <a:endParaRPr lang="tr-TR" sz="2800" dirty="0" smtClean="0"/>
          </a:p>
          <a:p>
            <a:r>
              <a:rPr lang="en-US" sz="2800" dirty="0" smtClean="0"/>
              <a:t>In conventionally packed fresh beef, meat on</a:t>
            </a:r>
            <a:r>
              <a:rPr lang="tr-TR" sz="2800" dirty="0" smtClean="0"/>
              <a:t> </a:t>
            </a:r>
            <a:r>
              <a:rPr lang="en-US" sz="2800" dirty="0" smtClean="0"/>
              <a:t>a plastic tray is overwrapped with a highly gas permeable plastic material</a:t>
            </a:r>
            <a:r>
              <a:rPr lang="tr-TR" sz="2800" dirty="0" smtClean="0"/>
              <a:t> </a:t>
            </a:r>
            <a:r>
              <a:rPr lang="en-US" sz="2800" dirty="0" smtClean="0"/>
              <a:t>which allows an almost unrestricted supply of oxygen to the </a:t>
            </a:r>
            <a:r>
              <a:rPr lang="en-US" sz="2800" dirty="0" err="1" smtClean="0"/>
              <a:t>myoglobin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tr-TR" sz="2800" dirty="0" err="1" smtClean="0"/>
              <a:t>favouring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red</a:t>
            </a:r>
            <a:r>
              <a:rPr lang="tr-TR" sz="2800" dirty="0" smtClean="0"/>
              <a:t> </a:t>
            </a:r>
            <a:r>
              <a:rPr lang="tr-TR" sz="2800" dirty="0" err="1" smtClean="0"/>
              <a:t>colour</a:t>
            </a:r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DETERIORATIVE REACTIONS IN FOODS</a:t>
            </a:r>
            <a:endParaRPr lang="tr-TR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Color</a:t>
            </a:r>
            <a:r>
              <a:rPr lang="tr-TR" b="1" dirty="0" smtClean="0"/>
              <a:t> </a:t>
            </a:r>
            <a:r>
              <a:rPr lang="tr-TR" b="1" dirty="0" err="1" smtClean="0"/>
              <a:t>changes</a:t>
            </a:r>
            <a:r>
              <a:rPr lang="tr-TR" b="1" dirty="0" smtClean="0"/>
              <a:t> in </a:t>
            </a:r>
            <a:r>
              <a:rPr lang="tr-TR" b="1" dirty="0" err="1" smtClean="0"/>
              <a:t>fresh</a:t>
            </a:r>
            <a:r>
              <a:rPr lang="tr-TR" b="1" dirty="0" smtClean="0"/>
              <a:t> </a:t>
            </a:r>
            <a:r>
              <a:rPr lang="tr-TR" b="1" dirty="0" err="1" smtClean="0"/>
              <a:t>meats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80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By vacuum packaging fresh beef, the reduced oxygen</a:t>
            </a:r>
            <a:r>
              <a:rPr lang="tr-TR" sz="2800" dirty="0" smtClean="0"/>
              <a:t> </a:t>
            </a:r>
            <a:r>
              <a:rPr lang="en-US" sz="2800" dirty="0" smtClean="0"/>
              <a:t>level in the pack results in a considerable increase in shelf life, however, the</a:t>
            </a:r>
            <a:r>
              <a:rPr lang="tr-TR" sz="2800" dirty="0" smtClean="0"/>
              <a:t> </a:t>
            </a:r>
            <a:r>
              <a:rPr lang="en-US" sz="2800" dirty="0" smtClean="0"/>
              <a:t>meat </a:t>
            </a:r>
            <a:r>
              <a:rPr lang="en-US" sz="2800" dirty="0" err="1" smtClean="0"/>
              <a:t>colour</a:t>
            </a:r>
            <a:r>
              <a:rPr lang="en-US" sz="2800" dirty="0" smtClean="0"/>
              <a:t> becomes purple, due to </a:t>
            </a:r>
            <a:r>
              <a:rPr lang="en-US" sz="2800" dirty="0" err="1" smtClean="0"/>
              <a:t>myoglobin</a:t>
            </a:r>
            <a:r>
              <a:rPr lang="en-US" sz="2800" dirty="0" smtClean="0"/>
              <a:t> being converted to the reduced</a:t>
            </a:r>
            <a:r>
              <a:rPr lang="tr-TR" sz="2800" dirty="0" smtClean="0"/>
              <a:t> </a:t>
            </a:r>
            <a:r>
              <a:rPr lang="en-US" sz="2800" dirty="0" smtClean="0"/>
              <a:t>form, which most consumers are not familiar with</a:t>
            </a:r>
            <a:endParaRPr lang="tr-TR" sz="2800" dirty="0" smtClean="0"/>
          </a:p>
          <a:p>
            <a:r>
              <a:rPr lang="en-US" sz="2800" dirty="0" smtClean="0"/>
              <a:t>By using MAP,</a:t>
            </a:r>
            <a:r>
              <a:rPr lang="tr-TR" sz="2800" dirty="0" smtClean="0"/>
              <a:t> </a:t>
            </a:r>
            <a:r>
              <a:rPr lang="en-US" sz="2800" dirty="0" smtClean="0"/>
              <a:t>with a gas mixture of about 80% oxygen</a:t>
            </a:r>
            <a:r>
              <a:rPr lang="tr-TR" sz="2800" dirty="0" smtClean="0"/>
              <a:t>, </a:t>
            </a:r>
            <a:r>
              <a:rPr lang="en-US" sz="2800" dirty="0" smtClean="0"/>
              <a:t>the bright red </a:t>
            </a:r>
            <a:r>
              <a:rPr lang="en-US" sz="2800" dirty="0" err="1" smtClean="0"/>
              <a:t>colour</a:t>
            </a:r>
            <a:r>
              <a:rPr lang="en-US" sz="2800" dirty="0" smtClean="0"/>
              <a:t> </a:t>
            </a:r>
            <a:r>
              <a:rPr lang="tr-TR" sz="2800" dirty="0" err="1" smtClean="0"/>
              <a:t>maintains</a:t>
            </a:r>
            <a:r>
              <a:rPr lang="tr-TR" sz="2800" dirty="0" smtClean="0"/>
              <a:t>. </a:t>
            </a:r>
            <a:r>
              <a:rPr lang="en-US" sz="2800" dirty="0" smtClean="0"/>
              <a:t>20% life can be extended to approximately 2–3 times that of </a:t>
            </a:r>
            <a:r>
              <a:rPr lang="en-US" sz="2800" dirty="0" err="1" smtClean="0"/>
              <a:t>conventionall</a:t>
            </a:r>
            <a:r>
              <a:rPr lang="tr-TR" sz="2800" dirty="0" smtClean="0"/>
              <a:t>y </a:t>
            </a:r>
            <a:r>
              <a:rPr lang="tr-TR" sz="2800" dirty="0" err="1" smtClean="0"/>
              <a:t>packed</a:t>
            </a:r>
            <a:r>
              <a:rPr lang="tr-TR" sz="2800" dirty="0" smtClean="0"/>
              <a:t> </a:t>
            </a:r>
            <a:r>
              <a:rPr lang="tr-TR" sz="2800" dirty="0" err="1" smtClean="0"/>
              <a:t>fresh</a:t>
            </a:r>
            <a:r>
              <a:rPr lang="tr-TR" sz="2800" dirty="0" smtClean="0"/>
              <a:t> </a:t>
            </a:r>
            <a:r>
              <a:rPr lang="tr-TR" sz="2800" dirty="0" err="1" smtClean="0"/>
              <a:t>beef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81</a:t>
            </a:fld>
            <a:endParaRPr lang="tr-TR"/>
          </a:p>
        </p:txBody>
      </p:sp>
      <p:pic>
        <p:nvPicPr>
          <p:cNvPr id="124930" name="Picture 2" descr="color forms of meat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" y="19050"/>
            <a:ext cx="8305800" cy="68002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err="1" smtClean="0"/>
              <a:t>Color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changes</a:t>
            </a:r>
            <a:r>
              <a:rPr lang="tr-TR" sz="4000" b="1" dirty="0" smtClean="0"/>
              <a:t> in </a:t>
            </a:r>
            <a:r>
              <a:rPr lang="tr-TR" sz="4000" b="1" dirty="0" err="1" smtClean="0"/>
              <a:t>cured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meat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products</a:t>
            </a:r>
            <a:endParaRPr lang="tr-TR" sz="4000" b="1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82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Nitrosohemochrome</a:t>
            </a:r>
            <a:r>
              <a:rPr lang="en-US" sz="2800" dirty="0" smtClean="0"/>
              <a:t> is the pigment responsible for the pink </a:t>
            </a:r>
            <a:r>
              <a:rPr lang="en-US" sz="2800" dirty="0" err="1" smtClean="0"/>
              <a:t>colouration</a:t>
            </a:r>
            <a:r>
              <a:rPr lang="en-US" sz="2800" dirty="0" smtClean="0"/>
              <a:t> of</a:t>
            </a:r>
            <a:r>
              <a:rPr lang="tr-TR" sz="2800" dirty="0" smtClean="0"/>
              <a:t> </a:t>
            </a:r>
            <a:r>
              <a:rPr lang="en-US" sz="2800" dirty="0" smtClean="0"/>
              <a:t>cooked cured meats. </a:t>
            </a:r>
            <a:endParaRPr lang="tr-TR" sz="2800" dirty="0" smtClean="0"/>
          </a:p>
          <a:p>
            <a:r>
              <a:rPr lang="en-US" sz="2800" dirty="0" smtClean="0"/>
              <a:t>This pigment fades rapidly on exposure to air (oxygen)</a:t>
            </a:r>
            <a:r>
              <a:rPr lang="tr-TR" sz="2800" dirty="0" smtClean="0"/>
              <a:t> </a:t>
            </a:r>
            <a:r>
              <a:rPr lang="en-US" sz="2800" dirty="0" smtClean="0"/>
              <a:t>and </a:t>
            </a:r>
            <a:r>
              <a:rPr lang="en-US" sz="2800" dirty="0" err="1" smtClean="0"/>
              <a:t>ligh</a:t>
            </a:r>
            <a:r>
              <a:rPr lang="tr-TR" sz="2800" dirty="0" smtClean="0"/>
              <a:t>t</a:t>
            </a:r>
          </a:p>
          <a:p>
            <a:r>
              <a:rPr lang="en-US" sz="2800" dirty="0" smtClean="0"/>
              <a:t>Therefore vacuum packaging or MAP is generally used to achieve</a:t>
            </a:r>
            <a:r>
              <a:rPr lang="tr-TR" sz="2800" dirty="0" smtClean="0"/>
              <a:t> </a:t>
            </a:r>
            <a:r>
              <a:rPr lang="en-US" sz="2800" dirty="0" smtClean="0"/>
              <a:t>the desired shelf life of cooked cured meats</a:t>
            </a:r>
            <a:endParaRPr lang="tr-TR" sz="2800" dirty="0" smtClean="0"/>
          </a:p>
          <a:p>
            <a:r>
              <a:rPr lang="en-US" sz="2800" dirty="0" smtClean="0"/>
              <a:t>The oxygen content must be less</a:t>
            </a:r>
            <a:r>
              <a:rPr lang="tr-TR" sz="2800" dirty="0" smtClean="0"/>
              <a:t> </a:t>
            </a:r>
            <a:r>
              <a:rPr lang="en-US" sz="2800" dirty="0" smtClean="0"/>
              <a:t>than 0.3%</a:t>
            </a:r>
            <a:endParaRPr lang="tr-TR" sz="2800" dirty="0" smtClean="0"/>
          </a:p>
          <a:p>
            <a:r>
              <a:rPr lang="tr-TR" sz="2800" dirty="0" smtClean="0"/>
              <a:t>I</a:t>
            </a:r>
            <a:r>
              <a:rPr lang="en-US" sz="2800" dirty="0" smtClean="0"/>
              <a:t>n MAP</a:t>
            </a:r>
            <a:r>
              <a:rPr lang="tr-TR" sz="2800" dirty="0" smtClean="0"/>
              <a:t>,</a:t>
            </a:r>
            <a:r>
              <a:rPr lang="en-US" sz="2800" dirty="0" smtClean="0"/>
              <a:t> a commonly used mixture is 60% nitrogen and 40%</a:t>
            </a:r>
            <a:r>
              <a:rPr lang="tr-TR" sz="2800" dirty="0" smtClean="0"/>
              <a:t> </a:t>
            </a:r>
            <a:r>
              <a:rPr lang="tr-TR" sz="2800" dirty="0" err="1" smtClean="0"/>
              <a:t>carbon</a:t>
            </a:r>
            <a:r>
              <a:rPr lang="tr-TR" sz="2800" dirty="0" smtClean="0"/>
              <a:t> </a:t>
            </a:r>
            <a:r>
              <a:rPr lang="tr-TR" sz="2800" dirty="0" err="1" smtClean="0"/>
              <a:t>dioxide</a:t>
            </a:r>
            <a:endParaRPr lang="tr-TR" sz="2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err="1" smtClean="0"/>
              <a:t>Flavor</a:t>
            </a:r>
            <a:r>
              <a:rPr lang="tr-TR" sz="5400" b="1" dirty="0" smtClean="0"/>
              <a:t> </a:t>
            </a:r>
            <a:r>
              <a:rPr lang="tr-TR" sz="5400" b="1" dirty="0" err="1" smtClean="0"/>
              <a:t>changes</a:t>
            </a:r>
            <a:endParaRPr lang="tr-TR" sz="54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83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Flavor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23850" y="1600200"/>
            <a:ext cx="8591550" cy="495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fruits and vegetables, </a:t>
            </a:r>
            <a:r>
              <a:rPr lang="en-US" sz="2400" b="1" dirty="0" err="1" smtClean="0"/>
              <a:t>enzym</a:t>
            </a:r>
            <a:r>
              <a:rPr lang="tr-TR" sz="2400" b="1" dirty="0" smtClean="0"/>
              <a:t>ati</a:t>
            </a:r>
            <a:r>
              <a:rPr lang="en-US" sz="2400" b="1" dirty="0" err="1" smtClean="0"/>
              <a:t>cally</a:t>
            </a:r>
            <a:r>
              <a:rPr lang="en-US" sz="2400" b="1" dirty="0" smtClean="0"/>
              <a:t> generated compounds derived from long-chain fatty acids</a:t>
            </a:r>
            <a:r>
              <a:rPr lang="tr-TR" sz="2400" b="1" dirty="0" smtClean="0"/>
              <a:t> </a:t>
            </a:r>
            <a:r>
              <a:rPr lang="en-US" sz="2400" b="1" dirty="0" smtClean="0"/>
              <a:t>play an extremely important role in the formation of characteristic </a:t>
            </a:r>
            <a:r>
              <a:rPr lang="tr-TR" sz="2400" b="1" dirty="0" err="1" smtClean="0"/>
              <a:t>fl</a:t>
            </a:r>
            <a:r>
              <a:rPr lang="en-US" sz="2400" b="1" dirty="0" err="1" smtClean="0"/>
              <a:t>avors</a:t>
            </a:r>
            <a:endParaRPr lang="tr-TR" sz="2400" b="1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</a:t>
            </a:r>
            <a:r>
              <a:rPr lang="tr-TR" sz="2400" b="1" dirty="0" err="1" smtClean="0">
                <a:solidFill>
                  <a:srgbClr val="C00000"/>
                </a:solidFill>
              </a:rPr>
              <a:t>these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types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of reactions can lead to important off-</a:t>
            </a:r>
            <a:r>
              <a:rPr lang="tr-TR" sz="2400" b="1" dirty="0" err="1" smtClean="0">
                <a:solidFill>
                  <a:srgbClr val="C00000"/>
                </a:solidFill>
              </a:rPr>
              <a:t>fl</a:t>
            </a:r>
            <a:r>
              <a:rPr lang="en-US" sz="2400" b="1" dirty="0" err="1" smtClean="0">
                <a:solidFill>
                  <a:srgbClr val="C00000"/>
                </a:solidFill>
              </a:rPr>
              <a:t>avors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r>
              <a:rPr lang="en-US" sz="2400" dirty="0" smtClean="0"/>
              <a:t>Enzyme-induced oxidative breakdown of unsaturated</a:t>
            </a:r>
            <a:r>
              <a:rPr lang="tr-TR" sz="2400" dirty="0" smtClean="0"/>
              <a:t> </a:t>
            </a:r>
            <a:r>
              <a:rPr lang="en-US" sz="2400" dirty="0" smtClean="0"/>
              <a:t>fatty acids occurs extensively in plant tissues</a:t>
            </a:r>
            <a:r>
              <a:rPr lang="tr-TR" sz="2400" dirty="0" smtClean="0"/>
              <a:t>.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important</a:t>
            </a:r>
            <a:r>
              <a:rPr lang="tr-TR" sz="2400" dirty="0" smtClean="0"/>
              <a:t> </a:t>
            </a:r>
            <a:r>
              <a:rPr lang="tr-TR" sz="2400" dirty="0" err="1" smtClean="0"/>
              <a:t>phonomenons</a:t>
            </a:r>
            <a:endParaRPr lang="tr-TR" sz="2400" dirty="0" smtClean="0"/>
          </a:p>
          <a:p>
            <a:pPr lvl="1"/>
            <a:r>
              <a:rPr lang="tr-TR" sz="2400" b="1" dirty="0" err="1" smtClean="0">
                <a:solidFill>
                  <a:srgbClr val="0000FF"/>
                </a:solidFill>
              </a:rPr>
              <a:t>Formation</a:t>
            </a:r>
            <a:r>
              <a:rPr lang="tr-TR" sz="2400" b="1" dirty="0" smtClean="0">
                <a:solidFill>
                  <a:srgbClr val="0000FF"/>
                </a:solidFill>
              </a:rPr>
              <a:t> of </a:t>
            </a:r>
            <a:r>
              <a:rPr lang="en-US" sz="2400" b="1" dirty="0" smtClean="0">
                <a:solidFill>
                  <a:srgbClr val="0000FF"/>
                </a:solidFill>
              </a:rPr>
              <a:t>characteristic aromas associated with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</a:rPr>
              <a:t>some ripening fruits</a:t>
            </a:r>
            <a:endParaRPr lang="tr-TR" sz="2400" b="1" dirty="0" smtClean="0">
              <a:solidFill>
                <a:srgbClr val="0000FF"/>
              </a:solidFill>
            </a:endParaRPr>
          </a:p>
          <a:p>
            <a:pPr lvl="1"/>
            <a:r>
              <a:rPr lang="tr-TR" sz="2400" b="1" dirty="0" err="1" smtClean="0">
                <a:solidFill>
                  <a:srgbClr val="0000FF"/>
                </a:solidFill>
              </a:rPr>
              <a:t>Distruption</a:t>
            </a:r>
            <a:r>
              <a:rPr lang="tr-TR" sz="2400" b="1" dirty="0" smtClean="0">
                <a:solidFill>
                  <a:srgbClr val="0000FF"/>
                </a:solidFill>
              </a:rPr>
              <a:t> of </a:t>
            </a:r>
            <a:r>
              <a:rPr lang="en-US" sz="2400" b="1" dirty="0" smtClean="0">
                <a:solidFill>
                  <a:srgbClr val="0000FF"/>
                </a:solidFill>
              </a:rPr>
              <a:t>tissues</a:t>
            </a:r>
            <a:r>
              <a:rPr lang="tr-TR" sz="2400" dirty="0" smtClean="0"/>
              <a:t> (e.g. </a:t>
            </a:r>
            <a:r>
              <a:rPr lang="tr-TR" sz="2400" dirty="0" err="1" smtClean="0"/>
              <a:t>enzymatic</a:t>
            </a:r>
            <a:r>
              <a:rPr lang="tr-TR" sz="2400" dirty="0" smtClean="0"/>
              <a:t> </a:t>
            </a:r>
            <a:r>
              <a:rPr lang="tr-TR" sz="2400" dirty="0" err="1" smtClean="0"/>
              <a:t>browning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 </a:t>
            </a:r>
            <a:r>
              <a:rPr lang="tr-TR" sz="2400" dirty="0" err="1" smtClean="0"/>
              <a:t>tissue</a:t>
            </a:r>
            <a:r>
              <a:rPr lang="tr-TR" sz="2400" dirty="0" smtClean="0"/>
              <a:t> </a:t>
            </a:r>
            <a:r>
              <a:rPr lang="tr-TR" sz="2400" dirty="0" err="1" smtClean="0"/>
              <a:t>softening</a:t>
            </a:r>
            <a:r>
              <a:rPr lang="tr-TR" sz="2400" dirty="0" smtClean="0"/>
              <a:t> as </a:t>
            </a:r>
            <a:r>
              <a:rPr lang="tr-TR" sz="2400" dirty="0" err="1" smtClean="0"/>
              <a:t>well</a:t>
            </a:r>
            <a:r>
              <a:rPr lang="tr-TR" sz="2400" dirty="0" smtClean="0"/>
              <a:t> as </a:t>
            </a:r>
            <a:r>
              <a:rPr lang="tr-TR" sz="2400" dirty="0" err="1" smtClean="0"/>
              <a:t>formation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brown</a:t>
            </a:r>
            <a:r>
              <a:rPr lang="tr-TR" sz="2400" dirty="0" smtClean="0"/>
              <a:t> </a:t>
            </a:r>
            <a:r>
              <a:rPr lang="tr-TR" sz="2400" dirty="0" err="1" smtClean="0"/>
              <a:t>color</a:t>
            </a:r>
            <a:r>
              <a:rPr lang="tr-TR" sz="2400" dirty="0" smtClean="0"/>
              <a:t> </a:t>
            </a:r>
            <a:r>
              <a:rPr lang="tr-TR" sz="2400" dirty="0" err="1" smtClean="0"/>
              <a:t>complex</a:t>
            </a:r>
            <a:r>
              <a:rPr lang="tr-TR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Flavor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64652" cy="4914900"/>
          </a:xfrm>
        </p:spPr>
        <p:txBody>
          <a:bodyPr>
            <a:normAutofit/>
          </a:bodyPr>
          <a:lstStyle/>
          <a:p>
            <a:r>
              <a:rPr lang="tr-TR" sz="2600" dirty="0" smtClean="0"/>
              <a:t>As is </a:t>
            </a:r>
            <a:r>
              <a:rPr lang="tr-TR" sz="2600" dirty="0" err="1" smtClean="0"/>
              <a:t>well</a:t>
            </a:r>
            <a:r>
              <a:rPr lang="tr-TR" sz="2600" dirty="0" smtClean="0"/>
              <a:t>-</a:t>
            </a:r>
            <a:r>
              <a:rPr lang="tr-TR" sz="2600" dirty="0" err="1" smtClean="0"/>
              <a:t>known</a:t>
            </a:r>
            <a:r>
              <a:rPr lang="tr-TR" sz="2600" dirty="0" smtClean="0"/>
              <a:t> </a:t>
            </a:r>
            <a:r>
              <a:rPr lang="tr-TR" sz="2600" dirty="0" err="1" smtClean="0"/>
              <a:t>that</a:t>
            </a:r>
            <a:r>
              <a:rPr lang="tr-TR" sz="2600" dirty="0" smtClean="0"/>
              <a:t> </a:t>
            </a:r>
            <a:r>
              <a:rPr lang="tr-TR" sz="2600" b="1" dirty="0" smtClean="0">
                <a:solidFill>
                  <a:srgbClr val="0000FF"/>
                </a:solidFill>
              </a:rPr>
              <a:t>f</a:t>
            </a:r>
            <a:r>
              <a:rPr lang="en-US" sz="2600" b="1" dirty="0" err="1" smtClean="0">
                <a:solidFill>
                  <a:srgbClr val="0000FF"/>
                </a:solidFill>
              </a:rPr>
              <a:t>ats</a:t>
            </a:r>
            <a:r>
              <a:rPr lang="en-US" sz="2600" b="1" dirty="0" smtClean="0">
                <a:solidFill>
                  <a:srgbClr val="0000FF"/>
                </a:solidFill>
              </a:rPr>
              <a:t> and oils are </a:t>
            </a:r>
            <a:r>
              <a:rPr lang="tr-TR" sz="2600" b="1" dirty="0" err="1" smtClean="0">
                <a:solidFill>
                  <a:srgbClr val="0000FF"/>
                </a:solidFill>
              </a:rPr>
              <a:t>crucial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compounds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</a:rPr>
              <a:t>in the development of off-</a:t>
            </a:r>
            <a:r>
              <a:rPr lang="tr-TR" sz="2600" b="1" dirty="0" err="1" smtClean="0">
                <a:solidFill>
                  <a:srgbClr val="0000FF"/>
                </a:solidFill>
              </a:rPr>
              <a:t>fl</a:t>
            </a:r>
            <a:r>
              <a:rPr lang="en-US" sz="2600" b="1" dirty="0" err="1" smtClean="0">
                <a:solidFill>
                  <a:srgbClr val="0000FF"/>
                </a:solidFill>
              </a:rPr>
              <a:t>avors</a:t>
            </a:r>
            <a:r>
              <a:rPr lang="en-US" sz="2600" b="1" dirty="0" smtClean="0">
                <a:solidFill>
                  <a:srgbClr val="0000FF"/>
                </a:solidFill>
              </a:rPr>
              <a:t> through </a:t>
            </a:r>
            <a:r>
              <a:rPr lang="en-US" sz="2600" b="1" dirty="0" err="1" smtClean="0">
                <a:solidFill>
                  <a:srgbClr val="0000FF"/>
                </a:solidFill>
              </a:rPr>
              <a:t>autoxidation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en-US" sz="1200" b="1" dirty="0" smtClean="0">
              <a:solidFill>
                <a:srgbClr val="0000FF"/>
              </a:solidFill>
            </a:endParaRPr>
          </a:p>
          <a:p>
            <a:r>
              <a:rPr lang="tr-TR" sz="2600" dirty="0" err="1" smtClean="0"/>
              <a:t>Particularly</a:t>
            </a:r>
            <a:r>
              <a:rPr lang="tr-TR" sz="2600" dirty="0" smtClean="0"/>
              <a:t>, </a:t>
            </a:r>
            <a:r>
              <a:rPr lang="tr-TR" sz="2600" b="1" dirty="0" smtClean="0"/>
              <a:t>a</a:t>
            </a:r>
            <a:r>
              <a:rPr lang="en-US" sz="2600" b="1" dirty="0" err="1" smtClean="0"/>
              <a:t>ldehydes</a:t>
            </a:r>
            <a:r>
              <a:rPr lang="en-US" sz="2600" b="1" dirty="0" smtClean="0"/>
              <a:t> and </a:t>
            </a:r>
            <a:r>
              <a:rPr lang="en-US" sz="2600" b="1" dirty="0" err="1" smtClean="0"/>
              <a:t>ketones</a:t>
            </a:r>
            <a:r>
              <a:rPr lang="en-US" sz="2600" dirty="0" smtClean="0"/>
              <a:t> are the main volatiles from </a:t>
            </a:r>
            <a:r>
              <a:rPr lang="en-US" sz="2600" dirty="0" err="1" smtClean="0"/>
              <a:t>autoxidation</a:t>
            </a:r>
            <a:r>
              <a:rPr lang="en-US" sz="2600" dirty="0" smtClean="0"/>
              <a:t>, and these compounds can cause</a:t>
            </a:r>
            <a:r>
              <a:rPr lang="tr-TR" sz="2600" dirty="0" smtClean="0"/>
              <a:t> </a:t>
            </a:r>
            <a:r>
              <a:rPr lang="en-US" sz="2600" b="1" dirty="0" err="1" smtClean="0">
                <a:solidFill>
                  <a:srgbClr val="C00000"/>
                </a:solidFill>
              </a:rPr>
              <a:t>painty</a:t>
            </a:r>
            <a:r>
              <a:rPr lang="en-US" sz="2600" b="1" dirty="0" smtClean="0">
                <a:solidFill>
                  <a:srgbClr val="C00000"/>
                </a:solidFill>
              </a:rPr>
              <a:t>, fatty, metallic, papery, and </a:t>
            </a:r>
            <a:r>
              <a:rPr lang="en-US" sz="2600" b="1" dirty="0" err="1" smtClean="0">
                <a:solidFill>
                  <a:srgbClr val="C00000"/>
                </a:solidFill>
              </a:rPr>
              <a:t>candlelike</a:t>
            </a:r>
            <a:r>
              <a:rPr lang="en-US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fl</a:t>
            </a:r>
            <a:r>
              <a:rPr lang="en-US" sz="2600" b="1" dirty="0" err="1" smtClean="0">
                <a:solidFill>
                  <a:srgbClr val="C00000"/>
                </a:solidFill>
              </a:rPr>
              <a:t>avors</a:t>
            </a:r>
            <a:r>
              <a:rPr lang="en-US" sz="2600" b="1" dirty="0" smtClean="0">
                <a:solidFill>
                  <a:srgbClr val="C00000"/>
                </a:solidFill>
              </a:rPr>
              <a:t> </a:t>
            </a:r>
            <a:r>
              <a:rPr lang="en-US" sz="2600" dirty="0" smtClean="0"/>
              <a:t>in foods when their concentrations are </a:t>
            </a:r>
            <a:r>
              <a:rPr lang="en-US" sz="2600" dirty="0" err="1" smtClean="0"/>
              <a:t>suf</a:t>
            </a:r>
            <a:r>
              <a:rPr lang="tr-TR" sz="2600" dirty="0" err="1" smtClean="0"/>
              <a:t>ficiently</a:t>
            </a:r>
            <a:r>
              <a:rPr lang="tr-TR" sz="2600" dirty="0" smtClean="0"/>
              <a:t> </a:t>
            </a:r>
            <a:r>
              <a:rPr lang="tr-TR" sz="2600" dirty="0" err="1" smtClean="0"/>
              <a:t>high</a:t>
            </a:r>
            <a:endParaRPr lang="tr-TR" sz="2600" dirty="0" smtClean="0"/>
          </a:p>
          <a:p>
            <a:pPr>
              <a:buNone/>
            </a:pPr>
            <a:endParaRPr lang="tr-TR" sz="1200" dirty="0" smtClean="0"/>
          </a:p>
          <a:p>
            <a:r>
              <a:rPr lang="tr-TR" sz="2600" dirty="0" smtClean="0"/>
              <a:t>On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other</a:t>
            </a:r>
            <a:r>
              <a:rPr lang="tr-TR" sz="2600" dirty="0" smtClean="0"/>
              <a:t> </a:t>
            </a:r>
            <a:r>
              <a:rPr lang="tr-TR" sz="2600" dirty="0" err="1" smtClean="0"/>
              <a:t>side</a:t>
            </a:r>
            <a:r>
              <a:rPr lang="tr-TR" sz="2600" dirty="0" smtClean="0"/>
              <a:t>, </a:t>
            </a:r>
            <a:r>
              <a:rPr lang="en-US" sz="2600" b="1" dirty="0" smtClean="0"/>
              <a:t>many of the desirable </a:t>
            </a:r>
            <a:r>
              <a:rPr lang="tr-TR" sz="2600" b="1" dirty="0" err="1" smtClean="0"/>
              <a:t>fl</a:t>
            </a:r>
            <a:r>
              <a:rPr lang="en-US" sz="2600" b="1" dirty="0" err="1" smtClean="0"/>
              <a:t>avors</a:t>
            </a:r>
            <a:r>
              <a:rPr lang="en-US" sz="2600" dirty="0" smtClean="0"/>
              <a:t> of cooked and processed foods derive from</a:t>
            </a:r>
            <a:r>
              <a:rPr lang="tr-TR" sz="2600" dirty="0" smtClean="0"/>
              <a:t> </a:t>
            </a:r>
            <a:r>
              <a:rPr lang="en-US" sz="2600" b="1" dirty="0" smtClean="0"/>
              <a:t>modest concentrations of these compounds</a:t>
            </a:r>
            <a:endParaRPr lang="tr-TR" sz="2600" b="1" dirty="0" smtClean="0"/>
          </a:p>
          <a:p>
            <a:pPr>
              <a:buNone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Flavor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r>
              <a:rPr lang="tr-TR" sz="3200" b="1" dirty="0" err="1" smtClean="0">
                <a:solidFill>
                  <a:srgbClr val="C00000"/>
                </a:solidFill>
              </a:rPr>
              <a:t>What</a:t>
            </a:r>
            <a:r>
              <a:rPr lang="tr-TR" sz="3200" b="1" dirty="0" smtClean="0">
                <a:solidFill>
                  <a:srgbClr val="C00000"/>
                </a:solidFill>
              </a:rPr>
              <a:t> is </a:t>
            </a:r>
            <a:r>
              <a:rPr lang="tr-TR" sz="3200" b="1" dirty="0" err="1" smtClean="0">
                <a:solidFill>
                  <a:srgbClr val="C00000"/>
                </a:solidFill>
              </a:rPr>
              <a:t>the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importance</a:t>
            </a:r>
            <a:r>
              <a:rPr lang="tr-TR" sz="3200" b="1" dirty="0" smtClean="0">
                <a:solidFill>
                  <a:srgbClr val="C00000"/>
                </a:solidFill>
              </a:rPr>
              <a:t> of </a:t>
            </a:r>
            <a:r>
              <a:rPr lang="tr-TR" sz="3200" b="1" dirty="0" err="1" smtClean="0">
                <a:solidFill>
                  <a:srgbClr val="C00000"/>
                </a:solidFill>
              </a:rPr>
              <a:t>packaging</a:t>
            </a:r>
            <a:r>
              <a:rPr lang="tr-TR" sz="3200" b="1" dirty="0" smtClean="0">
                <a:solidFill>
                  <a:srgbClr val="C00000"/>
                </a:solidFill>
              </a:rPr>
              <a:t> in </a:t>
            </a:r>
            <a:r>
              <a:rPr lang="tr-TR" sz="3200" b="1" dirty="0" err="1" smtClean="0">
                <a:solidFill>
                  <a:srgbClr val="C00000"/>
                </a:solidFill>
              </a:rPr>
              <a:t>terms</a:t>
            </a:r>
            <a:r>
              <a:rPr lang="tr-TR" sz="3200" b="1" dirty="0" smtClean="0">
                <a:solidFill>
                  <a:srgbClr val="C00000"/>
                </a:solidFill>
              </a:rPr>
              <a:t> of </a:t>
            </a:r>
            <a:r>
              <a:rPr lang="tr-TR" sz="3200" b="1" dirty="0" err="1" smtClean="0">
                <a:solidFill>
                  <a:srgbClr val="C00000"/>
                </a:solidFill>
              </a:rPr>
              <a:t>flavor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changes</a:t>
            </a:r>
            <a:r>
              <a:rPr lang="tr-TR" sz="3200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en-US" sz="2800" dirty="0" smtClean="0"/>
              <a:t>The permeability of packaging materials</a:t>
            </a:r>
            <a:r>
              <a:rPr lang="tr-TR" sz="2800" dirty="0" smtClean="0"/>
              <a:t> </a:t>
            </a:r>
            <a:r>
              <a:rPr lang="tr-TR" sz="2800" dirty="0" err="1" smtClean="0"/>
              <a:t>plays</a:t>
            </a:r>
            <a:r>
              <a:rPr lang="tr-TR" sz="2800" dirty="0" smtClean="0"/>
              <a:t> a </a:t>
            </a:r>
            <a:r>
              <a:rPr lang="tr-TR" sz="2800" dirty="0" err="1" smtClean="0"/>
              <a:t>crucial</a:t>
            </a:r>
            <a:r>
              <a:rPr lang="tr-TR" sz="2800" dirty="0" smtClean="0"/>
              <a:t> role in </a:t>
            </a:r>
            <a:r>
              <a:rPr lang="tr-TR" sz="2800" dirty="0" err="1" smtClean="0"/>
              <a:t>terms</a:t>
            </a:r>
            <a:r>
              <a:rPr lang="tr-TR" sz="2800" dirty="0" smtClean="0"/>
              <a:t> of </a:t>
            </a:r>
            <a:r>
              <a:rPr lang="tr-TR" sz="2800" dirty="0" err="1" smtClean="0"/>
              <a:t>two</a:t>
            </a:r>
            <a:r>
              <a:rPr lang="tr-TR" sz="2800" dirty="0" smtClean="0"/>
              <a:t> </a:t>
            </a:r>
            <a:r>
              <a:rPr lang="tr-TR" sz="2800" dirty="0" err="1" smtClean="0"/>
              <a:t>conditions</a:t>
            </a:r>
            <a:r>
              <a:rPr lang="tr-TR" sz="2800" dirty="0" smtClean="0"/>
              <a:t>:</a:t>
            </a:r>
            <a:endParaRPr lang="en-US" sz="2800" dirty="0" smtClean="0"/>
          </a:p>
          <a:p>
            <a:pPr lvl="1"/>
            <a:r>
              <a:rPr lang="tr-TR" sz="2800" b="1" dirty="0" err="1" smtClean="0"/>
              <a:t>Preservation</a:t>
            </a:r>
            <a:r>
              <a:rPr lang="tr-TR" sz="2800" b="1" dirty="0" smtClean="0"/>
              <a:t> of </a:t>
            </a:r>
            <a:r>
              <a:rPr lang="en-US" sz="2800" b="1" dirty="0" smtClean="0"/>
              <a:t>desirable volatile components within packages </a:t>
            </a:r>
            <a:endParaRPr lang="tr-TR" sz="2800" b="1" dirty="0" smtClean="0"/>
          </a:p>
          <a:p>
            <a:pPr lvl="1"/>
            <a:r>
              <a:rPr lang="tr-TR" sz="2800" b="1" dirty="0" err="1" smtClean="0">
                <a:solidFill>
                  <a:srgbClr val="0000FF"/>
                </a:solidFill>
              </a:rPr>
              <a:t>Prevention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en-US" sz="2800" b="1" dirty="0" smtClean="0">
                <a:solidFill>
                  <a:srgbClr val="0000FF"/>
                </a:solidFill>
              </a:rPr>
              <a:t>undesirable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components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which</a:t>
            </a:r>
            <a:r>
              <a:rPr lang="tr-TR" sz="2800" b="1" dirty="0" smtClean="0">
                <a:solidFill>
                  <a:srgbClr val="0000FF"/>
                </a:solidFill>
              </a:rPr>
              <a:t> can </a:t>
            </a:r>
            <a:r>
              <a:rPr lang="tr-TR" sz="2800" b="1" dirty="0" err="1" smtClean="0">
                <a:solidFill>
                  <a:srgbClr val="0000FF"/>
                </a:solidFill>
              </a:rPr>
              <a:t>enter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through</a:t>
            </a:r>
            <a:r>
              <a:rPr lang="tr-TR" sz="2800" b="1" dirty="0" smtClean="0">
                <a:solidFill>
                  <a:srgbClr val="0000FF"/>
                </a:solidFill>
              </a:rPr>
              <a:t> t</a:t>
            </a:r>
            <a:r>
              <a:rPr lang="en-US" sz="2800" b="1" dirty="0" smtClean="0">
                <a:solidFill>
                  <a:srgbClr val="0000FF"/>
                </a:solidFill>
              </a:rPr>
              <a:t>he package from the ambient atmosphere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err="1" smtClean="0"/>
              <a:t>Nutritional</a:t>
            </a:r>
            <a:r>
              <a:rPr lang="tr-TR" sz="5400" b="1" dirty="0" smtClean="0"/>
              <a:t> </a:t>
            </a:r>
            <a:r>
              <a:rPr lang="tr-TR" sz="5400" b="1" dirty="0" err="1" smtClean="0"/>
              <a:t>changes</a:t>
            </a:r>
            <a:endParaRPr lang="tr-TR" sz="54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87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Nutritional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smtClean="0"/>
              <a:t> </a:t>
            </a:r>
            <a:r>
              <a:rPr lang="tr-TR" sz="2800" dirty="0" err="1" smtClean="0"/>
              <a:t>Chemical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dirty="0" err="1" smtClean="0"/>
              <a:t>harmful</a:t>
            </a:r>
            <a:r>
              <a:rPr lang="tr-TR" sz="2800" dirty="0" smtClean="0"/>
              <a:t> </a:t>
            </a:r>
            <a:r>
              <a:rPr lang="tr-TR" sz="2800" dirty="0" err="1" smtClean="0"/>
              <a:t>effect</a:t>
            </a:r>
            <a:r>
              <a:rPr lang="tr-TR" sz="2800" dirty="0" smtClean="0"/>
              <a:t> on </a:t>
            </a:r>
            <a:r>
              <a:rPr lang="tr-TR" sz="2800" dirty="0" err="1" smtClean="0"/>
              <a:t>nutritive</a:t>
            </a:r>
            <a:r>
              <a:rPr lang="tr-TR" sz="2800" dirty="0" smtClean="0"/>
              <a:t> </a:t>
            </a:r>
            <a:r>
              <a:rPr lang="tr-TR" sz="2800" dirty="0" err="1" smtClean="0"/>
              <a:t>value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foods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undesirable</a:t>
            </a:r>
            <a:r>
              <a:rPr lang="tr-TR" sz="2800" dirty="0" smtClean="0"/>
              <a:t> </a:t>
            </a:r>
            <a:r>
              <a:rPr lang="tr-TR" sz="2800" dirty="0" err="1" smtClean="0"/>
              <a:t>changes</a:t>
            </a:r>
            <a:r>
              <a:rPr lang="tr-TR" sz="2800" dirty="0" smtClean="0"/>
              <a:t> in </a:t>
            </a:r>
            <a:r>
              <a:rPr lang="tr-TR" sz="2800" dirty="0" err="1" smtClean="0"/>
              <a:t>nutritional</a:t>
            </a:r>
            <a:r>
              <a:rPr lang="tr-TR" sz="2800" dirty="0" smtClean="0"/>
              <a:t> </a:t>
            </a:r>
            <a:r>
              <a:rPr lang="tr-TR" sz="2800" dirty="0" err="1" smtClean="0"/>
              <a:t>compounds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foods</a:t>
            </a:r>
            <a:r>
              <a:rPr lang="tr-TR" sz="2800" dirty="0" smtClean="0"/>
              <a:t> </a:t>
            </a:r>
            <a:r>
              <a:rPr lang="tr-TR" sz="2800" dirty="0" err="1" smtClean="0"/>
              <a:t>negatively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sensory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textural</a:t>
            </a:r>
            <a:r>
              <a:rPr lang="tr-TR" sz="2800" dirty="0" smtClean="0"/>
              <a:t> </a:t>
            </a:r>
            <a:r>
              <a:rPr lang="tr-TR" sz="2800" dirty="0" err="1" smtClean="0"/>
              <a:t>quality</a:t>
            </a:r>
            <a:endParaRPr lang="tr-TR" sz="2800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There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four</a:t>
            </a:r>
            <a:r>
              <a:rPr lang="tr-TR" sz="2800" dirty="0" smtClean="0"/>
              <a:t>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influence</a:t>
            </a:r>
            <a:r>
              <a:rPr lang="tr-TR" sz="2800" dirty="0" smtClean="0"/>
              <a:t> </a:t>
            </a:r>
            <a:r>
              <a:rPr lang="tr-TR" sz="2800" dirty="0" err="1" smtClean="0"/>
              <a:t>nutrient</a:t>
            </a:r>
            <a:r>
              <a:rPr lang="tr-TR" sz="2800" dirty="0" smtClean="0"/>
              <a:t> </a:t>
            </a:r>
            <a:r>
              <a:rPr lang="tr-TR" sz="2800" dirty="0" err="1" smtClean="0"/>
              <a:t>degradation</a:t>
            </a:r>
            <a:r>
              <a:rPr lang="tr-TR" sz="2800" dirty="0" smtClean="0"/>
              <a:t>: </a:t>
            </a:r>
            <a:r>
              <a:rPr lang="tr-TR" sz="2800" b="1" dirty="0" smtClean="0">
                <a:solidFill>
                  <a:srgbClr val="0000FF"/>
                </a:solidFill>
              </a:rPr>
              <a:t>l</a:t>
            </a:r>
            <a:r>
              <a:rPr lang="en-US" sz="2800" b="1" dirty="0" err="1" smtClean="0">
                <a:solidFill>
                  <a:srgbClr val="0000FF"/>
                </a:solidFill>
              </a:rPr>
              <a:t>ight</a:t>
            </a:r>
            <a:r>
              <a:rPr lang="en-US" sz="2800" dirty="0" smtClean="0"/>
              <a:t>, </a:t>
            </a:r>
            <a:r>
              <a:rPr lang="en-US" sz="2800" b="1" dirty="0" smtClean="0">
                <a:solidFill>
                  <a:srgbClr val="C00000"/>
                </a:solidFill>
              </a:rPr>
              <a:t>O</a:t>
            </a:r>
            <a:r>
              <a:rPr lang="en-US" sz="28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</a:rPr>
              <a:t> concentration</a:t>
            </a:r>
            <a:r>
              <a:rPr lang="en-US" sz="2800" dirty="0" smtClean="0"/>
              <a:t>, </a:t>
            </a:r>
            <a:r>
              <a:rPr lang="en-US" sz="2800" b="1" dirty="0" smtClean="0"/>
              <a:t>temperature</a:t>
            </a:r>
            <a:r>
              <a:rPr lang="en-US" sz="2800" dirty="0" smtClean="0"/>
              <a:t>, and </a:t>
            </a:r>
            <a:r>
              <a:rPr lang="tr-TR" sz="2800" b="1" dirty="0" err="1" smtClean="0">
                <a:solidFill>
                  <a:srgbClr val="7030A0"/>
                </a:solidFill>
              </a:rPr>
              <a:t>water</a:t>
            </a:r>
            <a:r>
              <a:rPr lang="tr-TR" sz="2800" b="1" dirty="0" smtClean="0">
                <a:solidFill>
                  <a:srgbClr val="7030A0"/>
                </a:solidFill>
              </a:rPr>
              <a:t> </a:t>
            </a:r>
            <a:r>
              <a:rPr lang="tr-TR" sz="2800" b="1" dirty="0" err="1" smtClean="0">
                <a:solidFill>
                  <a:srgbClr val="7030A0"/>
                </a:solidFill>
              </a:rPr>
              <a:t>activity</a:t>
            </a:r>
            <a:endParaRPr lang="tr-TR" sz="28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Nutritional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b="1" dirty="0" smtClean="0">
                <a:solidFill>
                  <a:srgbClr val="0000FF"/>
                </a:solidFill>
              </a:rPr>
              <a:t>L</a:t>
            </a:r>
            <a:r>
              <a:rPr lang="en-US" sz="2800" b="1" dirty="0" err="1" smtClean="0">
                <a:solidFill>
                  <a:srgbClr val="0000FF"/>
                </a:solidFill>
              </a:rPr>
              <a:t>ight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en-US" sz="2800" b="1" dirty="0" smtClean="0">
                <a:solidFill>
                  <a:srgbClr val="C00000"/>
                </a:solidFill>
              </a:rPr>
              <a:t>O</a:t>
            </a:r>
            <a:r>
              <a:rPr lang="en-US" sz="28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</a:rPr>
              <a:t> concentration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en-US" sz="2800" b="1" dirty="0" smtClean="0"/>
              <a:t>Temperature</a:t>
            </a:r>
            <a:endParaRPr lang="tr-TR" sz="2800" b="1" dirty="0" smtClean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b="1" dirty="0" err="1" smtClean="0">
                <a:solidFill>
                  <a:srgbClr val="7030A0"/>
                </a:solidFill>
              </a:rPr>
              <a:t>Water</a:t>
            </a:r>
            <a:r>
              <a:rPr lang="tr-TR" sz="2800" b="1" dirty="0" smtClean="0">
                <a:solidFill>
                  <a:srgbClr val="7030A0"/>
                </a:solidFill>
              </a:rPr>
              <a:t> </a:t>
            </a:r>
            <a:r>
              <a:rPr lang="tr-TR" sz="2800" b="1" dirty="0" err="1" smtClean="0">
                <a:solidFill>
                  <a:srgbClr val="7030A0"/>
                </a:solidFill>
              </a:rPr>
              <a:t>activity</a:t>
            </a:r>
            <a:endParaRPr lang="tr-TR" sz="2800" b="1" dirty="0" smtClean="0">
              <a:solidFill>
                <a:srgbClr val="7030A0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b="1" dirty="0" smtClean="0">
              <a:solidFill>
                <a:srgbClr val="7030A0"/>
              </a:solidFill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</a:pPr>
            <a:r>
              <a:rPr lang="tr-TR" sz="2800" dirty="0" err="1" smtClean="0"/>
              <a:t>It</a:t>
            </a:r>
            <a:r>
              <a:rPr lang="tr-TR" sz="2800" dirty="0" smtClean="0"/>
              <a:t> is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note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these</a:t>
            </a: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can be </a:t>
            </a:r>
            <a:r>
              <a:rPr lang="tr-TR" sz="2800" dirty="0" err="1" smtClean="0"/>
              <a:t>controlled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correct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conditions</a:t>
            </a:r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2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Deteriorative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in </a:t>
            </a:r>
            <a:r>
              <a:rPr lang="tr-TR" b="1" dirty="0" err="1" smtClean="0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Knowledge of the kinds of deteriorative reactions that in</a:t>
            </a:r>
            <a:r>
              <a:rPr lang="tr-TR" sz="2800" b="1" dirty="0" err="1" smtClean="0">
                <a:solidFill>
                  <a:srgbClr val="C00000"/>
                </a:solidFill>
              </a:rPr>
              <a:t>fl</a:t>
            </a:r>
            <a:r>
              <a:rPr lang="en-US" sz="2800" b="1" dirty="0" err="1" smtClean="0">
                <a:solidFill>
                  <a:srgbClr val="C00000"/>
                </a:solidFill>
              </a:rPr>
              <a:t>uence</a:t>
            </a:r>
            <a:r>
              <a:rPr lang="en-US" sz="2800" b="1" dirty="0" smtClean="0">
                <a:solidFill>
                  <a:srgbClr val="C00000"/>
                </a:solidFill>
              </a:rPr>
              <a:t> food quality is the </a:t>
            </a:r>
            <a:r>
              <a:rPr lang="tr-TR" sz="2800" b="1" dirty="0" smtClean="0">
                <a:solidFill>
                  <a:srgbClr val="C00000"/>
                </a:solidFill>
              </a:rPr>
              <a:t>fi</a:t>
            </a:r>
            <a:r>
              <a:rPr lang="en-US" sz="2800" b="1" dirty="0" err="1" smtClean="0">
                <a:solidFill>
                  <a:srgbClr val="C00000"/>
                </a:solidFill>
              </a:rPr>
              <a:t>rst</a:t>
            </a:r>
            <a:r>
              <a:rPr lang="en-US" sz="2800" b="1" dirty="0" smtClean="0">
                <a:solidFill>
                  <a:srgbClr val="C00000"/>
                </a:solidFill>
              </a:rPr>
              <a:t> step </a:t>
            </a:r>
            <a:r>
              <a:rPr lang="en-US" sz="2800" dirty="0" smtClean="0"/>
              <a:t>in</a:t>
            </a:r>
            <a:r>
              <a:rPr lang="tr-TR" sz="2800" dirty="0" smtClean="0"/>
              <a:t> </a:t>
            </a:r>
            <a:r>
              <a:rPr lang="en-US" sz="2800" dirty="0" smtClean="0"/>
              <a:t>developing food packaging that will minimize undesirable changes in quality and maximize the</a:t>
            </a:r>
            <a:r>
              <a:rPr lang="tr-TR" sz="2800" dirty="0" smtClean="0"/>
              <a:t> </a:t>
            </a:r>
            <a:r>
              <a:rPr lang="en-US" sz="2800" dirty="0" smtClean="0"/>
              <a:t>development and maintenance of desirable properties</a:t>
            </a:r>
            <a:endParaRPr lang="tr-TR" sz="2800" dirty="0" smtClean="0"/>
          </a:p>
          <a:p>
            <a:r>
              <a:rPr lang="en-US" sz="2800" dirty="0" smtClean="0"/>
              <a:t>Once the nature of the reactions is understood,</a:t>
            </a:r>
            <a:r>
              <a:rPr lang="tr-TR" sz="2800" dirty="0" smtClean="0"/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knowledge of the factors that control the rates of these reactions is necessary</a:t>
            </a:r>
            <a:r>
              <a:rPr lang="tr-TR" sz="2800" b="1" dirty="0" smtClean="0">
                <a:solidFill>
                  <a:srgbClr val="0000FF"/>
                </a:solidFill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second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stage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in order to minimize</a:t>
            </a:r>
            <a:r>
              <a:rPr lang="tr-TR" sz="2800" dirty="0" smtClean="0"/>
              <a:t> </a:t>
            </a:r>
            <a:r>
              <a:rPr lang="en-US" sz="2800" dirty="0" smtClean="0"/>
              <a:t>the changes occurring in </a:t>
            </a:r>
            <a:r>
              <a:rPr lang="tr-TR" sz="2800" dirty="0" err="1" smtClean="0"/>
              <a:t>packaged</a:t>
            </a:r>
            <a:r>
              <a:rPr lang="tr-TR" sz="2800" dirty="0" smtClean="0"/>
              <a:t> </a:t>
            </a:r>
            <a:r>
              <a:rPr lang="en-US" sz="2800" dirty="0" smtClean="0"/>
              <a:t>foods during storage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88093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3/11/2020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Coles</a:t>
            </a:r>
            <a:r>
              <a:rPr lang="tr-TR" sz="2800" dirty="0"/>
              <a:t> R. et al. (2003). </a:t>
            </a:r>
            <a:r>
              <a:rPr lang="tr-TR" sz="2800" b="1" dirty="0" err="1"/>
              <a:t>Food</a:t>
            </a:r>
            <a:r>
              <a:rPr lang="tr-TR" sz="2800" b="1" dirty="0"/>
              <a:t> </a:t>
            </a:r>
            <a:r>
              <a:rPr lang="tr-TR" sz="2800" b="1" dirty="0" err="1"/>
              <a:t>Packaging</a:t>
            </a:r>
            <a:r>
              <a:rPr lang="tr-TR" sz="2800" b="1" dirty="0"/>
              <a:t> </a:t>
            </a:r>
            <a:r>
              <a:rPr lang="tr-TR" sz="2800" b="1" dirty="0" err="1"/>
              <a:t>Technology</a:t>
            </a:r>
            <a:r>
              <a:rPr lang="tr-TR" sz="2800" dirty="0"/>
              <a:t>. </a:t>
            </a:r>
            <a:r>
              <a:rPr lang="tr-TR" sz="2800" dirty="0" err="1"/>
              <a:t>Blackwell</a:t>
            </a:r>
            <a:r>
              <a:rPr lang="tr-TR" sz="2800" dirty="0"/>
              <a:t> Publishing </a:t>
            </a:r>
            <a:r>
              <a:rPr lang="tr-TR" sz="2800" dirty="0" err="1"/>
              <a:t>and</a:t>
            </a:r>
            <a:r>
              <a:rPr lang="tr-TR" sz="2800" dirty="0"/>
              <a:t> CRC </a:t>
            </a:r>
            <a:r>
              <a:rPr lang="tr-TR" sz="2800" dirty="0" err="1"/>
              <a:t>Press</a:t>
            </a:r>
            <a:r>
              <a:rPr lang="tr-TR" sz="2800" dirty="0"/>
              <a:t>. 368 </a:t>
            </a:r>
            <a:r>
              <a:rPr lang="tr-TR" sz="2800" dirty="0" err="1"/>
              <a:t>pages</a:t>
            </a:r>
            <a:r>
              <a:rPr lang="tr-TR" sz="2800" dirty="0"/>
              <a:t> </a:t>
            </a:r>
          </a:p>
          <a:p>
            <a:pPr marL="0" indent="0">
              <a:buNone/>
            </a:pPr>
            <a:endParaRPr lang="tr-TR" sz="1800" dirty="0"/>
          </a:p>
          <a:p>
            <a:r>
              <a:rPr lang="tr-TR" sz="2800" dirty="0" err="1" smtClean="0"/>
              <a:t>Robertson</a:t>
            </a:r>
            <a:r>
              <a:rPr lang="tr-TR" sz="2800" dirty="0"/>
              <a:t>, G.L. (2010</a:t>
            </a:r>
            <a:r>
              <a:rPr lang="tr-TR" sz="2800" b="1" dirty="0"/>
              <a:t>). </a:t>
            </a:r>
            <a:r>
              <a:rPr lang="tr-TR" sz="2800" b="1" dirty="0" err="1"/>
              <a:t>Food</a:t>
            </a:r>
            <a:r>
              <a:rPr lang="tr-TR" sz="2800" b="1" dirty="0"/>
              <a:t> </a:t>
            </a:r>
            <a:r>
              <a:rPr lang="tr-TR" sz="2800" b="1" dirty="0" err="1"/>
              <a:t>Packaging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/>
              <a:t>Shelf</a:t>
            </a:r>
            <a:r>
              <a:rPr lang="tr-TR" sz="2800" b="1" dirty="0"/>
              <a:t> Life: A </a:t>
            </a:r>
            <a:r>
              <a:rPr lang="tr-TR" sz="2800" b="1" dirty="0" err="1"/>
              <a:t>Practical</a:t>
            </a:r>
            <a:r>
              <a:rPr lang="tr-TR" sz="2800" b="1" dirty="0"/>
              <a:t> Guide</a:t>
            </a:r>
            <a:r>
              <a:rPr lang="tr-TR" sz="2800" dirty="0"/>
              <a:t>. CRC </a:t>
            </a:r>
            <a:r>
              <a:rPr lang="tr-TR" sz="2800" dirty="0" err="1"/>
              <a:t>Press</a:t>
            </a:r>
            <a:r>
              <a:rPr lang="tr-TR" sz="2800" dirty="0"/>
              <a:t> </a:t>
            </a:r>
            <a:r>
              <a:rPr lang="tr-TR" sz="2800" dirty="0" err="1"/>
              <a:t>Taylor&amp;Francis</a:t>
            </a:r>
            <a:r>
              <a:rPr lang="tr-TR" sz="2800" dirty="0"/>
              <a:t> </a:t>
            </a:r>
            <a:r>
              <a:rPr lang="tr-TR" sz="2800" dirty="0" err="1"/>
              <a:t>Group</a:t>
            </a:r>
            <a:r>
              <a:rPr lang="tr-TR" sz="2800" dirty="0"/>
              <a:t>. 408 </a:t>
            </a:r>
            <a:r>
              <a:rPr lang="tr-TR" sz="2800" dirty="0" err="1"/>
              <a:t>pages</a:t>
            </a:r>
            <a:endParaRPr lang="tr-TR" sz="2800" dirty="0"/>
          </a:p>
          <a:p>
            <a:pPr marL="0" indent="0">
              <a:buClr>
                <a:schemeClr val="accent2">
                  <a:lumMod val="75000"/>
                </a:schemeClr>
              </a:buClr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2099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871</TotalTime>
  <Words>5154</Words>
  <Application>Microsoft Office PowerPoint</Application>
  <PresentationFormat>Ekran Gösterisi (4:3)</PresentationFormat>
  <Paragraphs>638</Paragraphs>
  <Slides>90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90</vt:i4>
      </vt:variant>
    </vt:vector>
  </HeadingPairs>
  <TitlesOfParts>
    <vt:vector size="95" baseType="lpstr">
      <vt:lpstr>Calibri</vt:lpstr>
      <vt:lpstr>Tw Cen MT</vt:lpstr>
      <vt:lpstr>Wingdings</vt:lpstr>
      <vt:lpstr>Wingdings 2</vt:lpstr>
      <vt:lpstr>Tema1</vt:lpstr>
      <vt:lpstr>Packaged product qualıty and shelf lıfe</vt:lpstr>
      <vt:lpstr>What is food quality?</vt:lpstr>
      <vt:lpstr>Conditions affecting quality of packaged food</vt:lpstr>
      <vt:lpstr>What is food safety?</vt:lpstr>
      <vt:lpstr>Conditions affecting safety of packaged food</vt:lpstr>
      <vt:lpstr>What is shelf life?</vt:lpstr>
      <vt:lpstr>What can we do for the protection of quality and safety?</vt:lpstr>
      <vt:lpstr>DETERIORATIVE REACTIONS IN FOODS</vt:lpstr>
      <vt:lpstr>Deteriorative reactions in foods</vt:lpstr>
      <vt:lpstr>Deteriorative reactions in foods</vt:lpstr>
      <vt:lpstr>FACTORS AFFECTING DETERIORATIVE REACTIONS</vt:lpstr>
      <vt:lpstr>Factors affecting deteriorative reactions  </vt:lpstr>
      <vt:lpstr>INTRINSIC PARAMETERS</vt:lpstr>
      <vt:lpstr>1) Water activity</vt:lpstr>
      <vt:lpstr>1) Water activity</vt:lpstr>
      <vt:lpstr>Rates of reactions as a function of water activity</vt:lpstr>
      <vt:lpstr>2) Oxidation-reduction potential</vt:lpstr>
      <vt:lpstr>2) Oxidation-reduction potential</vt:lpstr>
      <vt:lpstr>2) Oxidation-reduction potential</vt:lpstr>
      <vt:lpstr>EXTRINSIC PARAMETERS</vt:lpstr>
      <vt:lpstr>1) Temperature</vt:lpstr>
      <vt:lpstr>2) Relative humidity</vt:lpstr>
      <vt:lpstr>3) Gas atmosphere</vt:lpstr>
      <vt:lpstr>3) Gas atmosphere</vt:lpstr>
      <vt:lpstr>4) Light</vt:lpstr>
      <vt:lpstr>4) Light</vt:lpstr>
      <vt:lpstr>DETERIORATIVE REACTIONS IN FOODS</vt:lpstr>
      <vt:lpstr>Deteriorative reactions in foods</vt:lpstr>
      <vt:lpstr>1) Enzymatic reactions</vt:lpstr>
      <vt:lpstr>1) Enzymatic reactions</vt:lpstr>
      <vt:lpstr>2) Physical changes</vt:lpstr>
      <vt:lpstr>2.1) Physical damage</vt:lpstr>
      <vt:lpstr>2.1) Physical damage</vt:lpstr>
      <vt:lpstr>2.2.) Insect damage</vt:lpstr>
      <vt:lpstr>2.2.) Insect damage</vt:lpstr>
      <vt:lpstr>2.3) Moisture changes</vt:lpstr>
      <vt:lpstr>2.3) Moisture changes</vt:lpstr>
      <vt:lpstr>2.3) Moisture changes</vt:lpstr>
      <vt:lpstr>2.3) Moisture changes</vt:lpstr>
      <vt:lpstr>2.3) Moisture changes</vt:lpstr>
      <vt:lpstr>2.3) Moisture changes</vt:lpstr>
      <vt:lpstr>2.4) Barrier to odor pick-up</vt:lpstr>
      <vt:lpstr>2.5) Flavour scalping</vt:lpstr>
      <vt:lpstr>2.5) Flavour scalping</vt:lpstr>
      <vt:lpstr>3) Microbiological changes</vt:lpstr>
      <vt:lpstr>3) Microbiological changes</vt:lpstr>
      <vt:lpstr>3) Microbiological changes</vt:lpstr>
      <vt:lpstr>Special aw values for microorganisms</vt:lpstr>
      <vt:lpstr>CHEMICAL REACTIONS</vt:lpstr>
      <vt:lpstr>Chemical reactions</vt:lpstr>
      <vt:lpstr>Chemical reactions</vt:lpstr>
      <vt:lpstr>Chemical reactions</vt:lpstr>
      <vt:lpstr>Chemical changes in lipids</vt:lpstr>
      <vt:lpstr>Lipolysis (Hydrolysis in lipids)</vt:lpstr>
      <vt:lpstr>Enzymatic lipid hydrolysis</vt:lpstr>
      <vt:lpstr>Enzymatic lipid hydrolysis</vt:lpstr>
      <vt:lpstr>Chemical lipid hydrolysis</vt:lpstr>
      <vt:lpstr>Chemical lipid hydrolysis</vt:lpstr>
      <vt:lpstr>What is the importance of free fatty acids in food industry?</vt:lpstr>
      <vt:lpstr>Lipid oxidation</vt:lpstr>
      <vt:lpstr>Lipid oxidation</vt:lpstr>
      <vt:lpstr>Lipid oxidation</vt:lpstr>
      <vt:lpstr>The estimated maximum oxygen tolerance of various foods</vt:lpstr>
      <vt:lpstr>Lipid oxidation</vt:lpstr>
      <vt:lpstr>Lipid oxidation</vt:lpstr>
      <vt:lpstr>1) The stages of lipid oxidation</vt:lpstr>
      <vt:lpstr>The stages of lipid oxidation</vt:lpstr>
      <vt:lpstr>Formation of free radicals</vt:lpstr>
      <vt:lpstr>Degradation products and undesirable results of lipid oxidation</vt:lpstr>
      <vt:lpstr>The factors that affect lipid oxidation rate</vt:lpstr>
      <vt:lpstr>Important results of lipid oxidation</vt:lpstr>
      <vt:lpstr>How we can stop or retard lipid oxidation?</vt:lpstr>
      <vt:lpstr>Precautions and packaging options to retard/prevent lipid oxidation</vt:lpstr>
      <vt:lpstr>Nonenzymatic browning reactions</vt:lpstr>
      <vt:lpstr>Nonenzymatic browning reactions</vt:lpstr>
      <vt:lpstr>Nonenzymatic browning reactions</vt:lpstr>
      <vt:lpstr>Color changes</vt:lpstr>
      <vt:lpstr>Color changes in tomatoes</vt:lpstr>
      <vt:lpstr>Color changes in fresh meats</vt:lpstr>
      <vt:lpstr>Color changes in fresh meats</vt:lpstr>
      <vt:lpstr>PowerPoint Sunusu</vt:lpstr>
      <vt:lpstr>Color changes in cured meat products</vt:lpstr>
      <vt:lpstr>Flavor changes</vt:lpstr>
      <vt:lpstr>Flavor changes</vt:lpstr>
      <vt:lpstr>Flavor changes</vt:lpstr>
      <vt:lpstr>Flavor changes</vt:lpstr>
      <vt:lpstr>Nutritional changes</vt:lpstr>
      <vt:lpstr>Nutritional changes</vt:lpstr>
      <vt:lpstr>Nutritional changes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Windows Kullanıcısı</cp:lastModifiedBy>
  <cp:revision>86</cp:revision>
  <dcterms:created xsi:type="dcterms:W3CDTF">2020-02-11T12:23:21Z</dcterms:created>
  <dcterms:modified xsi:type="dcterms:W3CDTF">2020-03-11T10:24:11Z</dcterms:modified>
</cp:coreProperties>
</file>