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6"/>
  </p:notesMasterIdLst>
  <p:sldIdLst>
    <p:sldId id="256" r:id="rId2"/>
    <p:sldId id="332" r:id="rId3"/>
    <p:sldId id="257" r:id="rId4"/>
    <p:sldId id="258" r:id="rId5"/>
    <p:sldId id="259" r:id="rId6"/>
    <p:sldId id="260" r:id="rId7"/>
    <p:sldId id="311" r:id="rId8"/>
    <p:sldId id="308" r:id="rId9"/>
    <p:sldId id="309" r:id="rId10"/>
    <p:sldId id="312" r:id="rId11"/>
    <p:sldId id="310" r:id="rId12"/>
    <p:sldId id="313" r:id="rId13"/>
    <p:sldId id="314" r:id="rId14"/>
    <p:sldId id="315" r:id="rId15"/>
    <p:sldId id="316" r:id="rId16"/>
    <p:sldId id="317" r:id="rId17"/>
    <p:sldId id="318" r:id="rId18"/>
    <p:sldId id="319" r:id="rId19"/>
    <p:sldId id="320" r:id="rId20"/>
    <p:sldId id="261" r:id="rId21"/>
    <p:sldId id="262" r:id="rId22"/>
    <p:sldId id="263" r:id="rId23"/>
    <p:sldId id="277" r:id="rId24"/>
    <p:sldId id="273" r:id="rId25"/>
    <p:sldId id="274" r:id="rId26"/>
    <p:sldId id="275" r:id="rId27"/>
    <p:sldId id="276" r:id="rId28"/>
    <p:sldId id="278" r:id="rId29"/>
    <p:sldId id="279" r:id="rId30"/>
    <p:sldId id="264" r:id="rId31"/>
    <p:sldId id="265" r:id="rId32"/>
    <p:sldId id="266" r:id="rId33"/>
    <p:sldId id="267" r:id="rId34"/>
    <p:sldId id="268" r:id="rId35"/>
    <p:sldId id="269" r:id="rId36"/>
    <p:sldId id="270" r:id="rId37"/>
    <p:sldId id="271" r:id="rId38"/>
    <p:sldId id="321" r:id="rId39"/>
    <p:sldId id="280" r:id="rId40"/>
    <p:sldId id="281" r:id="rId41"/>
    <p:sldId id="282" r:id="rId42"/>
    <p:sldId id="322" r:id="rId43"/>
    <p:sldId id="323" r:id="rId44"/>
    <p:sldId id="324" r:id="rId45"/>
    <p:sldId id="325" r:id="rId46"/>
    <p:sldId id="326" r:id="rId47"/>
    <p:sldId id="283" r:id="rId48"/>
    <p:sldId id="295" r:id="rId49"/>
    <p:sldId id="284" r:id="rId50"/>
    <p:sldId id="285" r:id="rId51"/>
    <p:sldId id="286" r:id="rId52"/>
    <p:sldId id="287" r:id="rId53"/>
    <p:sldId id="296" r:id="rId54"/>
    <p:sldId id="288" r:id="rId55"/>
    <p:sldId id="289" r:id="rId56"/>
    <p:sldId id="290" r:id="rId57"/>
    <p:sldId id="297" r:id="rId58"/>
    <p:sldId id="298" r:id="rId59"/>
    <p:sldId id="291" r:id="rId60"/>
    <p:sldId id="292" r:id="rId61"/>
    <p:sldId id="293" r:id="rId62"/>
    <p:sldId id="294" r:id="rId63"/>
    <p:sldId id="299" r:id="rId64"/>
    <p:sldId id="300" r:id="rId65"/>
    <p:sldId id="302" r:id="rId66"/>
    <p:sldId id="303" r:id="rId67"/>
    <p:sldId id="304" r:id="rId68"/>
    <p:sldId id="305" r:id="rId69"/>
    <p:sldId id="306" r:id="rId70"/>
    <p:sldId id="307" r:id="rId71"/>
    <p:sldId id="327" r:id="rId72"/>
    <p:sldId id="328" r:id="rId73"/>
    <p:sldId id="329" r:id="rId74"/>
    <p:sldId id="330" r:id="rId75"/>
    <p:sldId id="331" r:id="rId76"/>
    <p:sldId id="333" r:id="rId77"/>
    <p:sldId id="334" r:id="rId78"/>
    <p:sldId id="335" r:id="rId79"/>
    <p:sldId id="336" r:id="rId80"/>
    <p:sldId id="337" r:id="rId81"/>
    <p:sldId id="338" r:id="rId82"/>
    <p:sldId id="339" r:id="rId83"/>
    <p:sldId id="340"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60" r:id="rId97"/>
    <p:sldId id="359" r:id="rId98"/>
    <p:sldId id="355" r:id="rId99"/>
    <p:sldId id="356" r:id="rId100"/>
    <p:sldId id="357" r:id="rId101"/>
    <p:sldId id="358" r:id="rId102"/>
    <p:sldId id="361" r:id="rId103"/>
    <p:sldId id="362" r:id="rId104"/>
    <p:sldId id="363" r:id="rId105"/>
    <p:sldId id="364" r:id="rId106"/>
    <p:sldId id="365" r:id="rId107"/>
    <p:sldId id="367" r:id="rId108"/>
    <p:sldId id="368" r:id="rId109"/>
    <p:sldId id="369" r:id="rId110"/>
    <p:sldId id="370" r:id="rId111"/>
    <p:sldId id="371" r:id="rId112"/>
    <p:sldId id="372" r:id="rId113"/>
    <p:sldId id="373" r:id="rId114"/>
    <p:sldId id="379" r:id="rId115"/>
    <p:sldId id="380" r:id="rId116"/>
    <p:sldId id="381" r:id="rId117"/>
    <p:sldId id="382" r:id="rId118"/>
    <p:sldId id="383" r:id="rId119"/>
    <p:sldId id="384" r:id="rId120"/>
    <p:sldId id="374" r:id="rId121"/>
    <p:sldId id="376" r:id="rId122"/>
    <p:sldId id="377" r:id="rId123"/>
    <p:sldId id="378" r:id="rId124"/>
    <p:sldId id="272" r:id="rId1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94660"/>
  </p:normalViewPr>
  <p:slideViewPr>
    <p:cSldViewPr>
      <p:cViewPr>
        <p:scale>
          <a:sx n="95" d="100"/>
          <a:sy n="95" d="100"/>
        </p:scale>
        <p:origin x="-1080" y="2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A2D319-9AB3-4C8F-BE4D-B2163C485A0E}" type="datetimeFigureOut">
              <a:rPr lang="tr-TR" smtClean="0"/>
              <a:pPr/>
              <a:t>28.12.2017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2C9C1C-3A5B-4595-98C7-C471B5CB8223}" type="slidenum">
              <a:rPr lang="tr-TR" smtClean="0"/>
              <a:pPr/>
              <a:t>‹#›</a:t>
            </a:fld>
            <a:endParaRPr lang="tr-TR"/>
          </a:p>
        </p:txBody>
      </p:sp>
    </p:spTree>
    <p:extLst>
      <p:ext uri="{BB962C8B-B14F-4D97-AF65-F5344CB8AC3E}">
        <p14:creationId xmlns:p14="http://schemas.microsoft.com/office/powerpoint/2010/main" val="3039840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F2C9C1C-3A5B-4595-98C7-C471B5CB8223}" type="slidenum">
              <a:rPr lang="tr-TR" smtClean="0"/>
              <a:pPr/>
              <a:t>1</a:t>
            </a:fld>
            <a:endParaRPr lang="tr-TR"/>
          </a:p>
        </p:txBody>
      </p:sp>
    </p:spTree>
    <p:extLst>
      <p:ext uri="{BB962C8B-B14F-4D97-AF65-F5344CB8AC3E}">
        <p14:creationId xmlns:p14="http://schemas.microsoft.com/office/powerpoint/2010/main" val="2147543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F2C9C1C-3A5B-4595-98C7-C471B5CB8223}" type="slidenum">
              <a:rPr lang="tr-TR" smtClean="0"/>
              <a:pPr/>
              <a:t>118</a:t>
            </a:fld>
            <a:endParaRPr lang="tr-TR"/>
          </a:p>
        </p:txBody>
      </p:sp>
    </p:spTree>
    <p:extLst>
      <p:ext uri="{BB962C8B-B14F-4D97-AF65-F5344CB8AC3E}">
        <p14:creationId xmlns:p14="http://schemas.microsoft.com/office/powerpoint/2010/main" val="2712060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pPr/>
              <a:t>28.12.2017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pPr/>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pPr/>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pPr/>
              <a:t>28.12.2017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pPr/>
              <a:t>28.12.2017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pPr/>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pPr/>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pPr/>
              <a:t>28.12.2017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pPr/>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pPr/>
              <a:t>28.12.2017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pPr/>
              <a:t>28.12.2017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pPr/>
              <a:t>28.12.2017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NUL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4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47664" y="332656"/>
            <a:ext cx="7272808" cy="45719"/>
          </a:xfrm>
        </p:spPr>
        <p:txBody>
          <a:bodyPr>
            <a:normAutofit fontScale="90000"/>
          </a:bodyPr>
          <a:lstStyle/>
          <a:p>
            <a:pPr algn="ctr"/>
            <a:endParaRPr lang="tr-TR" dirty="0"/>
          </a:p>
        </p:txBody>
      </p:sp>
      <p:sp>
        <p:nvSpPr>
          <p:cNvPr id="3" name="Alt Başlık 2"/>
          <p:cNvSpPr>
            <a:spLocks noGrp="1"/>
          </p:cNvSpPr>
          <p:nvPr>
            <p:ph type="subTitle" idx="1"/>
          </p:nvPr>
        </p:nvSpPr>
        <p:spPr>
          <a:xfrm>
            <a:off x="107504" y="1556792"/>
            <a:ext cx="8784976" cy="5301208"/>
          </a:xfrm>
        </p:spPr>
        <p:txBody>
          <a:bodyPr/>
          <a:lstStyle/>
          <a:p>
            <a:endParaRPr lang="tr-TR" dirty="0"/>
          </a:p>
        </p:txBody>
      </p:sp>
      <p:pic>
        <p:nvPicPr>
          <p:cNvPr id="1026" name="Picture 2" descr="C:\Users\Emrah Işık\Desktop\POETRY 1900-1950\WEEK 7-8 WAR POETRY\World War Poetry I post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58450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79512" y="0"/>
            <a:ext cx="8856984" cy="6741368"/>
          </a:xfrm>
        </p:spPr>
      </p:pic>
    </p:spTree>
    <p:extLst>
      <p:ext uri="{BB962C8B-B14F-4D97-AF65-F5344CB8AC3E}">
        <p14:creationId xmlns:p14="http://schemas.microsoft.com/office/powerpoint/2010/main" val="289463050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332656"/>
            <a:ext cx="8640960" cy="6141296"/>
          </a:xfrm>
        </p:spPr>
        <p:txBody>
          <a:bodyPr>
            <a:normAutofit lnSpcReduction="10000"/>
          </a:bodyPr>
          <a:lstStyle/>
          <a:p>
            <a:endParaRPr lang="tr-TR" dirty="0" smtClean="0"/>
          </a:p>
          <a:p>
            <a:r>
              <a:rPr lang="en-US" dirty="0" smtClean="0"/>
              <a:t>Different in many ways from the other war poets, Isaac Rosenberg is the poet whose conviction that war is the most detestable machine mankind has ever invented appears in many of his poems. </a:t>
            </a:r>
            <a:endParaRPr lang="tr-TR" dirty="0" smtClean="0"/>
          </a:p>
          <a:p>
            <a:r>
              <a:rPr lang="en-US" dirty="0" smtClean="0"/>
              <a:t>His poetry shows that the civilians are blind and deaf to the sufferings of the soldiers and the detached tone, irony and graphic details are examples of how he conveys his conviction. Rosenberg sees the experience of war as a theme that can be put into poetry. </a:t>
            </a:r>
            <a:endParaRPr lang="tr-TR" dirty="0" smtClean="0"/>
          </a:p>
          <a:p>
            <a:r>
              <a:rPr lang="en-US" dirty="0" smtClean="0"/>
              <a:t>Jon </a:t>
            </a:r>
            <a:r>
              <a:rPr lang="en-US" dirty="0" err="1" smtClean="0"/>
              <a:t>Silkin</a:t>
            </a:r>
            <a:r>
              <a:rPr lang="en-US" dirty="0" smtClean="0"/>
              <a:t> in the Introduction to the </a:t>
            </a:r>
            <a:r>
              <a:rPr lang="en-US" i="1" dirty="0" smtClean="0"/>
              <a:t>Penguin Book of First World War Poetry </a:t>
            </a:r>
            <a:r>
              <a:rPr lang="en-US" dirty="0" smtClean="0"/>
              <a:t>remarks Rosenberg as </a:t>
            </a:r>
            <a:r>
              <a:rPr lang="en-US" dirty="0" smtClean="0">
                <a:solidFill>
                  <a:srgbClr val="FF0000"/>
                </a:solidFill>
              </a:rPr>
              <a:t>representing the fourth and final stage of consciousness</a:t>
            </a:r>
            <a:r>
              <a:rPr lang="en-US" dirty="0" smtClean="0"/>
              <a:t>, ‘</a:t>
            </a:r>
            <a:r>
              <a:rPr lang="en-US" dirty="0" smtClean="0">
                <a:solidFill>
                  <a:srgbClr val="FF0000"/>
                </a:solidFill>
              </a:rPr>
              <a:t>where anger and compassion are merged, with extreme intelligence, into active desire for change, a change that will re-align the elements of human society in such a way as to make it more creative and fruitful</a:t>
            </a:r>
            <a:r>
              <a:rPr lang="en-US" dirty="0" smtClean="0"/>
              <a:t>’. </a:t>
            </a:r>
            <a:endParaRPr lang="tr-TR"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260648"/>
            <a:ext cx="8640960" cy="6213304"/>
          </a:xfrm>
        </p:spPr>
        <p:txBody>
          <a:bodyPr>
            <a:normAutofit lnSpcReduction="10000"/>
          </a:bodyPr>
          <a:lstStyle/>
          <a:p>
            <a:endParaRPr lang="tr-TR" dirty="0" smtClean="0"/>
          </a:p>
          <a:p>
            <a:r>
              <a:rPr lang="en-US" dirty="0" smtClean="0"/>
              <a:t>Isaac Rosenberg was the son of a Jewish family moved to England from Russia. </a:t>
            </a:r>
            <a:endParaRPr lang="tr-TR" dirty="0" smtClean="0"/>
          </a:p>
          <a:p>
            <a:r>
              <a:rPr lang="en-US" dirty="0" smtClean="0"/>
              <a:t>His </a:t>
            </a:r>
            <a:r>
              <a:rPr lang="en-US" dirty="0" err="1" smtClean="0"/>
              <a:t>Jewishness</a:t>
            </a:r>
            <a:r>
              <a:rPr lang="en-US" dirty="0" smtClean="0"/>
              <a:t> sets him apart from other soldier poets who had Christian upbringings. Furthermore, ‘his working-class origins and deprived upbringing in Bristol and the East of London also mark him out from the mainly middle-class public schoolboys who make up the war poets’</a:t>
            </a:r>
            <a:r>
              <a:rPr lang="tr-TR" dirty="0" smtClean="0"/>
              <a:t>.</a:t>
            </a:r>
          </a:p>
          <a:p>
            <a:r>
              <a:rPr lang="en-US" dirty="0" smtClean="0"/>
              <a:t>Rosenberg had Jewish background and he drew on this background readily; he is in fact one of the few English Jewish poets whose poetry quite unmistakably owes much of its quality to Biblical and other Hebrew sources; but he uses this material in an original, </a:t>
            </a:r>
            <a:r>
              <a:rPr lang="en-US" dirty="0" err="1" smtClean="0"/>
              <a:t>mythopeic</a:t>
            </a:r>
            <a:r>
              <a:rPr lang="en-US" dirty="0" smtClean="0"/>
              <a:t> manner, casting his own ironies and </a:t>
            </a:r>
            <a:r>
              <a:rPr lang="en-US" dirty="0" err="1" smtClean="0"/>
              <a:t>modernities</a:t>
            </a:r>
            <a:r>
              <a:rPr lang="en-US" dirty="0" smtClean="0"/>
              <a:t> around it until it develops an atmosphere quite different from anything to be found in Hebrew literature</a:t>
            </a:r>
            <a:r>
              <a:rPr lang="tr-TR" dirty="0" smtClean="0"/>
              <a:t>.</a:t>
            </a:r>
            <a:endParaRPr lang="tr-TR"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332656"/>
            <a:ext cx="8568952" cy="6141296"/>
          </a:xfrm>
        </p:spPr>
        <p:txBody>
          <a:bodyPr/>
          <a:lstStyle/>
          <a:p>
            <a:r>
              <a:rPr lang="en-US" dirty="0" smtClean="0"/>
              <a:t>Sassoon explains the fortunes of Rosenberg as to have been born with creative gifts and into a family which ‘recognized and encouraged those gifts’. His misfortunes were to have been born into a poor family ‘virtually without money’ and to have been ‘obliged to leave school at fourteen’ to support the family financially</a:t>
            </a:r>
            <a:r>
              <a:rPr lang="tr-TR" dirty="0" smtClean="0"/>
              <a:t>.</a:t>
            </a:r>
          </a:p>
          <a:p>
            <a:r>
              <a:rPr lang="en-US" dirty="0" smtClean="0"/>
              <a:t>The young Rosenberg was intensely, even morbidly self-absorbed, socially awkward, inarticulate, and quick to perceive slights and humiliations and full of angry shyness at his lack of education and his gaucheness. But he was also convinced of his artistic calling, married to a vague but compelling spiritual idealism</a:t>
            </a:r>
            <a:r>
              <a:rPr lang="tr-TR" dirty="0" smtClean="0"/>
              <a:t>.</a:t>
            </a:r>
          </a:p>
          <a:p>
            <a:r>
              <a:rPr lang="en-US" dirty="0" smtClean="0"/>
              <a:t>The whole of Rosenberg’s life was a struggle against the constraints of the mundane. </a:t>
            </a:r>
            <a:endParaRPr lang="tr-TR" dirty="0" smtClean="0"/>
          </a:p>
          <a:p>
            <a:endParaRPr lang="tr-TR" dirty="0" smtClean="0"/>
          </a:p>
          <a:p>
            <a:endParaRPr lang="tr-TR"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188640"/>
            <a:ext cx="8424936" cy="6285312"/>
          </a:xfrm>
        </p:spPr>
        <p:txBody>
          <a:bodyPr/>
          <a:lstStyle/>
          <a:p>
            <a:r>
              <a:rPr lang="en-US" dirty="0" smtClean="0"/>
              <a:t>His reasons for enlisting, unlike the visions of </a:t>
            </a:r>
            <a:r>
              <a:rPr lang="en-US" dirty="0" err="1" smtClean="0"/>
              <a:t>valour</a:t>
            </a:r>
            <a:r>
              <a:rPr lang="en-US" dirty="0" smtClean="0"/>
              <a:t>, patriotism and sacrifice which motivated poets such as Brooke and, initially, Sassoon, were economically driven. </a:t>
            </a:r>
            <a:endParaRPr lang="tr-TR" dirty="0" smtClean="0"/>
          </a:p>
          <a:p>
            <a:r>
              <a:rPr lang="en-US" dirty="0" smtClean="0"/>
              <a:t>He freely admitted that he ‘never joined the army from patriotic reasons’. It was simply because he could not get work and needed to earn some money to send home to his struggling mother. </a:t>
            </a:r>
            <a:endParaRPr lang="tr-TR" dirty="0" smtClean="0"/>
          </a:p>
          <a:p>
            <a:pPr>
              <a:buNone/>
            </a:pPr>
            <a:endParaRPr lang="tr-TR" dirty="0" smtClean="0"/>
          </a:p>
          <a:p>
            <a:r>
              <a:rPr lang="tr-TR" dirty="0" smtClean="0"/>
              <a:t>R</a:t>
            </a:r>
            <a:r>
              <a:rPr lang="en-US" dirty="0" err="1" smtClean="0"/>
              <a:t>osenberg</a:t>
            </a:r>
            <a:r>
              <a:rPr lang="en-US" dirty="0" smtClean="0"/>
              <a:t> was one of the few soldier-poets who joined the Army for financial reasons. At the time of enlisting, he writes, ‘I would be doing the most criminal thing a man can do.’ </a:t>
            </a:r>
            <a:endParaRPr lang="tr-TR" dirty="0" smtClean="0"/>
          </a:p>
          <a:p>
            <a:endParaRPr lang="tr-TR" dirty="0" smtClean="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260648"/>
            <a:ext cx="8496944" cy="6213304"/>
          </a:xfrm>
        </p:spPr>
        <p:txBody>
          <a:bodyPr>
            <a:normAutofit lnSpcReduction="10000"/>
          </a:bodyPr>
          <a:lstStyle/>
          <a:p>
            <a:endParaRPr lang="tr-TR" dirty="0" smtClean="0"/>
          </a:p>
          <a:p>
            <a:r>
              <a:rPr lang="en-US" dirty="0" smtClean="0"/>
              <a:t>Rosenberg was, among the soldier poets, the soldier who spent the longest time in France, ‘serving almost uninterruptedly for twenty-one months from June 1916 till his death during a wiring patrol on 1 April 1918’. The period was harsh for him and in his letters, he complains the life he had to endure: </a:t>
            </a:r>
            <a:endParaRPr lang="tr-TR" dirty="0" smtClean="0"/>
          </a:p>
          <a:p>
            <a:pPr>
              <a:buNone/>
            </a:pPr>
            <a:r>
              <a:rPr lang="en-US" sz="2000" i="1" dirty="0" smtClean="0"/>
              <a:t>I could not get the work I thought I might so I have joined this Bantam Battalion (as I was too short for any other) which seems to be the most rascally affair in the world. I have to eat out of a basin together with some horribly smelling scavenger who spits and sneezes into it etc. ...Besides my being a Jew makes it bad amongst these wretches. </a:t>
            </a:r>
            <a:endParaRPr lang="tr-TR" sz="2000" i="1" dirty="0" smtClean="0"/>
          </a:p>
          <a:p>
            <a:r>
              <a:rPr lang="en-US" sz="2000" dirty="0" smtClean="0"/>
              <a:t>The position held by the soldier poet is reflected in the letters. While the officer poets Owen and Sassoon hardly ever mentions the trench life in their letters, ‘Rosenberg’s letters expose aspects of trench life: the desperate plea for a pair of new boots or a cake; writing poetry on lavatory paper or measuring his letter by the candle-light; sleeping on damp floors</a:t>
            </a:r>
            <a:r>
              <a:rPr lang="tr-TR" sz="2000" dirty="0" smtClean="0"/>
              <a:t>.</a:t>
            </a:r>
            <a:endParaRPr lang="tr-TR" sz="20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79512" y="404664"/>
            <a:ext cx="8784976" cy="6264696"/>
          </a:xfrm>
        </p:spPr>
        <p:txBody>
          <a:bodyPr/>
          <a:lstStyle/>
          <a:p>
            <a:endParaRPr lang="tr-TR" dirty="0" smtClean="0"/>
          </a:p>
          <a:p>
            <a:r>
              <a:rPr lang="tr-TR" dirty="0" smtClean="0"/>
              <a:t>T</a:t>
            </a:r>
            <a:r>
              <a:rPr lang="en-US" dirty="0" smtClean="0"/>
              <a:t>he poetry of Isaac Rosenberg  </a:t>
            </a:r>
            <a:r>
              <a:rPr lang="tr-TR" dirty="0" err="1" smtClean="0"/>
              <a:t>both</a:t>
            </a:r>
            <a:r>
              <a:rPr lang="tr-TR" dirty="0" smtClean="0"/>
              <a:t> </a:t>
            </a:r>
            <a:r>
              <a:rPr lang="en-US" dirty="0" smtClean="0"/>
              <a:t>technically</a:t>
            </a:r>
            <a:r>
              <a:rPr lang="tr-TR" dirty="0" smtClean="0"/>
              <a:t> </a:t>
            </a:r>
            <a:r>
              <a:rPr lang="en-US" dirty="0" smtClean="0"/>
              <a:t>differ</a:t>
            </a:r>
            <a:r>
              <a:rPr lang="tr-TR" dirty="0" smtClean="0"/>
              <a:t>s</a:t>
            </a:r>
            <a:r>
              <a:rPr lang="en-US" dirty="0" smtClean="0"/>
              <a:t> from ‘that of Sassoon and Owen, </a:t>
            </a:r>
            <a:r>
              <a:rPr lang="tr-TR" dirty="0" err="1" smtClean="0"/>
              <a:t>and</a:t>
            </a:r>
            <a:r>
              <a:rPr lang="tr-TR" dirty="0" smtClean="0"/>
              <a:t> </a:t>
            </a:r>
            <a:r>
              <a:rPr lang="en-US" dirty="0" smtClean="0"/>
              <a:t>it springs less directly from disgust or the urgent need to protest by means of satire or by pathos against the war’.</a:t>
            </a:r>
            <a:endParaRPr lang="tr-TR" dirty="0" smtClean="0"/>
          </a:p>
          <a:p>
            <a:r>
              <a:rPr lang="en-US" dirty="0" smtClean="0"/>
              <a:t> One can put forward the idea that the difference also comes from the different status of these soldier poets. The Jewish and working-class background meant that ‘he was automatically enlisted as a private, rather than an officer, unlike most of the other war poets</a:t>
            </a:r>
            <a:r>
              <a:rPr lang="tr-TR" dirty="0" smtClean="0"/>
              <a:t>.</a:t>
            </a:r>
          </a:p>
          <a:p>
            <a:r>
              <a:rPr lang="en-US" dirty="0" smtClean="0"/>
              <a:t> </a:t>
            </a:r>
            <a:endParaRPr lang="tr-TR"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323528" y="332656"/>
            <a:ext cx="7601272" cy="6141296"/>
          </a:xfrm>
        </p:spPr>
        <p:txBody>
          <a:bodyPr>
            <a:normAutofit fontScale="85000" lnSpcReduction="10000"/>
          </a:bodyPr>
          <a:lstStyle/>
          <a:p>
            <a:r>
              <a:rPr lang="en-US" dirty="0" smtClean="0"/>
              <a:t>Rosenberg was distinguished from the other war poets, first, by his Jewish origins, and then by his urban and working-class background, which meant he had no English pastoral nostalgia to set against front-line experience. </a:t>
            </a:r>
            <a:endParaRPr lang="tr-TR" dirty="0" smtClean="0"/>
          </a:p>
          <a:p>
            <a:r>
              <a:rPr lang="en-US" dirty="0" smtClean="0"/>
              <a:t>The fact that he went through the war as a private also meant he saw that experience from a different perspective than the junior officer. But above all, Rosenberg is distinguished by the nature of his poetic talent. </a:t>
            </a:r>
            <a:endParaRPr lang="tr-TR" dirty="0" smtClean="0"/>
          </a:p>
          <a:p>
            <a:r>
              <a:rPr lang="en-US" dirty="0" smtClean="0"/>
              <a:t>Most of his contemporaries had been formed in the Georgian mould, and had to adapt their basically conventional verse forms to sustain the weight of new experience; one sees this process very clearly in Sassoon. </a:t>
            </a:r>
            <a:endParaRPr lang="tr-TR" dirty="0" smtClean="0"/>
          </a:p>
          <a:p>
            <a:r>
              <a:rPr lang="en-US" dirty="0" smtClean="0"/>
              <a:t>But Rosenberg, unburdened by this tradition, was from the beginning far more willing to experiment with poetic language. </a:t>
            </a:r>
            <a:endParaRPr lang="tr-TR" dirty="0" smtClean="0"/>
          </a:p>
          <a:p>
            <a:r>
              <a:rPr lang="en-US" dirty="0" smtClean="0"/>
              <a:t>Unlike other poets whose poetic offerings is often seen as beginning and ending with the war, Rosenberg’s poems of the war were a natural extension of the art he was making before he entered the trenches. </a:t>
            </a:r>
            <a:endParaRPr lang="tr-TR"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n-US" b="1" dirty="0" smtClean="0"/>
              <a:t>Break of Day In The Trenches </a:t>
            </a:r>
            <a:r>
              <a:rPr lang="tr-TR" b="1" dirty="0" smtClean="0"/>
              <a:t>(1916)</a:t>
            </a:r>
            <a:endParaRPr lang="tr-TR" dirty="0"/>
          </a:p>
        </p:txBody>
      </p:sp>
      <p:sp>
        <p:nvSpPr>
          <p:cNvPr id="3" name="2 İçerik Yer Tutucusu"/>
          <p:cNvSpPr>
            <a:spLocks noGrp="1"/>
          </p:cNvSpPr>
          <p:nvPr>
            <p:ph sz="quarter" idx="1"/>
          </p:nvPr>
        </p:nvSpPr>
        <p:spPr/>
        <p:txBody>
          <a:bodyPr>
            <a:normAutofit fontScale="40000" lnSpcReduction="20000"/>
          </a:bodyPr>
          <a:lstStyle/>
          <a:p>
            <a:pPr>
              <a:buNone/>
            </a:pPr>
            <a:r>
              <a:rPr lang="en-US" dirty="0" smtClean="0"/>
              <a:t>The darkness crumbles away. </a:t>
            </a:r>
            <a:endParaRPr lang="tr-TR" dirty="0" smtClean="0"/>
          </a:p>
          <a:p>
            <a:pPr>
              <a:buNone/>
            </a:pPr>
            <a:endParaRPr lang="en-US" dirty="0" smtClean="0"/>
          </a:p>
          <a:p>
            <a:pPr fontAlgn="base">
              <a:buNone/>
            </a:pPr>
            <a:r>
              <a:rPr lang="en-US" dirty="0" smtClean="0"/>
              <a:t>It is the same old druid Time as ever, </a:t>
            </a:r>
            <a:br>
              <a:rPr lang="en-US" dirty="0" smtClean="0"/>
            </a:br>
            <a:endParaRPr lang="en-US" dirty="0" smtClean="0"/>
          </a:p>
          <a:p>
            <a:pPr fontAlgn="base">
              <a:buNone/>
            </a:pPr>
            <a:r>
              <a:rPr lang="en-US" dirty="0" smtClean="0"/>
              <a:t>Only a live thing leaps my hand, </a:t>
            </a:r>
            <a:br>
              <a:rPr lang="en-US" dirty="0" smtClean="0"/>
            </a:br>
            <a:endParaRPr lang="en-US" dirty="0" smtClean="0"/>
          </a:p>
          <a:p>
            <a:pPr fontAlgn="base">
              <a:buNone/>
            </a:pPr>
            <a:r>
              <a:rPr lang="en-US" dirty="0" smtClean="0"/>
              <a:t>A queer sardonic rat, </a:t>
            </a:r>
            <a:br>
              <a:rPr lang="en-US" dirty="0" smtClean="0"/>
            </a:br>
            <a:endParaRPr lang="en-US" dirty="0" smtClean="0"/>
          </a:p>
          <a:p>
            <a:pPr fontAlgn="base">
              <a:buNone/>
            </a:pPr>
            <a:r>
              <a:rPr lang="en-US" dirty="0" smtClean="0"/>
              <a:t>As I pull the parapet’s poppy </a:t>
            </a:r>
            <a:br>
              <a:rPr lang="en-US" dirty="0" smtClean="0"/>
            </a:br>
            <a:endParaRPr lang="en-US" dirty="0" smtClean="0"/>
          </a:p>
          <a:p>
            <a:pPr fontAlgn="base">
              <a:buNone/>
            </a:pPr>
            <a:r>
              <a:rPr lang="en-US" dirty="0" smtClean="0"/>
              <a:t>To stick behind my ear. </a:t>
            </a:r>
            <a:br>
              <a:rPr lang="en-US" dirty="0" smtClean="0"/>
            </a:br>
            <a:endParaRPr lang="en-US" dirty="0" smtClean="0"/>
          </a:p>
          <a:p>
            <a:pPr fontAlgn="base">
              <a:buNone/>
            </a:pPr>
            <a:r>
              <a:rPr lang="en-US" dirty="0" smtClean="0"/>
              <a:t>Droll rat, they would shoot you if they knew </a:t>
            </a:r>
            <a:br>
              <a:rPr lang="en-US" dirty="0" smtClean="0"/>
            </a:br>
            <a:endParaRPr lang="en-US" dirty="0" smtClean="0"/>
          </a:p>
          <a:p>
            <a:pPr fontAlgn="base">
              <a:buNone/>
            </a:pPr>
            <a:r>
              <a:rPr lang="en-US" dirty="0" smtClean="0"/>
              <a:t>Your cosmopolitan sympathies. </a:t>
            </a:r>
            <a:br>
              <a:rPr lang="en-US" dirty="0" smtClean="0"/>
            </a:br>
            <a:endParaRPr lang="en-US" dirty="0" smtClean="0"/>
          </a:p>
          <a:p>
            <a:pPr fontAlgn="base">
              <a:buNone/>
            </a:pPr>
            <a:r>
              <a:rPr lang="en-US" dirty="0" smtClean="0"/>
              <a:t>Now you have touched this English hand </a:t>
            </a:r>
            <a:br>
              <a:rPr lang="en-US" dirty="0" smtClean="0"/>
            </a:br>
            <a:endParaRPr lang="en-US" dirty="0" smtClean="0"/>
          </a:p>
          <a:p>
            <a:pPr fontAlgn="base">
              <a:buNone/>
            </a:pPr>
            <a:r>
              <a:rPr lang="en-US" dirty="0" smtClean="0"/>
              <a:t>You will do the same to a German </a:t>
            </a:r>
            <a:br>
              <a:rPr lang="en-US" dirty="0" smtClean="0"/>
            </a:br>
            <a:endParaRPr lang="en-US" dirty="0" smtClean="0"/>
          </a:p>
          <a:p>
            <a:pPr fontAlgn="base">
              <a:buNone/>
            </a:pPr>
            <a:r>
              <a:rPr lang="en-US" dirty="0" smtClean="0"/>
              <a:t>Soon, no doubt, if it be your pleasure </a:t>
            </a:r>
            <a:br>
              <a:rPr lang="en-US" dirty="0" smtClean="0"/>
            </a:br>
            <a:endParaRPr lang="en-US" dirty="0" smtClean="0"/>
          </a:p>
          <a:p>
            <a:pPr fontAlgn="base">
              <a:buNone/>
            </a:pPr>
            <a:r>
              <a:rPr lang="en-US" dirty="0" smtClean="0"/>
              <a:t>To cross the sleeping green between. </a:t>
            </a:r>
            <a:br>
              <a:rPr lang="en-US" dirty="0" smtClean="0"/>
            </a:br>
            <a:endParaRPr lang="en-US" dirty="0" smtClean="0"/>
          </a:p>
          <a:p>
            <a:pPr fontAlgn="base">
              <a:buNone/>
            </a:pPr>
            <a:r>
              <a:rPr lang="en-US" dirty="0" smtClean="0"/>
              <a:t>It seems you inwardly grin as you pass </a:t>
            </a:r>
            <a:br>
              <a:rPr lang="en-US" dirty="0" smtClean="0"/>
            </a:br>
            <a:endParaRPr lang="en-US" dirty="0" smtClean="0"/>
          </a:p>
          <a:p>
            <a:pPr fontAlgn="base">
              <a:buNone/>
            </a:pPr>
            <a:r>
              <a:rPr lang="en-US" dirty="0" smtClean="0"/>
              <a:t>Strong eyes, fine limbs, haughty athletes, </a:t>
            </a:r>
            <a:br>
              <a:rPr lang="en-US" dirty="0" smtClean="0"/>
            </a:br>
            <a:endParaRPr lang="en-US" dirty="0" smtClean="0"/>
          </a:p>
          <a:p>
            <a:endParaRPr lang="tr-TR"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251520" y="332656"/>
            <a:ext cx="8640960" cy="6141296"/>
          </a:xfrm>
        </p:spPr>
        <p:txBody>
          <a:bodyPr>
            <a:normAutofit fontScale="70000" lnSpcReduction="20000"/>
          </a:bodyPr>
          <a:lstStyle/>
          <a:p>
            <a:pPr fontAlgn="base">
              <a:buNone/>
            </a:pPr>
            <a:r>
              <a:rPr lang="en-US" dirty="0" smtClean="0"/>
              <a:t>Less chanced than you for life, </a:t>
            </a:r>
            <a:br>
              <a:rPr lang="en-US" dirty="0" smtClean="0"/>
            </a:br>
            <a:endParaRPr lang="en-US" dirty="0" smtClean="0"/>
          </a:p>
          <a:p>
            <a:pPr fontAlgn="base">
              <a:buNone/>
            </a:pPr>
            <a:r>
              <a:rPr lang="en-US" dirty="0" smtClean="0"/>
              <a:t>Bonds to the whims of murder, </a:t>
            </a:r>
            <a:br>
              <a:rPr lang="en-US" dirty="0" smtClean="0"/>
            </a:br>
            <a:endParaRPr lang="en-US" dirty="0" smtClean="0"/>
          </a:p>
          <a:p>
            <a:pPr fontAlgn="base">
              <a:buNone/>
            </a:pPr>
            <a:r>
              <a:rPr lang="en-US" dirty="0" smtClean="0"/>
              <a:t>Sprawled in the bowels of the earth, </a:t>
            </a:r>
            <a:br>
              <a:rPr lang="en-US" dirty="0" smtClean="0"/>
            </a:br>
            <a:endParaRPr lang="en-US" dirty="0" smtClean="0"/>
          </a:p>
          <a:p>
            <a:pPr fontAlgn="base">
              <a:buNone/>
            </a:pPr>
            <a:r>
              <a:rPr lang="en-US" dirty="0" smtClean="0"/>
              <a:t>The torn fields of France. </a:t>
            </a:r>
            <a:br>
              <a:rPr lang="en-US" dirty="0" smtClean="0"/>
            </a:br>
            <a:endParaRPr lang="en-US" dirty="0" smtClean="0"/>
          </a:p>
          <a:p>
            <a:pPr fontAlgn="base">
              <a:buNone/>
            </a:pPr>
            <a:r>
              <a:rPr lang="en-US" dirty="0" smtClean="0"/>
              <a:t>What do you see in our eyes </a:t>
            </a:r>
            <a:br>
              <a:rPr lang="en-US" dirty="0" smtClean="0"/>
            </a:br>
            <a:endParaRPr lang="en-US" dirty="0" smtClean="0"/>
          </a:p>
          <a:p>
            <a:pPr fontAlgn="base">
              <a:buNone/>
            </a:pPr>
            <a:r>
              <a:rPr lang="en-US" dirty="0" smtClean="0"/>
              <a:t>At the shrieking iron and flame </a:t>
            </a:r>
            <a:br>
              <a:rPr lang="en-US" dirty="0" smtClean="0"/>
            </a:br>
            <a:endParaRPr lang="en-US" dirty="0" smtClean="0"/>
          </a:p>
          <a:p>
            <a:pPr fontAlgn="base">
              <a:buNone/>
            </a:pPr>
            <a:r>
              <a:rPr lang="en-US" dirty="0" smtClean="0"/>
              <a:t>Hurled through still heavens? </a:t>
            </a:r>
            <a:br>
              <a:rPr lang="en-US" dirty="0" smtClean="0"/>
            </a:br>
            <a:endParaRPr lang="en-US" dirty="0" smtClean="0"/>
          </a:p>
          <a:p>
            <a:pPr fontAlgn="base">
              <a:buNone/>
            </a:pPr>
            <a:r>
              <a:rPr lang="en-US" dirty="0" smtClean="0"/>
              <a:t>What quaver—what heart aghast? </a:t>
            </a:r>
            <a:br>
              <a:rPr lang="en-US" dirty="0" smtClean="0"/>
            </a:br>
            <a:endParaRPr lang="en-US" dirty="0" smtClean="0"/>
          </a:p>
          <a:p>
            <a:pPr fontAlgn="base">
              <a:buNone/>
            </a:pPr>
            <a:r>
              <a:rPr lang="en-US" dirty="0" smtClean="0"/>
              <a:t>Poppies whose roots are in man’s veins </a:t>
            </a:r>
            <a:br>
              <a:rPr lang="en-US" dirty="0" smtClean="0"/>
            </a:br>
            <a:endParaRPr lang="en-US" dirty="0" smtClean="0"/>
          </a:p>
          <a:p>
            <a:pPr fontAlgn="base">
              <a:buNone/>
            </a:pPr>
            <a:r>
              <a:rPr lang="en-US" dirty="0" smtClean="0"/>
              <a:t>Drop, and are ever dropping; </a:t>
            </a:r>
            <a:br>
              <a:rPr lang="en-US" dirty="0" smtClean="0"/>
            </a:br>
            <a:endParaRPr lang="en-US" dirty="0" smtClean="0"/>
          </a:p>
          <a:p>
            <a:pPr fontAlgn="base">
              <a:buNone/>
            </a:pPr>
            <a:r>
              <a:rPr lang="en-US" dirty="0" smtClean="0"/>
              <a:t>But mine in my ear is safe— </a:t>
            </a:r>
            <a:br>
              <a:rPr lang="en-US" dirty="0" smtClean="0"/>
            </a:br>
            <a:endParaRPr lang="en-US" dirty="0" smtClean="0"/>
          </a:p>
          <a:p>
            <a:pPr fontAlgn="base">
              <a:buNone/>
            </a:pPr>
            <a:r>
              <a:rPr lang="en-US" dirty="0" smtClean="0"/>
              <a:t>Just a little white with the dust.</a:t>
            </a:r>
          </a:p>
          <a:p>
            <a:endParaRPr lang="tr-TR"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r>
              <a:rPr lang="en-US" dirty="0" smtClean="0"/>
              <a:t>Rosenberg described </a:t>
            </a:r>
            <a:r>
              <a:rPr lang="tr-TR" dirty="0" err="1" smtClean="0"/>
              <a:t>this</a:t>
            </a:r>
            <a:r>
              <a:rPr lang="tr-TR" dirty="0" smtClean="0"/>
              <a:t> </a:t>
            </a:r>
            <a:r>
              <a:rPr lang="tr-TR" dirty="0" err="1" smtClean="0"/>
              <a:t>poem</a:t>
            </a:r>
            <a:r>
              <a:rPr lang="en-US" dirty="0" smtClean="0"/>
              <a:t> as “a poem I wrote in the trenches, which is surely as simple as ordinary talk.” It remains to this day one of Rosenberg’s best-known poems. </a:t>
            </a:r>
            <a:endParaRPr lang="tr-TR" dirty="0" smtClean="0"/>
          </a:p>
          <a:p>
            <a:r>
              <a:rPr lang="en-US" dirty="0" smtClean="0"/>
              <a:t>The title already establishes the setting of the poem and states the time as well. </a:t>
            </a:r>
            <a:endParaRPr lang="tr-TR" dirty="0" smtClean="0"/>
          </a:p>
          <a:p>
            <a:r>
              <a:rPr lang="en-US" dirty="0" smtClean="0"/>
              <a:t>As it is understood, the poem deals with the trench life at dawn time. </a:t>
            </a:r>
            <a:endParaRPr lang="tr-TR" dirty="0" smtClean="0"/>
          </a:p>
          <a:p>
            <a:r>
              <a:rPr lang="en-US" dirty="0" smtClean="0"/>
              <a:t>Whereas it is traditionally a time when the lover gets up to see the beloved, here dawn- still with its darkness- is not so much welcomed because the start of the day is also start of another battle which bears the risk of dying. </a:t>
            </a:r>
            <a:endParaRPr lang="tr-TR" dirty="0" smtClean="0"/>
          </a:p>
          <a:p>
            <a:r>
              <a:rPr lang="en-US" dirty="0" smtClean="0"/>
              <a:t>With the first line opens the poem, and so do the day and the mind. The day starts as it is the dawn time and the mind broadens its horizon as it gets to learn some hidden truths. The first thing the soldier observes is a rat. </a:t>
            </a: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a:p>
        </p:txBody>
      </p:sp>
      <p:sp>
        <p:nvSpPr>
          <p:cNvPr id="3" name="İçerik Yer Tutucusu 2"/>
          <p:cNvSpPr>
            <a:spLocks noGrp="1"/>
          </p:cNvSpPr>
          <p:nvPr>
            <p:ph sz="quarter" idx="1"/>
          </p:nvPr>
        </p:nvSpPr>
        <p:spPr>
          <a:xfrm>
            <a:off x="457200" y="332656"/>
            <a:ext cx="7467600" cy="6141296"/>
          </a:xfrm>
        </p:spPr>
        <p:txBody>
          <a:bodyPr/>
          <a:lstStyle/>
          <a:p>
            <a:r>
              <a:rPr lang="en-US" dirty="0"/>
              <a:t>Martin Stephen in </a:t>
            </a:r>
            <a:r>
              <a:rPr lang="en-US" i="1" dirty="0"/>
              <a:t>The Price of Pity </a:t>
            </a:r>
            <a:r>
              <a:rPr lang="en-US" dirty="0"/>
              <a:t>(1996) </a:t>
            </a:r>
            <a:r>
              <a:rPr lang="en-US" dirty="0" err="1"/>
              <a:t>summarises</a:t>
            </a:r>
            <a:r>
              <a:rPr lang="en-US" dirty="0"/>
              <a:t> the horror of the conflict as follows</a:t>
            </a:r>
            <a:r>
              <a:rPr lang="en-US" dirty="0" smtClean="0"/>
              <a:t>:</a:t>
            </a:r>
            <a:endParaRPr lang="tr-TR" dirty="0" smtClean="0"/>
          </a:p>
          <a:p>
            <a:pPr marL="0" indent="0">
              <a:buNone/>
            </a:pPr>
            <a:endParaRPr lang="en-US" dirty="0"/>
          </a:p>
          <a:p>
            <a:pPr marL="0" indent="0">
              <a:buNone/>
            </a:pPr>
            <a:r>
              <a:rPr lang="en-US" dirty="0" smtClean="0"/>
              <a:t>"</a:t>
            </a:r>
            <a:r>
              <a:rPr lang="en-US" sz="2000" dirty="0"/>
              <a:t>The European powers were mighty in their strength and wealth. They were neither wholly good nor wholly bad, and were brought to near- destruction by powers of ambition, greed and aggression that had always been there but which had never before led to destruction on such a scale. The war evoked pity and terror like no other, and when peace was declared there was an almost animal venting of emotion in the streets of Britain. It unleashed untold suffering on Europe, a suffering that went out of the control of any human agency and which toppled some monarchies and shook other </a:t>
            </a:r>
            <a:r>
              <a:rPr lang="en-US" sz="2000" dirty="0" smtClean="0"/>
              <a:t>nations </a:t>
            </a:r>
            <a:r>
              <a:rPr lang="en-US" sz="2000" dirty="0"/>
              <a:t>to their </a:t>
            </a:r>
            <a:r>
              <a:rPr lang="en-US" sz="2000" dirty="0" smtClean="0"/>
              <a:t>roots</a:t>
            </a:r>
            <a:r>
              <a:rPr lang="tr-TR" sz="2000" dirty="0" smtClean="0"/>
              <a:t>. (236)</a:t>
            </a:r>
            <a:endParaRPr lang="tr-TR" sz="2000" dirty="0"/>
          </a:p>
        </p:txBody>
      </p:sp>
    </p:spTree>
    <p:extLst>
      <p:ext uri="{BB962C8B-B14F-4D97-AF65-F5344CB8AC3E}">
        <p14:creationId xmlns:p14="http://schemas.microsoft.com/office/powerpoint/2010/main" val="3692209695"/>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332656"/>
            <a:ext cx="8568952" cy="6336704"/>
          </a:xfrm>
        </p:spPr>
        <p:txBody>
          <a:bodyPr>
            <a:normAutofit fontScale="92500"/>
          </a:bodyPr>
          <a:lstStyle/>
          <a:p>
            <a:endParaRPr lang="tr-TR" dirty="0" smtClean="0"/>
          </a:p>
          <a:p>
            <a:r>
              <a:rPr lang="en-US" dirty="0" smtClean="0"/>
              <a:t>The rat is no longer the hateful animal that spreads the disease but the animal that connects the fighting enemies -at least briefly. </a:t>
            </a:r>
            <a:endParaRPr lang="tr-TR" dirty="0" smtClean="0"/>
          </a:p>
          <a:p>
            <a:r>
              <a:rPr lang="en-US" dirty="0" smtClean="0"/>
              <a:t>The touch of the animal will be the common point of the narrator and the German soldier whom the rat chooses to touch. </a:t>
            </a:r>
            <a:endParaRPr lang="tr-TR" dirty="0" smtClean="0"/>
          </a:p>
          <a:p>
            <a:r>
              <a:rPr lang="en-US" dirty="0" smtClean="0"/>
              <a:t>The point is that whereas the politicians and army leaders separate the British and Germans through war and hatred, it is the animal that connects them through touching and the feeling of ‘cosmopolitan sympathies’. </a:t>
            </a:r>
            <a:endParaRPr lang="tr-TR" dirty="0" smtClean="0"/>
          </a:p>
          <a:p>
            <a:r>
              <a:rPr lang="en-US" dirty="0" smtClean="0"/>
              <a:t>There is an intimidate relationship between the soldier and the rat which resulted from the secret shared between them. </a:t>
            </a:r>
            <a:endParaRPr lang="tr-TR" dirty="0" smtClean="0"/>
          </a:p>
          <a:p>
            <a:r>
              <a:rPr lang="en-US" dirty="0" smtClean="0"/>
              <a:t>And in this case, the soldier would be the secret-keeper, who would not reveal the acts of the rat. The act of touching the German hand is indicative of ‘cosmopolitan sympathies’, which if revealed, would be punished by being shot. </a:t>
            </a:r>
            <a:endParaRPr lang="tr-TR"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188640"/>
            <a:ext cx="8784976" cy="6285312"/>
          </a:xfrm>
        </p:spPr>
        <p:txBody>
          <a:bodyPr/>
          <a:lstStyle/>
          <a:p>
            <a:endParaRPr lang="tr-TR" dirty="0" smtClean="0"/>
          </a:p>
          <a:p>
            <a:r>
              <a:rPr lang="en-US" dirty="0" smtClean="0"/>
              <a:t>Rosenberg’s poems reveal an utterly different ecology of war, and are altogether more populous than those of other soldier poets. </a:t>
            </a:r>
            <a:endParaRPr lang="tr-TR" dirty="0" smtClean="0"/>
          </a:p>
          <a:p>
            <a:r>
              <a:rPr lang="en-US" dirty="0" smtClean="0"/>
              <a:t>His vision of no man’s land is filled with non-human agents, from bugs to Amazons. </a:t>
            </a:r>
            <a:endParaRPr lang="tr-TR" dirty="0" smtClean="0"/>
          </a:p>
          <a:p>
            <a:r>
              <a:rPr lang="en-US" dirty="0" smtClean="0"/>
              <a:t>Owen had recycled a pantheist conceit in ‘A Terre’, a dramatic monologue on the soldiers’ ‘philosophy’, which foregrounds a Wipers Times, black comic Romantic irony purporting envy of rat, microbe and daisy, alongside resignation that ‘my fat’ will be one with bud or grain: ‘Shelley would be stunned’ (line 45). </a:t>
            </a:r>
            <a:endParaRPr lang="tr-TR" dirty="0" smtClean="0"/>
          </a:p>
          <a:p>
            <a:r>
              <a:rPr lang="en-US" dirty="0" smtClean="0"/>
              <a:t>But Rosenberg goes further in knocking military male off his pedestal, placing him in a Darwinian (not </a:t>
            </a:r>
            <a:r>
              <a:rPr lang="en-US" dirty="0" err="1" smtClean="0"/>
              <a:t>Spencerian</a:t>
            </a:r>
            <a:r>
              <a:rPr lang="en-US" dirty="0" smtClean="0"/>
              <a:t>) competition for survival with arguably fitter creatures, more ‘chanced ..... for life </a:t>
            </a:r>
            <a:endParaRPr lang="tr-TR"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79512" y="188640"/>
            <a:ext cx="8712968" cy="6285312"/>
          </a:xfrm>
        </p:spPr>
        <p:txBody>
          <a:bodyPr>
            <a:normAutofit fontScale="92500" lnSpcReduction="20000"/>
          </a:bodyPr>
          <a:lstStyle/>
          <a:p>
            <a:endParaRPr lang="tr-TR" dirty="0" smtClean="0"/>
          </a:p>
          <a:p>
            <a:r>
              <a:rPr lang="en-US" dirty="0" smtClean="0"/>
              <a:t>‘Break of Day in the Trenches’ is a free-verse meditation that sutures two </a:t>
            </a:r>
            <a:r>
              <a:rPr lang="en-US" dirty="0" err="1" smtClean="0"/>
              <a:t>overdetermined</a:t>
            </a:r>
            <a:r>
              <a:rPr lang="en-US" dirty="0" smtClean="0"/>
              <a:t> symbols of the Great War, dawn, with its withdrawal of night’s camouflage, and the poppy, nowadays compassion’s badge. </a:t>
            </a:r>
            <a:endParaRPr lang="tr-TR" dirty="0" smtClean="0"/>
          </a:p>
          <a:p>
            <a:r>
              <a:rPr lang="en-US" dirty="0" smtClean="0"/>
              <a:t>The rat’s ‘cosmopolitan sympathies’ (line 8) mock the predicament of English and German hands which can only touch thus, indirectly through a vector of disease (it is a conceit which rivals the Christmas Truce of 1914 and </a:t>
            </a:r>
            <a:r>
              <a:rPr lang="en-US" dirty="0" err="1" smtClean="0"/>
              <a:t>Owen’s</a:t>
            </a:r>
            <a:r>
              <a:rPr lang="en-US" dirty="0" smtClean="0"/>
              <a:t> Strange Meeting’ in troubling the ‘versus’ or border between enmity and fellowship) </a:t>
            </a:r>
            <a:endParaRPr lang="tr-TR" dirty="0" smtClean="0"/>
          </a:p>
          <a:p>
            <a:r>
              <a:rPr lang="en-US" dirty="0" smtClean="0"/>
              <a:t>The poem is an example of anti-war poem greatly in that it gives its full attention to the rat, which is so much inferior to the human beings. </a:t>
            </a:r>
            <a:endParaRPr lang="tr-TR" dirty="0" smtClean="0"/>
          </a:p>
          <a:p>
            <a:r>
              <a:rPr lang="en-US" dirty="0" smtClean="0"/>
              <a:t>Whereas the rat is used to describe the insanity and deterioration of the place, here the rat becomes superior to the soldiers with the following reasons: the soldiers fight yet the rat has cosmopolitan sympathies; it is the soldier not the rat that is trapped in the trenches; it is not the soldier but the rat that lives longer. </a:t>
            </a:r>
            <a:endParaRPr lang="tr-TR"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Dead</a:t>
            </a:r>
            <a:r>
              <a:rPr lang="tr-TR" b="1" dirty="0" smtClean="0"/>
              <a:t> </a:t>
            </a:r>
            <a:r>
              <a:rPr lang="tr-TR" b="1" dirty="0" err="1" smtClean="0"/>
              <a:t>Man’s</a:t>
            </a:r>
            <a:r>
              <a:rPr lang="tr-TR" b="1" dirty="0" smtClean="0"/>
              <a:t> </a:t>
            </a:r>
            <a:r>
              <a:rPr lang="tr-TR" b="1" dirty="0" err="1" smtClean="0"/>
              <a:t>Dump</a:t>
            </a:r>
            <a:r>
              <a:rPr lang="tr-TR" b="1" dirty="0" smtClean="0"/>
              <a:t> </a:t>
            </a:r>
            <a:endParaRPr lang="tr-TR" dirty="0"/>
          </a:p>
        </p:txBody>
      </p:sp>
      <p:sp>
        <p:nvSpPr>
          <p:cNvPr id="3" name="2 İçerik Yer Tutucusu"/>
          <p:cNvSpPr>
            <a:spLocks noGrp="1"/>
          </p:cNvSpPr>
          <p:nvPr>
            <p:ph sz="quarter" idx="1"/>
          </p:nvPr>
        </p:nvSpPr>
        <p:spPr/>
        <p:txBody>
          <a:bodyPr>
            <a:normAutofit/>
          </a:bodyPr>
          <a:lstStyle/>
          <a:p>
            <a:r>
              <a:rPr lang="tr-TR" dirty="0" err="1" smtClean="0"/>
              <a:t>Considered</a:t>
            </a:r>
            <a:r>
              <a:rPr lang="tr-TR" dirty="0" smtClean="0"/>
              <a:t> as </a:t>
            </a:r>
            <a:r>
              <a:rPr lang="en-US" dirty="0" smtClean="0"/>
              <a:t>Rosenberg’s finest war poem and one of the most compete crystallizations of the war experience</a:t>
            </a:r>
            <a:r>
              <a:rPr lang="tr-TR" dirty="0" smtClean="0"/>
              <a:t>.</a:t>
            </a:r>
          </a:p>
          <a:p>
            <a:r>
              <a:rPr lang="en-US" dirty="0" smtClean="0"/>
              <a:t>Rosenberg described the origins of this poem in a letter to Edward Marsh, dated May 8, 1917: </a:t>
            </a:r>
            <a:endParaRPr lang="tr-TR" dirty="0" smtClean="0"/>
          </a:p>
          <a:p>
            <a:pPr algn="just">
              <a:buNone/>
            </a:pPr>
            <a:r>
              <a:rPr lang="en-US" dirty="0" smtClean="0"/>
              <a:t>“</a:t>
            </a:r>
            <a:r>
              <a:rPr lang="en-US" sz="2000" dirty="0" smtClean="0"/>
              <a:t>I’ve written some lines suggested by going out wiring, or rather carrying wire up the line on limbers and running over dead bodies lying about. I don’t think that I’ve written is very good but I think the substance is, and when I work on it I’ll make it fine....”In this long poem, Rosenberg presents a number of different perspectives on the experience of combat. He culminates in a single snapshot of war’s devastating blow to the mind and body. </a:t>
            </a:r>
            <a:endParaRPr lang="tr-TR" sz="20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323528" y="188640"/>
            <a:ext cx="8352928" cy="6285312"/>
          </a:xfrm>
        </p:spPr>
        <p:txBody>
          <a:bodyPr/>
          <a:lstStyle/>
          <a:p>
            <a:pPr marL="0" indent="0">
              <a:buNone/>
            </a:pPr>
            <a:r>
              <a:rPr lang="en-US" dirty="0"/>
              <a:t>The plunging limbers over the shattered track </a:t>
            </a:r>
          </a:p>
          <a:p>
            <a:pPr marL="0" indent="0">
              <a:buNone/>
            </a:pPr>
            <a:r>
              <a:rPr lang="en-US" dirty="0"/>
              <a:t>Racketed with their rusty freight, </a:t>
            </a:r>
          </a:p>
          <a:p>
            <a:pPr marL="0" indent="0">
              <a:buNone/>
            </a:pPr>
            <a:r>
              <a:rPr lang="en-US" dirty="0"/>
              <a:t>Stuck out like many crowns of thorns, </a:t>
            </a:r>
          </a:p>
          <a:p>
            <a:pPr marL="0" indent="0">
              <a:buNone/>
            </a:pPr>
            <a:r>
              <a:rPr lang="en-US" dirty="0"/>
              <a:t>And the rusty stakes like </a:t>
            </a:r>
            <a:r>
              <a:rPr lang="en-US" dirty="0" err="1"/>
              <a:t>sceptres</a:t>
            </a:r>
            <a:r>
              <a:rPr lang="en-US" dirty="0"/>
              <a:t> old </a:t>
            </a:r>
          </a:p>
          <a:p>
            <a:pPr marL="0" indent="0">
              <a:buNone/>
            </a:pPr>
            <a:r>
              <a:rPr lang="en-US" dirty="0"/>
              <a:t>To stay the flood of brutish men </a:t>
            </a:r>
          </a:p>
          <a:p>
            <a:pPr marL="0" indent="0">
              <a:buNone/>
            </a:pPr>
            <a:r>
              <a:rPr lang="en-US" dirty="0"/>
              <a:t>Upon our brothers dear. </a:t>
            </a:r>
          </a:p>
          <a:p>
            <a:endParaRPr lang="en-US" dirty="0"/>
          </a:p>
          <a:p>
            <a:pPr marL="0" indent="0">
              <a:buNone/>
            </a:pPr>
            <a:r>
              <a:rPr lang="en-US" dirty="0"/>
              <a:t>The wheels lurched over sprawled dead </a:t>
            </a:r>
          </a:p>
          <a:p>
            <a:pPr marL="0" indent="0">
              <a:buNone/>
            </a:pPr>
            <a:r>
              <a:rPr lang="en-US" dirty="0"/>
              <a:t>But pained them not, though their bones crunched, </a:t>
            </a:r>
          </a:p>
          <a:p>
            <a:pPr marL="0" indent="0">
              <a:buNone/>
            </a:pPr>
            <a:r>
              <a:rPr lang="en-US" dirty="0"/>
              <a:t>Their shut mouths made no moan. </a:t>
            </a:r>
          </a:p>
          <a:p>
            <a:pPr marL="0" indent="0">
              <a:buNone/>
            </a:pPr>
            <a:r>
              <a:rPr lang="en-US" dirty="0"/>
              <a:t>They lie there huddled, friend and foeman, </a:t>
            </a:r>
          </a:p>
          <a:p>
            <a:pPr marL="0" indent="0">
              <a:buNone/>
            </a:pPr>
            <a:r>
              <a:rPr lang="en-US" dirty="0"/>
              <a:t>Man born of man, and born of woman, </a:t>
            </a:r>
          </a:p>
          <a:p>
            <a:pPr marL="0" indent="0">
              <a:buNone/>
            </a:pPr>
            <a:r>
              <a:rPr lang="en-US" dirty="0"/>
              <a:t>And shells go crying over them </a:t>
            </a:r>
          </a:p>
          <a:p>
            <a:pPr marL="0" indent="0">
              <a:buNone/>
            </a:pPr>
            <a:r>
              <a:rPr lang="en-US" dirty="0"/>
              <a:t>From night till night and now. </a:t>
            </a:r>
            <a:endParaRPr lang="tr-TR" dirty="0"/>
          </a:p>
        </p:txBody>
      </p:sp>
    </p:spTree>
    <p:extLst>
      <p:ext uri="{BB962C8B-B14F-4D97-AF65-F5344CB8AC3E}">
        <p14:creationId xmlns:p14="http://schemas.microsoft.com/office/powerpoint/2010/main" val="148391298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691736" cy="6264696"/>
          </a:xfrm>
        </p:spPr>
        <p:txBody>
          <a:bodyPr/>
          <a:lstStyle/>
          <a:p>
            <a:pPr marL="0" indent="0">
              <a:buNone/>
            </a:pPr>
            <a:r>
              <a:rPr lang="en-US" dirty="0"/>
              <a:t>Earth has waited for them, </a:t>
            </a:r>
          </a:p>
          <a:p>
            <a:pPr marL="0" indent="0">
              <a:buNone/>
            </a:pPr>
            <a:r>
              <a:rPr lang="en-US" dirty="0"/>
              <a:t>All the time of their growth </a:t>
            </a:r>
          </a:p>
          <a:p>
            <a:pPr marL="0" indent="0">
              <a:buNone/>
            </a:pPr>
            <a:r>
              <a:rPr lang="en-US" dirty="0"/>
              <a:t>Fretting for their decay: </a:t>
            </a:r>
          </a:p>
          <a:p>
            <a:pPr marL="0" indent="0">
              <a:buNone/>
            </a:pPr>
            <a:r>
              <a:rPr lang="en-US" dirty="0"/>
              <a:t>Now she has them at last! </a:t>
            </a:r>
          </a:p>
          <a:p>
            <a:pPr marL="0" indent="0">
              <a:buNone/>
            </a:pPr>
            <a:r>
              <a:rPr lang="en-US" dirty="0"/>
              <a:t>In the strength of their strength </a:t>
            </a:r>
          </a:p>
          <a:p>
            <a:pPr marL="0" indent="0">
              <a:buNone/>
            </a:pPr>
            <a:r>
              <a:rPr lang="en-US" dirty="0"/>
              <a:t>Suspended—stopped and held. </a:t>
            </a:r>
          </a:p>
          <a:p>
            <a:endParaRPr lang="en-US" dirty="0"/>
          </a:p>
          <a:p>
            <a:pPr marL="0" indent="0">
              <a:buNone/>
            </a:pPr>
            <a:r>
              <a:rPr lang="en-US" dirty="0"/>
              <a:t>What fierce imaginings their dark souls lit? </a:t>
            </a:r>
          </a:p>
          <a:p>
            <a:pPr marL="0" indent="0">
              <a:buNone/>
            </a:pPr>
            <a:r>
              <a:rPr lang="en-US" dirty="0"/>
              <a:t>Earth! have they gone into you! </a:t>
            </a:r>
          </a:p>
          <a:p>
            <a:pPr marL="0" indent="0">
              <a:buNone/>
            </a:pPr>
            <a:r>
              <a:rPr lang="en-US" dirty="0"/>
              <a:t>Somewhere they must have gone, </a:t>
            </a:r>
          </a:p>
          <a:p>
            <a:pPr marL="0" indent="0">
              <a:buNone/>
            </a:pPr>
            <a:r>
              <a:rPr lang="en-US" dirty="0"/>
              <a:t>And flung on your hard back </a:t>
            </a:r>
          </a:p>
          <a:p>
            <a:pPr marL="0" indent="0">
              <a:buNone/>
            </a:pPr>
            <a:r>
              <a:rPr lang="en-US" dirty="0"/>
              <a:t>Is their soul’s sack </a:t>
            </a:r>
          </a:p>
          <a:p>
            <a:pPr marL="0" indent="0">
              <a:buNone/>
            </a:pPr>
            <a:r>
              <a:rPr lang="en-US" dirty="0"/>
              <a:t>Emptied of God-</a:t>
            </a:r>
            <a:r>
              <a:rPr lang="en-US" dirty="0" err="1"/>
              <a:t>ancestralled</a:t>
            </a:r>
            <a:r>
              <a:rPr lang="en-US" dirty="0"/>
              <a:t> essences. </a:t>
            </a:r>
          </a:p>
          <a:p>
            <a:pPr marL="0" indent="0">
              <a:buNone/>
            </a:pPr>
            <a:r>
              <a:rPr lang="en-US" dirty="0"/>
              <a:t>Who hurled them out? Who hurled?</a:t>
            </a:r>
            <a:endParaRPr lang="tr-TR" dirty="0"/>
          </a:p>
        </p:txBody>
      </p:sp>
    </p:spTree>
    <p:extLst>
      <p:ext uri="{BB962C8B-B14F-4D97-AF65-F5344CB8AC3E}">
        <p14:creationId xmlns:p14="http://schemas.microsoft.com/office/powerpoint/2010/main" val="61924647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116632"/>
            <a:ext cx="8363272" cy="6357320"/>
          </a:xfrm>
        </p:spPr>
        <p:txBody>
          <a:bodyPr/>
          <a:lstStyle/>
          <a:p>
            <a:pPr marL="0" indent="0">
              <a:buNone/>
            </a:pPr>
            <a:r>
              <a:rPr lang="en-US" dirty="0"/>
              <a:t>None saw their spirits’ shadow shake the grass, </a:t>
            </a:r>
          </a:p>
          <a:p>
            <a:pPr marL="0" indent="0">
              <a:buNone/>
            </a:pPr>
            <a:r>
              <a:rPr lang="en-US" dirty="0"/>
              <a:t>Or stood aside for the half used life to pass </a:t>
            </a:r>
          </a:p>
          <a:p>
            <a:pPr marL="0" indent="0">
              <a:buNone/>
            </a:pPr>
            <a:r>
              <a:rPr lang="en-US" dirty="0"/>
              <a:t>Out of those doomed nostrils and the doomed mouth, </a:t>
            </a:r>
          </a:p>
          <a:p>
            <a:pPr marL="0" indent="0">
              <a:buNone/>
            </a:pPr>
            <a:r>
              <a:rPr lang="en-US" dirty="0"/>
              <a:t>When the swift iron burning bee </a:t>
            </a:r>
          </a:p>
          <a:p>
            <a:pPr marL="0" indent="0">
              <a:buNone/>
            </a:pPr>
            <a:r>
              <a:rPr lang="en-US" dirty="0"/>
              <a:t>Drained the wild honey of their youth. </a:t>
            </a:r>
          </a:p>
          <a:p>
            <a:endParaRPr lang="en-US" dirty="0"/>
          </a:p>
          <a:p>
            <a:pPr marL="0" indent="0">
              <a:buNone/>
            </a:pPr>
            <a:r>
              <a:rPr lang="en-US" dirty="0"/>
              <a:t>What of us who, flung on the shrieking pyre, </a:t>
            </a:r>
          </a:p>
          <a:p>
            <a:pPr marL="0" indent="0">
              <a:buNone/>
            </a:pPr>
            <a:r>
              <a:rPr lang="en-US" dirty="0"/>
              <a:t>Walk, our usual thoughts untouched, </a:t>
            </a:r>
          </a:p>
          <a:p>
            <a:pPr marL="0" indent="0">
              <a:buNone/>
            </a:pPr>
            <a:r>
              <a:rPr lang="en-US" dirty="0"/>
              <a:t>Our lucky limbs as on ichor fed, </a:t>
            </a:r>
          </a:p>
          <a:p>
            <a:pPr marL="0" indent="0">
              <a:buNone/>
            </a:pPr>
            <a:r>
              <a:rPr lang="en-US" dirty="0"/>
              <a:t>Immortal seeming ever? </a:t>
            </a:r>
          </a:p>
          <a:p>
            <a:pPr marL="0" indent="0">
              <a:buNone/>
            </a:pPr>
            <a:r>
              <a:rPr lang="en-US" dirty="0"/>
              <a:t>Perhaps when the flames beat loud on us, </a:t>
            </a:r>
          </a:p>
          <a:p>
            <a:pPr marL="0" indent="0">
              <a:buNone/>
            </a:pPr>
            <a:r>
              <a:rPr lang="en-US" dirty="0"/>
              <a:t>A fear may choke in our veins </a:t>
            </a:r>
          </a:p>
          <a:p>
            <a:pPr marL="0" indent="0">
              <a:buNone/>
            </a:pPr>
            <a:r>
              <a:rPr lang="en-US" dirty="0"/>
              <a:t>And the startled blood may stop. </a:t>
            </a:r>
            <a:endParaRPr lang="tr-TR" dirty="0"/>
          </a:p>
        </p:txBody>
      </p:sp>
    </p:spTree>
    <p:extLst>
      <p:ext uri="{BB962C8B-B14F-4D97-AF65-F5344CB8AC3E}">
        <p14:creationId xmlns:p14="http://schemas.microsoft.com/office/powerpoint/2010/main" val="175021875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357320"/>
          </a:xfrm>
        </p:spPr>
        <p:txBody>
          <a:bodyPr>
            <a:normAutofit fontScale="92500" lnSpcReduction="20000"/>
          </a:bodyPr>
          <a:lstStyle/>
          <a:p>
            <a:pPr marL="0" indent="0">
              <a:buNone/>
            </a:pPr>
            <a:r>
              <a:rPr lang="en-US" dirty="0"/>
              <a:t>The air is loud with death, </a:t>
            </a:r>
          </a:p>
          <a:p>
            <a:pPr marL="0" indent="0">
              <a:buNone/>
            </a:pPr>
            <a:r>
              <a:rPr lang="en-US" dirty="0"/>
              <a:t>The dark air spurts with fire, </a:t>
            </a:r>
          </a:p>
          <a:p>
            <a:pPr marL="0" indent="0">
              <a:buNone/>
            </a:pPr>
            <a:r>
              <a:rPr lang="en-US" dirty="0"/>
              <a:t>The explosions ceaseless are. </a:t>
            </a:r>
          </a:p>
          <a:p>
            <a:pPr marL="0" indent="0">
              <a:buNone/>
            </a:pPr>
            <a:r>
              <a:rPr lang="en-US" dirty="0"/>
              <a:t>Timelessly now, some minutes past, </a:t>
            </a:r>
          </a:p>
          <a:p>
            <a:pPr marL="0" indent="0">
              <a:buNone/>
            </a:pPr>
            <a:r>
              <a:rPr lang="en-US" dirty="0"/>
              <a:t>Those dead strode time with vigorous life, </a:t>
            </a:r>
          </a:p>
          <a:p>
            <a:pPr marL="0" indent="0">
              <a:buNone/>
            </a:pPr>
            <a:r>
              <a:rPr lang="en-US" dirty="0"/>
              <a:t>Till the shrapnel called ‘An end!’ </a:t>
            </a:r>
          </a:p>
          <a:p>
            <a:pPr marL="0" indent="0">
              <a:buNone/>
            </a:pPr>
            <a:r>
              <a:rPr lang="en-US" dirty="0"/>
              <a:t>But not to all. In bleeding pangs </a:t>
            </a:r>
          </a:p>
          <a:p>
            <a:pPr marL="0" indent="0">
              <a:buNone/>
            </a:pPr>
            <a:r>
              <a:rPr lang="en-US" dirty="0"/>
              <a:t>Some borne on stretchers dreamed of home, </a:t>
            </a:r>
          </a:p>
          <a:p>
            <a:pPr marL="0" indent="0">
              <a:buNone/>
            </a:pPr>
            <a:r>
              <a:rPr lang="en-US" dirty="0"/>
              <a:t>Dear things, war-blotted from their hearts. </a:t>
            </a:r>
          </a:p>
          <a:p>
            <a:endParaRPr lang="en-US" dirty="0"/>
          </a:p>
          <a:p>
            <a:pPr marL="0" indent="0">
              <a:buNone/>
            </a:pPr>
            <a:r>
              <a:rPr lang="en-US" dirty="0"/>
              <a:t>Maniac Earth! howling and flying, your bowel </a:t>
            </a:r>
          </a:p>
          <a:p>
            <a:pPr marL="0" indent="0">
              <a:buNone/>
            </a:pPr>
            <a:r>
              <a:rPr lang="en-US" dirty="0"/>
              <a:t>Seared by the jagged fire, the iron love, </a:t>
            </a:r>
          </a:p>
          <a:p>
            <a:pPr marL="0" indent="0">
              <a:buNone/>
            </a:pPr>
            <a:r>
              <a:rPr lang="en-US" dirty="0"/>
              <a:t>The impetuous storm of savage love. </a:t>
            </a:r>
          </a:p>
          <a:p>
            <a:pPr marL="0" indent="0">
              <a:buNone/>
            </a:pPr>
            <a:r>
              <a:rPr lang="en-US" dirty="0"/>
              <a:t>Dark Earth! dark Heavens! swinging in chemic smoke, </a:t>
            </a:r>
          </a:p>
          <a:p>
            <a:pPr marL="0" indent="0">
              <a:buNone/>
            </a:pPr>
            <a:r>
              <a:rPr lang="en-US" dirty="0"/>
              <a:t>What dead are born when you kiss each soundless soul </a:t>
            </a:r>
          </a:p>
          <a:p>
            <a:pPr marL="0" indent="0">
              <a:buNone/>
            </a:pPr>
            <a:r>
              <a:rPr lang="en-US" dirty="0"/>
              <a:t>With lightning and thunder from your mined heart, </a:t>
            </a:r>
          </a:p>
          <a:p>
            <a:pPr marL="0" indent="0">
              <a:buNone/>
            </a:pPr>
            <a:r>
              <a:rPr lang="en-US" dirty="0"/>
              <a:t>Which man’s self dug, and his blind fingers loosed?</a:t>
            </a:r>
            <a:endParaRPr lang="tr-TR" dirty="0"/>
          </a:p>
        </p:txBody>
      </p:sp>
    </p:spTree>
    <p:extLst>
      <p:ext uri="{BB962C8B-B14F-4D97-AF65-F5344CB8AC3E}">
        <p14:creationId xmlns:p14="http://schemas.microsoft.com/office/powerpoint/2010/main" val="425491879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12968" cy="6192688"/>
          </a:xfrm>
        </p:spPr>
        <p:txBody>
          <a:bodyPr>
            <a:normAutofit fontScale="92500" lnSpcReduction="10000"/>
          </a:bodyPr>
          <a:lstStyle/>
          <a:p>
            <a:pPr marL="0" indent="0">
              <a:buNone/>
            </a:pPr>
            <a:r>
              <a:rPr lang="en-US" dirty="0"/>
              <a:t>A man’s brains splattered on </a:t>
            </a:r>
          </a:p>
          <a:p>
            <a:pPr marL="0" indent="0">
              <a:buNone/>
            </a:pPr>
            <a:r>
              <a:rPr lang="en-US" dirty="0"/>
              <a:t>A stretcher-bearer’s face; </a:t>
            </a:r>
          </a:p>
          <a:p>
            <a:pPr marL="0" indent="0">
              <a:buNone/>
            </a:pPr>
            <a:r>
              <a:rPr lang="en-US" dirty="0"/>
              <a:t>His shook shoulders slipped their load, </a:t>
            </a:r>
          </a:p>
          <a:p>
            <a:pPr marL="0" indent="0">
              <a:buNone/>
            </a:pPr>
            <a:r>
              <a:rPr lang="en-US" dirty="0"/>
              <a:t>But when they bent to look again </a:t>
            </a:r>
          </a:p>
          <a:p>
            <a:pPr marL="0" indent="0">
              <a:buNone/>
            </a:pPr>
            <a:r>
              <a:rPr lang="en-US" dirty="0"/>
              <a:t>The drowning soul was sunk too deep </a:t>
            </a:r>
          </a:p>
          <a:p>
            <a:pPr marL="0" indent="0">
              <a:buNone/>
            </a:pPr>
            <a:r>
              <a:rPr lang="en-US" dirty="0"/>
              <a:t>For human tenderness. </a:t>
            </a:r>
          </a:p>
          <a:p>
            <a:endParaRPr lang="en-US" dirty="0"/>
          </a:p>
          <a:p>
            <a:pPr marL="0" indent="0">
              <a:buNone/>
            </a:pPr>
            <a:r>
              <a:rPr lang="en-US" dirty="0"/>
              <a:t>They left this dead with the older dead, </a:t>
            </a:r>
          </a:p>
          <a:p>
            <a:pPr marL="0" indent="0">
              <a:buNone/>
            </a:pPr>
            <a:r>
              <a:rPr lang="en-US" dirty="0"/>
              <a:t>Stretched at the cross roads. </a:t>
            </a:r>
          </a:p>
          <a:p>
            <a:endParaRPr lang="en-US" dirty="0"/>
          </a:p>
          <a:p>
            <a:pPr marL="0" indent="0">
              <a:buNone/>
            </a:pPr>
            <a:r>
              <a:rPr lang="en-US" dirty="0"/>
              <a:t>Burnt black by strange decay </a:t>
            </a:r>
          </a:p>
          <a:p>
            <a:pPr marL="0" indent="0">
              <a:buNone/>
            </a:pPr>
            <a:r>
              <a:rPr lang="en-US" dirty="0"/>
              <a:t>Their sinister faces lie, </a:t>
            </a:r>
          </a:p>
          <a:p>
            <a:pPr marL="0" indent="0">
              <a:buNone/>
            </a:pPr>
            <a:r>
              <a:rPr lang="en-US" dirty="0"/>
              <a:t>The lid over each eye, </a:t>
            </a:r>
          </a:p>
          <a:p>
            <a:pPr marL="0" indent="0">
              <a:buNone/>
            </a:pPr>
            <a:r>
              <a:rPr lang="en-US" dirty="0"/>
              <a:t>The grass and </a:t>
            </a:r>
            <a:r>
              <a:rPr lang="en-US" dirty="0" err="1"/>
              <a:t>coloured</a:t>
            </a:r>
            <a:r>
              <a:rPr lang="en-US" dirty="0"/>
              <a:t> clay </a:t>
            </a:r>
          </a:p>
          <a:p>
            <a:pPr marL="0" indent="0">
              <a:buNone/>
            </a:pPr>
            <a:r>
              <a:rPr lang="en-US" dirty="0"/>
              <a:t>More motion have than they, </a:t>
            </a:r>
          </a:p>
          <a:p>
            <a:pPr marL="0" indent="0">
              <a:buNone/>
            </a:pPr>
            <a:r>
              <a:rPr lang="en-US" dirty="0"/>
              <a:t>Joined to the great sunk silences. </a:t>
            </a:r>
            <a:endParaRPr lang="tr-TR" dirty="0"/>
          </a:p>
        </p:txBody>
      </p:sp>
    </p:spTree>
    <p:extLst>
      <p:ext uri="{BB962C8B-B14F-4D97-AF65-F5344CB8AC3E}">
        <p14:creationId xmlns:p14="http://schemas.microsoft.com/office/powerpoint/2010/main" val="336373085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640960" cy="6285312"/>
          </a:xfrm>
        </p:spPr>
        <p:txBody>
          <a:bodyPr>
            <a:normAutofit fontScale="85000" lnSpcReduction="20000"/>
          </a:bodyPr>
          <a:lstStyle/>
          <a:p>
            <a:pPr marL="0" indent="0">
              <a:buNone/>
            </a:pPr>
            <a:r>
              <a:rPr lang="en-US" dirty="0"/>
              <a:t>Here is one not long dead; </a:t>
            </a:r>
          </a:p>
          <a:p>
            <a:pPr marL="0" indent="0">
              <a:buNone/>
            </a:pPr>
            <a:r>
              <a:rPr lang="en-US" dirty="0"/>
              <a:t>His dark hearing caught our far wheels, </a:t>
            </a:r>
          </a:p>
          <a:p>
            <a:pPr marL="0" indent="0">
              <a:buNone/>
            </a:pPr>
            <a:r>
              <a:rPr lang="en-US" dirty="0"/>
              <a:t>And the choked soul stretched weak hands </a:t>
            </a:r>
          </a:p>
          <a:p>
            <a:pPr marL="0" indent="0">
              <a:buNone/>
            </a:pPr>
            <a:r>
              <a:rPr lang="en-US" dirty="0"/>
              <a:t>To reach the living word the far wheels said, </a:t>
            </a:r>
          </a:p>
          <a:p>
            <a:pPr marL="0" indent="0">
              <a:buNone/>
            </a:pPr>
            <a:r>
              <a:rPr lang="en-US" dirty="0"/>
              <a:t>The blood-dazed intelligence beating for light, </a:t>
            </a:r>
          </a:p>
          <a:p>
            <a:pPr marL="0" indent="0">
              <a:buNone/>
            </a:pPr>
            <a:r>
              <a:rPr lang="en-US" dirty="0"/>
              <a:t>Crying through the suspense of the far torturing wheels </a:t>
            </a:r>
          </a:p>
          <a:p>
            <a:pPr marL="0" indent="0">
              <a:buNone/>
            </a:pPr>
            <a:r>
              <a:rPr lang="en-US" dirty="0"/>
              <a:t>Swift for the end to break </a:t>
            </a:r>
          </a:p>
          <a:p>
            <a:pPr marL="0" indent="0">
              <a:buNone/>
            </a:pPr>
            <a:r>
              <a:rPr lang="en-US" dirty="0"/>
              <a:t>Or the wheels to break, </a:t>
            </a:r>
          </a:p>
          <a:p>
            <a:pPr marL="0" indent="0">
              <a:buNone/>
            </a:pPr>
            <a:r>
              <a:rPr lang="en-US" dirty="0"/>
              <a:t>Cried as the tide of the world broke over his sight. </a:t>
            </a:r>
          </a:p>
          <a:p>
            <a:endParaRPr lang="en-US" dirty="0"/>
          </a:p>
          <a:p>
            <a:pPr marL="0" indent="0">
              <a:buNone/>
            </a:pPr>
            <a:r>
              <a:rPr lang="en-US" dirty="0"/>
              <a:t>Will they come? Will they ever come? </a:t>
            </a:r>
          </a:p>
          <a:p>
            <a:pPr marL="0" indent="0">
              <a:buNone/>
            </a:pPr>
            <a:r>
              <a:rPr lang="en-US" dirty="0"/>
              <a:t>Even as the mixed hoofs of the mules, </a:t>
            </a:r>
          </a:p>
          <a:p>
            <a:pPr marL="0" indent="0">
              <a:buNone/>
            </a:pPr>
            <a:r>
              <a:rPr lang="en-US" dirty="0"/>
              <a:t>The quivering-bellied mules, </a:t>
            </a:r>
          </a:p>
          <a:p>
            <a:pPr marL="0" indent="0">
              <a:buNone/>
            </a:pPr>
            <a:r>
              <a:rPr lang="en-US" dirty="0"/>
              <a:t>And the rushing wheels all mixed </a:t>
            </a:r>
          </a:p>
          <a:p>
            <a:pPr marL="0" indent="0">
              <a:buNone/>
            </a:pPr>
            <a:r>
              <a:rPr lang="en-US" dirty="0"/>
              <a:t>With his tortured upturned sight. </a:t>
            </a:r>
          </a:p>
          <a:p>
            <a:pPr marL="0" indent="0">
              <a:buNone/>
            </a:pPr>
            <a:r>
              <a:rPr lang="en-US" dirty="0"/>
              <a:t>So we crashed round the bend, </a:t>
            </a:r>
          </a:p>
          <a:p>
            <a:pPr marL="0" indent="0">
              <a:buNone/>
            </a:pPr>
            <a:r>
              <a:rPr lang="en-US" dirty="0"/>
              <a:t>We heard his weak scream, </a:t>
            </a:r>
          </a:p>
          <a:p>
            <a:pPr marL="0" indent="0">
              <a:buNone/>
            </a:pPr>
            <a:r>
              <a:rPr lang="en-US" dirty="0"/>
              <a:t>We heard his very last sound, </a:t>
            </a:r>
          </a:p>
          <a:p>
            <a:pPr marL="0" indent="0">
              <a:buNone/>
            </a:pPr>
            <a:r>
              <a:rPr lang="en-US" dirty="0"/>
              <a:t>And our wheels grazed his dead face.</a:t>
            </a:r>
            <a:endParaRPr lang="tr-TR" dirty="0"/>
          </a:p>
        </p:txBody>
      </p:sp>
    </p:spTree>
    <p:extLst>
      <p:ext uri="{BB962C8B-B14F-4D97-AF65-F5344CB8AC3E}">
        <p14:creationId xmlns:p14="http://schemas.microsoft.com/office/powerpoint/2010/main" val="102936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7504" y="0"/>
            <a:ext cx="8928992" cy="6813376"/>
          </a:xfrm>
        </p:spPr>
      </p:pic>
    </p:spTree>
    <p:extLst>
      <p:ext uri="{BB962C8B-B14F-4D97-AF65-F5344CB8AC3E}">
        <p14:creationId xmlns:p14="http://schemas.microsoft.com/office/powerpoint/2010/main" val="28947584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79512" y="188640"/>
            <a:ext cx="8784976" cy="6285312"/>
          </a:xfrm>
        </p:spPr>
        <p:txBody>
          <a:bodyPr/>
          <a:lstStyle/>
          <a:p>
            <a:r>
              <a:rPr lang="en-US" dirty="0" smtClean="0"/>
              <a:t>The colloquial title of the poem represents the random and un-heroic death. </a:t>
            </a:r>
            <a:endParaRPr lang="tr-TR" dirty="0" smtClean="0"/>
          </a:p>
          <a:p>
            <a:r>
              <a:rPr lang="en-US" dirty="0" smtClean="0"/>
              <a:t>While the soldier is fighting for his country, he, in return for his sacrifice, deserves a funeral fit for his unconditional love. However, the title suggests not only a lack of a proper funeral for the soldiers but also it finds the dump as what the soldiers are thought to deserve. </a:t>
            </a:r>
            <a:endParaRPr lang="tr-TR" dirty="0" smtClean="0"/>
          </a:p>
          <a:p>
            <a:r>
              <a:rPr lang="en-US" dirty="0" smtClean="0"/>
              <a:t>The title places the poem into the anti-war canon with its emphasis on the dehumanizing effect of the war on the living as well as on the dying and dead. </a:t>
            </a:r>
            <a:endParaRPr lang="tr-TR" dirty="0" smtClean="0"/>
          </a:p>
          <a:p>
            <a:r>
              <a:rPr lang="en-US" dirty="0" smtClean="0"/>
              <a:t>The poem starts with the limber-cart being pulled on the battlefield. The setting of the poem is a battlefield. More specifically, it is no-man’s land where the speaker with the other members of the party has the duty of putting up the barbed wires so that they can prevent ‘the flood of brutish men/Upon our brothers dear.’ </a:t>
            </a:r>
            <a:endParaRPr lang="tr-TR"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457200" y="404664"/>
            <a:ext cx="7467600" cy="6069288"/>
          </a:xfrm>
        </p:spPr>
        <p:txBody>
          <a:bodyPr/>
          <a:lstStyle/>
          <a:p>
            <a:r>
              <a:rPr lang="en-US" dirty="0" smtClean="0"/>
              <a:t>The second stanza contrasts with the last line of the previous stanza which describes the soldiers as ‘brothers dear,’ however, the first line of the second stanza contains the word ‘sprawled’ to describe the dead soldiers and clearly it does not go well with the traditional appraisal of the soldier who fell on the battlefield. </a:t>
            </a:r>
            <a:endParaRPr lang="tr-TR" dirty="0" smtClean="0"/>
          </a:p>
          <a:p>
            <a:r>
              <a:rPr lang="en-US" dirty="0" smtClean="0"/>
              <a:t>Furthermore, the ‘sprawled dead’ are ‘lurched over’ by the limber-carts, adding to the misery of the dead. The irony is that whereas in the first stanza the brothers dear are to be protected by the barbed wires against the brutish men, the brutishness is already being in the second stanza through the crushing of the limbers: </a:t>
            </a:r>
            <a:endParaRPr lang="tr-TR"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457200" y="332656"/>
            <a:ext cx="7467600" cy="6141296"/>
          </a:xfrm>
        </p:spPr>
        <p:txBody>
          <a:bodyPr/>
          <a:lstStyle/>
          <a:p>
            <a:r>
              <a:rPr lang="en-US" dirty="0" smtClean="0"/>
              <a:t>The poem is notable for its graphic details. However, even when the most brutish scene of the battlefield is described, Rosenberg uses a detached tone and language so that the scene does not dominate the language. </a:t>
            </a:r>
            <a:endParaRPr lang="tr-TR" dirty="0" smtClean="0"/>
          </a:p>
          <a:p>
            <a:r>
              <a:rPr lang="en-US" dirty="0" smtClean="0"/>
              <a:t>For the following lines </a:t>
            </a:r>
            <a:r>
              <a:rPr lang="en-US" dirty="0" err="1" smtClean="0"/>
              <a:t>Silkin</a:t>
            </a:r>
            <a:r>
              <a:rPr lang="en-US" dirty="0" smtClean="0"/>
              <a:t> asserts that ‘the tenderness of that passage is beyond </a:t>
            </a:r>
            <a:r>
              <a:rPr lang="en-US" dirty="0" err="1" smtClean="0"/>
              <a:t>Owen’s</a:t>
            </a:r>
            <a:r>
              <a:rPr lang="en-US" dirty="0" smtClean="0"/>
              <a:t> habitual reach and it comes, not just from a ready identification with the victim, which characterization it is only, in some ways, too easy to make for Rosenberg; it comes from the energy of generosity’</a:t>
            </a:r>
            <a:r>
              <a:rPr lang="tr-TR" dirty="0" smtClean="0"/>
              <a:t>.</a:t>
            </a:r>
            <a:endParaRPr lang="tr-TR" smtClean="0"/>
          </a:p>
          <a:p>
            <a:endParaRPr lang="tr-TR"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CONCLUSION</a:t>
            </a:r>
          </a:p>
        </p:txBody>
      </p:sp>
      <p:sp>
        <p:nvSpPr>
          <p:cNvPr id="3" name="İçerik Yer Tutucusu 2"/>
          <p:cNvSpPr>
            <a:spLocks noGrp="1"/>
          </p:cNvSpPr>
          <p:nvPr>
            <p:ph sz="quarter" idx="1"/>
          </p:nvPr>
        </p:nvSpPr>
        <p:spPr/>
        <p:txBody>
          <a:bodyPr>
            <a:normAutofit lnSpcReduction="10000"/>
          </a:bodyPr>
          <a:lstStyle/>
          <a:p>
            <a:r>
              <a:rPr lang="tr-TR" u="sng" dirty="0" smtClean="0"/>
              <a:t>Anti-</a:t>
            </a:r>
            <a:r>
              <a:rPr lang="tr-TR" u="sng" dirty="0" err="1" smtClean="0"/>
              <a:t>War</a:t>
            </a:r>
            <a:r>
              <a:rPr lang="tr-TR" u="sng" dirty="0" smtClean="0"/>
              <a:t> Poems</a:t>
            </a:r>
          </a:p>
          <a:p>
            <a:endParaRPr lang="tr-TR" u="sng" dirty="0"/>
          </a:p>
          <a:p>
            <a:r>
              <a:rPr lang="tr-TR" dirty="0" err="1" smtClean="0"/>
              <a:t>Uses</a:t>
            </a:r>
            <a:r>
              <a:rPr lang="tr-TR" dirty="0" smtClean="0"/>
              <a:t> </a:t>
            </a:r>
            <a:r>
              <a:rPr lang="tr-TR" dirty="0" err="1" smtClean="0"/>
              <a:t>reality</a:t>
            </a:r>
            <a:r>
              <a:rPr lang="tr-TR" dirty="0" smtClean="0"/>
              <a:t> of </a:t>
            </a:r>
            <a:r>
              <a:rPr lang="tr-TR" dirty="0" err="1" smtClean="0"/>
              <a:t>war</a:t>
            </a:r>
            <a:r>
              <a:rPr lang="tr-TR" dirty="0" smtClean="0"/>
              <a:t> in </a:t>
            </a:r>
            <a:r>
              <a:rPr lang="tr-TR" dirty="0" err="1" smtClean="0"/>
              <a:t>poetry</a:t>
            </a:r>
            <a:r>
              <a:rPr lang="tr-TR" dirty="0" smtClean="0"/>
              <a:t> </a:t>
            </a:r>
            <a:r>
              <a:rPr lang="tr-TR" dirty="0" err="1" smtClean="0"/>
              <a:t>from</a:t>
            </a:r>
            <a:r>
              <a:rPr lang="tr-TR" dirty="0" smtClean="0"/>
              <a:t> </a:t>
            </a:r>
            <a:r>
              <a:rPr lang="tr-TR" dirty="0" err="1" smtClean="0"/>
              <a:t>personal</a:t>
            </a:r>
            <a:r>
              <a:rPr lang="tr-TR" dirty="0" smtClean="0"/>
              <a:t> </a:t>
            </a:r>
            <a:r>
              <a:rPr lang="tr-TR" dirty="0" err="1" smtClean="0"/>
              <a:t>experiences</a:t>
            </a:r>
            <a:r>
              <a:rPr lang="tr-TR" dirty="0" smtClean="0"/>
              <a:t> at </a:t>
            </a:r>
            <a:r>
              <a:rPr lang="tr-TR" dirty="0" err="1" smtClean="0"/>
              <a:t>the</a:t>
            </a:r>
            <a:r>
              <a:rPr lang="tr-TR" dirty="0" smtClean="0"/>
              <a:t> </a:t>
            </a:r>
            <a:r>
              <a:rPr lang="tr-TR" dirty="0" err="1" smtClean="0"/>
              <a:t>front</a:t>
            </a:r>
            <a:r>
              <a:rPr lang="tr-TR" dirty="0" smtClean="0"/>
              <a:t>.</a:t>
            </a:r>
          </a:p>
          <a:p>
            <a:r>
              <a:rPr lang="tr-TR" dirty="0" err="1" smtClean="0"/>
              <a:t>Criticizes</a:t>
            </a:r>
            <a:r>
              <a:rPr lang="tr-TR" dirty="0" smtClean="0"/>
              <a:t> </a:t>
            </a:r>
            <a:r>
              <a:rPr lang="tr-TR" dirty="0" err="1" smtClean="0"/>
              <a:t>the</a:t>
            </a:r>
            <a:r>
              <a:rPr lang="tr-TR" dirty="0" smtClean="0"/>
              <a:t> </a:t>
            </a:r>
            <a:r>
              <a:rPr lang="tr-TR" dirty="0" err="1" smtClean="0"/>
              <a:t>rulers</a:t>
            </a:r>
            <a:r>
              <a:rPr lang="tr-TR" dirty="0" smtClean="0"/>
              <a:t> of Europe </a:t>
            </a:r>
            <a:r>
              <a:rPr lang="tr-TR" dirty="0" err="1" smtClean="0"/>
              <a:t>for</a:t>
            </a:r>
            <a:r>
              <a:rPr lang="tr-TR" dirty="0" smtClean="0"/>
              <a:t> </a:t>
            </a:r>
            <a:r>
              <a:rPr lang="tr-TR" dirty="0" err="1" smtClean="0"/>
              <a:t>the</a:t>
            </a:r>
            <a:r>
              <a:rPr lang="tr-TR" dirty="0" smtClean="0"/>
              <a:t> </a:t>
            </a:r>
            <a:r>
              <a:rPr lang="tr-TR" dirty="0" err="1" smtClean="0"/>
              <a:t>war</a:t>
            </a:r>
            <a:r>
              <a:rPr lang="tr-TR" dirty="0" smtClean="0"/>
              <a:t> </a:t>
            </a:r>
            <a:r>
              <a:rPr lang="tr-TR" dirty="0" err="1" smtClean="0"/>
              <a:t>and</a:t>
            </a:r>
            <a:r>
              <a:rPr lang="tr-TR" dirty="0" smtClean="0"/>
              <a:t> </a:t>
            </a:r>
            <a:r>
              <a:rPr lang="tr-TR" dirty="0" err="1" smtClean="0"/>
              <a:t>all</a:t>
            </a:r>
            <a:r>
              <a:rPr lang="tr-TR" dirty="0" smtClean="0"/>
              <a:t> </a:t>
            </a:r>
            <a:r>
              <a:rPr lang="tr-TR" dirty="0" err="1" smtClean="0"/>
              <a:t>the</a:t>
            </a:r>
            <a:r>
              <a:rPr lang="tr-TR" dirty="0" smtClean="0"/>
              <a:t> </a:t>
            </a:r>
            <a:r>
              <a:rPr lang="tr-TR" dirty="0" err="1" smtClean="0"/>
              <a:t>death</a:t>
            </a:r>
            <a:r>
              <a:rPr lang="tr-TR" dirty="0" smtClean="0"/>
              <a:t>. </a:t>
            </a:r>
            <a:endParaRPr lang="tr-TR" dirty="0"/>
          </a:p>
        </p:txBody>
      </p:sp>
      <p:sp>
        <p:nvSpPr>
          <p:cNvPr id="4" name="İçerik Yer Tutucusu 3"/>
          <p:cNvSpPr>
            <a:spLocks noGrp="1"/>
          </p:cNvSpPr>
          <p:nvPr>
            <p:ph sz="quarter" idx="2"/>
          </p:nvPr>
        </p:nvSpPr>
        <p:spPr/>
        <p:txBody>
          <a:bodyPr>
            <a:normAutofit lnSpcReduction="10000"/>
          </a:bodyPr>
          <a:lstStyle/>
          <a:p>
            <a:r>
              <a:rPr lang="tr-TR" u="sng" dirty="0" smtClean="0"/>
              <a:t>Pro-</a:t>
            </a:r>
            <a:r>
              <a:rPr lang="tr-TR" u="sng" dirty="0" err="1" smtClean="0"/>
              <a:t>War</a:t>
            </a:r>
            <a:r>
              <a:rPr lang="tr-TR" u="sng" dirty="0" smtClean="0"/>
              <a:t> Poems</a:t>
            </a:r>
          </a:p>
          <a:p>
            <a:endParaRPr lang="tr-TR" u="sng" dirty="0"/>
          </a:p>
          <a:p>
            <a:r>
              <a:rPr lang="tr-TR" dirty="0" err="1" smtClean="0"/>
              <a:t>Jingoism</a:t>
            </a:r>
            <a:r>
              <a:rPr lang="tr-TR" dirty="0" smtClean="0"/>
              <a:t> </a:t>
            </a:r>
          </a:p>
          <a:p>
            <a:r>
              <a:rPr lang="tr-TR" dirty="0" err="1" smtClean="0"/>
              <a:t>the</a:t>
            </a:r>
            <a:r>
              <a:rPr lang="tr-TR" dirty="0" smtClean="0"/>
              <a:t> </a:t>
            </a:r>
            <a:r>
              <a:rPr lang="tr-TR" dirty="0" err="1" smtClean="0"/>
              <a:t>theme</a:t>
            </a:r>
            <a:r>
              <a:rPr lang="tr-TR" dirty="0" smtClean="0"/>
              <a:t> of </a:t>
            </a:r>
            <a:r>
              <a:rPr lang="tr-TR" dirty="0" err="1" smtClean="0"/>
              <a:t>calling</a:t>
            </a:r>
            <a:r>
              <a:rPr lang="tr-TR" dirty="0" smtClean="0"/>
              <a:t> </a:t>
            </a:r>
            <a:r>
              <a:rPr lang="tr-TR" dirty="0" err="1" smtClean="0"/>
              <a:t>to</a:t>
            </a:r>
            <a:r>
              <a:rPr lang="tr-TR" dirty="0" smtClean="0"/>
              <a:t> </a:t>
            </a:r>
            <a:r>
              <a:rPr lang="tr-TR" dirty="0" err="1" smtClean="0"/>
              <a:t>arms</a:t>
            </a:r>
            <a:r>
              <a:rPr lang="tr-TR" dirty="0" smtClean="0"/>
              <a:t> </a:t>
            </a:r>
            <a:r>
              <a:rPr lang="tr-TR" dirty="0" err="1" smtClean="0"/>
              <a:t>was</a:t>
            </a:r>
            <a:r>
              <a:rPr lang="tr-TR" dirty="0" smtClean="0"/>
              <a:t> </a:t>
            </a:r>
            <a:r>
              <a:rPr lang="tr-TR" dirty="0" err="1" smtClean="0"/>
              <a:t>very</a:t>
            </a:r>
            <a:r>
              <a:rPr lang="tr-TR" dirty="0" smtClean="0"/>
              <a:t> popular </a:t>
            </a:r>
            <a:r>
              <a:rPr lang="tr-TR" dirty="0" err="1" smtClean="0"/>
              <a:t>to</a:t>
            </a:r>
            <a:r>
              <a:rPr lang="tr-TR" dirty="0" smtClean="0"/>
              <a:t> </a:t>
            </a:r>
            <a:r>
              <a:rPr lang="tr-TR" dirty="0" err="1" smtClean="0"/>
              <a:t>get</a:t>
            </a:r>
            <a:r>
              <a:rPr lang="tr-TR" dirty="0" smtClean="0"/>
              <a:t> </a:t>
            </a:r>
            <a:r>
              <a:rPr lang="tr-TR" dirty="0" err="1" smtClean="0"/>
              <a:t>recruiment</a:t>
            </a:r>
            <a:r>
              <a:rPr lang="tr-TR" dirty="0" smtClean="0"/>
              <a:t>.</a:t>
            </a:r>
          </a:p>
          <a:p>
            <a:r>
              <a:rPr lang="tr-TR" dirty="0" err="1" smtClean="0"/>
              <a:t>Poets</a:t>
            </a:r>
            <a:r>
              <a:rPr lang="tr-TR" dirty="0" smtClean="0"/>
              <a:t> </a:t>
            </a:r>
            <a:r>
              <a:rPr lang="tr-TR" dirty="0" err="1" smtClean="0"/>
              <a:t>glorified</a:t>
            </a:r>
            <a:r>
              <a:rPr lang="tr-TR" dirty="0" smtClean="0"/>
              <a:t> </a:t>
            </a:r>
            <a:r>
              <a:rPr lang="tr-TR" dirty="0" err="1" smtClean="0"/>
              <a:t>the</a:t>
            </a:r>
            <a:r>
              <a:rPr lang="tr-TR" dirty="0" smtClean="0"/>
              <a:t> </a:t>
            </a:r>
            <a:r>
              <a:rPr lang="tr-TR" dirty="0" err="1" smtClean="0"/>
              <a:t>war</a:t>
            </a:r>
            <a:r>
              <a:rPr lang="tr-TR" dirty="0" smtClean="0"/>
              <a:t>.</a:t>
            </a:r>
          </a:p>
          <a:p>
            <a:r>
              <a:rPr lang="tr-TR" dirty="0" err="1" smtClean="0"/>
              <a:t>Recruitment</a:t>
            </a:r>
            <a:r>
              <a:rPr lang="tr-TR" dirty="0" smtClean="0"/>
              <a:t> </a:t>
            </a:r>
            <a:r>
              <a:rPr lang="tr-TR" dirty="0" err="1" smtClean="0"/>
              <a:t>was</a:t>
            </a:r>
            <a:r>
              <a:rPr lang="tr-TR" dirty="0" smtClean="0"/>
              <a:t> </a:t>
            </a:r>
            <a:r>
              <a:rPr lang="tr-TR" dirty="0" err="1" smtClean="0"/>
              <a:t>the</a:t>
            </a:r>
            <a:r>
              <a:rPr lang="tr-TR" dirty="0" smtClean="0"/>
              <a:t> </a:t>
            </a:r>
            <a:r>
              <a:rPr lang="tr-TR" dirty="0" err="1" smtClean="0"/>
              <a:t>end</a:t>
            </a:r>
            <a:r>
              <a:rPr lang="tr-TR" dirty="0" smtClean="0"/>
              <a:t> </a:t>
            </a:r>
            <a:r>
              <a:rPr lang="tr-TR" dirty="0" err="1" smtClean="0"/>
              <a:t>goal</a:t>
            </a:r>
            <a:r>
              <a:rPr lang="tr-TR" dirty="0" smtClean="0"/>
              <a:t> </a:t>
            </a:r>
            <a:r>
              <a:rPr lang="tr-TR" dirty="0" err="1" smtClean="0"/>
              <a:t>for</a:t>
            </a:r>
            <a:r>
              <a:rPr lang="tr-TR" dirty="0" smtClean="0"/>
              <a:t> </a:t>
            </a:r>
            <a:r>
              <a:rPr lang="tr-TR" dirty="0" err="1" smtClean="0"/>
              <a:t>pro-war</a:t>
            </a:r>
            <a:r>
              <a:rPr lang="tr-TR" dirty="0" smtClean="0"/>
              <a:t> </a:t>
            </a:r>
            <a:r>
              <a:rPr lang="tr-TR" dirty="0" err="1" smtClean="0"/>
              <a:t>poetry</a:t>
            </a:r>
            <a:r>
              <a:rPr lang="tr-TR" dirty="0" smtClean="0"/>
              <a:t>. </a:t>
            </a:r>
            <a:endParaRPr lang="tr-TR" dirty="0"/>
          </a:p>
        </p:txBody>
      </p:sp>
    </p:spTree>
    <p:extLst>
      <p:ext uri="{BB962C8B-B14F-4D97-AF65-F5344CB8AC3E}">
        <p14:creationId xmlns:p14="http://schemas.microsoft.com/office/powerpoint/2010/main" val="3836171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PROPAGANDA OF THE WAR AND THE RECRUITING</a:t>
            </a:r>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1412776"/>
            <a:ext cx="9108504" cy="5445224"/>
          </a:xfrm>
        </p:spPr>
      </p:pic>
    </p:spTree>
    <p:extLst>
      <p:ext uri="{BB962C8B-B14F-4D97-AF65-F5344CB8AC3E}">
        <p14:creationId xmlns:p14="http://schemas.microsoft.com/office/powerpoint/2010/main" val="2825614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856984" cy="6285312"/>
          </a:xfrm>
        </p:spPr>
        <p:txBody>
          <a:bodyPr>
            <a:normAutofit/>
          </a:bodyPr>
          <a:lstStyle/>
          <a:p>
            <a:endParaRPr lang="tr-TR" dirty="0" smtClean="0"/>
          </a:p>
          <a:p>
            <a:r>
              <a:rPr lang="en-US" dirty="0" smtClean="0"/>
              <a:t>The </a:t>
            </a:r>
            <a:r>
              <a:rPr lang="en-US" dirty="0"/>
              <a:t>Great War / World War </a:t>
            </a:r>
            <a:r>
              <a:rPr lang="tr-TR" dirty="0" smtClean="0"/>
              <a:t>I</a:t>
            </a:r>
            <a:r>
              <a:rPr lang="en-US" dirty="0" smtClean="0"/>
              <a:t> </a:t>
            </a:r>
            <a:r>
              <a:rPr lang="en-US" dirty="0"/>
              <a:t>“became an occasion for a crusade </a:t>
            </a:r>
            <a:r>
              <a:rPr lang="en-US" dirty="0" smtClean="0"/>
              <a:t>that</a:t>
            </a:r>
            <a:r>
              <a:rPr lang="tr-TR" dirty="0" smtClean="0"/>
              <a:t> </a:t>
            </a:r>
            <a:r>
              <a:rPr lang="en-US" dirty="0" smtClean="0"/>
              <a:t>saw </a:t>
            </a:r>
            <a:r>
              <a:rPr lang="en-US" dirty="0"/>
              <a:t>the mobilization of an extraordinary language filled with </a:t>
            </a:r>
            <a:r>
              <a:rPr lang="en-US" dirty="0" smtClean="0"/>
              <a:t>abstract</a:t>
            </a:r>
            <a:r>
              <a:rPr lang="tr-TR" dirty="0" smtClean="0"/>
              <a:t> </a:t>
            </a:r>
            <a:r>
              <a:rPr lang="en-US" dirty="0" smtClean="0"/>
              <a:t>euphemistic </a:t>
            </a:r>
            <a:r>
              <a:rPr lang="en-US" dirty="0"/>
              <a:t>spiritualized words and phrases under which were buried </a:t>
            </a:r>
            <a:r>
              <a:rPr lang="en-US" dirty="0" smtClean="0"/>
              <a:t>the</a:t>
            </a:r>
            <a:r>
              <a:rPr lang="tr-TR" dirty="0" smtClean="0"/>
              <a:t> </a:t>
            </a:r>
            <a:r>
              <a:rPr lang="en-US" dirty="0" smtClean="0"/>
              <a:t>realities </a:t>
            </a:r>
            <a:r>
              <a:rPr lang="en-US" dirty="0"/>
              <a:t>of modern mechanized war.” </a:t>
            </a:r>
            <a:endParaRPr lang="tr-TR" dirty="0" smtClean="0"/>
          </a:p>
          <a:p>
            <a:r>
              <a:rPr lang="en-US" dirty="0" smtClean="0"/>
              <a:t>National </a:t>
            </a:r>
            <a:r>
              <a:rPr lang="en-US" dirty="0"/>
              <a:t>newspapers, like the </a:t>
            </a:r>
            <a:r>
              <a:rPr lang="en-US" i="1" dirty="0" smtClean="0"/>
              <a:t>Times</a:t>
            </a:r>
            <a:r>
              <a:rPr lang="en-US" dirty="0" smtClean="0"/>
              <a:t>,</a:t>
            </a:r>
            <a:r>
              <a:rPr lang="tr-TR" dirty="0" smtClean="0"/>
              <a:t> </a:t>
            </a:r>
            <a:r>
              <a:rPr lang="en-US" dirty="0" smtClean="0"/>
              <a:t>regularly </a:t>
            </a:r>
            <a:r>
              <a:rPr lang="en-US" dirty="0"/>
              <a:t>printed articles and editorials with titles </a:t>
            </a:r>
            <a:r>
              <a:rPr lang="en-US" dirty="0" smtClean="0"/>
              <a:t>like</a:t>
            </a:r>
            <a:r>
              <a:rPr lang="tr-TR" dirty="0" smtClean="0"/>
              <a:t> ‘</a:t>
            </a:r>
            <a:r>
              <a:rPr lang="tr-TR" dirty="0" err="1" smtClean="0"/>
              <a:t>Renewal</a:t>
            </a:r>
            <a:r>
              <a:rPr lang="tr-TR" dirty="0" smtClean="0"/>
              <a:t> of </a:t>
            </a:r>
            <a:r>
              <a:rPr lang="tr-TR" dirty="0" err="1" smtClean="0"/>
              <a:t>Youth</a:t>
            </a:r>
            <a:r>
              <a:rPr lang="tr-TR" dirty="0" smtClean="0"/>
              <a:t>’, </a:t>
            </a:r>
            <a:r>
              <a:rPr lang="en-US" dirty="0" smtClean="0"/>
              <a:t>‘Glorious </a:t>
            </a:r>
            <a:r>
              <a:rPr lang="en-US" dirty="0"/>
              <a:t>Baptism of Fire,’ ‘War and Sacrifice,’ and ‘Heroes: Response to </a:t>
            </a:r>
            <a:r>
              <a:rPr lang="en-US" dirty="0" smtClean="0"/>
              <a:t>the</a:t>
            </a:r>
            <a:r>
              <a:rPr lang="tr-TR" dirty="0" smtClean="0"/>
              <a:t> </a:t>
            </a:r>
            <a:r>
              <a:rPr lang="en-US" dirty="0" smtClean="0"/>
              <a:t>Ideal.’”</a:t>
            </a:r>
            <a:endParaRPr lang="tr-TR" dirty="0" smtClean="0"/>
          </a:p>
          <a:p>
            <a:r>
              <a:rPr lang="en-US" dirty="0" smtClean="0"/>
              <a:t>For </a:t>
            </a:r>
            <a:r>
              <a:rPr lang="en-US" dirty="0"/>
              <a:t>those who used such language, “maimed “or “</a:t>
            </a:r>
            <a:r>
              <a:rPr lang="en-US" dirty="0" smtClean="0"/>
              <a:t>shell-</a:t>
            </a:r>
            <a:r>
              <a:rPr lang="en-US" dirty="0" err="1" smtClean="0"/>
              <a:t>shoc</a:t>
            </a:r>
            <a:r>
              <a:rPr lang="tr-TR" dirty="0" err="1" smtClean="0"/>
              <a:t>ked</a:t>
            </a:r>
            <a:r>
              <a:rPr lang="tr-TR" dirty="0" smtClean="0"/>
              <a:t> </a:t>
            </a:r>
            <a:r>
              <a:rPr lang="en-US" dirty="0" smtClean="0"/>
              <a:t>soldiers</a:t>
            </a:r>
            <a:r>
              <a:rPr lang="en-US" dirty="0"/>
              <a:t>” did not exist, only ‘broken’ heroes. The longer </a:t>
            </a:r>
            <a:r>
              <a:rPr lang="en-US" dirty="0" err="1" smtClean="0"/>
              <a:t>th</a:t>
            </a:r>
            <a:r>
              <a:rPr lang="tr-TR" dirty="0" smtClean="0"/>
              <a:t>e </a:t>
            </a:r>
            <a:r>
              <a:rPr lang="en-US" dirty="0" smtClean="0"/>
              <a:t>war </a:t>
            </a:r>
            <a:r>
              <a:rPr lang="en-US" dirty="0"/>
              <a:t>lasted, </a:t>
            </a:r>
            <a:r>
              <a:rPr lang="en-US" dirty="0" smtClean="0"/>
              <a:t>the</a:t>
            </a:r>
            <a:r>
              <a:rPr lang="tr-TR" dirty="0" smtClean="0"/>
              <a:t> </a:t>
            </a:r>
            <a:r>
              <a:rPr lang="tr-TR" dirty="0" err="1" smtClean="0"/>
              <a:t>more</a:t>
            </a:r>
            <a:r>
              <a:rPr lang="tr-TR" dirty="0" smtClean="0"/>
              <a:t> </a:t>
            </a:r>
            <a:r>
              <a:rPr lang="en-US" dirty="0" smtClean="0"/>
              <a:t>ridiculous </a:t>
            </a:r>
            <a:r>
              <a:rPr lang="en-US" dirty="0"/>
              <a:t>such elegant words and asinine language sounded to the majority </a:t>
            </a:r>
            <a:r>
              <a:rPr lang="en-US" dirty="0" smtClean="0"/>
              <a:t>o</a:t>
            </a:r>
            <a:r>
              <a:rPr lang="tr-TR" dirty="0" smtClean="0"/>
              <a:t>f </a:t>
            </a:r>
            <a:r>
              <a:rPr lang="en-US" dirty="0" smtClean="0"/>
              <a:t>the </a:t>
            </a:r>
            <a:r>
              <a:rPr lang="en-US" dirty="0"/>
              <a:t>common soldiers in the trenches. </a:t>
            </a:r>
            <a:endParaRPr lang="tr-TR" dirty="0"/>
          </a:p>
        </p:txBody>
      </p:sp>
    </p:spTree>
    <p:extLst>
      <p:ext uri="{BB962C8B-B14F-4D97-AF65-F5344CB8AC3E}">
        <p14:creationId xmlns:p14="http://schemas.microsoft.com/office/powerpoint/2010/main" val="2747551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4624"/>
            <a:ext cx="8856984" cy="6429328"/>
          </a:xfrm>
        </p:spPr>
        <p:txBody>
          <a:bodyPr/>
          <a:lstStyle/>
          <a:p>
            <a:endParaRPr lang="tr-TR" dirty="0" smtClean="0"/>
          </a:p>
          <a:p>
            <a:endParaRPr lang="tr-TR" dirty="0"/>
          </a:p>
        </p:txBody>
      </p:sp>
      <p:pic>
        <p:nvPicPr>
          <p:cNvPr id="4098" name="Picture 2" descr="C:\Users\Emrah Işık\Desktop\POETRY 1900-1950\WEEK 7-8 WAR POETRY\who is absent is it you.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338"/>
            <a:ext cx="9144000" cy="6860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6864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784976" cy="6141296"/>
          </a:xfrm>
        </p:spPr>
        <p:txBody>
          <a:bodyPr>
            <a:normAutofit/>
          </a:bodyPr>
          <a:lstStyle/>
          <a:p>
            <a:endParaRPr lang="tr-TR" dirty="0" smtClean="0"/>
          </a:p>
          <a:p>
            <a:r>
              <a:rPr lang="en-US" dirty="0"/>
              <a:t>During the Great War the most recognized and admired poets, </a:t>
            </a:r>
            <a:r>
              <a:rPr lang="en-US" dirty="0" smtClean="0"/>
              <a:t>including</a:t>
            </a:r>
            <a:r>
              <a:rPr lang="tr-TR" dirty="0" smtClean="0"/>
              <a:t> </a:t>
            </a:r>
            <a:r>
              <a:rPr lang="tr-TR" dirty="0" err="1" smtClean="0"/>
              <a:t>th</a:t>
            </a:r>
            <a:r>
              <a:rPr lang="en-US" dirty="0" err="1" smtClean="0"/>
              <a:t>ose</a:t>
            </a:r>
            <a:r>
              <a:rPr lang="en-US" dirty="0" smtClean="0"/>
              <a:t> </a:t>
            </a:r>
            <a:r>
              <a:rPr lang="en-US" dirty="0"/>
              <a:t>who had served on the western fro t and knew first hand of the </a:t>
            </a:r>
            <a:r>
              <a:rPr lang="en-US" dirty="0" smtClean="0"/>
              <a:t>slaughter</a:t>
            </a:r>
            <a:r>
              <a:rPr lang="tr-TR" dirty="0" smtClean="0"/>
              <a:t> </a:t>
            </a:r>
            <a:r>
              <a:rPr lang="en-US" dirty="0" smtClean="0"/>
              <a:t>and </a:t>
            </a:r>
            <a:r>
              <a:rPr lang="en-US" dirty="0"/>
              <a:t>horrors of trench warfare, not only supported the war effort but </a:t>
            </a:r>
            <a:r>
              <a:rPr lang="en-US" dirty="0" smtClean="0"/>
              <a:t>also</a:t>
            </a:r>
            <a:r>
              <a:rPr lang="tr-TR" dirty="0" smtClean="0"/>
              <a:t> </a:t>
            </a:r>
            <a:r>
              <a:rPr lang="en-US" dirty="0" smtClean="0"/>
              <a:t>encouraged </a:t>
            </a:r>
            <a:r>
              <a:rPr lang="en-US" dirty="0"/>
              <a:t>its continuation. These admired war poets hid the horrible truth </a:t>
            </a:r>
            <a:r>
              <a:rPr lang="en-US" dirty="0" smtClean="0"/>
              <a:t>of</a:t>
            </a:r>
            <a:r>
              <a:rPr lang="tr-TR" dirty="0" smtClean="0"/>
              <a:t> </a:t>
            </a:r>
            <a:r>
              <a:rPr lang="en-US" dirty="0" smtClean="0"/>
              <a:t>modern </a:t>
            </a:r>
            <a:r>
              <a:rPr lang="en-US" dirty="0"/>
              <a:t>mechanical warfare using archaic language and lofty phrases</a:t>
            </a:r>
            <a:r>
              <a:rPr lang="en-US" dirty="0" smtClean="0"/>
              <a:t>.</a:t>
            </a:r>
            <a:endParaRPr lang="tr-TR" dirty="0" smtClean="0"/>
          </a:p>
          <a:p>
            <a:r>
              <a:rPr lang="en-US" dirty="0"/>
              <a:t>“The prevailing voices during the </a:t>
            </a:r>
            <a:r>
              <a:rPr lang="en-US" dirty="0" smtClean="0"/>
              <a:t>war</a:t>
            </a:r>
            <a:r>
              <a:rPr lang="tr-TR" dirty="0" smtClean="0"/>
              <a:t> </a:t>
            </a:r>
            <a:r>
              <a:rPr lang="en-US" dirty="0" smtClean="0"/>
              <a:t>were </a:t>
            </a:r>
            <a:r>
              <a:rPr lang="en-US" dirty="0"/>
              <a:t>those who wanted to continue the struggle.” </a:t>
            </a:r>
            <a:endParaRPr lang="tr-TR" dirty="0" smtClean="0"/>
          </a:p>
          <a:p>
            <a:r>
              <a:rPr lang="en-US" dirty="0" smtClean="0"/>
              <a:t>But </a:t>
            </a:r>
            <a:r>
              <a:rPr lang="en-US" dirty="0"/>
              <a:t>unknown to </a:t>
            </a:r>
            <a:r>
              <a:rPr lang="en-US" dirty="0" smtClean="0"/>
              <a:t>the</a:t>
            </a:r>
            <a:r>
              <a:rPr lang="tr-TR" dirty="0" smtClean="0"/>
              <a:t> </a:t>
            </a:r>
            <a:r>
              <a:rPr lang="en-US" dirty="0" smtClean="0"/>
              <a:t>public</a:t>
            </a:r>
            <a:r>
              <a:rPr lang="en-US" dirty="0"/>
              <a:t>, an unknown number of these “prevailing voices” were members </a:t>
            </a:r>
            <a:r>
              <a:rPr lang="en-US" dirty="0" smtClean="0"/>
              <a:t>of</a:t>
            </a:r>
            <a:r>
              <a:rPr lang="tr-TR" dirty="0" smtClean="0"/>
              <a:t> </a:t>
            </a:r>
            <a:r>
              <a:rPr lang="en-US" dirty="0" smtClean="0"/>
              <a:t>secret </a:t>
            </a:r>
            <a:r>
              <a:rPr lang="en-US" dirty="0"/>
              <a:t>organization of eminent writers working with the War Propaganda </a:t>
            </a:r>
            <a:r>
              <a:rPr lang="en-US" dirty="0" smtClean="0"/>
              <a:t>Office</a:t>
            </a:r>
            <a:r>
              <a:rPr lang="tr-TR" dirty="0" smtClean="0"/>
              <a:t> </a:t>
            </a:r>
            <a:r>
              <a:rPr lang="en-US" dirty="0" smtClean="0"/>
              <a:t>at </a:t>
            </a:r>
            <a:r>
              <a:rPr lang="en-US" dirty="0"/>
              <a:t>Wellington House.</a:t>
            </a:r>
            <a:endParaRPr lang="tr-TR" dirty="0"/>
          </a:p>
        </p:txBody>
      </p:sp>
    </p:spTree>
    <p:extLst>
      <p:ext uri="{BB962C8B-B14F-4D97-AF65-F5344CB8AC3E}">
        <p14:creationId xmlns:p14="http://schemas.microsoft.com/office/powerpoint/2010/main" val="41751904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35496" y="0"/>
            <a:ext cx="9108504" cy="6858000"/>
          </a:xfrm>
        </p:spPr>
      </p:pic>
    </p:spTree>
    <p:extLst>
      <p:ext uri="{BB962C8B-B14F-4D97-AF65-F5344CB8AC3E}">
        <p14:creationId xmlns:p14="http://schemas.microsoft.com/office/powerpoint/2010/main" val="39965031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0"/>
            <a:ext cx="8784976" cy="6473952"/>
          </a:xfrm>
        </p:spPr>
        <p:txBody>
          <a:bodyPr>
            <a:normAutofit fontScale="92500" lnSpcReduction="10000"/>
          </a:bodyPr>
          <a:lstStyle/>
          <a:p>
            <a:endParaRPr lang="tr-TR" dirty="0" smtClean="0"/>
          </a:p>
          <a:p>
            <a:r>
              <a:rPr lang="en-US" dirty="0"/>
              <a:t> </a:t>
            </a:r>
            <a:r>
              <a:rPr lang="en-US" dirty="0" smtClean="0"/>
              <a:t>The</a:t>
            </a:r>
            <a:r>
              <a:rPr lang="tr-TR" dirty="0" smtClean="0"/>
              <a:t> </a:t>
            </a:r>
            <a:r>
              <a:rPr lang="en-US" dirty="0" smtClean="0"/>
              <a:t>outbreak </a:t>
            </a:r>
            <a:r>
              <a:rPr lang="en-US" dirty="0"/>
              <a:t>of the Great War was such an event; there was a massive </a:t>
            </a:r>
            <a:r>
              <a:rPr lang="en-US" dirty="0" smtClean="0"/>
              <a:t>increase</a:t>
            </a:r>
            <a:r>
              <a:rPr lang="tr-TR" dirty="0" smtClean="0"/>
              <a:t> </a:t>
            </a:r>
            <a:r>
              <a:rPr lang="en-US" dirty="0" smtClean="0"/>
              <a:t>patriotic </a:t>
            </a:r>
            <a:r>
              <a:rPr lang="en-US" dirty="0"/>
              <a:t>verse, the majority written in high diction. Amateur poems on </a:t>
            </a:r>
            <a:r>
              <a:rPr lang="en-US" dirty="0" smtClean="0"/>
              <a:t>patriotic</a:t>
            </a:r>
            <a:r>
              <a:rPr lang="tr-TR" dirty="0" smtClean="0"/>
              <a:t> </a:t>
            </a:r>
            <a:r>
              <a:rPr lang="en-US" dirty="0" smtClean="0"/>
              <a:t>themes </a:t>
            </a:r>
            <a:r>
              <a:rPr lang="en-US" dirty="0"/>
              <a:t>filled newspapers throughout the </a:t>
            </a:r>
            <a:r>
              <a:rPr lang="en-US" dirty="0" smtClean="0"/>
              <a:t>country</a:t>
            </a:r>
            <a:r>
              <a:rPr lang="tr-TR" dirty="0" smtClean="0"/>
              <a:t>.</a:t>
            </a:r>
          </a:p>
          <a:p>
            <a:r>
              <a:rPr lang="en-US" dirty="0"/>
              <a:t>The propaganda was successful in that ‘most </a:t>
            </a:r>
            <a:r>
              <a:rPr lang="en-US" dirty="0" smtClean="0"/>
              <a:t>people</a:t>
            </a:r>
            <a:r>
              <a:rPr lang="tr-TR" dirty="0" smtClean="0"/>
              <a:t> </a:t>
            </a:r>
            <a:r>
              <a:rPr lang="en-US" dirty="0" smtClean="0"/>
              <a:t>seemed </a:t>
            </a:r>
            <a:r>
              <a:rPr lang="en-US" dirty="0"/>
              <a:t>genuinely convinced that their nation’s cause was just’ </a:t>
            </a:r>
            <a:r>
              <a:rPr lang="tr-TR" dirty="0"/>
              <a:t>a</a:t>
            </a:r>
            <a:r>
              <a:rPr lang="en-US" dirty="0" err="1" smtClean="0"/>
              <a:t>nd</a:t>
            </a:r>
            <a:r>
              <a:rPr lang="tr-TR" dirty="0" smtClean="0"/>
              <a:t> </a:t>
            </a:r>
            <a:r>
              <a:rPr lang="en-US" dirty="0" smtClean="0"/>
              <a:t>H</a:t>
            </a:r>
            <a:r>
              <a:rPr lang="en-US" dirty="0"/>
              <a:t>. G. Wells was one of those people</a:t>
            </a:r>
            <a:r>
              <a:rPr lang="en-US" dirty="0" smtClean="0"/>
              <a:t>.</a:t>
            </a:r>
            <a:endParaRPr lang="tr-TR" dirty="0" smtClean="0"/>
          </a:p>
          <a:p>
            <a:r>
              <a:rPr lang="tr-TR" dirty="0" err="1" smtClean="0"/>
              <a:t>Although</a:t>
            </a:r>
            <a:r>
              <a:rPr lang="tr-TR" dirty="0" smtClean="0"/>
              <a:t> </a:t>
            </a:r>
            <a:r>
              <a:rPr lang="tr-TR" dirty="0" err="1" smtClean="0"/>
              <a:t>foreseeing</a:t>
            </a:r>
            <a:r>
              <a:rPr lang="tr-TR" dirty="0" smtClean="0"/>
              <a:t> </a:t>
            </a:r>
            <a:r>
              <a:rPr lang="tr-TR" dirty="0" err="1" smtClean="0"/>
              <a:t>military</a:t>
            </a:r>
            <a:r>
              <a:rPr lang="tr-TR" dirty="0" smtClean="0"/>
              <a:t> </a:t>
            </a:r>
            <a:r>
              <a:rPr lang="tr-TR" dirty="0" err="1" smtClean="0"/>
              <a:t>tanks</a:t>
            </a:r>
            <a:r>
              <a:rPr lang="tr-TR" dirty="0" smtClean="0"/>
              <a:t>, </a:t>
            </a:r>
            <a:r>
              <a:rPr lang="tr-TR" dirty="0" err="1" smtClean="0"/>
              <a:t>aerial</a:t>
            </a:r>
            <a:r>
              <a:rPr lang="tr-TR" dirty="0" smtClean="0"/>
              <a:t> </a:t>
            </a:r>
            <a:r>
              <a:rPr lang="tr-TR" dirty="0" err="1" smtClean="0"/>
              <a:t>warfare</a:t>
            </a:r>
            <a:r>
              <a:rPr lang="tr-TR" dirty="0" smtClean="0"/>
              <a:t>, </a:t>
            </a:r>
            <a:r>
              <a:rPr lang="tr-TR" dirty="0" err="1" smtClean="0"/>
              <a:t>atomic</a:t>
            </a:r>
            <a:r>
              <a:rPr lang="tr-TR" dirty="0" smtClean="0"/>
              <a:t> </a:t>
            </a:r>
            <a:r>
              <a:rPr lang="tr-TR" dirty="0" err="1" smtClean="0"/>
              <a:t>bombs</a:t>
            </a:r>
            <a:r>
              <a:rPr lang="tr-TR" dirty="0" smtClean="0"/>
              <a:t> in his </a:t>
            </a:r>
            <a:r>
              <a:rPr lang="tr-TR" dirty="0" err="1" smtClean="0"/>
              <a:t>science</a:t>
            </a:r>
            <a:r>
              <a:rPr lang="tr-TR" dirty="0" smtClean="0"/>
              <a:t> fiction </a:t>
            </a:r>
            <a:r>
              <a:rPr lang="tr-TR" dirty="0" err="1" smtClean="0"/>
              <a:t>books</a:t>
            </a:r>
            <a:r>
              <a:rPr lang="tr-TR" dirty="0" smtClean="0"/>
              <a:t>, </a:t>
            </a:r>
            <a:r>
              <a:rPr lang="en-US" dirty="0" smtClean="0"/>
              <a:t>he</a:t>
            </a:r>
            <a:r>
              <a:rPr lang="tr-TR" dirty="0" smtClean="0"/>
              <a:t> </a:t>
            </a:r>
            <a:r>
              <a:rPr lang="en-US" dirty="0" smtClean="0"/>
              <a:t>was </a:t>
            </a:r>
            <a:r>
              <a:rPr lang="en-US" dirty="0"/>
              <a:t>not so accurate all the time, especially as regards the nature of the war</a:t>
            </a:r>
            <a:r>
              <a:rPr lang="en-US" dirty="0" smtClean="0"/>
              <a:t>.</a:t>
            </a:r>
            <a:endParaRPr lang="tr-TR" dirty="0" smtClean="0"/>
          </a:p>
          <a:p>
            <a:r>
              <a:rPr lang="en-US" dirty="0"/>
              <a:t>In his collected letters, Wells supports the war effort as he calls it ‘a war </a:t>
            </a:r>
            <a:r>
              <a:rPr lang="en-US" dirty="0" smtClean="0"/>
              <a:t>against</a:t>
            </a:r>
            <a:r>
              <a:rPr lang="tr-TR" dirty="0" smtClean="0"/>
              <a:t> </a:t>
            </a:r>
            <a:r>
              <a:rPr lang="en-US" dirty="0" smtClean="0"/>
              <a:t>militarism</a:t>
            </a:r>
            <a:r>
              <a:rPr lang="en-US" dirty="0"/>
              <a:t>.’ In his article ‘Why Britain Went to War’, he insists that ‘This is now a </a:t>
            </a:r>
            <a:r>
              <a:rPr lang="en-US" dirty="0" smtClean="0"/>
              <a:t>war</a:t>
            </a:r>
            <a:r>
              <a:rPr lang="tr-TR" dirty="0" smtClean="0"/>
              <a:t> </a:t>
            </a:r>
            <a:r>
              <a:rPr lang="en-US" dirty="0" smtClean="0"/>
              <a:t>for </a:t>
            </a:r>
            <a:r>
              <a:rPr lang="en-US" dirty="0"/>
              <a:t>peace.’ </a:t>
            </a:r>
            <a:endParaRPr lang="tr-TR" dirty="0" smtClean="0"/>
          </a:p>
          <a:p>
            <a:r>
              <a:rPr lang="en-US" dirty="0" smtClean="0"/>
              <a:t>He </a:t>
            </a:r>
            <a:r>
              <a:rPr lang="en-US" dirty="0"/>
              <a:t>further adds that ‘every soldier who fights against Germany now is </a:t>
            </a:r>
            <a:r>
              <a:rPr lang="en-US" dirty="0" smtClean="0"/>
              <a:t>a</a:t>
            </a:r>
            <a:r>
              <a:rPr lang="tr-TR" dirty="0" smtClean="0"/>
              <a:t> </a:t>
            </a:r>
            <a:r>
              <a:rPr lang="en-US" dirty="0" smtClean="0"/>
              <a:t>crusader </a:t>
            </a:r>
            <a:r>
              <a:rPr lang="en-US" dirty="0"/>
              <a:t>against war.’ Finally, Wells states that ‘this, the greatest of all wars, is not </a:t>
            </a:r>
            <a:r>
              <a:rPr lang="en-US" dirty="0" smtClean="0"/>
              <a:t>just</a:t>
            </a:r>
            <a:r>
              <a:rPr lang="tr-TR" dirty="0" smtClean="0"/>
              <a:t> </a:t>
            </a:r>
            <a:r>
              <a:rPr lang="en-US" dirty="0" smtClean="0"/>
              <a:t>another </a:t>
            </a:r>
            <a:r>
              <a:rPr lang="en-US" dirty="0"/>
              <a:t>war-it is the last war!’</a:t>
            </a:r>
            <a:endParaRPr lang="tr-TR" dirty="0"/>
          </a:p>
        </p:txBody>
      </p:sp>
    </p:spTree>
    <p:extLst>
      <p:ext uri="{BB962C8B-B14F-4D97-AF65-F5344CB8AC3E}">
        <p14:creationId xmlns:p14="http://schemas.microsoft.com/office/powerpoint/2010/main" val="30046098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7504" y="44624"/>
            <a:ext cx="9036496" cy="6813376"/>
          </a:xfrm>
        </p:spPr>
      </p:pic>
    </p:spTree>
    <p:extLst>
      <p:ext uri="{BB962C8B-B14F-4D97-AF65-F5344CB8AC3E}">
        <p14:creationId xmlns:p14="http://schemas.microsoft.com/office/powerpoint/2010/main" val="574420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260648"/>
            <a:ext cx="7859216" cy="6213304"/>
          </a:xfrm>
        </p:spPr>
        <p:txBody>
          <a:bodyPr>
            <a:normAutofit/>
          </a:bodyPr>
          <a:lstStyle/>
          <a:p>
            <a:r>
              <a:rPr lang="tr-TR" sz="3200" b="1" dirty="0" smtClean="0"/>
              <a:t>THE OUTLINE OF THE WEEKS</a:t>
            </a:r>
          </a:p>
          <a:p>
            <a:pPr marL="0" indent="0">
              <a:buNone/>
            </a:pPr>
            <a:r>
              <a:rPr lang="tr-TR" sz="3200" b="1" dirty="0" smtClean="0"/>
              <a:t> 7-8</a:t>
            </a:r>
          </a:p>
          <a:p>
            <a:endParaRPr lang="tr-TR" sz="3200" b="1" dirty="0"/>
          </a:p>
          <a:p>
            <a:r>
              <a:rPr lang="tr-TR" sz="3200" dirty="0" err="1" smtClean="0"/>
              <a:t>Historical</a:t>
            </a:r>
            <a:r>
              <a:rPr lang="tr-TR" sz="3200" dirty="0" smtClean="0"/>
              <a:t>, </a:t>
            </a:r>
            <a:r>
              <a:rPr lang="tr-TR" sz="3200" dirty="0" err="1" smtClean="0"/>
              <a:t>Social</a:t>
            </a:r>
            <a:r>
              <a:rPr lang="tr-TR" sz="3200" dirty="0" smtClean="0"/>
              <a:t> Background of WWI</a:t>
            </a:r>
          </a:p>
          <a:p>
            <a:r>
              <a:rPr lang="tr-TR" sz="3200" dirty="0" err="1" smtClean="0"/>
              <a:t>Veiled</a:t>
            </a:r>
            <a:r>
              <a:rPr lang="tr-TR" sz="3200" dirty="0" smtClean="0"/>
              <a:t> </a:t>
            </a:r>
            <a:r>
              <a:rPr lang="tr-TR" sz="3200" dirty="0" err="1" smtClean="0"/>
              <a:t>reason</a:t>
            </a:r>
            <a:r>
              <a:rPr lang="tr-TR" sz="3200" dirty="0" smtClean="0"/>
              <a:t> of WWI</a:t>
            </a:r>
          </a:p>
          <a:p>
            <a:r>
              <a:rPr lang="tr-TR" sz="3200" dirty="0" err="1" smtClean="0"/>
              <a:t>Significance</a:t>
            </a:r>
            <a:r>
              <a:rPr lang="tr-TR" sz="3200" dirty="0" smtClean="0"/>
              <a:t> of WWI</a:t>
            </a:r>
          </a:p>
          <a:p>
            <a:r>
              <a:rPr lang="tr-TR" sz="3200" dirty="0" smtClean="0"/>
              <a:t>Propaganda of </a:t>
            </a:r>
            <a:r>
              <a:rPr lang="tr-TR" sz="3200" dirty="0" err="1" smtClean="0"/>
              <a:t>the</a:t>
            </a:r>
            <a:r>
              <a:rPr lang="tr-TR" sz="3200" dirty="0" smtClean="0"/>
              <a:t> </a:t>
            </a:r>
            <a:r>
              <a:rPr lang="tr-TR" sz="3200" dirty="0" err="1" smtClean="0"/>
              <a:t>War</a:t>
            </a:r>
            <a:r>
              <a:rPr lang="tr-TR" sz="3200" dirty="0" smtClean="0"/>
              <a:t> </a:t>
            </a:r>
            <a:r>
              <a:rPr lang="tr-TR" sz="3200" dirty="0" err="1" smtClean="0"/>
              <a:t>and</a:t>
            </a:r>
            <a:r>
              <a:rPr lang="tr-TR" sz="3200" dirty="0" smtClean="0"/>
              <a:t> </a:t>
            </a:r>
            <a:r>
              <a:rPr lang="tr-TR" sz="3200" dirty="0" err="1" smtClean="0"/>
              <a:t>the</a:t>
            </a:r>
            <a:r>
              <a:rPr lang="tr-TR" sz="3200" dirty="0" smtClean="0"/>
              <a:t> </a:t>
            </a:r>
            <a:r>
              <a:rPr lang="tr-TR" sz="3200" dirty="0" err="1" smtClean="0"/>
              <a:t>Recruiting</a:t>
            </a:r>
            <a:endParaRPr lang="tr-TR" sz="3200" dirty="0" smtClean="0"/>
          </a:p>
          <a:p>
            <a:r>
              <a:rPr lang="tr-TR" sz="3200" dirty="0" smtClean="0"/>
              <a:t>Pro-</a:t>
            </a:r>
            <a:r>
              <a:rPr lang="tr-TR" sz="3200" dirty="0" err="1" smtClean="0"/>
              <a:t>War</a:t>
            </a:r>
            <a:r>
              <a:rPr lang="tr-TR" sz="3200" dirty="0" smtClean="0"/>
              <a:t> </a:t>
            </a:r>
            <a:r>
              <a:rPr lang="tr-TR" sz="3200" dirty="0" err="1" smtClean="0"/>
              <a:t>Poets</a:t>
            </a:r>
            <a:endParaRPr lang="tr-TR" sz="3200" dirty="0" smtClean="0"/>
          </a:p>
          <a:p>
            <a:r>
              <a:rPr lang="tr-TR" sz="3200" dirty="0" err="1" smtClean="0"/>
              <a:t>Theory</a:t>
            </a:r>
            <a:r>
              <a:rPr lang="tr-TR" sz="3200" dirty="0" smtClean="0"/>
              <a:t> of </a:t>
            </a:r>
            <a:r>
              <a:rPr lang="tr-TR" sz="3200" dirty="0" err="1" smtClean="0"/>
              <a:t>War</a:t>
            </a:r>
            <a:r>
              <a:rPr lang="tr-TR" sz="3200" dirty="0" smtClean="0"/>
              <a:t> </a:t>
            </a:r>
            <a:r>
              <a:rPr lang="tr-TR" sz="3200" dirty="0" err="1" smtClean="0"/>
              <a:t>Poetry</a:t>
            </a:r>
            <a:endParaRPr lang="tr-TR" sz="3200" dirty="0" smtClean="0"/>
          </a:p>
          <a:p>
            <a:r>
              <a:rPr lang="tr-TR" sz="3200" dirty="0" smtClean="0"/>
              <a:t>Anti-</a:t>
            </a:r>
            <a:r>
              <a:rPr lang="tr-TR" sz="3200" dirty="0" err="1" smtClean="0"/>
              <a:t>War</a:t>
            </a:r>
            <a:r>
              <a:rPr lang="tr-TR" sz="3200" dirty="0" smtClean="0"/>
              <a:t> </a:t>
            </a:r>
            <a:r>
              <a:rPr lang="tr-TR" sz="3200" dirty="0" err="1" smtClean="0"/>
              <a:t>Poets</a:t>
            </a:r>
            <a:r>
              <a:rPr lang="tr-TR" sz="3200" dirty="0" smtClean="0"/>
              <a:t> </a:t>
            </a:r>
            <a:r>
              <a:rPr lang="tr-TR" sz="3200" dirty="0" err="1" smtClean="0"/>
              <a:t>and</a:t>
            </a:r>
            <a:r>
              <a:rPr lang="tr-TR" sz="3200" dirty="0" smtClean="0"/>
              <a:t> </a:t>
            </a:r>
            <a:r>
              <a:rPr lang="tr-TR" sz="3200" dirty="0" err="1" smtClean="0"/>
              <a:t>their</a:t>
            </a:r>
            <a:r>
              <a:rPr lang="tr-TR" sz="3200" dirty="0" smtClean="0"/>
              <a:t> </a:t>
            </a:r>
            <a:r>
              <a:rPr lang="tr-TR" sz="3200" dirty="0" err="1" smtClean="0"/>
              <a:t>Stances</a:t>
            </a:r>
            <a:r>
              <a:rPr lang="tr-TR" sz="3200" dirty="0" smtClean="0"/>
              <a:t>.</a:t>
            </a:r>
          </a:p>
          <a:p>
            <a:endParaRPr lang="tr-TR" sz="3200" dirty="0" smtClean="0"/>
          </a:p>
          <a:p>
            <a:endParaRPr lang="tr-TR" sz="3200" dirty="0"/>
          </a:p>
        </p:txBody>
      </p:sp>
    </p:spTree>
    <p:extLst>
      <p:ext uri="{BB962C8B-B14F-4D97-AF65-F5344CB8AC3E}">
        <p14:creationId xmlns:p14="http://schemas.microsoft.com/office/powerpoint/2010/main" val="13051229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pPr algn="ctr"/>
            <a:endParaRPr lang="tr-TR" b="1" dirty="0"/>
          </a:p>
        </p:txBody>
      </p:sp>
      <p:sp>
        <p:nvSpPr>
          <p:cNvPr id="3" name="İçerik Yer Tutucusu 2"/>
          <p:cNvSpPr>
            <a:spLocks noGrp="1"/>
          </p:cNvSpPr>
          <p:nvPr>
            <p:ph sz="quarter" idx="1"/>
          </p:nvPr>
        </p:nvSpPr>
        <p:spPr/>
        <p:txBody>
          <a:bodyPr>
            <a:noAutofit/>
          </a:bodyPr>
          <a:lstStyle/>
          <a:p>
            <a:pPr marL="0" indent="0" algn="ctr">
              <a:buNone/>
            </a:pPr>
            <a:r>
              <a:rPr lang="tr-TR" sz="5400" dirty="0" smtClean="0"/>
              <a:t> </a:t>
            </a:r>
          </a:p>
          <a:p>
            <a:pPr marL="0" indent="0" algn="ctr">
              <a:buNone/>
            </a:pPr>
            <a:endParaRPr lang="tr-TR" sz="5400" b="1" dirty="0"/>
          </a:p>
          <a:p>
            <a:pPr marL="0" indent="0" algn="ctr">
              <a:buNone/>
            </a:pPr>
            <a:r>
              <a:rPr lang="en-US" sz="4000" b="1" dirty="0" smtClean="0"/>
              <a:t>PRO-WAR</a:t>
            </a:r>
            <a:r>
              <a:rPr lang="tr-TR" sz="4000" b="1" dirty="0" smtClean="0"/>
              <a:t> </a:t>
            </a:r>
            <a:r>
              <a:rPr lang="en-US" sz="4000" b="1" dirty="0" smtClean="0"/>
              <a:t>POETS (BRITISH</a:t>
            </a:r>
            <a:r>
              <a:rPr lang="tr-TR" sz="4000" b="1" dirty="0" smtClean="0"/>
              <a:t>  </a:t>
            </a:r>
            <a:r>
              <a:rPr lang="en-US" sz="4000" b="1" dirty="0" smtClean="0"/>
              <a:t>POET’S </a:t>
            </a:r>
            <a:r>
              <a:rPr lang="en-US" sz="4000" b="1" dirty="0"/>
              <a:t>CALL </a:t>
            </a:r>
            <a:r>
              <a:rPr lang="tr-TR" sz="4000" b="1" dirty="0" smtClean="0"/>
              <a:t>	</a:t>
            </a:r>
            <a:r>
              <a:rPr lang="en-US" sz="4000" b="1" dirty="0" smtClean="0"/>
              <a:t>TO </a:t>
            </a:r>
            <a:r>
              <a:rPr lang="en-US" sz="4000" b="1" dirty="0"/>
              <a:t>ACTION)</a:t>
            </a:r>
            <a:endParaRPr lang="tr-TR" sz="4000" b="1" dirty="0"/>
          </a:p>
        </p:txBody>
      </p:sp>
    </p:spTree>
    <p:extLst>
      <p:ext uri="{BB962C8B-B14F-4D97-AF65-F5344CB8AC3E}">
        <p14:creationId xmlns:p14="http://schemas.microsoft.com/office/powerpoint/2010/main" val="8967030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RUDYARD KIPLING (1865-1936)</a:t>
            </a:r>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1412776"/>
            <a:ext cx="9144000" cy="5445224"/>
          </a:xfrm>
        </p:spPr>
      </p:pic>
    </p:spTree>
    <p:extLst>
      <p:ext uri="{BB962C8B-B14F-4D97-AF65-F5344CB8AC3E}">
        <p14:creationId xmlns:p14="http://schemas.microsoft.com/office/powerpoint/2010/main" val="8173582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202034"/>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3902250" y="3181704"/>
            <a:ext cx="577500" cy="586667"/>
          </a:xfrm>
        </p:spPr>
      </p:pic>
      <p:pic>
        <p:nvPicPr>
          <p:cNvPr id="2050" name="Picture 2" descr="C:\Users\Emrah Işık\Desktop\POETRY 1900-1950\WEEK 7-8 WAR POETRY\for alll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4624"/>
            <a:ext cx="9143999" cy="681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1414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357320"/>
          </a:xfrm>
        </p:spPr>
        <p:txBody>
          <a:bodyPr/>
          <a:lstStyle/>
          <a:p>
            <a:endParaRPr lang="tr-TR" dirty="0" smtClean="0"/>
          </a:p>
          <a:p>
            <a:r>
              <a:rPr lang="en-US" dirty="0"/>
              <a:t>For Kipling, the issue is the very existence of England as a </a:t>
            </a:r>
            <a:r>
              <a:rPr lang="en-US" dirty="0" err="1"/>
              <a:t>nation</a:t>
            </a:r>
            <a:r>
              <a:rPr lang="en-US" dirty="0" err="1" smtClean="0"/>
              <a:t>.”While</a:t>
            </a:r>
            <a:r>
              <a:rPr lang="tr-TR" dirty="0" smtClean="0"/>
              <a:t> </a:t>
            </a:r>
            <a:r>
              <a:rPr lang="en-US" dirty="0" smtClean="0"/>
              <a:t>invoking </a:t>
            </a:r>
            <a:r>
              <a:rPr lang="en-US" dirty="0"/>
              <a:t>every possible appeal to nationalism, his forty line call to action poem</a:t>
            </a:r>
            <a:r>
              <a:rPr lang="en-US" dirty="0" smtClean="0"/>
              <a:t>,</a:t>
            </a:r>
            <a:r>
              <a:rPr lang="tr-TR" dirty="0" smtClean="0"/>
              <a:t> </a:t>
            </a:r>
            <a:r>
              <a:rPr lang="en-US" dirty="0" smtClean="0"/>
              <a:t>“</a:t>
            </a:r>
            <a:r>
              <a:rPr lang="en-US" dirty="0"/>
              <a:t>For All We Have and Are” constantly “reiterate the passing of ‘Comfort, </a:t>
            </a:r>
            <a:r>
              <a:rPr lang="en-US" dirty="0" smtClean="0"/>
              <a:t>content,</a:t>
            </a:r>
            <a:r>
              <a:rPr lang="tr-TR" dirty="0" smtClean="0"/>
              <a:t> </a:t>
            </a:r>
            <a:r>
              <a:rPr lang="en-US" dirty="0" smtClean="0"/>
              <a:t>delight’</a:t>
            </a:r>
            <a:r>
              <a:rPr lang="tr-TR" dirty="0" smtClean="0"/>
              <a:t>.</a:t>
            </a:r>
          </a:p>
          <a:p>
            <a:pPr marL="0" indent="0">
              <a:buNone/>
            </a:pPr>
            <a:endParaRPr lang="tr-TR" dirty="0" smtClean="0"/>
          </a:p>
          <a:p>
            <a:pPr marL="0" indent="0">
              <a:buNone/>
            </a:pPr>
            <a:r>
              <a:rPr lang="tr-TR" dirty="0" smtClean="0"/>
              <a:t>N</a:t>
            </a:r>
            <a:r>
              <a:rPr lang="en-US" dirty="0" smtClean="0"/>
              <a:t>ow </a:t>
            </a:r>
            <a:r>
              <a:rPr lang="en-US" dirty="0"/>
              <a:t>that the war has begun, he argues the need for fortitude, and repeats his assertion that only the sacrifice of body, soul, and will can </a:t>
            </a:r>
            <a:r>
              <a:rPr lang="en-US" dirty="0" smtClean="0"/>
              <a:t>make</a:t>
            </a:r>
            <a:r>
              <a:rPr lang="tr-TR" dirty="0" smtClean="0"/>
              <a:t> </a:t>
            </a:r>
            <a:r>
              <a:rPr lang="en-US" dirty="0" smtClean="0"/>
              <a:t>England </a:t>
            </a:r>
            <a:r>
              <a:rPr lang="en-US" dirty="0" err="1"/>
              <a:t>prevail</a:t>
            </a:r>
            <a:r>
              <a:rPr lang="en-US" dirty="0" err="1" smtClean="0"/>
              <a:t>,”“For</a:t>
            </a:r>
            <a:r>
              <a:rPr lang="en-US" dirty="0" smtClean="0"/>
              <a:t> </a:t>
            </a:r>
            <a:r>
              <a:rPr lang="en-US" dirty="0"/>
              <a:t>All We Have and Are” begins with the urgency of </a:t>
            </a:r>
            <a:r>
              <a:rPr lang="en-US" dirty="0" err="1" smtClean="0"/>
              <a:t>th</a:t>
            </a:r>
            <a:r>
              <a:rPr lang="tr-TR" dirty="0" smtClean="0"/>
              <a:t>e </a:t>
            </a:r>
            <a:r>
              <a:rPr lang="en-US" dirty="0" smtClean="0"/>
              <a:t>struggle</a:t>
            </a:r>
            <a:r>
              <a:rPr lang="tr-TR" dirty="0" smtClean="0"/>
              <a:t>. </a:t>
            </a:r>
            <a:endParaRPr lang="tr-TR" dirty="0"/>
          </a:p>
        </p:txBody>
      </p:sp>
    </p:spTree>
    <p:extLst>
      <p:ext uri="{BB962C8B-B14F-4D97-AF65-F5344CB8AC3E}">
        <p14:creationId xmlns:p14="http://schemas.microsoft.com/office/powerpoint/2010/main" val="8939484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0"/>
            <a:ext cx="9036496" cy="6858000"/>
          </a:xfrm>
        </p:spPr>
        <p:txBody>
          <a:bodyPr/>
          <a:lstStyle/>
          <a:p>
            <a:endParaRPr lang="tr-TR" dirty="0" smtClean="0"/>
          </a:p>
          <a:p>
            <a:pPr marL="0" indent="0">
              <a:buNone/>
            </a:pPr>
            <a:r>
              <a:rPr lang="en-US" dirty="0"/>
              <a:t>For all we have and are, </a:t>
            </a:r>
          </a:p>
          <a:p>
            <a:pPr marL="0" indent="0">
              <a:buNone/>
            </a:pPr>
            <a:r>
              <a:rPr lang="en-US" dirty="0"/>
              <a:t>For all our children's fate, </a:t>
            </a:r>
          </a:p>
          <a:p>
            <a:pPr marL="0" indent="0">
              <a:buNone/>
            </a:pPr>
            <a:r>
              <a:rPr lang="en-US" dirty="0"/>
              <a:t>Stand up and meet the war. </a:t>
            </a:r>
          </a:p>
          <a:p>
            <a:pPr marL="0" indent="0">
              <a:buNone/>
            </a:pPr>
            <a:r>
              <a:rPr lang="en-US" dirty="0"/>
              <a:t>The Hun is at the gate! </a:t>
            </a:r>
          </a:p>
          <a:p>
            <a:pPr marL="0" indent="0">
              <a:buNone/>
            </a:pPr>
            <a:r>
              <a:rPr lang="en-US" dirty="0"/>
              <a:t>Our world has passed away </a:t>
            </a:r>
          </a:p>
          <a:p>
            <a:pPr marL="0" indent="0">
              <a:buNone/>
            </a:pPr>
            <a:r>
              <a:rPr lang="en-US" dirty="0"/>
              <a:t>In wantonness </a:t>
            </a:r>
            <a:r>
              <a:rPr lang="en-US" dirty="0" err="1"/>
              <a:t>o'erthrown</a:t>
            </a:r>
            <a:r>
              <a:rPr lang="en-US" dirty="0"/>
              <a:t>. </a:t>
            </a:r>
          </a:p>
          <a:p>
            <a:pPr marL="0" indent="0">
              <a:buNone/>
            </a:pPr>
            <a:r>
              <a:rPr lang="en-US" dirty="0"/>
              <a:t>There is nothing left to-day </a:t>
            </a:r>
          </a:p>
          <a:p>
            <a:pPr marL="0" indent="0">
              <a:buNone/>
            </a:pPr>
            <a:r>
              <a:rPr lang="en-US" dirty="0"/>
              <a:t>But steel and fire and stone. </a:t>
            </a:r>
          </a:p>
          <a:p>
            <a:endParaRPr lang="en-US" dirty="0"/>
          </a:p>
          <a:p>
            <a:pPr marL="0" indent="0">
              <a:buNone/>
            </a:pPr>
            <a:r>
              <a:rPr lang="en-US" dirty="0"/>
              <a:t>Though all we knew depart, </a:t>
            </a:r>
          </a:p>
          <a:p>
            <a:pPr marL="0" indent="0">
              <a:buNone/>
            </a:pPr>
            <a:r>
              <a:rPr lang="en-US" dirty="0"/>
              <a:t>The old commandments stand: </a:t>
            </a:r>
          </a:p>
          <a:p>
            <a:pPr marL="0" indent="0">
              <a:buNone/>
            </a:pPr>
            <a:r>
              <a:rPr lang="en-US" dirty="0"/>
              <a:t>"In courage keep your heart, </a:t>
            </a:r>
          </a:p>
          <a:p>
            <a:pPr marL="0" indent="0">
              <a:buNone/>
            </a:pPr>
            <a:r>
              <a:rPr lang="en-US" dirty="0"/>
              <a:t>In strength lift up your hand." </a:t>
            </a:r>
            <a:endParaRPr lang="tr-TR" dirty="0"/>
          </a:p>
        </p:txBody>
      </p:sp>
    </p:spTree>
    <p:extLst>
      <p:ext uri="{BB962C8B-B14F-4D97-AF65-F5344CB8AC3E}">
        <p14:creationId xmlns:p14="http://schemas.microsoft.com/office/powerpoint/2010/main" val="5475529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243408"/>
            <a:ext cx="9036496" cy="6717360"/>
          </a:xfrm>
        </p:spPr>
        <p:txBody>
          <a:bodyPr>
            <a:normAutofit fontScale="92500" lnSpcReduction="20000"/>
          </a:bodyPr>
          <a:lstStyle/>
          <a:p>
            <a:endParaRPr lang="tr-TR" dirty="0" smtClean="0"/>
          </a:p>
          <a:p>
            <a:endParaRPr lang="tr-TR" dirty="0"/>
          </a:p>
          <a:p>
            <a:pPr marL="0" indent="0">
              <a:buNone/>
            </a:pPr>
            <a:r>
              <a:rPr lang="en-US" dirty="0"/>
              <a:t>Once more we hear the word </a:t>
            </a:r>
          </a:p>
          <a:p>
            <a:pPr marL="0" indent="0">
              <a:buNone/>
            </a:pPr>
            <a:r>
              <a:rPr lang="en-US" dirty="0"/>
              <a:t>That sickened earth of old: </a:t>
            </a:r>
          </a:p>
          <a:p>
            <a:pPr marL="0" indent="0">
              <a:buNone/>
            </a:pPr>
            <a:r>
              <a:rPr lang="en-US" dirty="0"/>
              <a:t>"No law except the sword </a:t>
            </a:r>
          </a:p>
          <a:p>
            <a:pPr marL="0" indent="0">
              <a:buNone/>
            </a:pPr>
            <a:r>
              <a:rPr lang="en-US" dirty="0"/>
              <a:t>Unsheathed and uncontrolled," </a:t>
            </a:r>
          </a:p>
          <a:p>
            <a:pPr marL="0" indent="0">
              <a:buNone/>
            </a:pPr>
            <a:r>
              <a:rPr lang="en-US" dirty="0"/>
              <a:t>Once more it knits mankind, </a:t>
            </a:r>
          </a:p>
          <a:p>
            <a:pPr marL="0" indent="0">
              <a:buNone/>
            </a:pPr>
            <a:r>
              <a:rPr lang="en-US" dirty="0"/>
              <a:t>Once more the nations go </a:t>
            </a:r>
          </a:p>
          <a:p>
            <a:pPr marL="0" indent="0">
              <a:buNone/>
            </a:pPr>
            <a:r>
              <a:rPr lang="en-US" dirty="0"/>
              <a:t>To meet and break and bind </a:t>
            </a:r>
          </a:p>
          <a:p>
            <a:pPr marL="0" indent="0">
              <a:buNone/>
            </a:pPr>
            <a:r>
              <a:rPr lang="en-US" dirty="0"/>
              <a:t>A crazed and driven foe. </a:t>
            </a:r>
          </a:p>
          <a:p>
            <a:endParaRPr lang="en-US" dirty="0"/>
          </a:p>
          <a:p>
            <a:pPr marL="0" indent="0">
              <a:buNone/>
            </a:pPr>
            <a:r>
              <a:rPr lang="en-US" dirty="0"/>
              <a:t>Comfort, content, delight -- </a:t>
            </a:r>
          </a:p>
          <a:p>
            <a:pPr marL="0" indent="0">
              <a:buNone/>
            </a:pPr>
            <a:r>
              <a:rPr lang="en-US" dirty="0"/>
              <a:t>The ages' slow-bought gain -- </a:t>
            </a:r>
          </a:p>
          <a:p>
            <a:pPr marL="0" indent="0">
              <a:buNone/>
            </a:pPr>
            <a:r>
              <a:rPr lang="en-US" dirty="0"/>
              <a:t>They </a:t>
            </a:r>
            <a:r>
              <a:rPr lang="en-US" dirty="0" err="1"/>
              <a:t>shrivelled</a:t>
            </a:r>
            <a:r>
              <a:rPr lang="en-US" dirty="0"/>
              <a:t> in a night, </a:t>
            </a:r>
          </a:p>
          <a:p>
            <a:pPr marL="0" indent="0">
              <a:buNone/>
            </a:pPr>
            <a:r>
              <a:rPr lang="en-US" dirty="0"/>
              <a:t>Only ourselves remain </a:t>
            </a:r>
          </a:p>
          <a:p>
            <a:pPr marL="0" indent="0">
              <a:buNone/>
            </a:pPr>
            <a:r>
              <a:rPr lang="en-US" dirty="0"/>
              <a:t>To face the naked days </a:t>
            </a:r>
          </a:p>
          <a:p>
            <a:pPr marL="0" indent="0">
              <a:buNone/>
            </a:pPr>
            <a:r>
              <a:rPr lang="en-US" dirty="0"/>
              <a:t>In silent fortitude, </a:t>
            </a:r>
          </a:p>
          <a:p>
            <a:pPr marL="0" indent="0">
              <a:buNone/>
            </a:pPr>
            <a:r>
              <a:rPr lang="en-US" dirty="0"/>
              <a:t>Through perils and dismays </a:t>
            </a:r>
          </a:p>
          <a:p>
            <a:pPr marL="0" indent="0">
              <a:buNone/>
            </a:pPr>
            <a:r>
              <a:rPr lang="en-US" dirty="0" err="1"/>
              <a:t>Renewd</a:t>
            </a:r>
            <a:r>
              <a:rPr lang="en-US" dirty="0"/>
              <a:t> and re-renewed. </a:t>
            </a:r>
            <a:endParaRPr lang="tr-TR" dirty="0"/>
          </a:p>
        </p:txBody>
      </p:sp>
    </p:spTree>
    <p:extLst>
      <p:ext uri="{BB962C8B-B14F-4D97-AF65-F5344CB8AC3E}">
        <p14:creationId xmlns:p14="http://schemas.microsoft.com/office/powerpoint/2010/main" val="19104718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84976" cy="6285312"/>
          </a:xfrm>
        </p:spPr>
        <p:txBody>
          <a:bodyPr/>
          <a:lstStyle/>
          <a:p>
            <a:pPr marL="0" indent="0">
              <a:buNone/>
            </a:pPr>
            <a:r>
              <a:rPr lang="en-US" dirty="0"/>
              <a:t>Though all we made depart, </a:t>
            </a:r>
          </a:p>
          <a:p>
            <a:pPr marL="0" indent="0">
              <a:buNone/>
            </a:pPr>
            <a:r>
              <a:rPr lang="en-US" dirty="0"/>
              <a:t>The old commandments stand: </a:t>
            </a:r>
          </a:p>
          <a:p>
            <a:pPr marL="0" indent="0">
              <a:buNone/>
            </a:pPr>
            <a:r>
              <a:rPr lang="en-US" dirty="0"/>
              <a:t>"In patience keep your heart, </a:t>
            </a:r>
          </a:p>
          <a:p>
            <a:pPr marL="0" indent="0">
              <a:buNone/>
            </a:pPr>
            <a:r>
              <a:rPr lang="en-US" dirty="0"/>
              <a:t>In strength lift up your hand." </a:t>
            </a:r>
          </a:p>
          <a:p>
            <a:endParaRPr lang="en-US" dirty="0"/>
          </a:p>
          <a:p>
            <a:pPr marL="0" indent="0">
              <a:buNone/>
            </a:pPr>
            <a:r>
              <a:rPr lang="en-US" dirty="0"/>
              <a:t>No easy hopes or lies </a:t>
            </a:r>
          </a:p>
          <a:p>
            <a:pPr marL="0" indent="0">
              <a:buNone/>
            </a:pPr>
            <a:r>
              <a:rPr lang="en-US" dirty="0"/>
              <a:t>Shall bring us to our goal, </a:t>
            </a:r>
          </a:p>
          <a:p>
            <a:pPr marL="0" indent="0">
              <a:buNone/>
            </a:pPr>
            <a:r>
              <a:rPr lang="en-US" dirty="0"/>
              <a:t>But iron sacrifice </a:t>
            </a:r>
          </a:p>
          <a:p>
            <a:pPr marL="0" indent="0">
              <a:buNone/>
            </a:pPr>
            <a:r>
              <a:rPr lang="en-US" dirty="0"/>
              <a:t>Of body, will, and soul. </a:t>
            </a:r>
          </a:p>
          <a:p>
            <a:pPr marL="0" indent="0">
              <a:buNone/>
            </a:pPr>
            <a:r>
              <a:rPr lang="en-US" dirty="0"/>
              <a:t>There is but one task for all -- </a:t>
            </a:r>
          </a:p>
          <a:p>
            <a:pPr marL="0" indent="0">
              <a:buNone/>
            </a:pPr>
            <a:r>
              <a:rPr lang="en-US" dirty="0"/>
              <a:t>For each one life to give. </a:t>
            </a:r>
          </a:p>
          <a:p>
            <a:pPr marL="0" indent="0">
              <a:buNone/>
            </a:pPr>
            <a:r>
              <a:rPr lang="en-US" dirty="0"/>
              <a:t>Who stands if freedom fall? </a:t>
            </a:r>
          </a:p>
          <a:p>
            <a:pPr marL="0" indent="0">
              <a:buNone/>
            </a:pPr>
            <a:r>
              <a:rPr lang="en-US" dirty="0"/>
              <a:t>Who dies if England live? </a:t>
            </a:r>
          </a:p>
          <a:p>
            <a:endParaRPr lang="tr-TR" dirty="0"/>
          </a:p>
        </p:txBody>
      </p:sp>
    </p:spTree>
    <p:extLst>
      <p:ext uri="{BB962C8B-B14F-4D97-AF65-F5344CB8AC3E}">
        <p14:creationId xmlns:p14="http://schemas.microsoft.com/office/powerpoint/2010/main" val="30579746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357320"/>
          </a:xfrm>
        </p:spPr>
        <p:txBody>
          <a:bodyPr>
            <a:normAutofit/>
          </a:bodyPr>
          <a:lstStyle/>
          <a:p>
            <a:endParaRPr lang="tr-TR" dirty="0" smtClean="0"/>
          </a:p>
          <a:p>
            <a:pPr marL="0" indent="0">
              <a:buNone/>
            </a:pPr>
            <a:r>
              <a:rPr lang="tr-TR" dirty="0" err="1" smtClean="0"/>
              <a:t>This</a:t>
            </a:r>
            <a:r>
              <a:rPr lang="tr-TR" dirty="0" smtClean="0"/>
              <a:t> </a:t>
            </a:r>
            <a:r>
              <a:rPr lang="tr-TR" dirty="0" err="1" smtClean="0"/>
              <a:t>poem</a:t>
            </a:r>
            <a:r>
              <a:rPr lang="en-US" dirty="0" smtClean="0"/>
              <a:t> address</a:t>
            </a:r>
            <a:r>
              <a:rPr lang="tr-TR" dirty="0" smtClean="0"/>
              <a:t>es</a:t>
            </a:r>
            <a:r>
              <a:rPr lang="en-US" dirty="0" smtClean="0"/>
              <a:t> </a:t>
            </a:r>
            <a:r>
              <a:rPr lang="en-US" dirty="0"/>
              <a:t>the people of England, </a:t>
            </a:r>
          </a:p>
          <a:p>
            <a:pPr marL="0" indent="0">
              <a:buNone/>
            </a:pPr>
            <a:r>
              <a:rPr lang="tr-TR" dirty="0" smtClean="0"/>
              <a:t> </a:t>
            </a:r>
            <a:r>
              <a:rPr lang="en-US" dirty="0" smtClean="0"/>
              <a:t>especially </a:t>
            </a:r>
            <a:r>
              <a:rPr lang="en-US" dirty="0"/>
              <a:t>the men. He encourages them to serve the country during </a:t>
            </a:r>
            <a:r>
              <a:rPr lang="tr-TR" dirty="0" smtClean="0"/>
              <a:t> </a:t>
            </a:r>
            <a:r>
              <a:rPr lang="en-US" dirty="0" smtClean="0"/>
              <a:t>these </a:t>
            </a:r>
            <a:r>
              <a:rPr lang="en-US" dirty="0"/>
              <a:t>times of great war and violence. He says that we all have to be </a:t>
            </a:r>
            <a:r>
              <a:rPr lang="tr-TR" dirty="0" smtClean="0"/>
              <a:t> </a:t>
            </a:r>
            <a:r>
              <a:rPr lang="en-US" dirty="0" smtClean="0"/>
              <a:t>brave </a:t>
            </a:r>
            <a:r>
              <a:rPr lang="en-US" dirty="0"/>
              <a:t>and fight with our souls. </a:t>
            </a:r>
            <a:r>
              <a:rPr lang="tr-TR" dirty="0" smtClean="0"/>
              <a:t> </a:t>
            </a:r>
            <a:r>
              <a:rPr lang="en-US" dirty="0" smtClean="0"/>
              <a:t>The </a:t>
            </a:r>
            <a:r>
              <a:rPr lang="en-US" dirty="0"/>
              <a:t>poet describes and reports the events at the same time. It’s </a:t>
            </a:r>
            <a:r>
              <a:rPr lang="tr-TR" dirty="0" smtClean="0"/>
              <a:t> </a:t>
            </a:r>
            <a:r>
              <a:rPr lang="en-US" dirty="0" smtClean="0"/>
              <a:t>simultaneous </a:t>
            </a:r>
            <a:r>
              <a:rPr lang="en-US" dirty="0"/>
              <a:t>with the present</a:t>
            </a:r>
            <a:r>
              <a:rPr lang="en-US" dirty="0" smtClean="0"/>
              <a:t>.</a:t>
            </a:r>
            <a:endParaRPr lang="tr-TR" dirty="0" smtClean="0"/>
          </a:p>
          <a:p>
            <a:pPr marL="0" indent="0">
              <a:buNone/>
            </a:pPr>
            <a:r>
              <a:rPr lang="en-US" dirty="0" smtClean="0"/>
              <a:t> Rudyard </a:t>
            </a:r>
            <a:r>
              <a:rPr lang="en-US" dirty="0"/>
              <a:t>Kipling wants the people  to  fight for their </a:t>
            </a:r>
            <a:r>
              <a:rPr lang="en-US" dirty="0" smtClean="0"/>
              <a:t>country.</a:t>
            </a:r>
            <a:endParaRPr lang="tr-TR" dirty="0" smtClean="0"/>
          </a:p>
          <a:p>
            <a:pPr marL="0" indent="0">
              <a:buNone/>
            </a:pPr>
            <a:endParaRPr lang="tr-TR" dirty="0"/>
          </a:p>
          <a:p>
            <a:pPr marL="0" indent="0">
              <a:buNone/>
            </a:pPr>
            <a:r>
              <a:rPr lang="tr-TR" dirty="0" smtClean="0"/>
              <a:t> He </a:t>
            </a:r>
            <a:r>
              <a:rPr lang="tr-TR" dirty="0" err="1" smtClean="0"/>
              <a:t>underlines</a:t>
            </a:r>
            <a:r>
              <a:rPr lang="tr-TR" dirty="0" smtClean="0"/>
              <a:t> </a:t>
            </a:r>
            <a:r>
              <a:rPr lang="tr-TR" dirty="0" err="1" smtClean="0"/>
              <a:t>that</a:t>
            </a:r>
            <a:r>
              <a:rPr lang="en-US" dirty="0" smtClean="0"/>
              <a:t> </a:t>
            </a:r>
            <a:r>
              <a:rPr lang="tr-TR" dirty="0" smtClean="0"/>
              <a:t>t</a:t>
            </a:r>
            <a:r>
              <a:rPr lang="en-US" dirty="0" smtClean="0"/>
              <a:t>he </a:t>
            </a:r>
            <a:r>
              <a:rPr lang="en-US" dirty="0"/>
              <a:t>English soldiers have to be brave and </a:t>
            </a:r>
            <a:r>
              <a:rPr lang="en-US" dirty="0" smtClean="0"/>
              <a:t>they </a:t>
            </a:r>
            <a:r>
              <a:rPr lang="en-US" dirty="0"/>
              <a:t>cannot fear death. They have to </a:t>
            </a:r>
            <a:r>
              <a:rPr lang="en-US" dirty="0" smtClean="0"/>
              <a:t>be </a:t>
            </a:r>
            <a:r>
              <a:rPr lang="en-US" dirty="0"/>
              <a:t>prepared to sacrifice their </a:t>
            </a:r>
            <a:r>
              <a:rPr lang="en-US" dirty="0" smtClean="0"/>
              <a:t>lives </a:t>
            </a:r>
            <a:r>
              <a:rPr lang="en-US" dirty="0"/>
              <a:t>and souls</a:t>
            </a:r>
            <a:r>
              <a:rPr lang="en-US" dirty="0" smtClean="0"/>
              <a:t>.</a:t>
            </a: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0020993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784976" cy="6285312"/>
          </a:xfrm>
        </p:spPr>
        <p:txBody>
          <a:bodyPr>
            <a:normAutofit/>
          </a:bodyPr>
          <a:lstStyle/>
          <a:p>
            <a:endParaRPr lang="tr-TR" dirty="0" smtClean="0"/>
          </a:p>
          <a:p>
            <a:pPr marL="0" indent="0">
              <a:buNone/>
            </a:pPr>
            <a:r>
              <a:rPr lang="en-US" dirty="0" smtClean="0"/>
              <a:t>Kipling’s</a:t>
            </a:r>
            <a:r>
              <a:rPr lang="tr-TR" dirty="0" smtClean="0"/>
              <a:t> </a:t>
            </a:r>
            <a:r>
              <a:rPr lang="en-US" dirty="0" smtClean="0"/>
              <a:t>writing </a:t>
            </a:r>
            <a:r>
              <a:rPr lang="en-US" dirty="0"/>
              <a:t>‘whether in prose and verse’ represent ‘a divided self’ remarking ‘</a:t>
            </a:r>
            <a:r>
              <a:rPr lang="en-US" dirty="0" smtClean="0"/>
              <a:t>different</a:t>
            </a:r>
            <a:r>
              <a:rPr lang="tr-TR" dirty="0" smtClean="0"/>
              <a:t> </a:t>
            </a:r>
            <a:r>
              <a:rPr lang="en-US" dirty="0" smtClean="0"/>
              <a:t>kinds </a:t>
            </a:r>
            <a:r>
              <a:rPr lang="en-US" dirty="0"/>
              <a:t>of truth telling’. One impulse voices ‘experience’, while the other ‘</a:t>
            </a:r>
            <a:r>
              <a:rPr lang="en-US" dirty="0" smtClean="0"/>
              <a:t>advocates</a:t>
            </a:r>
            <a:r>
              <a:rPr lang="tr-TR" dirty="0" smtClean="0"/>
              <a:t> </a:t>
            </a:r>
            <a:r>
              <a:rPr lang="en-US" dirty="0" smtClean="0"/>
              <a:t>ideas</a:t>
            </a:r>
            <a:r>
              <a:rPr lang="en-US" dirty="0"/>
              <a:t>’. Here is what can be termed as his ‘idea’. His belief in the war pervades the </a:t>
            </a:r>
            <a:r>
              <a:rPr lang="en-US" dirty="0" smtClean="0"/>
              <a:t>poem</a:t>
            </a:r>
            <a:r>
              <a:rPr lang="tr-TR" dirty="0" smtClean="0"/>
              <a:t> </a:t>
            </a:r>
            <a:r>
              <a:rPr lang="en-US" dirty="0" smtClean="0"/>
              <a:t>and </a:t>
            </a:r>
            <a:r>
              <a:rPr lang="en-US" dirty="0"/>
              <a:t>bears the pre-war patriotic sentiment. The war is worth fighting since the enemy is</a:t>
            </a:r>
          </a:p>
          <a:p>
            <a:pPr marL="0" indent="0">
              <a:buNone/>
            </a:pPr>
            <a:r>
              <a:rPr lang="en-US" dirty="0"/>
              <a:t>‘at the gate</a:t>
            </a:r>
            <a:r>
              <a:rPr lang="en-US" dirty="0" smtClean="0"/>
              <a:t>’</a:t>
            </a:r>
            <a:r>
              <a:rPr lang="tr-TR" dirty="0" smtClean="0"/>
              <a:t>.</a:t>
            </a:r>
          </a:p>
          <a:p>
            <a:pPr marL="0" indent="0">
              <a:buNone/>
            </a:pPr>
            <a:endParaRPr lang="tr-TR" dirty="0"/>
          </a:p>
          <a:p>
            <a:pPr marL="0" indent="0">
              <a:buNone/>
            </a:pPr>
            <a:r>
              <a:rPr lang="en-US" dirty="0"/>
              <a:t>The speaker urges the readers to ‘stand up and meet the war.’ The </a:t>
            </a:r>
            <a:r>
              <a:rPr lang="en-US" dirty="0" smtClean="0"/>
              <a:t>German</a:t>
            </a:r>
            <a:r>
              <a:rPr lang="tr-TR" dirty="0" smtClean="0"/>
              <a:t> </a:t>
            </a:r>
            <a:r>
              <a:rPr lang="en-US" dirty="0" smtClean="0"/>
              <a:t>described </a:t>
            </a:r>
            <a:r>
              <a:rPr lang="en-US" dirty="0"/>
              <a:t>as ‘</a:t>
            </a:r>
            <a:r>
              <a:rPr lang="en-US" dirty="0">
                <a:solidFill>
                  <a:srgbClr val="FF0000"/>
                </a:solidFill>
              </a:rPr>
              <a:t>the Hun’ is ‘at the gate</a:t>
            </a:r>
            <a:r>
              <a:rPr lang="en-US" dirty="0"/>
              <a:t>’, which indicates the nearness of the danger. </a:t>
            </a:r>
            <a:r>
              <a:rPr lang="en-US" dirty="0" smtClean="0"/>
              <a:t>This</a:t>
            </a:r>
            <a:r>
              <a:rPr lang="tr-TR" dirty="0" smtClean="0"/>
              <a:t> </a:t>
            </a:r>
            <a:r>
              <a:rPr lang="en-US" dirty="0" smtClean="0"/>
              <a:t>war </a:t>
            </a:r>
            <a:r>
              <a:rPr lang="en-US" dirty="0"/>
              <a:t>is not so much desired; however, ‘there is nothing left to-day/ But steel and fire </a:t>
            </a:r>
            <a:r>
              <a:rPr lang="en-US" dirty="0" smtClean="0"/>
              <a:t>and</a:t>
            </a:r>
            <a:r>
              <a:rPr lang="tr-TR" dirty="0" smtClean="0"/>
              <a:t> </a:t>
            </a:r>
            <a:r>
              <a:rPr lang="en-US" dirty="0" smtClean="0"/>
              <a:t>stone</a:t>
            </a:r>
            <a:r>
              <a:rPr lang="en-US" dirty="0"/>
              <a:t>’.</a:t>
            </a:r>
          </a:p>
        </p:txBody>
      </p:sp>
    </p:spTree>
    <p:extLst>
      <p:ext uri="{BB962C8B-B14F-4D97-AF65-F5344CB8AC3E}">
        <p14:creationId xmlns:p14="http://schemas.microsoft.com/office/powerpoint/2010/main" val="10005842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12968" cy="6357320"/>
          </a:xfrm>
        </p:spPr>
        <p:txBody>
          <a:bodyPr>
            <a:normAutofit fontScale="92500"/>
          </a:bodyPr>
          <a:lstStyle/>
          <a:p>
            <a:endParaRPr lang="tr-TR" dirty="0" smtClean="0"/>
          </a:p>
          <a:p>
            <a:r>
              <a:rPr lang="en-US" dirty="0"/>
              <a:t>The speaker is sure of the fact that ‘though all we knew depart,’ there is </a:t>
            </a:r>
            <a:r>
              <a:rPr lang="en-US" dirty="0" smtClean="0"/>
              <a:t>still</a:t>
            </a:r>
            <a:r>
              <a:rPr lang="tr-TR" dirty="0" smtClean="0"/>
              <a:t> </a:t>
            </a:r>
            <a:r>
              <a:rPr lang="en-US" dirty="0" smtClean="0"/>
              <a:t>something </a:t>
            </a:r>
            <a:r>
              <a:rPr lang="en-US" dirty="0"/>
              <a:t>that is valid from the knowledge of the past. As it used to be, the dictum </a:t>
            </a:r>
            <a:r>
              <a:rPr lang="en-US" dirty="0" smtClean="0"/>
              <a:t>that</a:t>
            </a:r>
            <a:r>
              <a:rPr lang="tr-TR" dirty="0" smtClean="0"/>
              <a:t> </a:t>
            </a:r>
            <a:r>
              <a:rPr lang="en-US" dirty="0" smtClean="0"/>
              <a:t>the </a:t>
            </a:r>
            <a:r>
              <a:rPr lang="en-US" dirty="0"/>
              <a:t>old used is still valid ‘In courage keep your heart/ In strength lift your hand.’</a:t>
            </a:r>
          </a:p>
          <a:p>
            <a:r>
              <a:rPr lang="en-US" dirty="0"/>
              <a:t>The speaker is of the opinion that it is time for the law of ‘the </a:t>
            </a:r>
            <a:r>
              <a:rPr lang="en-US" dirty="0" smtClean="0"/>
              <a:t>sword/unsheathed</a:t>
            </a:r>
            <a:r>
              <a:rPr lang="tr-TR" dirty="0" smtClean="0"/>
              <a:t> </a:t>
            </a:r>
            <a:r>
              <a:rPr lang="en-US" dirty="0" smtClean="0"/>
              <a:t>and </a:t>
            </a:r>
            <a:r>
              <a:rPr lang="en-US" dirty="0"/>
              <a:t>uncontrolled’. The German is ‘a crazed and driven foe’ and the nations are </a:t>
            </a:r>
            <a:r>
              <a:rPr lang="en-US" dirty="0" smtClean="0"/>
              <a:t>united</a:t>
            </a:r>
            <a:r>
              <a:rPr lang="tr-TR" dirty="0" smtClean="0"/>
              <a:t> </a:t>
            </a:r>
            <a:r>
              <a:rPr lang="en-US" dirty="0" smtClean="0"/>
              <a:t>‘to </a:t>
            </a:r>
            <a:r>
              <a:rPr lang="en-US" dirty="0"/>
              <a:t>meet and break and bind’ this enemy. The final stanza clearly states that the duty </a:t>
            </a:r>
            <a:r>
              <a:rPr lang="en-US" dirty="0" smtClean="0"/>
              <a:t>of</a:t>
            </a:r>
            <a:r>
              <a:rPr lang="tr-TR" dirty="0" smtClean="0"/>
              <a:t> </a:t>
            </a:r>
            <a:r>
              <a:rPr lang="en-US" dirty="0" smtClean="0"/>
              <a:t>preventing </a:t>
            </a:r>
            <a:r>
              <a:rPr lang="en-US" dirty="0"/>
              <a:t>the fall of freedom is not an easy one because the victory will come at </a:t>
            </a:r>
            <a:r>
              <a:rPr lang="en-US" dirty="0" smtClean="0"/>
              <a:t>a</a:t>
            </a:r>
            <a:r>
              <a:rPr lang="tr-TR" dirty="0" smtClean="0"/>
              <a:t> </a:t>
            </a:r>
            <a:r>
              <a:rPr lang="en-US" dirty="0" smtClean="0"/>
              <a:t>price</a:t>
            </a:r>
            <a:r>
              <a:rPr lang="en-US" dirty="0"/>
              <a:t>. </a:t>
            </a:r>
            <a:endParaRPr lang="tr-TR" dirty="0" smtClean="0"/>
          </a:p>
          <a:p>
            <a:r>
              <a:rPr lang="en-US" dirty="0" smtClean="0"/>
              <a:t>The </a:t>
            </a:r>
            <a:r>
              <a:rPr lang="en-US" dirty="0"/>
              <a:t>goal will not be reached through ‘easy hopes or lies’ but through ‘</a:t>
            </a:r>
            <a:r>
              <a:rPr lang="en-US" dirty="0" smtClean="0"/>
              <a:t>iron</a:t>
            </a:r>
            <a:r>
              <a:rPr lang="tr-TR" dirty="0" smtClean="0"/>
              <a:t> </a:t>
            </a:r>
            <a:r>
              <a:rPr lang="en-US" dirty="0" smtClean="0"/>
              <a:t>sacrifice</a:t>
            </a:r>
            <a:r>
              <a:rPr lang="en-US" dirty="0"/>
              <a:t>’. The sacrifice requires the ‘task for all’ which is ‘each one life to give.’ </a:t>
            </a:r>
            <a:r>
              <a:rPr lang="en-US" dirty="0" smtClean="0"/>
              <a:t>The</a:t>
            </a:r>
            <a:r>
              <a:rPr lang="tr-TR" dirty="0" smtClean="0"/>
              <a:t> </a:t>
            </a:r>
            <a:r>
              <a:rPr lang="en-US" dirty="0" smtClean="0"/>
              <a:t>speaker </a:t>
            </a:r>
            <a:r>
              <a:rPr lang="en-US" dirty="0"/>
              <a:t>supports his argument with two questions at the end of the stanza ‘Who </a:t>
            </a:r>
            <a:r>
              <a:rPr lang="en-US" dirty="0" smtClean="0"/>
              <a:t>stands</a:t>
            </a:r>
            <a:r>
              <a:rPr lang="tr-TR" dirty="0" smtClean="0"/>
              <a:t> </a:t>
            </a:r>
            <a:r>
              <a:rPr lang="en-US" dirty="0" smtClean="0"/>
              <a:t>if </a:t>
            </a:r>
            <a:r>
              <a:rPr lang="en-US" dirty="0"/>
              <a:t>freedom fall/ Who dies if England live?</a:t>
            </a:r>
            <a:endParaRPr lang="tr-TR" dirty="0"/>
          </a:p>
        </p:txBody>
      </p:sp>
    </p:spTree>
    <p:extLst>
      <p:ext uri="{BB962C8B-B14F-4D97-AF65-F5344CB8AC3E}">
        <p14:creationId xmlns:p14="http://schemas.microsoft.com/office/powerpoint/2010/main" val="226639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err="1" smtClean="0"/>
              <a:t>About</a:t>
            </a:r>
            <a:r>
              <a:rPr lang="tr-TR" sz="3200" b="1" dirty="0" smtClean="0"/>
              <a:t> WORLD WAR I </a:t>
            </a:r>
            <a:r>
              <a:rPr lang="tr-TR" dirty="0" smtClean="0"/>
              <a:t>(1914-1918)</a:t>
            </a:r>
            <a:endParaRPr lang="tr-TR" dirty="0"/>
          </a:p>
        </p:txBody>
      </p:sp>
      <p:sp>
        <p:nvSpPr>
          <p:cNvPr id="3" name="İçerik Yer Tutucusu 2"/>
          <p:cNvSpPr>
            <a:spLocks noGrp="1"/>
          </p:cNvSpPr>
          <p:nvPr>
            <p:ph sz="quarter" idx="1"/>
          </p:nvPr>
        </p:nvSpPr>
        <p:spPr/>
        <p:txBody>
          <a:bodyPr>
            <a:normAutofit/>
          </a:bodyPr>
          <a:lstStyle/>
          <a:p>
            <a:r>
              <a:rPr lang="en-US" dirty="0"/>
              <a:t>World War I (WWI), also known as the </a:t>
            </a:r>
            <a:r>
              <a:rPr lang="tr-TR" dirty="0" smtClean="0"/>
              <a:t>Great</a:t>
            </a:r>
            <a:r>
              <a:rPr lang="en-US" dirty="0" smtClean="0"/>
              <a:t> </a:t>
            </a:r>
            <a:r>
              <a:rPr lang="en-US" dirty="0"/>
              <a:t>World War, was a global war centered in Europe that began July 1914 and lasted until November 1918. </a:t>
            </a:r>
          </a:p>
          <a:p>
            <a:pPr marL="0" indent="0">
              <a:buNone/>
            </a:pPr>
            <a:endParaRPr lang="en-US" dirty="0"/>
          </a:p>
          <a:p>
            <a:r>
              <a:rPr lang="en-US" dirty="0"/>
              <a:t>More than 9 million fighters were killed: death was increased by technological advancements, deadlock and the reliance of ‘human wave’ attacks. It encouraged major political changes, like revolutions in many of the nations involved e.g. Russia.</a:t>
            </a:r>
          </a:p>
          <a:p>
            <a:endParaRPr lang="tr-TR" dirty="0"/>
          </a:p>
        </p:txBody>
      </p:sp>
    </p:spTree>
    <p:extLst>
      <p:ext uri="{BB962C8B-B14F-4D97-AF65-F5344CB8AC3E}">
        <p14:creationId xmlns:p14="http://schemas.microsoft.com/office/powerpoint/2010/main" val="21811506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RUPERT BROOKE (1887-1915)</a:t>
            </a:r>
            <a:endParaRPr lang="tr-TR" b="1"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7504" y="1412776"/>
            <a:ext cx="8568952" cy="5445224"/>
          </a:xfrm>
        </p:spPr>
      </p:pic>
    </p:spTree>
    <p:extLst>
      <p:ext uri="{BB962C8B-B14F-4D97-AF65-F5344CB8AC3E}">
        <p14:creationId xmlns:p14="http://schemas.microsoft.com/office/powerpoint/2010/main" val="18168747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179512" y="404664"/>
            <a:ext cx="8784976" cy="6453336"/>
          </a:xfrm>
        </p:spPr>
        <p:txBody>
          <a:bodyPr/>
          <a:lstStyle/>
          <a:p>
            <a:r>
              <a:rPr lang="en-US" dirty="0"/>
              <a:t>Brooke's entire reputation as a war poet rests on only 5 "war sonnets.“</a:t>
            </a:r>
          </a:p>
          <a:p>
            <a:r>
              <a:rPr lang="en-US" dirty="0"/>
              <a:t>Brooke's war experience consisted of one day of limited military action with the Hood Battalion during the evacuation of </a:t>
            </a:r>
            <a:r>
              <a:rPr lang="en-US" dirty="0" smtClean="0"/>
              <a:t>Antwerp</a:t>
            </a:r>
            <a:r>
              <a:rPr lang="tr-TR" dirty="0" smtClean="0"/>
              <a:t>.</a:t>
            </a:r>
          </a:p>
          <a:p>
            <a:r>
              <a:rPr lang="en-US" dirty="0"/>
              <a:t>Consequently, his "war sonnets" swell with naive sentiments of the most general kind on the themes of maturity, purpose and romantic death – the kind of sentiments held by many (but not all) young Englishmen at the outbreak of the war. </a:t>
            </a:r>
          </a:p>
          <a:p>
            <a:r>
              <a:rPr lang="en-US" dirty="0"/>
              <a:t>Died of blood poisoning from a mosquito bite while </a:t>
            </a:r>
            <a:r>
              <a:rPr lang="tr-TR" dirty="0" err="1" smtClean="0"/>
              <a:t>o</a:t>
            </a:r>
            <a:r>
              <a:rPr lang="en-US" dirty="0" smtClean="0"/>
              <a:t>n </a:t>
            </a:r>
            <a:r>
              <a:rPr lang="tr-TR" dirty="0" err="1" smtClean="0"/>
              <a:t>the</a:t>
            </a:r>
            <a:r>
              <a:rPr lang="tr-TR" dirty="0" smtClean="0"/>
              <a:t> </a:t>
            </a:r>
            <a:r>
              <a:rPr lang="tr-TR" dirty="0" err="1" smtClean="0"/>
              <a:t>way</a:t>
            </a:r>
            <a:r>
              <a:rPr lang="en-US" dirty="0" smtClean="0"/>
              <a:t> </a:t>
            </a:r>
            <a:r>
              <a:rPr lang="en-US" dirty="0"/>
              <a:t>to Gallipoli with the </a:t>
            </a:r>
            <a:r>
              <a:rPr lang="en-US" dirty="0" smtClean="0"/>
              <a:t>Navy</a:t>
            </a:r>
            <a:r>
              <a:rPr lang="tr-TR" dirty="0" smtClean="0"/>
              <a:t>. </a:t>
            </a:r>
          </a:p>
          <a:p>
            <a:r>
              <a:rPr lang="tr-TR" dirty="0" err="1" smtClean="0"/>
              <a:t>Therefore</a:t>
            </a:r>
            <a:r>
              <a:rPr lang="tr-TR" dirty="0" smtClean="0"/>
              <a:t>, </a:t>
            </a:r>
            <a:r>
              <a:rPr lang="en-US" dirty="0"/>
              <a:t>It is ironic that Rupert Brooke is known principally as a war poet—indeed one </a:t>
            </a:r>
            <a:r>
              <a:rPr lang="en-US" dirty="0" smtClean="0"/>
              <a:t>of</a:t>
            </a:r>
            <a:r>
              <a:rPr lang="tr-TR" dirty="0" smtClean="0"/>
              <a:t> </a:t>
            </a:r>
            <a:r>
              <a:rPr lang="en-US" dirty="0" smtClean="0"/>
              <a:t>the </a:t>
            </a:r>
            <a:r>
              <a:rPr lang="en-US" dirty="0"/>
              <a:t>most famous poets of World War I.</a:t>
            </a:r>
          </a:p>
          <a:p>
            <a:endParaRPr lang="tr-TR" dirty="0"/>
          </a:p>
        </p:txBody>
      </p:sp>
    </p:spTree>
    <p:extLst>
      <p:ext uri="{BB962C8B-B14F-4D97-AF65-F5344CB8AC3E}">
        <p14:creationId xmlns:p14="http://schemas.microsoft.com/office/powerpoint/2010/main" val="34310646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568952" cy="6336704"/>
          </a:xfrm>
        </p:spPr>
        <p:txBody>
          <a:bodyPr>
            <a:normAutofit lnSpcReduction="10000"/>
          </a:bodyPr>
          <a:lstStyle/>
          <a:p>
            <a:endParaRPr lang="tr-TR" dirty="0" smtClean="0"/>
          </a:p>
          <a:p>
            <a:r>
              <a:rPr lang="en-US" dirty="0" smtClean="0"/>
              <a:t>There </a:t>
            </a:r>
            <a:r>
              <a:rPr lang="en-US" dirty="0"/>
              <a:t>were five sonnets in the 1924 sequence, as well as a sixth, "The </a:t>
            </a:r>
            <a:r>
              <a:rPr lang="en-US" dirty="0" err="1"/>
              <a:t>Treasure</a:t>
            </a:r>
            <a:r>
              <a:rPr lang="en-US" dirty="0" err="1" smtClean="0"/>
              <a:t>,"which</a:t>
            </a:r>
            <a:r>
              <a:rPr lang="en-US" dirty="0" smtClean="0"/>
              <a:t> </a:t>
            </a:r>
            <a:r>
              <a:rPr lang="en-US" dirty="0"/>
              <a:t>Brooke had written before the others, in August 1914, shortly after </a:t>
            </a:r>
            <a:r>
              <a:rPr lang="en-US" dirty="0" smtClean="0"/>
              <a:t>the</a:t>
            </a:r>
            <a:r>
              <a:rPr lang="tr-TR" dirty="0" smtClean="0"/>
              <a:t> </a:t>
            </a:r>
            <a:r>
              <a:rPr lang="en-US" dirty="0" smtClean="0"/>
              <a:t>declaration </a:t>
            </a:r>
            <a:r>
              <a:rPr lang="en-US" dirty="0"/>
              <a:t>of war. The other five were written toward the end of 1914, numbered I </a:t>
            </a:r>
            <a:r>
              <a:rPr lang="en-US" dirty="0" smtClean="0"/>
              <a:t>to</a:t>
            </a:r>
            <a:r>
              <a:rPr lang="tr-TR" dirty="0" smtClean="0"/>
              <a:t> </a:t>
            </a:r>
            <a:r>
              <a:rPr lang="en-US" dirty="0" smtClean="0"/>
              <a:t>V</a:t>
            </a:r>
            <a:r>
              <a:rPr lang="en-US" dirty="0"/>
              <a:t>, and entitled "Peace," "Safety," "The Dead (part 1)," "The Dead (part 2)," and "</a:t>
            </a:r>
            <a:r>
              <a:rPr lang="en-US" dirty="0" smtClean="0"/>
              <a:t>The</a:t>
            </a:r>
            <a:r>
              <a:rPr lang="tr-TR" dirty="0" smtClean="0"/>
              <a:t> </a:t>
            </a:r>
            <a:r>
              <a:rPr lang="en-US" dirty="0" smtClean="0"/>
              <a:t>Soldier</a:t>
            </a:r>
            <a:r>
              <a:rPr lang="en-US" dirty="0"/>
              <a:t>." </a:t>
            </a:r>
            <a:endParaRPr lang="tr-TR" dirty="0" smtClean="0"/>
          </a:p>
          <a:p>
            <a:r>
              <a:rPr lang="en-US" dirty="0" smtClean="0"/>
              <a:t>These </a:t>
            </a:r>
            <a:r>
              <a:rPr lang="en-US" dirty="0"/>
              <a:t>sonnets are traditional in form, Petrarchan sonnets with the </a:t>
            </a:r>
            <a:r>
              <a:rPr lang="en-US" dirty="0" smtClean="0"/>
              <a:t>octets</a:t>
            </a:r>
            <a:r>
              <a:rPr lang="tr-TR" dirty="0" smtClean="0"/>
              <a:t> </a:t>
            </a:r>
            <a:r>
              <a:rPr lang="en-US" dirty="0" smtClean="0"/>
              <a:t>grammatically </a:t>
            </a:r>
            <a:r>
              <a:rPr lang="en-US" dirty="0"/>
              <a:t>and semantically separate from the sestets. "The Treasure," on the </a:t>
            </a:r>
            <a:r>
              <a:rPr lang="en-US" dirty="0" smtClean="0"/>
              <a:t>other</a:t>
            </a:r>
            <a:r>
              <a:rPr lang="tr-TR" dirty="0" smtClean="0"/>
              <a:t> </a:t>
            </a:r>
            <a:r>
              <a:rPr lang="en-US" dirty="0" smtClean="0"/>
              <a:t>hand</a:t>
            </a:r>
            <a:r>
              <a:rPr lang="en-US" dirty="0"/>
              <a:t>, inverts the form and begins with the </a:t>
            </a:r>
            <a:r>
              <a:rPr lang="en-US" dirty="0" smtClean="0"/>
              <a:t>sestet</a:t>
            </a:r>
            <a:r>
              <a:rPr lang="tr-TR" dirty="0" smtClean="0"/>
              <a:t>. </a:t>
            </a:r>
          </a:p>
          <a:p>
            <a:r>
              <a:rPr lang="en-US" dirty="0"/>
              <a:t>All these sonnets are built around one unifying theme: that of sacrificial </a:t>
            </a:r>
            <a:r>
              <a:rPr lang="en-US" dirty="0" smtClean="0"/>
              <a:t>death.</a:t>
            </a:r>
            <a:r>
              <a:rPr lang="tr-TR" dirty="0" smtClean="0"/>
              <a:t> </a:t>
            </a:r>
            <a:r>
              <a:rPr lang="en-US" dirty="0" smtClean="0"/>
              <a:t>Death</a:t>
            </a:r>
            <a:r>
              <a:rPr lang="en-US" dirty="0"/>
              <a:t>, England, </a:t>
            </a:r>
            <a:r>
              <a:rPr lang="en-US" dirty="0" err="1"/>
              <a:t>honour</a:t>
            </a:r>
            <a:r>
              <a:rPr lang="en-US" dirty="0"/>
              <a:t>, and sacrifice are the central ideas throughout; love, the </a:t>
            </a:r>
            <a:r>
              <a:rPr lang="en-US" dirty="0" smtClean="0"/>
              <a:t>subject</a:t>
            </a:r>
            <a:r>
              <a:rPr lang="tr-TR" dirty="0" smtClean="0"/>
              <a:t> </a:t>
            </a:r>
            <a:r>
              <a:rPr lang="en-US" dirty="0" smtClean="0"/>
              <a:t>that </a:t>
            </a:r>
            <a:r>
              <a:rPr lang="en-US" dirty="0"/>
              <a:t>had formerly occupied so much of Brooke's thought and work, has become only </a:t>
            </a:r>
            <a:r>
              <a:rPr lang="en-US" dirty="0" smtClean="0"/>
              <a:t>a</a:t>
            </a:r>
            <a:r>
              <a:rPr lang="tr-TR" dirty="0" smtClean="0"/>
              <a:t> </a:t>
            </a:r>
            <a:r>
              <a:rPr lang="en-US" dirty="0" smtClean="0"/>
              <a:t>"little </a:t>
            </a:r>
            <a:r>
              <a:rPr lang="en-US" dirty="0"/>
              <a:t>emptiness."</a:t>
            </a:r>
            <a:endParaRPr lang="tr-TR" dirty="0" smtClean="0"/>
          </a:p>
          <a:p>
            <a:endParaRPr lang="tr-TR" dirty="0"/>
          </a:p>
        </p:txBody>
      </p:sp>
    </p:spTree>
    <p:extLst>
      <p:ext uri="{BB962C8B-B14F-4D97-AF65-F5344CB8AC3E}">
        <p14:creationId xmlns:p14="http://schemas.microsoft.com/office/powerpoint/2010/main" val="29546674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2375261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260648"/>
            <a:ext cx="9144000" cy="6597352"/>
          </a:xfrm>
        </p:spPr>
        <p:txBody>
          <a:bodyPr>
            <a:normAutofit lnSpcReduction="10000"/>
          </a:bodyPr>
          <a:lstStyle/>
          <a:p>
            <a:endParaRPr lang="tr-TR" dirty="0" smtClean="0"/>
          </a:p>
          <a:p>
            <a:pPr marL="0" indent="0">
              <a:buNone/>
            </a:pPr>
            <a:r>
              <a:rPr lang="en-US" dirty="0"/>
              <a:t>If I should die, think only this of me</a:t>
            </a:r>
            <a:r>
              <a:rPr lang="en-US" dirty="0" smtClean="0"/>
              <a:t>:</a:t>
            </a:r>
            <a:r>
              <a:rPr lang="tr-TR" dirty="0" smtClean="0"/>
              <a:t> </a:t>
            </a:r>
            <a:endParaRPr lang="en-US" dirty="0"/>
          </a:p>
          <a:p>
            <a:pPr marL="0" indent="0">
              <a:buNone/>
            </a:pPr>
            <a:r>
              <a:rPr lang="en-US" dirty="0"/>
              <a:t>That there's some corner of a foreign </a:t>
            </a:r>
            <a:r>
              <a:rPr lang="en-US" dirty="0" smtClean="0"/>
              <a:t>field</a:t>
            </a:r>
            <a:r>
              <a:rPr lang="tr-TR" dirty="0" smtClean="0"/>
              <a:t> </a:t>
            </a:r>
            <a:endParaRPr lang="en-US" dirty="0"/>
          </a:p>
          <a:p>
            <a:pPr marL="0" indent="0">
              <a:buNone/>
            </a:pPr>
            <a:r>
              <a:rPr lang="en-US" dirty="0"/>
              <a:t>That is for ever England. There shall </a:t>
            </a:r>
            <a:r>
              <a:rPr lang="en-US" dirty="0" smtClean="0"/>
              <a:t>be</a:t>
            </a:r>
            <a:r>
              <a:rPr lang="tr-TR" dirty="0" smtClean="0"/>
              <a:t> </a:t>
            </a:r>
            <a:endParaRPr lang="en-US" dirty="0"/>
          </a:p>
          <a:p>
            <a:pPr marL="0" indent="0">
              <a:buNone/>
            </a:pPr>
            <a:r>
              <a:rPr lang="en-US" dirty="0"/>
              <a:t>In that rich earth a richer dust concealed</a:t>
            </a:r>
            <a:r>
              <a:rPr lang="en-US" dirty="0" smtClean="0"/>
              <a:t>;</a:t>
            </a:r>
            <a:r>
              <a:rPr lang="tr-TR" dirty="0" smtClean="0"/>
              <a:t> </a:t>
            </a:r>
          </a:p>
          <a:p>
            <a:pPr marL="0" indent="0">
              <a:buNone/>
            </a:pPr>
            <a:r>
              <a:rPr lang="en-US" dirty="0"/>
              <a:t>A dust whom England bore, shaped, made aware</a:t>
            </a:r>
            <a:r>
              <a:rPr lang="en-US" dirty="0" smtClean="0"/>
              <a:t>,</a:t>
            </a:r>
            <a:r>
              <a:rPr lang="tr-TR" dirty="0" smtClean="0"/>
              <a:t> </a:t>
            </a:r>
            <a:r>
              <a:rPr lang="en-US" dirty="0"/>
              <a:t/>
            </a:r>
            <a:br>
              <a:rPr lang="en-US" dirty="0"/>
            </a:br>
            <a:r>
              <a:rPr lang="en-US" dirty="0"/>
              <a:t>Gave, once, her flowers to love, her ways to roam</a:t>
            </a:r>
            <a:r>
              <a:rPr lang="en-US" dirty="0" smtClean="0"/>
              <a:t>,</a:t>
            </a:r>
            <a:r>
              <a:rPr lang="tr-TR" dirty="0" smtClean="0"/>
              <a:t> </a:t>
            </a:r>
            <a:endParaRPr lang="en-US" dirty="0"/>
          </a:p>
          <a:p>
            <a:pPr marL="0" indent="0">
              <a:buNone/>
            </a:pPr>
            <a:r>
              <a:rPr lang="en-US" dirty="0"/>
              <a:t>A body of England's, breathing English air</a:t>
            </a:r>
            <a:r>
              <a:rPr lang="en-US" dirty="0" smtClean="0"/>
              <a:t>,</a:t>
            </a:r>
            <a:r>
              <a:rPr lang="tr-TR" dirty="0" smtClean="0"/>
              <a:t> </a:t>
            </a:r>
            <a:r>
              <a:rPr lang="en-US" dirty="0"/>
              <a:t/>
            </a:r>
            <a:br>
              <a:rPr lang="en-US" dirty="0"/>
            </a:br>
            <a:r>
              <a:rPr lang="en-US" dirty="0"/>
              <a:t>Washed by the rivers, blest by suns of home</a:t>
            </a:r>
            <a:r>
              <a:rPr lang="en-US" dirty="0" smtClean="0"/>
              <a:t>.</a:t>
            </a:r>
            <a:r>
              <a:rPr lang="tr-TR" dirty="0" smtClean="0"/>
              <a:t> </a:t>
            </a:r>
            <a:endParaRPr lang="en-US" dirty="0"/>
          </a:p>
          <a:p>
            <a:pPr marL="0" indent="0">
              <a:buNone/>
            </a:pPr>
            <a:endParaRPr lang="en-US" dirty="0"/>
          </a:p>
          <a:p>
            <a:pPr marL="0" indent="0">
              <a:buNone/>
            </a:pPr>
            <a:r>
              <a:rPr lang="en-US" dirty="0">
                <a:solidFill>
                  <a:srgbClr val="FF0000"/>
                </a:solidFill>
              </a:rPr>
              <a:t>And think, this heart, all evil shed away</a:t>
            </a:r>
            <a:r>
              <a:rPr lang="en-US" dirty="0"/>
              <a:t>,</a:t>
            </a:r>
            <a:br>
              <a:rPr lang="en-US" dirty="0"/>
            </a:br>
            <a:r>
              <a:rPr lang="en-US" dirty="0"/>
              <a:t>A pulse in the eternal mind, no less</a:t>
            </a:r>
            <a:br>
              <a:rPr lang="en-US" dirty="0"/>
            </a:br>
            <a:r>
              <a:rPr lang="en-US" dirty="0" smtClean="0"/>
              <a:t>Gives </a:t>
            </a:r>
            <a:r>
              <a:rPr lang="en-US" dirty="0"/>
              <a:t>somewhere back the thoughts by England given;</a:t>
            </a:r>
          </a:p>
          <a:p>
            <a:pPr marL="0" indent="0">
              <a:buNone/>
            </a:pPr>
            <a:r>
              <a:rPr lang="en-US" dirty="0"/>
              <a:t>Her sights and sounds; dreams happy as her day;</a:t>
            </a:r>
            <a:br>
              <a:rPr lang="en-US" dirty="0"/>
            </a:br>
            <a:r>
              <a:rPr lang="en-US" dirty="0"/>
              <a:t>And laughter, learnt of friends; and gentleness,</a:t>
            </a:r>
            <a:br>
              <a:rPr lang="en-US" dirty="0"/>
            </a:br>
            <a:r>
              <a:rPr lang="en-US" dirty="0" smtClean="0"/>
              <a:t>In </a:t>
            </a:r>
            <a:r>
              <a:rPr lang="en-US" dirty="0"/>
              <a:t>hearts at peace, under an English heaven</a:t>
            </a:r>
            <a:r>
              <a:rPr lang="en-US" dirty="0" smtClean="0"/>
              <a:t>.</a:t>
            </a:r>
            <a:r>
              <a:rPr lang="tr-TR" dirty="0" smtClean="0"/>
              <a:t> (Norton </a:t>
            </a:r>
            <a:r>
              <a:rPr lang="tr-TR" dirty="0" err="1" smtClean="0"/>
              <a:t>Anthology</a:t>
            </a:r>
            <a:r>
              <a:rPr lang="tr-TR" dirty="0" smtClean="0"/>
              <a:t>, p.1327)</a:t>
            </a:r>
            <a:endParaRPr lang="en-US" dirty="0"/>
          </a:p>
          <a:p>
            <a:pPr marL="0" indent="0">
              <a:buNone/>
            </a:pPr>
            <a:endParaRPr lang="en-US" dirty="0"/>
          </a:p>
          <a:p>
            <a:pPr marL="0" indent="0">
              <a:buNone/>
            </a:pPr>
            <a:endParaRPr lang="tr-TR" dirty="0"/>
          </a:p>
        </p:txBody>
      </p:sp>
    </p:spTree>
    <p:extLst>
      <p:ext uri="{BB962C8B-B14F-4D97-AF65-F5344CB8AC3E}">
        <p14:creationId xmlns:p14="http://schemas.microsoft.com/office/powerpoint/2010/main" val="967150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260648"/>
            <a:ext cx="8856984" cy="6480720"/>
          </a:xfrm>
        </p:spPr>
        <p:txBody>
          <a:bodyPr>
            <a:normAutofit fontScale="92500"/>
          </a:bodyPr>
          <a:lstStyle/>
          <a:p>
            <a:endParaRPr lang="tr-TR" dirty="0" smtClean="0"/>
          </a:p>
          <a:p>
            <a:r>
              <a:rPr lang="en-US" dirty="0" smtClean="0"/>
              <a:t>“</a:t>
            </a:r>
            <a:r>
              <a:rPr lang="en-US" dirty="0"/>
              <a:t>The Soldier” is perhaps Rupert Brooke’s best-known and loved work and </a:t>
            </a:r>
            <a:r>
              <a:rPr lang="en-US" dirty="0" smtClean="0"/>
              <a:t>may</a:t>
            </a:r>
            <a:r>
              <a:rPr lang="tr-TR" dirty="0" smtClean="0"/>
              <a:t> </a:t>
            </a:r>
            <a:r>
              <a:rPr lang="en-US" dirty="0" smtClean="0"/>
              <a:t>be </a:t>
            </a:r>
            <a:r>
              <a:rPr lang="en-US" dirty="0"/>
              <a:t>the most famous single poem of the war. </a:t>
            </a:r>
            <a:endParaRPr lang="tr-TR" dirty="0" smtClean="0"/>
          </a:p>
          <a:p>
            <a:r>
              <a:rPr lang="en-US" dirty="0"/>
              <a:t>“The Soldier” completes the 1914 sonnets, ending the series on a note </a:t>
            </a:r>
            <a:r>
              <a:rPr lang="en-US" dirty="0" smtClean="0"/>
              <a:t>of</a:t>
            </a:r>
            <a:r>
              <a:rPr lang="tr-TR" dirty="0" smtClean="0"/>
              <a:t> </a:t>
            </a:r>
            <a:r>
              <a:rPr lang="en-US" dirty="0" smtClean="0"/>
              <a:t>patriotic </a:t>
            </a:r>
            <a:r>
              <a:rPr lang="en-US" dirty="0"/>
              <a:t>self-sacrifice and determined steadfastness.</a:t>
            </a:r>
            <a:endParaRPr lang="tr-TR" dirty="0" smtClean="0"/>
          </a:p>
          <a:p>
            <a:r>
              <a:rPr lang="en-US" dirty="0"/>
              <a:t>The poem, an example of patriotic sentimentalism, glorifies the death of </a:t>
            </a:r>
            <a:r>
              <a:rPr lang="en-US" dirty="0" smtClean="0"/>
              <a:t>the</a:t>
            </a:r>
            <a:r>
              <a:rPr lang="tr-TR" dirty="0" smtClean="0"/>
              <a:t> </a:t>
            </a:r>
            <a:r>
              <a:rPr lang="en-US" dirty="0" smtClean="0"/>
              <a:t>soldier</a:t>
            </a:r>
            <a:r>
              <a:rPr lang="en-US" dirty="0"/>
              <a:t>. The speaker says that the death of the soldier will make ‘some corner of </a:t>
            </a:r>
            <a:r>
              <a:rPr lang="en-US" dirty="0" smtClean="0"/>
              <a:t>a</a:t>
            </a:r>
            <a:r>
              <a:rPr lang="tr-TR" dirty="0" smtClean="0"/>
              <a:t> </a:t>
            </a:r>
            <a:r>
              <a:rPr lang="en-US" dirty="0" smtClean="0"/>
              <a:t>foreign </a:t>
            </a:r>
            <a:r>
              <a:rPr lang="en-US" dirty="0"/>
              <a:t>land’ ‘for ever England’, through the description of the England with its </a:t>
            </a:r>
            <a:r>
              <a:rPr lang="en-US" dirty="0" smtClean="0"/>
              <a:t>pure,</a:t>
            </a:r>
            <a:r>
              <a:rPr lang="tr-TR" dirty="0" smtClean="0"/>
              <a:t> </a:t>
            </a:r>
            <a:r>
              <a:rPr lang="en-US" dirty="0" smtClean="0"/>
              <a:t>unspoiled </a:t>
            </a:r>
            <a:r>
              <a:rPr lang="en-US" dirty="0"/>
              <a:t>lands</a:t>
            </a:r>
            <a:r>
              <a:rPr lang="en-US" dirty="0" smtClean="0"/>
              <a:t>.</a:t>
            </a:r>
            <a:endParaRPr lang="tr-TR" dirty="0" smtClean="0"/>
          </a:p>
          <a:p>
            <a:r>
              <a:rPr lang="en-US" dirty="0"/>
              <a:t>Rupert Brooke, in this poem, idealizes and romanticizes war as an ennobling </a:t>
            </a:r>
            <a:r>
              <a:rPr lang="en-US" dirty="0" smtClean="0"/>
              <a:t>and</a:t>
            </a:r>
            <a:r>
              <a:rPr lang="tr-TR" dirty="0" smtClean="0"/>
              <a:t> </a:t>
            </a:r>
            <a:r>
              <a:rPr lang="en-US" dirty="0" smtClean="0"/>
              <a:t>transcendental </a:t>
            </a:r>
            <a:r>
              <a:rPr lang="en-US" dirty="0"/>
              <a:t>experience. However, it is noteworthy that he wrote this poem before </a:t>
            </a:r>
            <a:r>
              <a:rPr lang="tr-TR" dirty="0" err="1" smtClean="0"/>
              <a:t>witnessing</a:t>
            </a:r>
            <a:r>
              <a:rPr lang="en-US" dirty="0" smtClean="0"/>
              <a:t> </a:t>
            </a:r>
            <a:r>
              <a:rPr lang="en-US" dirty="0"/>
              <a:t>the reality of the war and </a:t>
            </a:r>
            <a:r>
              <a:rPr lang="en-US" dirty="0" smtClean="0"/>
              <a:t>its </a:t>
            </a:r>
            <a:r>
              <a:rPr lang="en-US" dirty="0"/>
              <a:t>horrors. </a:t>
            </a:r>
            <a:endParaRPr lang="tr-TR" dirty="0" smtClean="0"/>
          </a:p>
          <a:p>
            <a:r>
              <a:rPr lang="en-US" dirty="0" smtClean="0"/>
              <a:t>He </a:t>
            </a:r>
            <a:r>
              <a:rPr lang="en-US" dirty="0"/>
              <a:t>did </a:t>
            </a:r>
            <a:r>
              <a:rPr lang="en-US" dirty="0" smtClean="0"/>
              <a:t>not</a:t>
            </a:r>
            <a:r>
              <a:rPr lang="tr-TR" dirty="0" smtClean="0"/>
              <a:t> </a:t>
            </a:r>
            <a:r>
              <a:rPr lang="en-US" dirty="0" smtClean="0"/>
              <a:t>survive </a:t>
            </a:r>
            <a:r>
              <a:rPr lang="en-US" dirty="0"/>
              <a:t>to see how profoundly the world would be </a:t>
            </a:r>
            <a:r>
              <a:rPr lang="en-US" dirty="0" smtClean="0"/>
              <a:t>suffering</a:t>
            </a:r>
            <a:r>
              <a:rPr lang="tr-TR" dirty="0" smtClean="0"/>
              <a:t> </a:t>
            </a:r>
            <a:r>
              <a:rPr lang="en-US" dirty="0" smtClean="0"/>
              <a:t>from </a:t>
            </a:r>
            <a:r>
              <a:rPr lang="en-US" dirty="0"/>
              <a:t>the physically and morally traumatic effects of the war.</a:t>
            </a:r>
            <a:endParaRPr lang="tr-TR" dirty="0" smtClean="0"/>
          </a:p>
        </p:txBody>
      </p:sp>
    </p:spTree>
    <p:extLst>
      <p:ext uri="{BB962C8B-B14F-4D97-AF65-F5344CB8AC3E}">
        <p14:creationId xmlns:p14="http://schemas.microsoft.com/office/powerpoint/2010/main" val="1967466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JESSIE POPE (1868-1941)</a:t>
            </a:r>
            <a:endParaRPr lang="tr-TR" b="1"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7504" y="1412776"/>
            <a:ext cx="9036496" cy="5400600"/>
          </a:xfrm>
        </p:spPr>
      </p:pic>
    </p:spTree>
    <p:extLst>
      <p:ext uri="{BB962C8B-B14F-4D97-AF65-F5344CB8AC3E}">
        <p14:creationId xmlns:p14="http://schemas.microsoft.com/office/powerpoint/2010/main" val="34459551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sz="quarter" idx="1"/>
          </p:nvPr>
        </p:nvSpPr>
        <p:spPr>
          <a:xfrm>
            <a:off x="35496" y="116632"/>
            <a:ext cx="9073008" cy="6741368"/>
          </a:xfrm>
        </p:spPr>
        <p:txBody>
          <a:bodyPr>
            <a:normAutofit/>
          </a:bodyPr>
          <a:lstStyle/>
          <a:p>
            <a:endParaRPr lang="tr-TR" dirty="0" smtClean="0"/>
          </a:p>
          <a:p>
            <a:r>
              <a:rPr lang="tr-TR" dirty="0" smtClean="0"/>
              <a:t>A</a:t>
            </a:r>
            <a:r>
              <a:rPr lang="en-US" dirty="0" smtClean="0"/>
              <a:t>n </a:t>
            </a:r>
            <a:r>
              <a:rPr lang="en-US" dirty="0"/>
              <a:t>English journalist, humorist, and writer of </a:t>
            </a:r>
            <a:r>
              <a:rPr lang="en-US" dirty="0" smtClean="0"/>
              <a:t>light</a:t>
            </a:r>
            <a:r>
              <a:rPr lang="tr-TR" dirty="0" smtClean="0"/>
              <a:t> </a:t>
            </a:r>
            <a:r>
              <a:rPr lang="en-US" dirty="0" smtClean="0"/>
              <a:t>verse</a:t>
            </a:r>
            <a:r>
              <a:rPr lang="en-US" dirty="0"/>
              <a:t>, chiefly remembered for her patriotic, motivational poems written during </a:t>
            </a:r>
            <a:r>
              <a:rPr lang="en-US" dirty="0" smtClean="0"/>
              <a:t>the</a:t>
            </a:r>
            <a:r>
              <a:rPr lang="tr-TR" dirty="0" smtClean="0"/>
              <a:t> </a:t>
            </a:r>
            <a:r>
              <a:rPr lang="en-US" dirty="0" smtClean="0"/>
              <a:t>Great </a:t>
            </a:r>
            <a:r>
              <a:rPr lang="en-US" dirty="0"/>
              <a:t>War. </a:t>
            </a:r>
            <a:endParaRPr lang="tr-TR" dirty="0" smtClean="0"/>
          </a:p>
          <a:p>
            <a:endParaRPr lang="tr-TR" dirty="0" smtClean="0"/>
          </a:p>
          <a:p>
            <a:r>
              <a:rPr lang="en-US" dirty="0"/>
              <a:t>Her reputation declined at the same time as those of the poet who </a:t>
            </a:r>
            <a:r>
              <a:rPr lang="en-US" dirty="0" smtClean="0"/>
              <a:t>exposed</a:t>
            </a:r>
            <a:r>
              <a:rPr lang="tr-TR" dirty="0" smtClean="0"/>
              <a:t> </a:t>
            </a:r>
            <a:r>
              <a:rPr lang="en-US" dirty="0" smtClean="0"/>
              <a:t>the </a:t>
            </a:r>
            <a:r>
              <a:rPr lang="en-US" dirty="0"/>
              <a:t>horror of trench warfare, such as Siegfried Sassoon, Wilfred Owen, and </a:t>
            </a:r>
            <a:r>
              <a:rPr lang="en-US" dirty="0" smtClean="0"/>
              <a:t>Isaac</a:t>
            </a:r>
            <a:r>
              <a:rPr lang="tr-TR" dirty="0" smtClean="0"/>
              <a:t> </a:t>
            </a:r>
            <a:r>
              <a:rPr lang="en-US" dirty="0" smtClean="0"/>
              <a:t>Rosenberg</a:t>
            </a:r>
            <a:r>
              <a:rPr lang="en-US" dirty="0"/>
              <a:t>, </a:t>
            </a:r>
            <a:r>
              <a:rPr lang="en-US" dirty="0" smtClean="0"/>
              <a:t>increased</a:t>
            </a:r>
            <a:r>
              <a:rPr lang="tr-TR" dirty="0" smtClean="0"/>
              <a:t>.</a:t>
            </a:r>
          </a:p>
          <a:p>
            <a:endParaRPr lang="tr-TR" dirty="0"/>
          </a:p>
          <a:p>
            <a:r>
              <a:rPr lang="en-US" dirty="0"/>
              <a:t>Owen’s famous ‘Dulce et Decorum </a:t>
            </a:r>
            <a:r>
              <a:rPr lang="en-US" dirty="0" err="1"/>
              <a:t>est</a:t>
            </a:r>
            <a:r>
              <a:rPr lang="en-US" dirty="0"/>
              <a:t>’ is addressed to </a:t>
            </a:r>
            <a:r>
              <a:rPr lang="en-US" dirty="0" smtClean="0"/>
              <a:t>her.</a:t>
            </a:r>
            <a:r>
              <a:rPr lang="tr-TR" dirty="0" smtClean="0"/>
              <a:t> </a:t>
            </a:r>
            <a:r>
              <a:rPr lang="en-US" dirty="0" smtClean="0"/>
              <a:t>Pope’s </a:t>
            </a:r>
            <a:r>
              <a:rPr lang="en-US" dirty="0"/>
              <a:t>poems, by contrast, encouraged men to enlist in the war effort or </a:t>
            </a:r>
            <a:r>
              <a:rPr lang="en-US" dirty="0" smtClean="0"/>
              <a:t>propagated</a:t>
            </a:r>
            <a:r>
              <a:rPr lang="tr-TR" dirty="0" smtClean="0"/>
              <a:t> </a:t>
            </a:r>
            <a:r>
              <a:rPr lang="en-US" dirty="0" smtClean="0"/>
              <a:t>women’s </a:t>
            </a:r>
            <a:r>
              <a:rPr lang="en-US" dirty="0"/>
              <a:t>participation in the home front </a:t>
            </a:r>
            <a:r>
              <a:rPr lang="en-US" dirty="0" smtClean="0"/>
              <a:t>effort</a:t>
            </a:r>
            <a:r>
              <a:rPr lang="tr-TR" dirty="0" smtClean="0"/>
              <a:t>.</a:t>
            </a:r>
          </a:p>
          <a:p>
            <a:r>
              <a:rPr lang="en-US" dirty="0"/>
              <a:t>The recruitment campaign had slogans such as “Women of England Say ‘Go</a:t>
            </a:r>
            <a:r>
              <a:rPr lang="en-US" dirty="0" smtClean="0"/>
              <a:t>’”</a:t>
            </a:r>
            <a:r>
              <a:rPr lang="tr-TR" dirty="0" smtClean="0"/>
              <a:t> </a:t>
            </a:r>
            <a:r>
              <a:rPr lang="en-US" dirty="0" smtClean="0"/>
              <a:t>which </a:t>
            </a:r>
            <a:r>
              <a:rPr lang="en-US" dirty="0"/>
              <a:t>directly addressed them. Women were asked to put pressure on the men in </a:t>
            </a:r>
            <a:r>
              <a:rPr lang="en-US" dirty="0" smtClean="0"/>
              <a:t>their</a:t>
            </a:r>
            <a:r>
              <a:rPr lang="tr-TR" dirty="0" smtClean="0"/>
              <a:t> </a:t>
            </a:r>
            <a:r>
              <a:rPr lang="en-US" dirty="0" smtClean="0"/>
              <a:t>lives </a:t>
            </a:r>
            <a:r>
              <a:rPr lang="en-US" dirty="0"/>
              <a:t>to enlist</a:t>
            </a:r>
            <a:endParaRPr lang="tr-TR" dirty="0"/>
          </a:p>
        </p:txBody>
      </p:sp>
    </p:spTree>
    <p:extLst>
      <p:ext uri="{BB962C8B-B14F-4D97-AF65-F5344CB8AC3E}">
        <p14:creationId xmlns:p14="http://schemas.microsoft.com/office/powerpoint/2010/main" val="38808458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7999"/>
          </a:xfrm>
        </p:spPr>
      </p:pic>
    </p:spTree>
    <p:extLst>
      <p:ext uri="{BB962C8B-B14F-4D97-AF65-F5344CB8AC3E}">
        <p14:creationId xmlns:p14="http://schemas.microsoft.com/office/powerpoint/2010/main" val="33023343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44624"/>
            <a:ext cx="9036496" cy="6813376"/>
          </a:xfrm>
        </p:spPr>
        <p:txBody>
          <a:bodyPr>
            <a:normAutofit/>
          </a:bodyPr>
          <a:lstStyle/>
          <a:p>
            <a:endParaRPr lang="tr-TR" dirty="0" smtClean="0"/>
          </a:p>
          <a:p>
            <a:r>
              <a:rPr lang="en-US" dirty="0"/>
              <a:t>Jessie Pope was one of the women poets who answered the call of </a:t>
            </a:r>
            <a:r>
              <a:rPr lang="en-US" dirty="0" smtClean="0"/>
              <a:t>the</a:t>
            </a:r>
            <a:r>
              <a:rPr lang="tr-TR" dirty="0" smtClean="0"/>
              <a:t> </a:t>
            </a:r>
            <a:r>
              <a:rPr lang="en-US" dirty="0" smtClean="0"/>
              <a:t>Committee </a:t>
            </a:r>
            <a:r>
              <a:rPr lang="en-US" dirty="0"/>
              <a:t>of Propaganda and she undertook the task to write in order to encourage </a:t>
            </a:r>
            <a:r>
              <a:rPr lang="en-US" dirty="0" smtClean="0"/>
              <a:t>the</a:t>
            </a:r>
            <a:r>
              <a:rPr lang="tr-TR" dirty="0" smtClean="0"/>
              <a:t> </a:t>
            </a:r>
            <a:r>
              <a:rPr lang="en-US" dirty="0" smtClean="0"/>
              <a:t>young </a:t>
            </a:r>
            <a:r>
              <a:rPr lang="en-US" dirty="0"/>
              <a:t>to enlist. The speaker in her infamous poem </a:t>
            </a:r>
            <a:r>
              <a:rPr lang="en-US" dirty="0">
                <a:solidFill>
                  <a:srgbClr val="FF0000"/>
                </a:solidFill>
              </a:rPr>
              <a:t>“The Call” </a:t>
            </a:r>
            <a:r>
              <a:rPr lang="en-US" dirty="0"/>
              <a:t>asks</a:t>
            </a:r>
            <a:r>
              <a:rPr lang="en-US" dirty="0" smtClean="0"/>
              <a:t>:</a:t>
            </a:r>
            <a:endParaRPr lang="tr-TR" dirty="0" smtClean="0"/>
          </a:p>
          <a:p>
            <a:pPr marL="0" indent="0">
              <a:buNone/>
            </a:pPr>
            <a:endParaRPr lang="tr-TR" dirty="0"/>
          </a:p>
          <a:p>
            <a:pPr marL="0" indent="0">
              <a:buNone/>
            </a:pPr>
            <a:r>
              <a:rPr lang="en-US" dirty="0"/>
              <a:t>Who’s for the trench— </a:t>
            </a:r>
          </a:p>
          <a:p>
            <a:pPr marL="0" indent="0">
              <a:buNone/>
            </a:pPr>
            <a:r>
              <a:rPr lang="en-US" dirty="0"/>
              <a:t>Are you, my </a:t>
            </a:r>
            <a:r>
              <a:rPr lang="en-US" dirty="0" err="1"/>
              <a:t>laddie</a:t>
            </a:r>
            <a:r>
              <a:rPr lang="en-US" dirty="0"/>
              <a:t>?</a:t>
            </a:r>
          </a:p>
          <a:p>
            <a:pPr marL="0" indent="0">
              <a:buNone/>
            </a:pPr>
            <a:r>
              <a:rPr lang="en-US" dirty="0"/>
              <a:t>Who’ll follow French—</a:t>
            </a:r>
          </a:p>
          <a:p>
            <a:pPr marL="0" indent="0">
              <a:buNone/>
            </a:pPr>
            <a:r>
              <a:rPr lang="en-US" dirty="0"/>
              <a:t>Will you, my </a:t>
            </a:r>
            <a:r>
              <a:rPr lang="en-US" dirty="0" err="1"/>
              <a:t>laddie</a:t>
            </a:r>
            <a:r>
              <a:rPr lang="en-US" dirty="0"/>
              <a:t>?</a:t>
            </a:r>
          </a:p>
          <a:p>
            <a:pPr marL="0" indent="0">
              <a:buNone/>
            </a:pPr>
            <a:r>
              <a:rPr lang="en-US" dirty="0"/>
              <a:t>Who’s fretting to begin,</a:t>
            </a:r>
          </a:p>
          <a:p>
            <a:pPr marL="0" indent="0">
              <a:buNone/>
            </a:pPr>
            <a:r>
              <a:rPr lang="en-US" dirty="0"/>
              <a:t>Who’s going out to win?</a:t>
            </a:r>
          </a:p>
          <a:p>
            <a:pPr marL="0" indent="0">
              <a:buNone/>
            </a:pPr>
            <a:r>
              <a:rPr lang="en-US" dirty="0"/>
              <a:t>And who wants to save his skin—</a:t>
            </a:r>
          </a:p>
          <a:p>
            <a:pPr marL="0" indent="0">
              <a:buNone/>
            </a:pPr>
            <a:r>
              <a:rPr lang="en-US" dirty="0"/>
              <a:t>Do you, my </a:t>
            </a:r>
            <a:r>
              <a:rPr lang="en-US" dirty="0" err="1"/>
              <a:t>laddie</a:t>
            </a:r>
            <a:r>
              <a:rPr lang="en-US" dirty="0"/>
              <a:t>?</a:t>
            </a:r>
          </a:p>
          <a:p>
            <a:pPr marL="0" indent="0">
              <a:buNone/>
            </a:pPr>
            <a:endParaRPr lang="en-US" dirty="0"/>
          </a:p>
        </p:txBody>
      </p:sp>
    </p:spTree>
    <p:extLst>
      <p:ext uri="{BB962C8B-B14F-4D97-AF65-F5344CB8AC3E}">
        <p14:creationId xmlns:p14="http://schemas.microsoft.com/office/powerpoint/2010/main" val="1653318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712968" cy="6141296"/>
          </a:xfrm>
        </p:spPr>
        <p:txBody>
          <a:bodyPr/>
          <a:lstStyle/>
          <a:p>
            <a:endParaRPr lang="tr-TR" dirty="0" smtClean="0"/>
          </a:p>
          <a:p>
            <a:r>
              <a:rPr lang="en-US" dirty="0"/>
              <a:t>The war included all the world's great economic powers, which were in two alliances: the Allies (Britain, France and the Russian Empire) and the Central Powers of Germany and Austria-Hungary. </a:t>
            </a:r>
          </a:p>
          <a:p>
            <a:endParaRPr lang="en-US" dirty="0"/>
          </a:p>
          <a:p>
            <a:r>
              <a:rPr lang="en-US" dirty="0"/>
              <a:t>These alliances expanded as more nations entered the war: Italy, Japan and the USA joined the Allies, and the Ottoman Empire and Bulgaria the Central Powers. More than 70 million military personnel, were used in the then-largest war in history.</a:t>
            </a:r>
          </a:p>
          <a:p>
            <a:endParaRPr lang="tr-TR" dirty="0"/>
          </a:p>
        </p:txBody>
      </p:sp>
    </p:spTree>
    <p:extLst>
      <p:ext uri="{BB962C8B-B14F-4D97-AF65-F5344CB8AC3E}">
        <p14:creationId xmlns:p14="http://schemas.microsoft.com/office/powerpoint/2010/main" val="20763308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357320"/>
          </a:xfrm>
        </p:spPr>
        <p:txBody>
          <a:bodyPr>
            <a:normAutofit fontScale="92500" lnSpcReduction="20000"/>
          </a:bodyPr>
          <a:lstStyle/>
          <a:p>
            <a:endParaRPr lang="tr-TR" dirty="0" smtClean="0"/>
          </a:p>
          <a:p>
            <a:pPr marL="0" indent="0">
              <a:buNone/>
            </a:pPr>
            <a:r>
              <a:rPr lang="en-US" dirty="0"/>
              <a:t>Who’s for the khaki suit—</a:t>
            </a:r>
          </a:p>
          <a:p>
            <a:pPr marL="0" indent="0">
              <a:buNone/>
            </a:pPr>
            <a:r>
              <a:rPr lang="en-US" dirty="0"/>
              <a:t>Are you, my </a:t>
            </a:r>
            <a:r>
              <a:rPr lang="en-US" dirty="0" err="1"/>
              <a:t>laddie</a:t>
            </a:r>
            <a:r>
              <a:rPr lang="en-US" dirty="0"/>
              <a:t>?</a:t>
            </a:r>
          </a:p>
          <a:p>
            <a:pPr marL="0" indent="0">
              <a:buNone/>
            </a:pPr>
            <a:r>
              <a:rPr lang="en-US" dirty="0"/>
              <a:t>Who longs to charge and shoot—</a:t>
            </a:r>
          </a:p>
          <a:p>
            <a:pPr marL="0" indent="0">
              <a:buNone/>
            </a:pPr>
            <a:r>
              <a:rPr lang="en-US" dirty="0"/>
              <a:t>Do you, my </a:t>
            </a:r>
            <a:r>
              <a:rPr lang="en-US" dirty="0" err="1"/>
              <a:t>laddie</a:t>
            </a:r>
            <a:r>
              <a:rPr lang="en-US" dirty="0"/>
              <a:t>?</a:t>
            </a:r>
          </a:p>
          <a:p>
            <a:pPr marL="0" indent="0">
              <a:buNone/>
            </a:pPr>
            <a:r>
              <a:rPr lang="en-US" dirty="0"/>
              <a:t>Who’s keen on getting fit,</a:t>
            </a:r>
          </a:p>
          <a:p>
            <a:pPr marL="0" indent="0">
              <a:buNone/>
            </a:pPr>
            <a:r>
              <a:rPr lang="en-US" dirty="0"/>
              <a:t>Who means to show his grit,</a:t>
            </a:r>
          </a:p>
          <a:p>
            <a:pPr marL="0" indent="0">
              <a:buNone/>
            </a:pPr>
            <a:r>
              <a:rPr lang="en-US" dirty="0"/>
              <a:t>And who’d rather wait a bit—</a:t>
            </a:r>
          </a:p>
          <a:p>
            <a:pPr marL="0" indent="0">
              <a:buNone/>
            </a:pPr>
            <a:r>
              <a:rPr lang="en-US" dirty="0"/>
              <a:t>Would you, my </a:t>
            </a:r>
            <a:r>
              <a:rPr lang="en-US" dirty="0" err="1"/>
              <a:t>laddie</a:t>
            </a:r>
            <a:r>
              <a:rPr lang="en-US" dirty="0"/>
              <a:t>?</a:t>
            </a:r>
          </a:p>
          <a:p>
            <a:pPr marL="0" indent="0">
              <a:buNone/>
            </a:pPr>
            <a:endParaRPr lang="en-US" dirty="0"/>
          </a:p>
          <a:p>
            <a:pPr marL="0" indent="0">
              <a:buNone/>
            </a:pPr>
            <a:r>
              <a:rPr lang="en-US" dirty="0"/>
              <a:t>Who’ll earn the Empire’s thanks—</a:t>
            </a:r>
          </a:p>
          <a:p>
            <a:pPr marL="0" indent="0">
              <a:buNone/>
            </a:pPr>
            <a:r>
              <a:rPr lang="en-US" dirty="0"/>
              <a:t>Will you, my </a:t>
            </a:r>
            <a:r>
              <a:rPr lang="en-US" dirty="0" err="1"/>
              <a:t>laddie</a:t>
            </a:r>
            <a:r>
              <a:rPr lang="en-US" dirty="0"/>
              <a:t>?</a:t>
            </a:r>
          </a:p>
          <a:p>
            <a:pPr marL="0" indent="0">
              <a:buNone/>
            </a:pPr>
            <a:r>
              <a:rPr lang="en-US" dirty="0"/>
              <a:t>Who’ll swell the victor’s ranks—</a:t>
            </a:r>
          </a:p>
          <a:p>
            <a:pPr marL="0" indent="0">
              <a:buNone/>
            </a:pPr>
            <a:r>
              <a:rPr lang="en-US" dirty="0"/>
              <a:t>Will you, my </a:t>
            </a:r>
            <a:r>
              <a:rPr lang="en-US" dirty="0" err="1"/>
              <a:t>laddie</a:t>
            </a:r>
            <a:r>
              <a:rPr lang="en-US" dirty="0"/>
              <a:t>?</a:t>
            </a:r>
          </a:p>
          <a:p>
            <a:pPr marL="0" indent="0">
              <a:buNone/>
            </a:pPr>
            <a:r>
              <a:rPr lang="en-US" dirty="0"/>
              <a:t>When that procession comes,</a:t>
            </a:r>
          </a:p>
          <a:p>
            <a:pPr marL="0" indent="0">
              <a:buNone/>
            </a:pPr>
            <a:r>
              <a:rPr lang="en-US" dirty="0"/>
              <a:t>Banners and rolling drums—</a:t>
            </a:r>
          </a:p>
          <a:p>
            <a:pPr marL="0" indent="0">
              <a:buNone/>
            </a:pPr>
            <a:r>
              <a:rPr lang="en-US" dirty="0"/>
              <a:t>Who’ll stand and bite his thumbs—</a:t>
            </a:r>
          </a:p>
          <a:p>
            <a:pPr marL="0" indent="0">
              <a:buNone/>
            </a:pPr>
            <a:r>
              <a:rPr lang="en-US" dirty="0"/>
              <a:t>Will you, my </a:t>
            </a:r>
            <a:r>
              <a:rPr lang="en-US" dirty="0" err="1"/>
              <a:t>laddie</a:t>
            </a:r>
            <a:r>
              <a:rPr lang="en-US" dirty="0"/>
              <a:t>?</a:t>
            </a:r>
          </a:p>
          <a:p>
            <a:pPr marL="0" indent="0">
              <a:buNone/>
            </a:pPr>
            <a:endParaRPr lang="tr-TR" dirty="0"/>
          </a:p>
        </p:txBody>
      </p:sp>
    </p:spTree>
    <p:extLst>
      <p:ext uri="{BB962C8B-B14F-4D97-AF65-F5344CB8AC3E}">
        <p14:creationId xmlns:p14="http://schemas.microsoft.com/office/powerpoint/2010/main" val="32607128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624736"/>
          </a:xfrm>
        </p:spPr>
        <p:txBody>
          <a:bodyPr/>
          <a:lstStyle/>
          <a:p>
            <a:endParaRPr lang="tr-TR" dirty="0" smtClean="0"/>
          </a:p>
          <a:p>
            <a:r>
              <a:rPr lang="en-US" dirty="0"/>
              <a:t>The depiction of a quick glory in this poem was criticized by Wilfred Owen </a:t>
            </a:r>
            <a:r>
              <a:rPr lang="en-US" dirty="0" smtClean="0"/>
              <a:t>in</a:t>
            </a:r>
            <a:r>
              <a:rPr lang="tr-TR" dirty="0" smtClean="0"/>
              <a:t> </a:t>
            </a:r>
            <a:r>
              <a:rPr lang="en-US" dirty="0" smtClean="0"/>
              <a:t>‘Dulce </a:t>
            </a:r>
            <a:r>
              <a:rPr lang="en-US" dirty="0"/>
              <a:t>et Decorum Est’. The first draft was directly addressing Jessie Pope </a:t>
            </a:r>
            <a:r>
              <a:rPr lang="tr-TR" dirty="0" err="1" smtClean="0"/>
              <a:t>because</a:t>
            </a:r>
            <a:r>
              <a:rPr lang="tr-TR" dirty="0" smtClean="0"/>
              <a:t> </a:t>
            </a:r>
            <a:r>
              <a:rPr lang="tr-TR" dirty="0" err="1" smtClean="0"/>
              <a:t>she</a:t>
            </a:r>
            <a:r>
              <a:rPr lang="tr-TR" dirty="0" smtClean="0"/>
              <a:t> </a:t>
            </a:r>
            <a:r>
              <a:rPr lang="en-US" dirty="0" smtClean="0"/>
              <a:t>was </a:t>
            </a:r>
            <a:r>
              <a:rPr lang="en-US" dirty="0"/>
              <a:t>not aware of what the soldiers were suffering </a:t>
            </a:r>
            <a:r>
              <a:rPr lang="en-US" dirty="0" err="1" smtClean="0"/>
              <a:t>i</a:t>
            </a:r>
            <a:r>
              <a:rPr lang="tr-TR" dirty="0" smtClean="0"/>
              <a:t>n </a:t>
            </a:r>
            <a:r>
              <a:rPr lang="en-US" dirty="0" smtClean="0"/>
              <a:t>the </a:t>
            </a:r>
            <a:r>
              <a:rPr lang="en-US" dirty="0"/>
              <a:t>trenches and as the horrors of the war were revealed, the popularity and the effect </a:t>
            </a:r>
            <a:r>
              <a:rPr lang="en-US" dirty="0" smtClean="0"/>
              <a:t>o</a:t>
            </a:r>
            <a:r>
              <a:rPr lang="tr-TR" dirty="0" smtClean="0"/>
              <a:t>f </a:t>
            </a:r>
            <a:r>
              <a:rPr lang="en-US" dirty="0" smtClean="0"/>
              <a:t>these </a:t>
            </a:r>
            <a:r>
              <a:rPr lang="en-US" dirty="0"/>
              <a:t>poems faded </a:t>
            </a:r>
            <a:r>
              <a:rPr lang="en-US" dirty="0" smtClean="0"/>
              <a:t>away</a:t>
            </a:r>
            <a:r>
              <a:rPr lang="tr-TR" dirty="0" smtClean="0"/>
              <a:t>. </a:t>
            </a:r>
          </a:p>
          <a:p>
            <a:endParaRPr lang="tr-TR" dirty="0"/>
          </a:p>
          <a:p>
            <a:r>
              <a:rPr lang="en-US" dirty="0"/>
              <a:t>The majority of the women poets believed in the nobility of the soldiers </a:t>
            </a:r>
            <a:r>
              <a:rPr lang="en-US" dirty="0" smtClean="0"/>
              <a:t>who</a:t>
            </a:r>
            <a:r>
              <a:rPr lang="tr-TR" dirty="0" smtClean="0"/>
              <a:t> </a:t>
            </a:r>
            <a:r>
              <a:rPr lang="en-US" dirty="0" smtClean="0"/>
              <a:t>sacrificed </a:t>
            </a:r>
            <a:r>
              <a:rPr lang="en-US" dirty="0"/>
              <a:t>their lives for the security and peace of </a:t>
            </a:r>
            <a:r>
              <a:rPr lang="en-US" dirty="0" smtClean="0"/>
              <a:t>England</a:t>
            </a:r>
            <a:r>
              <a:rPr lang="tr-TR" dirty="0" smtClean="0"/>
              <a:t>.</a:t>
            </a:r>
            <a:endParaRPr lang="tr-TR" dirty="0"/>
          </a:p>
        </p:txBody>
      </p:sp>
    </p:spTree>
    <p:extLst>
      <p:ext uri="{BB962C8B-B14F-4D97-AF65-F5344CB8AC3E}">
        <p14:creationId xmlns:p14="http://schemas.microsoft.com/office/powerpoint/2010/main" val="10645064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THEORY OF WAR POETRY</a:t>
            </a:r>
            <a:endParaRPr lang="tr-TR" b="1" dirty="0"/>
          </a:p>
        </p:txBody>
      </p:sp>
      <p:sp>
        <p:nvSpPr>
          <p:cNvPr id="3" name="İçerik Yer Tutucusu 2"/>
          <p:cNvSpPr>
            <a:spLocks noGrp="1"/>
          </p:cNvSpPr>
          <p:nvPr>
            <p:ph sz="quarter" idx="1"/>
          </p:nvPr>
        </p:nvSpPr>
        <p:spPr/>
        <p:txBody>
          <a:bodyPr>
            <a:normAutofit fontScale="92500"/>
          </a:bodyPr>
          <a:lstStyle/>
          <a:p>
            <a:r>
              <a:rPr lang="en-US" dirty="0"/>
              <a:t>Alexander </a:t>
            </a:r>
            <a:r>
              <a:rPr lang="en-US" dirty="0" smtClean="0"/>
              <a:t>Pope </a:t>
            </a:r>
            <a:r>
              <a:rPr lang="en-US" dirty="0"/>
              <a:t>describes poetry as ‘what oft </a:t>
            </a:r>
            <a:r>
              <a:rPr lang="en-US" dirty="0" smtClean="0"/>
              <a:t>was</a:t>
            </a:r>
            <a:r>
              <a:rPr lang="tr-TR" dirty="0" smtClean="0"/>
              <a:t> </a:t>
            </a:r>
            <a:r>
              <a:rPr lang="en-US" dirty="0" smtClean="0"/>
              <a:t>thought </a:t>
            </a:r>
            <a:r>
              <a:rPr lang="en-US" dirty="0"/>
              <a:t>but ne’er so well </a:t>
            </a:r>
            <a:r>
              <a:rPr lang="en-US" dirty="0" smtClean="0"/>
              <a:t>expressed’</a:t>
            </a:r>
            <a:r>
              <a:rPr lang="tr-TR" dirty="0" smtClean="0"/>
              <a:t>.</a:t>
            </a:r>
          </a:p>
          <a:p>
            <a:r>
              <a:rPr lang="en-US" dirty="0" smtClean="0"/>
              <a:t>In </a:t>
            </a:r>
            <a:r>
              <a:rPr lang="en-US" dirty="0"/>
              <a:t>his Preface to Lyrical Ballads, </a:t>
            </a:r>
            <a:r>
              <a:rPr lang="en-US" dirty="0" smtClean="0"/>
              <a:t>William</a:t>
            </a:r>
            <a:r>
              <a:rPr lang="tr-TR" dirty="0" smtClean="0"/>
              <a:t> </a:t>
            </a:r>
            <a:r>
              <a:rPr lang="en-US" dirty="0" smtClean="0"/>
              <a:t>Wordsworth </a:t>
            </a:r>
            <a:r>
              <a:rPr lang="en-US" dirty="0"/>
              <a:t>describes poetry as ‘the spontaneous overflow of powerful feelings’ </a:t>
            </a:r>
            <a:r>
              <a:rPr lang="en-US" dirty="0" smtClean="0"/>
              <a:t>and</a:t>
            </a:r>
            <a:r>
              <a:rPr lang="tr-TR" dirty="0" smtClean="0"/>
              <a:t> </a:t>
            </a:r>
            <a:r>
              <a:rPr lang="en-US" dirty="0" smtClean="0"/>
              <a:t>adds </a:t>
            </a:r>
            <a:r>
              <a:rPr lang="en-US" dirty="0"/>
              <a:t>that the origin comes from ‘emotion recollected </a:t>
            </a:r>
            <a:r>
              <a:rPr lang="en-US" dirty="0" smtClean="0"/>
              <a:t>in</a:t>
            </a:r>
            <a:r>
              <a:rPr lang="tr-TR" dirty="0" smtClean="0"/>
              <a:t> </a:t>
            </a:r>
            <a:r>
              <a:rPr lang="en-US" dirty="0" err="1" smtClean="0"/>
              <a:t>tranquillity</a:t>
            </a:r>
            <a:r>
              <a:rPr lang="tr-TR" dirty="0" smtClean="0"/>
              <a:t>.</a:t>
            </a:r>
          </a:p>
          <a:p>
            <a:r>
              <a:rPr lang="en-US" dirty="0"/>
              <a:t>In his Preface, Owen states that ‘</a:t>
            </a:r>
            <a:r>
              <a:rPr lang="en-US" dirty="0" smtClean="0"/>
              <a:t>the</a:t>
            </a:r>
            <a:r>
              <a:rPr lang="tr-TR" dirty="0" smtClean="0"/>
              <a:t> </a:t>
            </a:r>
            <a:r>
              <a:rPr lang="en-US" dirty="0" smtClean="0"/>
              <a:t>true </a:t>
            </a:r>
            <a:r>
              <a:rPr lang="en-US" dirty="0"/>
              <a:t>poet must be truthful’ and in an implied way describes poetry as having </a:t>
            </a:r>
            <a:r>
              <a:rPr lang="en-US" dirty="0" smtClean="0"/>
              <a:t>the</a:t>
            </a:r>
            <a:r>
              <a:rPr lang="tr-TR" dirty="0" smtClean="0"/>
              <a:t> </a:t>
            </a:r>
            <a:r>
              <a:rPr lang="en-US" dirty="0" smtClean="0"/>
              <a:t>function </a:t>
            </a:r>
            <a:r>
              <a:rPr lang="en-US" dirty="0"/>
              <a:t>‘to warn’ and ‘to tell the truth</a:t>
            </a:r>
            <a:r>
              <a:rPr lang="en-US" dirty="0" smtClean="0"/>
              <a:t>’.</a:t>
            </a:r>
            <a:endParaRPr lang="tr-TR" dirty="0" smtClean="0"/>
          </a:p>
          <a:p>
            <a:r>
              <a:rPr lang="en-US" dirty="0" smtClean="0"/>
              <a:t> </a:t>
            </a:r>
            <a:r>
              <a:rPr lang="en-US" dirty="0"/>
              <a:t>The poet undertakes a task that is </a:t>
            </a:r>
            <a:r>
              <a:rPr lang="en-US" dirty="0" smtClean="0"/>
              <a:t>different</a:t>
            </a:r>
            <a:r>
              <a:rPr lang="tr-TR" dirty="0" smtClean="0"/>
              <a:t> </a:t>
            </a:r>
            <a:r>
              <a:rPr lang="en-US" dirty="0" smtClean="0"/>
              <a:t>from </a:t>
            </a:r>
            <a:r>
              <a:rPr lang="en-US" dirty="0"/>
              <a:t>that of the other periods, and this time he has the role to warn not to ‘so </a:t>
            </a:r>
            <a:r>
              <a:rPr lang="en-US" dirty="0" smtClean="0"/>
              <a:t>well</a:t>
            </a:r>
            <a:r>
              <a:rPr lang="tr-TR" dirty="0" smtClean="0"/>
              <a:t> </a:t>
            </a:r>
            <a:r>
              <a:rPr lang="en-US" dirty="0" err="1" smtClean="0"/>
              <a:t>express</a:t>
            </a:r>
            <a:r>
              <a:rPr lang="en-US" dirty="0" err="1"/>
              <a:t>’</a:t>
            </a:r>
            <a:r>
              <a:rPr lang="en-US" dirty="0"/>
              <a:t> and to tell the truth not to ‘recollect emotions in </a:t>
            </a:r>
            <a:r>
              <a:rPr lang="en-US" dirty="0" err="1"/>
              <a:t>tranquillity</a:t>
            </a:r>
            <a:r>
              <a:rPr lang="en-US" dirty="0" smtClean="0"/>
              <a:t>’</a:t>
            </a:r>
            <a:r>
              <a:rPr lang="tr-TR" dirty="0" smtClean="0"/>
              <a:t>. </a:t>
            </a:r>
          </a:p>
          <a:p>
            <a:pPr marL="0" indent="0">
              <a:buNone/>
            </a:pPr>
            <a:endParaRPr lang="tr-TR" dirty="0" smtClean="0"/>
          </a:p>
          <a:p>
            <a:endParaRPr lang="tr-TR" dirty="0"/>
          </a:p>
        </p:txBody>
      </p:sp>
    </p:spTree>
    <p:extLst>
      <p:ext uri="{BB962C8B-B14F-4D97-AF65-F5344CB8AC3E}">
        <p14:creationId xmlns:p14="http://schemas.microsoft.com/office/powerpoint/2010/main" val="11651161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260648"/>
            <a:ext cx="8784976" cy="6213304"/>
          </a:xfrm>
        </p:spPr>
        <p:txBody>
          <a:bodyPr/>
          <a:lstStyle/>
          <a:p>
            <a:endParaRPr lang="tr-TR" dirty="0" smtClean="0"/>
          </a:p>
          <a:p>
            <a:r>
              <a:rPr lang="en-US" dirty="0"/>
              <a:t>Tim Kendall in the </a:t>
            </a:r>
            <a:r>
              <a:rPr lang="en-US" i="1" dirty="0"/>
              <a:t>Introduction to The British and Irish War Poetry</a:t>
            </a:r>
            <a:r>
              <a:rPr lang="en-US" dirty="0"/>
              <a:t> (</a:t>
            </a:r>
            <a:r>
              <a:rPr lang="en-US" dirty="0" smtClean="0"/>
              <a:t>2007)</a:t>
            </a:r>
            <a:r>
              <a:rPr lang="tr-TR" dirty="0" smtClean="0"/>
              <a:t> </a:t>
            </a:r>
            <a:r>
              <a:rPr lang="en-US" dirty="0" smtClean="0"/>
              <a:t>states </a:t>
            </a:r>
            <a:r>
              <a:rPr lang="en-US" dirty="0"/>
              <a:t>that ‘the term ‘war poetry’ has become so familiar that its internal tensions </a:t>
            </a:r>
            <a:r>
              <a:rPr lang="en-US" dirty="0" smtClean="0"/>
              <a:t>often</a:t>
            </a:r>
            <a:r>
              <a:rPr lang="tr-TR" dirty="0" smtClean="0"/>
              <a:t> </a:t>
            </a:r>
            <a:r>
              <a:rPr lang="en-US" dirty="0" smtClean="0"/>
              <a:t>go </a:t>
            </a:r>
            <a:r>
              <a:rPr lang="en-US" dirty="0"/>
              <a:t>unnoticed.’ </a:t>
            </a:r>
            <a:endParaRPr lang="tr-TR" dirty="0" smtClean="0"/>
          </a:p>
          <a:p>
            <a:pPr marL="0" indent="0">
              <a:buNone/>
            </a:pPr>
            <a:endParaRPr lang="tr-TR" dirty="0" smtClean="0"/>
          </a:p>
          <a:p>
            <a:r>
              <a:rPr lang="en-US" dirty="0" smtClean="0"/>
              <a:t>He </a:t>
            </a:r>
            <a:r>
              <a:rPr lang="en-US" dirty="0"/>
              <a:t>further adds that ‘it seems hard to imagine two human activities </a:t>
            </a:r>
            <a:r>
              <a:rPr lang="en-US" dirty="0" smtClean="0"/>
              <a:t>more</a:t>
            </a:r>
            <a:r>
              <a:rPr lang="tr-TR" dirty="0" smtClean="0"/>
              <a:t> </a:t>
            </a:r>
            <a:r>
              <a:rPr lang="en-US" dirty="0" smtClean="0"/>
              <a:t>unlike </a:t>
            </a:r>
            <a:r>
              <a:rPr lang="en-US" dirty="0"/>
              <a:t>each other than experiencing a war and writing a poem.’ Since for him, the </a:t>
            </a:r>
            <a:r>
              <a:rPr lang="en-US" dirty="0" smtClean="0"/>
              <a:t>war</a:t>
            </a:r>
            <a:r>
              <a:rPr lang="tr-TR" dirty="0" smtClean="0"/>
              <a:t> </a:t>
            </a:r>
            <a:r>
              <a:rPr lang="en-US" dirty="0" smtClean="0"/>
              <a:t>suggests </a:t>
            </a:r>
            <a:r>
              <a:rPr lang="en-US" dirty="0"/>
              <a:t>destruction, chaos, and pain while poetry suggests creation, order, </a:t>
            </a:r>
            <a:r>
              <a:rPr lang="en-US" dirty="0" smtClean="0"/>
              <a:t>and</a:t>
            </a:r>
            <a:r>
              <a:rPr lang="tr-TR" dirty="0" smtClean="0"/>
              <a:t> </a:t>
            </a:r>
            <a:r>
              <a:rPr lang="en-US" dirty="0" smtClean="0"/>
              <a:t>pleasure</a:t>
            </a:r>
            <a:r>
              <a:rPr lang="en-US" dirty="0"/>
              <a:t>. Finally, he concludes that ‘war poetry accommodates binary oppositions, </a:t>
            </a:r>
            <a:r>
              <a:rPr lang="en-US" dirty="0" smtClean="0"/>
              <a:t>most</a:t>
            </a:r>
            <a:r>
              <a:rPr lang="tr-TR" dirty="0" smtClean="0"/>
              <a:t> </a:t>
            </a:r>
            <a:r>
              <a:rPr lang="en-US" dirty="0" smtClean="0"/>
              <a:t>notably </a:t>
            </a:r>
            <a:r>
              <a:rPr lang="en-US" dirty="0"/>
              <a:t>life and </a:t>
            </a:r>
            <a:r>
              <a:rPr lang="en-US" dirty="0" smtClean="0"/>
              <a:t>death</a:t>
            </a:r>
            <a:r>
              <a:rPr lang="tr-TR" dirty="0" smtClean="0"/>
              <a:t>.</a:t>
            </a:r>
          </a:p>
          <a:p>
            <a:endParaRPr lang="tr-TR" dirty="0"/>
          </a:p>
        </p:txBody>
      </p:sp>
    </p:spTree>
    <p:extLst>
      <p:ext uri="{BB962C8B-B14F-4D97-AF65-F5344CB8AC3E}">
        <p14:creationId xmlns:p14="http://schemas.microsoft.com/office/powerpoint/2010/main" val="38611442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332656"/>
            <a:ext cx="8928992" cy="6525344"/>
          </a:xfrm>
        </p:spPr>
        <p:txBody>
          <a:bodyPr>
            <a:normAutofit fontScale="92500"/>
          </a:bodyPr>
          <a:lstStyle/>
          <a:p>
            <a:endParaRPr lang="tr-TR" dirty="0" smtClean="0"/>
          </a:p>
          <a:p>
            <a:r>
              <a:rPr lang="en-US" dirty="0"/>
              <a:t>One distinguishing aspect of the poetry of the First World War is that it </a:t>
            </a:r>
            <a:r>
              <a:rPr lang="en-US" dirty="0" smtClean="0"/>
              <a:t>largely</a:t>
            </a:r>
            <a:r>
              <a:rPr lang="tr-TR" dirty="0" smtClean="0"/>
              <a:t> </a:t>
            </a:r>
            <a:r>
              <a:rPr lang="en-US" dirty="0" smtClean="0"/>
              <a:t>deals </a:t>
            </a:r>
            <a:r>
              <a:rPr lang="en-US" dirty="0"/>
              <a:t>with the grim realities of the war. </a:t>
            </a:r>
            <a:endParaRPr lang="tr-TR" dirty="0" smtClean="0"/>
          </a:p>
          <a:p>
            <a:r>
              <a:rPr lang="en-US" dirty="0" smtClean="0"/>
              <a:t>The </a:t>
            </a:r>
            <a:r>
              <a:rPr lang="en-US" dirty="0"/>
              <a:t>disturbing images of the war- the </a:t>
            </a:r>
            <a:r>
              <a:rPr lang="en-US" dirty="0" smtClean="0"/>
              <a:t>barbed</a:t>
            </a:r>
            <a:r>
              <a:rPr lang="tr-TR" dirty="0" smtClean="0"/>
              <a:t> </a:t>
            </a:r>
            <a:r>
              <a:rPr lang="en-US" dirty="0" smtClean="0"/>
              <a:t>wires</a:t>
            </a:r>
            <a:r>
              <a:rPr lang="en-US" dirty="0"/>
              <a:t>, mud, rats and corpses scattered around - have </a:t>
            </a:r>
            <a:r>
              <a:rPr lang="en-US" dirty="0" smtClean="0"/>
              <a:t>become</a:t>
            </a:r>
            <a:r>
              <a:rPr lang="tr-TR" dirty="0" smtClean="0"/>
              <a:t> </a:t>
            </a:r>
            <a:r>
              <a:rPr lang="en-US" dirty="0" smtClean="0"/>
              <a:t>ineffaceable </a:t>
            </a:r>
            <a:r>
              <a:rPr lang="en-US" dirty="0"/>
              <a:t>due to </a:t>
            </a:r>
            <a:r>
              <a:rPr lang="en-US" dirty="0" smtClean="0"/>
              <a:t>the</a:t>
            </a:r>
            <a:r>
              <a:rPr lang="tr-TR" dirty="0" smtClean="0"/>
              <a:t> </a:t>
            </a:r>
            <a:r>
              <a:rPr lang="en-US" dirty="0" smtClean="0"/>
              <a:t>poems </a:t>
            </a:r>
            <a:r>
              <a:rPr lang="en-US" dirty="0"/>
              <a:t>of the poets who wrote for several purposes. They wrote these poems mainly </a:t>
            </a:r>
            <a:r>
              <a:rPr lang="en-US" dirty="0" smtClean="0"/>
              <a:t>in</a:t>
            </a:r>
            <a:r>
              <a:rPr lang="tr-TR" dirty="0" smtClean="0"/>
              <a:t> </a:t>
            </a:r>
            <a:r>
              <a:rPr lang="en-US" dirty="0" smtClean="0"/>
              <a:t>order </a:t>
            </a:r>
            <a:r>
              <a:rPr lang="en-US" dirty="0"/>
              <a:t>to reduce the distance between themselves and the </a:t>
            </a:r>
            <a:r>
              <a:rPr lang="en-US" dirty="0" smtClean="0"/>
              <a:t>non-combatants</a:t>
            </a:r>
            <a:r>
              <a:rPr lang="tr-TR" dirty="0" smtClean="0"/>
              <a:t>. </a:t>
            </a:r>
          </a:p>
          <a:p>
            <a:r>
              <a:rPr lang="en-US" dirty="0"/>
              <a:t>The poetry of Great War is known for its graphic depictions of the </a:t>
            </a:r>
            <a:r>
              <a:rPr lang="en-US" dirty="0" smtClean="0"/>
              <a:t>battlefields.</a:t>
            </a:r>
            <a:r>
              <a:rPr lang="tr-TR" dirty="0" smtClean="0"/>
              <a:t> </a:t>
            </a:r>
            <a:r>
              <a:rPr lang="en-US" dirty="0" smtClean="0"/>
              <a:t>The </a:t>
            </a:r>
            <a:r>
              <a:rPr lang="en-US" dirty="0"/>
              <a:t>poets who were writing their poems in response to the war did not lay the </a:t>
            </a:r>
            <a:r>
              <a:rPr lang="en-US" dirty="0" smtClean="0"/>
              <a:t>emphasis</a:t>
            </a:r>
            <a:r>
              <a:rPr lang="tr-TR" dirty="0" smtClean="0"/>
              <a:t> </a:t>
            </a:r>
            <a:r>
              <a:rPr lang="en-US" dirty="0" smtClean="0"/>
              <a:t>on </a:t>
            </a:r>
            <a:r>
              <a:rPr lang="en-US" dirty="0"/>
              <a:t>the artistic qualities but on the didactic aspects, because they were much </a:t>
            </a:r>
            <a:r>
              <a:rPr lang="en-US" dirty="0" smtClean="0"/>
              <a:t>more</a:t>
            </a:r>
            <a:r>
              <a:rPr lang="tr-TR" dirty="0" smtClean="0"/>
              <a:t> </a:t>
            </a:r>
            <a:r>
              <a:rPr lang="en-US" dirty="0" smtClean="0"/>
              <a:t>interested </a:t>
            </a:r>
            <a:r>
              <a:rPr lang="en-US" dirty="0"/>
              <a:t>in informing the </a:t>
            </a:r>
            <a:r>
              <a:rPr lang="en-US" dirty="0" smtClean="0"/>
              <a:t>civilians </a:t>
            </a:r>
            <a:r>
              <a:rPr lang="en-US" dirty="0"/>
              <a:t>about what really was happening on </a:t>
            </a:r>
            <a:r>
              <a:rPr lang="en-US" dirty="0" smtClean="0"/>
              <a:t>the</a:t>
            </a:r>
            <a:r>
              <a:rPr lang="tr-TR" dirty="0" smtClean="0"/>
              <a:t> </a:t>
            </a:r>
            <a:r>
              <a:rPr lang="en-US" dirty="0" smtClean="0"/>
              <a:t>battlefields</a:t>
            </a:r>
            <a:r>
              <a:rPr lang="en-US" dirty="0"/>
              <a:t>. </a:t>
            </a:r>
            <a:endParaRPr lang="tr-TR" dirty="0" smtClean="0"/>
          </a:p>
          <a:p>
            <a:r>
              <a:rPr lang="en-US" dirty="0" smtClean="0"/>
              <a:t>These </a:t>
            </a:r>
            <a:r>
              <a:rPr lang="en-US" dirty="0"/>
              <a:t>poems with the new </a:t>
            </a:r>
            <a:r>
              <a:rPr lang="en-US" dirty="0" err="1"/>
              <a:t>informations</a:t>
            </a:r>
            <a:r>
              <a:rPr lang="en-US" dirty="0"/>
              <a:t> were welcomed by the </a:t>
            </a:r>
            <a:r>
              <a:rPr lang="en-US" dirty="0" smtClean="0"/>
              <a:t>civilians</a:t>
            </a:r>
            <a:r>
              <a:rPr lang="tr-TR" dirty="0" smtClean="0"/>
              <a:t> </a:t>
            </a:r>
            <a:r>
              <a:rPr lang="en-US" dirty="0" smtClean="0"/>
              <a:t>who </a:t>
            </a:r>
            <a:r>
              <a:rPr lang="en-US" dirty="0"/>
              <a:t>were desperately in search of hearing from the trenches where the soldiers </a:t>
            </a:r>
            <a:r>
              <a:rPr lang="en-US" dirty="0" smtClean="0"/>
              <a:t>were</a:t>
            </a:r>
            <a:r>
              <a:rPr lang="tr-TR" dirty="0" smtClean="0"/>
              <a:t> </a:t>
            </a:r>
            <a:r>
              <a:rPr lang="en-US" dirty="0" smtClean="0"/>
              <a:t>fighting</a:t>
            </a:r>
            <a:r>
              <a:rPr lang="tr-TR" dirty="0" smtClean="0"/>
              <a:t>. </a:t>
            </a:r>
            <a:endParaRPr lang="tr-TR" dirty="0"/>
          </a:p>
        </p:txBody>
      </p:sp>
    </p:spTree>
    <p:extLst>
      <p:ext uri="{BB962C8B-B14F-4D97-AF65-F5344CB8AC3E}">
        <p14:creationId xmlns:p14="http://schemas.microsoft.com/office/powerpoint/2010/main" val="24539581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624736"/>
          </a:xfrm>
        </p:spPr>
        <p:txBody>
          <a:bodyPr/>
          <a:lstStyle/>
          <a:p>
            <a:endParaRPr lang="tr-TR" dirty="0" smtClean="0"/>
          </a:p>
          <a:p>
            <a:r>
              <a:rPr lang="en-US" dirty="0"/>
              <a:t>War poetry was first classified by Jon </a:t>
            </a:r>
            <a:r>
              <a:rPr lang="en-US" dirty="0" err="1"/>
              <a:t>Silkin</a:t>
            </a:r>
            <a:r>
              <a:rPr lang="en-US" dirty="0"/>
              <a:t> and in his introduction to </a:t>
            </a:r>
            <a:r>
              <a:rPr lang="en-US" i="1" dirty="0" smtClean="0"/>
              <a:t>The</a:t>
            </a:r>
            <a:r>
              <a:rPr lang="tr-TR" i="1" dirty="0" smtClean="0"/>
              <a:t> </a:t>
            </a:r>
            <a:r>
              <a:rPr lang="en-US" i="1" dirty="0" smtClean="0"/>
              <a:t>Penguin </a:t>
            </a:r>
            <a:r>
              <a:rPr lang="en-US" i="1" dirty="0"/>
              <a:t>Book of First World War </a:t>
            </a:r>
            <a:r>
              <a:rPr lang="en-US" i="1" dirty="0" smtClean="0"/>
              <a:t>Poetry</a:t>
            </a:r>
            <a:r>
              <a:rPr lang="tr-TR" i="1" dirty="0" smtClean="0"/>
              <a:t>,</a:t>
            </a:r>
            <a:r>
              <a:rPr lang="en-US" i="1" dirty="0" smtClean="0"/>
              <a:t> </a:t>
            </a:r>
            <a:r>
              <a:rPr lang="en-US" dirty="0"/>
              <a:t>he suggests that the four stages </a:t>
            </a:r>
            <a:r>
              <a:rPr lang="en-US" dirty="0" smtClean="0"/>
              <a:t>of</a:t>
            </a:r>
            <a:r>
              <a:rPr lang="tr-TR" dirty="0" smtClean="0"/>
              <a:t> </a:t>
            </a:r>
            <a:r>
              <a:rPr lang="en-US" dirty="0" smtClean="0"/>
              <a:t>consciousness </a:t>
            </a:r>
            <a:r>
              <a:rPr lang="en-US" dirty="0"/>
              <a:t>to be found in the poetry of the Great War</a:t>
            </a:r>
            <a:r>
              <a:rPr lang="en-US" dirty="0" smtClean="0"/>
              <a:t>:</a:t>
            </a:r>
            <a:endParaRPr lang="tr-TR" dirty="0" smtClean="0"/>
          </a:p>
          <a:p>
            <a:r>
              <a:rPr lang="en-US" dirty="0" smtClean="0"/>
              <a:t> </a:t>
            </a:r>
            <a:r>
              <a:rPr lang="en-US" dirty="0"/>
              <a:t>(1) “a passive reflection of, </a:t>
            </a:r>
            <a:r>
              <a:rPr lang="en-US" dirty="0" smtClean="0"/>
              <a:t>or</a:t>
            </a:r>
            <a:r>
              <a:rPr lang="tr-TR" dirty="0" smtClean="0"/>
              <a:t> </a:t>
            </a:r>
            <a:r>
              <a:rPr lang="en-US" dirty="0" smtClean="0"/>
              <a:t>conduit </a:t>
            </a:r>
            <a:r>
              <a:rPr lang="en-US" dirty="0"/>
              <a:t>for, the prevailing patriot ideas” (Brooke and Sassoon’s earliest poems); </a:t>
            </a:r>
            <a:endParaRPr lang="tr-TR" dirty="0" smtClean="0"/>
          </a:p>
          <a:p>
            <a:r>
              <a:rPr lang="en-US" dirty="0" smtClean="0"/>
              <a:t>(</a:t>
            </a:r>
            <a:r>
              <a:rPr lang="en-US" dirty="0"/>
              <a:t>2) </a:t>
            </a:r>
            <a:r>
              <a:rPr lang="en-US" dirty="0" smtClean="0"/>
              <a:t>a</a:t>
            </a:r>
            <a:r>
              <a:rPr lang="tr-TR" dirty="0" smtClean="0"/>
              <a:t> </a:t>
            </a:r>
            <a:r>
              <a:rPr lang="en-US" dirty="0" smtClean="0"/>
              <a:t>protest </a:t>
            </a:r>
            <a:r>
              <a:rPr lang="en-US" dirty="0"/>
              <a:t>of war “through the recreation of physical horror” (Sassoon); </a:t>
            </a:r>
            <a:endParaRPr lang="tr-TR" dirty="0" smtClean="0"/>
          </a:p>
          <a:p>
            <a:r>
              <a:rPr lang="en-US" dirty="0" smtClean="0"/>
              <a:t>(</a:t>
            </a:r>
            <a:r>
              <a:rPr lang="en-US" dirty="0"/>
              <a:t>3) </a:t>
            </a:r>
            <a:r>
              <a:rPr lang="en-US" dirty="0" smtClean="0"/>
              <a:t>compassion</a:t>
            </a:r>
            <a:r>
              <a:rPr lang="tr-TR" dirty="0" smtClean="0"/>
              <a:t> </a:t>
            </a:r>
            <a:r>
              <a:rPr lang="en-US" dirty="0" smtClean="0"/>
              <a:t>(Owen</a:t>
            </a:r>
            <a:r>
              <a:rPr lang="en-US" dirty="0"/>
              <a:t>); </a:t>
            </a:r>
            <a:endParaRPr lang="tr-TR" dirty="0" smtClean="0"/>
          </a:p>
          <a:p>
            <a:r>
              <a:rPr lang="en-US" dirty="0" smtClean="0"/>
              <a:t>and </a:t>
            </a:r>
            <a:r>
              <a:rPr lang="en-US" dirty="0"/>
              <a:t>(4) a merging of anger and compassion “into an active desire for change</a:t>
            </a:r>
            <a:r>
              <a:rPr lang="en-US" dirty="0" smtClean="0"/>
              <a:t>”</a:t>
            </a:r>
            <a:r>
              <a:rPr lang="tr-TR" dirty="0" smtClean="0"/>
              <a:t> </a:t>
            </a:r>
            <a:r>
              <a:rPr lang="en-US" dirty="0" smtClean="0"/>
              <a:t>(</a:t>
            </a:r>
            <a:r>
              <a:rPr lang="en-US" dirty="0"/>
              <a:t>Rosenberg)</a:t>
            </a:r>
            <a:endParaRPr lang="tr-TR" dirty="0"/>
          </a:p>
        </p:txBody>
      </p:sp>
    </p:spTree>
    <p:extLst>
      <p:ext uri="{BB962C8B-B14F-4D97-AF65-F5344CB8AC3E}">
        <p14:creationId xmlns:p14="http://schemas.microsoft.com/office/powerpoint/2010/main" val="22799698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lstStyle/>
          <a:p>
            <a:endParaRPr lang="tr-TR" dirty="0" smtClean="0"/>
          </a:p>
          <a:p>
            <a:r>
              <a:rPr lang="en-US" dirty="0"/>
              <a:t>Another approach to the classification of the war poetry comes from </a:t>
            </a:r>
            <a:r>
              <a:rPr lang="en-US" dirty="0" smtClean="0"/>
              <a:t>Michael</a:t>
            </a:r>
            <a:r>
              <a:rPr lang="tr-TR" dirty="0" smtClean="0"/>
              <a:t> </a:t>
            </a:r>
            <a:r>
              <a:rPr lang="en-US" dirty="0" err="1" smtClean="0"/>
              <a:t>Copp</a:t>
            </a:r>
            <a:r>
              <a:rPr lang="en-US" dirty="0"/>
              <a:t>. He divides the poetry of Great War into five </a:t>
            </a:r>
            <a:r>
              <a:rPr lang="en-US" dirty="0" smtClean="0"/>
              <a:t>categories</a:t>
            </a:r>
            <a:r>
              <a:rPr lang="tr-TR" dirty="0" smtClean="0"/>
              <a:t>:</a:t>
            </a:r>
          </a:p>
          <a:p>
            <a:r>
              <a:rPr lang="en-US" dirty="0" smtClean="0"/>
              <a:t>(1</a:t>
            </a:r>
            <a:r>
              <a:rPr lang="en-US" dirty="0"/>
              <a:t>) nationalist </a:t>
            </a:r>
            <a:r>
              <a:rPr lang="en-US" dirty="0" smtClean="0"/>
              <a:t>poetry</a:t>
            </a:r>
            <a:r>
              <a:rPr lang="tr-TR" dirty="0" smtClean="0"/>
              <a:t> </a:t>
            </a:r>
            <a:r>
              <a:rPr lang="en-US" dirty="0" smtClean="0"/>
              <a:t>which </a:t>
            </a:r>
            <a:r>
              <a:rPr lang="en-US" dirty="0"/>
              <a:t>is full of enthusiasm for war </a:t>
            </a:r>
            <a:endParaRPr lang="tr-TR" dirty="0" smtClean="0"/>
          </a:p>
          <a:p>
            <a:r>
              <a:rPr lang="en-US" dirty="0" smtClean="0"/>
              <a:t>(</a:t>
            </a:r>
            <a:r>
              <a:rPr lang="en-US" dirty="0"/>
              <a:t>2) celebratory poem which is full of courage </a:t>
            </a:r>
            <a:r>
              <a:rPr lang="en-US" dirty="0" smtClean="0"/>
              <a:t>and</a:t>
            </a:r>
            <a:r>
              <a:rPr lang="tr-TR" dirty="0" smtClean="0"/>
              <a:t> </a:t>
            </a:r>
            <a:r>
              <a:rPr lang="en-US" dirty="0" smtClean="0"/>
              <a:t>fortitude </a:t>
            </a:r>
            <a:r>
              <a:rPr lang="en-US" dirty="0"/>
              <a:t>of the fighting men </a:t>
            </a:r>
            <a:endParaRPr lang="tr-TR" dirty="0" smtClean="0"/>
          </a:p>
          <a:p>
            <a:r>
              <a:rPr lang="en-US" dirty="0" smtClean="0"/>
              <a:t>(</a:t>
            </a:r>
            <a:r>
              <a:rPr lang="en-US" dirty="0"/>
              <a:t>3) descriptive or narrative poetry which attempts to recreate and preserve the nightmare topography and suffering of battlefields </a:t>
            </a:r>
            <a:endParaRPr lang="tr-TR" dirty="0" smtClean="0"/>
          </a:p>
          <a:p>
            <a:r>
              <a:rPr lang="en-US" dirty="0" smtClean="0"/>
              <a:t>(</a:t>
            </a:r>
            <a:r>
              <a:rPr lang="en-US" dirty="0"/>
              <a:t>4) </a:t>
            </a:r>
            <a:r>
              <a:rPr lang="en-US" dirty="0" smtClean="0"/>
              <a:t>Elegiac</a:t>
            </a:r>
            <a:r>
              <a:rPr lang="tr-TR" dirty="0" smtClean="0"/>
              <a:t> </a:t>
            </a:r>
            <a:r>
              <a:rPr lang="en-US" dirty="0" smtClean="0"/>
              <a:t>poetry </a:t>
            </a:r>
            <a:r>
              <a:rPr lang="en-US" dirty="0"/>
              <a:t>that expresses grief for dead </a:t>
            </a:r>
            <a:r>
              <a:rPr lang="en-US" dirty="0" smtClean="0"/>
              <a:t> </a:t>
            </a:r>
            <a:endParaRPr lang="tr-TR" dirty="0" smtClean="0"/>
          </a:p>
          <a:p>
            <a:r>
              <a:rPr lang="en-US" dirty="0" smtClean="0"/>
              <a:t>(</a:t>
            </a:r>
            <a:r>
              <a:rPr lang="en-US" dirty="0"/>
              <a:t>5) Poetry of protest, which </a:t>
            </a:r>
            <a:r>
              <a:rPr lang="en-US" dirty="0" smtClean="0"/>
              <a:t>expresses</a:t>
            </a:r>
            <a:r>
              <a:rPr lang="tr-TR" dirty="0" smtClean="0"/>
              <a:t> </a:t>
            </a:r>
            <a:r>
              <a:rPr lang="en-US" dirty="0" smtClean="0"/>
              <a:t>indignation</a:t>
            </a:r>
            <a:r>
              <a:rPr lang="en-US" dirty="0"/>
              <a:t>, often in bitter satire.</a:t>
            </a:r>
            <a:endParaRPr lang="tr-TR" dirty="0"/>
          </a:p>
        </p:txBody>
      </p:sp>
    </p:spTree>
    <p:extLst>
      <p:ext uri="{BB962C8B-B14F-4D97-AF65-F5344CB8AC3E}">
        <p14:creationId xmlns:p14="http://schemas.microsoft.com/office/powerpoint/2010/main" val="409164803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ANTI-WAR POETS</a:t>
            </a:r>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7504" y="1484784"/>
            <a:ext cx="3096344" cy="5373216"/>
          </a:xfrm>
        </p:spPr>
      </p:pic>
      <p:pic>
        <p:nvPicPr>
          <p:cNvPr id="3074" name="Picture 2" descr="C:\Users\Emrah Işık\Desktop\POETRY 1900-1950\WEEK 7-8 WAR POETRY\owe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3848" y="1484784"/>
            <a:ext cx="3384376" cy="537321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Emrah Işık\Desktop\POETRY 1900-1950\WEEK 7-8 WAR POETRY\rosenberg.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16216" y="1340768"/>
            <a:ext cx="2627784" cy="5517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47809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SIGFRIED SASSON (1886-1967)</a:t>
            </a:r>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1484784"/>
            <a:ext cx="9144000" cy="5373216"/>
          </a:xfrm>
        </p:spPr>
      </p:pic>
    </p:spTree>
    <p:extLst>
      <p:ext uri="{BB962C8B-B14F-4D97-AF65-F5344CB8AC3E}">
        <p14:creationId xmlns:p14="http://schemas.microsoft.com/office/powerpoint/2010/main" val="108374113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lstStyle/>
          <a:p>
            <a:endParaRPr lang="tr-TR" dirty="0" smtClean="0"/>
          </a:p>
          <a:p>
            <a:r>
              <a:rPr lang="tr-TR" dirty="0" err="1" smtClean="0"/>
              <a:t>Symbolic</a:t>
            </a:r>
            <a:r>
              <a:rPr lang="tr-TR" dirty="0" smtClean="0"/>
              <a:t> Anti-</a:t>
            </a:r>
            <a:r>
              <a:rPr lang="tr-TR" dirty="0" err="1" smtClean="0"/>
              <a:t>War</a:t>
            </a:r>
            <a:r>
              <a:rPr lang="tr-TR" dirty="0" smtClean="0"/>
              <a:t> </a:t>
            </a:r>
            <a:r>
              <a:rPr lang="tr-TR" dirty="0" err="1" smtClean="0"/>
              <a:t>Poet</a:t>
            </a:r>
            <a:r>
              <a:rPr lang="tr-TR" dirty="0" smtClean="0"/>
              <a:t>, </a:t>
            </a:r>
            <a:r>
              <a:rPr lang="tr-TR" dirty="0" err="1" smtClean="0"/>
              <a:t>targeted</a:t>
            </a:r>
            <a:r>
              <a:rPr lang="tr-TR" dirty="0" smtClean="0"/>
              <a:t> </a:t>
            </a:r>
            <a:r>
              <a:rPr lang="tr-TR" dirty="0" err="1" smtClean="0"/>
              <a:t>old</a:t>
            </a:r>
            <a:r>
              <a:rPr lang="tr-TR" dirty="0" smtClean="0"/>
              <a:t> </a:t>
            </a:r>
            <a:r>
              <a:rPr lang="tr-TR" dirty="0" err="1" smtClean="0"/>
              <a:t>generation</a:t>
            </a:r>
            <a:r>
              <a:rPr lang="tr-TR" dirty="0" smtClean="0"/>
              <a:t>, </a:t>
            </a:r>
            <a:r>
              <a:rPr lang="tr-TR" dirty="0" err="1" smtClean="0"/>
              <a:t>politicians</a:t>
            </a:r>
            <a:r>
              <a:rPr lang="tr-TR" dirty="0" smtClean="0"/>
              <a:t> </a:t>
            </a:r>
            <a:r>
              <a:rPr lang="tr-TR" dirty="0" err="1" smtClean="0"/>
              <a:t>and</a:t>
            </a:r>
            <a:r>
              <a:rPr lang="tr-TR" dirty="0" smtClean="0"/>
              <a:t> </a:t>
            </a:r>
            <a:r>
              <a:rPr lang="tr-TR" dirty="0" err="1" smtClean="0"/>
              <a:t>profiteers</a:t>
            </a:r>
            <a:r>
              <a:rPr lang="tr-TR" dirty="0" smtClean="0"/>
              <a:t>, </a:t>
            </a:r>
            <a:r>
              <a:rPr lang="tr-TR" dirty="0" err="1" smtClean="0"/>
              <a:t>civilian</a:t>
            </a:r>
            <a:r>
              <a:rPr lang="tr-TR" dirty="0" smtClean="0"/>
              <a:t> </a:t>
            </a:r>
            <a:r>
              <a:rPr lang="tr-TR" dirty="0" err="1" smtClean="0"/>
              <a:t>soldier</a:t>
            </a:r>
            <a:r>
              <a:rPr lang="tr-TR" dirty="0" smtClean="0"/>
              <a:t>, </a:t>
            </a:r>
            <a:r>
              <a:rPr lang="tr-TR" dirty="0" err="1" smtClean="0"/>
              <a:t>made</a:t>
            </a:r>
            <a:r>
              <a:rPr lang="tr-TR" dirty="0" smtClean="0"/>
              <a:t> </a:t>
            </a:r>
            <a:r>
              <a:rPr lang="tr-TR" dirty="0" err="1" smtClean="0"/>
              <a:t>proclamation</a:t>
            </a:r>
            <a:r>
              <a:rPr lang="tr-TR" dirty="0" smtClean="0"/>
              <a:t> </a:t>
            </a:r>
            <a:r>
              <a:rPr lang="tr-TR" dirty="0" err="1" smtClean="0"/>
              <a:t>to</a:t>
            </a:r>
            <a:r>
              <a:rPr lang="tr-TR" dirty="0" smtClean="0"/>
              <a:t> not </a:t>
            </a:r>
            <a:r>
              <a:rPr lang="tr-TR" dirty="0" err="1" smtClean="0"/>
              <a:t>fight</a:t>
            </a:r>
            <a:r>
              <a:rPr lang="tr-TR" dirty="0" smtClean="0"/>
              <a:t> in </a:t>
            </a:r>
            <a:r>
              <a:rPr lang="tr-TR" dirty="0" err="1" smtClean="0"/>
              <a:t>war</a:t>
            </a:r>
            <a:r>
              <a:rPr lang="tr-TR" dirty="0" smtClean="0"/>
              <a:t> in 1917.</a:t>
            </a:r>
          </a:p>
          <a:p>
            <a:r>
              <a:rPr lang="en-US" dirty="0" smtClean="0"/>
              <a:t> </a:t>
            </a:r>
            <a:r>
              <a:rPr lang="tr-TR" dirty="0" smtClean="0"/>
              <a:t>R</a:t>
            </a:r>
            <a:r>
              <a:rPr lang="en-US" dirty="0" err="1" smtClean="0"/>
              <a:t>emembered</a:t>
            </a:r>
            <a:r>
              <a:rPr lang="en-US" dirty="0" smtClean="0"/>
              <a:t> </a:t>
            </a:r>
            <a:r>
              <a:rPr lang="en-US" dirty="0"/>
              <a:t>for his angry and </a:t>
            </a:r>
            <a:r>
              <a:rPr lang="en-US" dirty="0" smtClean="0"/>
              <a:t>satirical</a:t>
            </a:r>
            <a:r>
              <a:rPr lang="tr-TR" dirty="0" smtClean="0"/>
              <a:t> </a:t>
            </a:r>
            <a:r>
              <a:rPr lang="en-US" dirty="0" smtClean="0"/>
              <a:t>poems </a:t>
            </a:r>
            <a:r>
              <a:rPr lang="en-US" dirty="0"/>
              <a:t>of the First World </a:t>
            </a:r>
            <a:r>
              <a:rPr lang="en-US" dirty="0" smtClean="0"/>
              <a:t>War</a:t>
            </a:r>
            <a:r>
              <a:rPr lang="tr-TR" dirty="0" smtClean="0"/>
              <a:t>.</a:t>
            </a:r>
          </a:p>
          <a:p>
            <a:r>
              <a:rPr lang="en-US" dirty="0"/>
              <a:t>Evoking the soul-wrenching terror and brutality </a:t>
            </a:r>
            <a:r>
              <a:rPr lang="en-US" dirty="0" smtClean="0"/>
              <a:t>of</a:t>
            </a:r>
            <a:r>
              <a:rPr lang="tr-TR" dirty="0" smtClean="0"/>
              <a:t> </a:t>
            </a:r>
            <a:r>
              <a:rPr lang="en-US" dirty="0" smtClean="0"/>
              <a:t>trench </a:t>
            </a:r>
            <a:r>
              <a:rPr lang="en-US" dirty="0"/>
              <a:t>warfare, Sassoon vigorously denounced generals, politicians, and churchmen </a:t>
            </a:r>
            <a:r>
              <a:rPr lang="en-US" dirty="0" smtClean="0"/>
              <a:t>for</a:t>
            </a:r>
            <a:r>
              <a:rPr lang="tr-TR" dirty="0" smtClean="0"/>
              <a:t> </a:t>
            </a:r>
            <a:r>
              <a:rPr lang="en-US" dirty="0" smtClean="0"/>
              <a:t>their </a:t>
            </a:r>
            <a:r>
              <a:rPr lang="en-US" dirty="0"/>
              <a:t>incompetence and blind support of the war. </a:t>
            </a:r>
            <a:endParaRPr lang="tr-TR" dirty="0" smtClean="0"/>
          </a:p>
          <a:p>
            <a:r>
              <a:rPr lang="en-US" dirty="0" smtClean="0"/>
              <a:t>Although </a:t>
            </a:r>
            <a:r>
              <a:rPr lang="en-US" dirty="0"/>
              <a:t>Sassoon continued to </a:t>
            </a:r>
            <a:r>
              <a:rPr lang="en-US" dirty="0" smtClean="0"/>
              <a:t>write</a:t>
            </a:r>
            <a:r>
              <a:rPr lang="tr-TR" dirty="0" smtClean="0"/>
              <a:t> </a:t>
            </a:r>
            <a:r>
              <a:rPr lang="en-US" dirty="0" smtClean="0"/>
              <a:t>after </a:t>
            </a:r>
            <a:r>
              <a:rPr lang="en-US" dirty="0"/>
              <a:t>the war, his later poems, which were often concerned with religious </a:t>
            </a:r>
            <a:r>
              <a:rPr lang="en-US" dirty="0" smtClean="0"/>
              <a:t>themes,</a:t>
            </a:r>
            <a:r>
              <a:rPr lang="tr-TR" dirty="0" smtClean="0"/>
              <a:t> </a:t>
            </a:r>
            <a:r>
              <a:rPr lang="en-US" dirty="0" smtClean="0"/>
              <a:t>received </a:t>
            </a:r>
            <a:r>
              <a:rPr lang="en-US" dirty="0"/>
              <a:t>less critical acclaim than his war </a:t>
            </a:r>
            <a:r>
              <a:rPr lang="en-US" dirty="0" smtClean="0"/>
              <a:t>poems</a:t>
            </a:r>
            <a:r>
              <a:rPr lang="tr-TR" dirty="0" smtClean="0"/>
              <a:t>.</a:t>
            </a:r>
          </a:p>
          <a:p>
            <a:pPr marL="0" indent="0">
              <a:buNone/>
            </a:pPr>
            <a:endParaRPr lang="tr-TR" dirty="0"/>
          </a:p>
        </p:txBody>
      </p:sp>
    </p:spTree>
    <p:extLst>
      <p:ext uri="{BB962C8B-B14F-4D97-AF65-F5344CB8AC3E}">
        <p14:creationId xmlns:p14="http://schemas.microsoft.com/office/powerpoint/2010/main" val="3033451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712968" cy="6141296"/>
          </a:xfrm>
        </p:spPr>
        <p:txBody>
          <a:bodyPr>
            <a:normAutofit lnSpcReduction="10000"/>
          </a:bodyPr>
          <a:lstStyle/>
          <a:p>
            <a:r>
              <a:rPr lang="en-US" dirty="0"/>
              <a:t>Although a revival of imperialism was an underlying cause, the immediate trigger for war was the assassination of Archduke Franz Ferdinand of Austria. </a:t>
            </a:r>
            <a:endParaRPr lang="tr-TR" dirty="0" smtClean="0"/>
          </a:p>
          <a:p>
            <a:pPr marL="0" indent="0">
              <a:buNone/>
            </a:pPr>
            <a:endParaRPr lang="en-US" dirty="0"/>
          </a:p>
          <a:p>
            <a:endParaRPr lang="en-US" dirty="0"/>
          </a:p>
          <a:p>
            <a:r>
              <a:rPr lang="en-US" dirty="0"/>
              <a:t>This set off a diplomatic crisis and international alliances formed over the previous decades were summoned. Within weeks, war started and the conflict soon spread around the world</a:t>
            </a:r>
            <a:r>
              <a:rPr lang="en-US" dirty="0" smtClean="0"/>
              <a:t>.</a:t>
            </a:r>
            <a:endParaRPr lang="tr-TR" dirty="0" smtClean="0"/>
          </a:p>
          <a:p>
            <a:r>
              <a:rPr lang="en-US" dirty="0"/>
              <a:t>German forces attempted to march to Paris but were stopped by the French army.</a:t>
            </a:r>
          </a:p>
          <a:p>
            <a:endParaRPr lang="en-US" dirty="0"/>
          </a:p>
          <a:p>
            <a:r>
              <a:rPr lang="en-US" dirty="0"/>
              <a:t>They settled in an area known as the Western Front, with a trench line that would change little until 1917. Most of the British war poets would have fought and lived in the ‘trenches.’ </a:t>
            </a:r>
          </a:p>
          <a:p>
            <a:endParaRPr lang="en-US" dirty="0"/>
          </a:p>
        </p:txBody>
      </p:sp>
    </p:spTree>
    <p:extLst>
      <p:ext uri="{BB962C8B-B14F-4D97-AF65-F5344CB8AC3E}">
        <p14:creationId xmlns:p14="http://schemas.microsoft.com/office/powerpoint/2010/main" val="275943110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188640"/>
            <a:ext cx="9144000" cy="6624736"/>
          </a:xfrm>
        </p:spPr>
        <p:txBody>
          <a:bodyPr/>
          <a:lstStyle/>
          <a:p>
            <a:endParaRPr lang="tr-TR" dirty="0" smtClean="0"/>
          </a:p>
          <a:p>
            <a:r>
              <a:rPr lang="en-US" dirty="0"/>
              <a:t>the second stage of consciousness to be observed in the war poetry </a:t>
            </a:r>
            <a:r>
              <a:rPr lang="en-US" dirty="0" smtClean="0"/>
              <a:t>is</a:t>
            </a:r>
            <a:r>
              <a:rPr lang="tr-TR" dirty="0" smtClean="0"/>
              <a:t> </a:t>
            </a:r>
            <a:r>
              <a:rPr lang="en-US" dirty="0" smtClean="0"/>
              <a:t>anger </a:t>
            </a:r>
            <a:r>
              <a:rPr lang="en-US" dirty="0"/>
              <a:t>and Sassoon is a good example of it. </a:t>
            </a:r>
            <a:r>
              <a:rPr lang="tr-TR" dirty="0" err="1" smtClean="0"/>
              <a:t>By</a:t>
            </a:r>
            <a:r>
              <a:rPr lang="tr-TR" dirty="0" smtClean="0"/>
              <a:t> </a:t>
            </a:r>
            <a:r>
              <a:rPr lang="tr-TR" dirty="0" err="1" smtClean="0"/>
              <a:t>means</a:t>
            </a:r>
            <a:r>
              <a:rPr lang="tr-TR" dirty="0" smtClean="0"/>
              <a:t> of his </a:t>
            </a:r>
            <a:r>
              <a:rPr lang="tr-TR" dirty="0" err="1" smtClean="0"/>
              <a:t>characters</a:t>
            </a:r>
            <a:r>
              <a:rPr lang="tr-TR" dirty="0" smtClean="0"/>
              <a:t> in </a:t>
            </a:r>
            <a:r>
              <a:rPr lang="tr-TR" dirty="0" err="1" smtClean="0"/>
              <a:t>the</a:t>
            </a:r>
            <a:r>
              <a:rPr lang="tr-TR" dirty="0" smtClean="0"/>
              <a:t> </a:t>
            </a:r>
            <a:r>
              <a:rPr lang="tr-TR" dirty="0" err="1" smtClean="0"/>
              <a:t>poems</a:t>
            </a:r>
            <a:r>
              <a:rPr lang="tr-TR" dirty="0" smtClean="0"/>
              <a:t>, </a:t>
            </a:r>
            <a:r>
              <a:rPr lang="tr-TR" dirty="0" err="1" smtClean="0"/>
              <a:t>Sassoon</a:t>
            </a:r>
            <a:r>
              <a:rPr lang="en-US" dirty="0" smtClean="0"/>
              <a:t> </a:t>
            </a:r>
            <a:r>
              <a:rPr lang="en-US" dirty="0"/>
              <a:t>fulfils in ‘the role of the angry prophet</a:t>
            </a:r>
            <a:r>
              <a:rPr lang="en-US" dirty="0" smtClean="0"/>
              <a:t>’.</a:t>
            </a:r>
            <a:endParaRPr lang="tr-TR" dirty="0" smtClean="0"/>
          </a:p>
          <a:p>
            <a:pPr marL="0" indent="0">
              <a:buNone/>
            </a:pPr>
            <a:endParaRPr lang="tr-TR" dirty="0" smtClean="0"/>
          </a:p>
          <a:p>
            <a:pPr marL="0" indent="0">
              <a:buNone/>
            </a:pPr>
            <a:r>
              <a:rPr lang="en-US" dirty="0" smtClean="0"/>
              <a:t>Sassoon </a:t>
            </a:r>
            <a:r>
              <a:rPr lang="tr-TR" dirty="0" err="1" smtClean="0"/>
              <a:t>follows</a:t>
            </a:r>
            <a:r>
              <a:rPr lang="tr-TR" dirty="0" smtClean="0"/>
              <a:t> </a:t>
            </a:r>
            <a:r>
              <a:rPr lang="tr-TR" dirty="0" err="1" smtClean="0"/>
              <a:t>various</a:t>
            </a:r>
            <a:r>
              <a:rPr lang="tr-TR" dirty="0" smtClean="0"/>
              <a:t> </a:t>
            </a:r>
            <a:r>
              <a:rPr lang="tr-TR" dirty="0" err="1" smtClean="0"/>
              <a:t>ways</a:t>
            </a:r>
            <a:r>
              <a:rPr lang="tr-TR" dirty="0" smtClean="0"/>
              <a:t> of </a:t>
            </a:r>
            <a:r>
              <a:rPr lang="tr-TR" dirty="0" err="1" smtClean="0"/>
              <a:t>protesting</a:t>
            </a:r>
            <a:r>
              <a:rPr lang="en-US" dirty="0" smtClean="0"/>
              <a:t> through </a:t>
            </a:r>
            <a:r>
              <a:rPr lang="en-US" dirty="0"/>
              <a:t>the recreation of physical horror such as in “Suicide in Trenches</a:t>
            </a:r>
            <a:r>
              <a:rPr lang="en-US" dirty="0" smtClean="0"/>
              <a:t>”;</a:t>
            </a:r>
            <a:r>
              <a:rPr lang="tr-TR" dirty="0" smtClean="0"/>
              <a:t> </a:t>
            </a:r>
            <a:r>
              <a:rPr lang="en-US" dirty="0" smtClean="0"/>
              <a:t>through </a:t>
            </a:r>
            <a:r>
              <a:rPr lang="en-US" dirty="0"/>
              <a:t>anger and satire in poems such “Glory of Women”, and “The General”; </a:t>
            </a:r>
            <a:r>
              <a:rPr lang="en-US" dirty="0" smtClean="0"/>
              <a:t>and</a:t>
            </a:r>
            <a:r>
              <a:rPr lang="tr-TR" dirty="0" smtClean="0"/>
              <a:t> </a:t>
            </a:r>
            <a:r>
              <a:rPr lang="en-US" dirty="0" smtClean="0"/>
              <a:t>through </a:t>
            </a:r>
            <a:r>
              <a:rPr lang="en-US" dirty="0"/>
              <a:t>sardonic distancing in “They</a:t>
            </a:r>
            <a:r>
              <a:rPr lang="en-US" dirty="0" smtClean="0"/>
              <a:t>”</a:t>
            </a:r>
            <a:r>
              <a:rPr lang="tr-TR" dirty="0" smtClean="0"/>
              <a:t>.</a:t>
            </a:r>
          </a:p>
          <a:p>
            <a:pPr marL="0" indent="0">
              <a:buNone/>
            </a:pPr>
            <a:endParaRPr lang="tr-TR" dirty="0"/>
          </a:p>
          <a:p>
            <a:pPr marL="0" indent="0">
              <a:buNone/>
            </a:pPr>
            <a:r>
              <a:rPr lang="en-US" dirty="0"/>
              <a:t>Sassoon is successful in conveying the </a:t>
            </a:r>
            <a:r>
              <a:rPr lang="en-US" dirty="0" smtClean="0"/>
              <a:t>message</a:t>
            </a:r>
            <a:r>
              <a:rPr lang="tr-TR" dirty="0" smtClean="0"/>
              <a:t> </a:t>
            </a:r>
            <a:r>
              <a:rPr lang="en-US" dirty="0" smtClean="0"/>
              <a:t>no </a:t>
            </a:r>
            <a:r>
              <a:rPr lang="en-US" dirty="0"/>
              <a:t>matter which tone he uses in his poems. He directs his anger, which results from </a:t>
            </a:r>
            <a:r>
              <a:rPr lang="en-US" dirty="0" smtClean="0"/>
              <a:t>his</a:t>
            </a:r>
            <a:r>
              <a:rPr lang="tr-TR" dirty="0" smtClean="0"/>
              <a:t> </a:t>
            </a:r>
            <a:r>
              <a:rPr lang="en-US" dirty="0" smtClean="0"/>
              <a:t>protest </a:t>
            </a:r>
            <a:r>
              <a:rPr lang="en-US" dirty="0"/>
              <a:t>of war, to everyone who forms the group of </a:t>
            </a:r>
            <a:r>
              <a:rPr lang="en-US" dirty="0" smtClean="0"/>
              <a:t>non-fighters</a:t>
            </a:r>
            <a:r>
              <a:rPr lang="tr-TR" dirty="0" smtClean="0"/>
              <a:t>. </a:t>
            </a:r>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897593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856984" cy="6285312"/>
          </a:xfrm>
        </p:spPr>
        <p:txBody>
          <a:bodyPr>
            <a:normAutofit/>
          </a:bodyPr>
          <a:lstStyle/>
          <a:p>
            <a:endParaRPr lang="tr-TR" dirty="0" smtClean="0"/>
          </a:p>
          <a:p>
            <a:r>
              <a:rPr lang="tr-TR" dirty="0" smtClean="0"/>
              <a:t>B</a:t>
            </a:r>
            <a:r>
              <a:rPr lang="en-US" dirty="0" err="1" smtClean="0"/>
              <a:t>orn</a:t>
            </a:r>
            <a:r>
              <a:rPr lang="en-US" dirty="0" smtClean="0"/>
              <a:t> </a:t>
            </a:r>
            <a:r>
              <a:rPr lang="en-US" dirty="0"/>
              <a:t>into a wealthy Jewish family in Kent. He lived the easy life </a:t>
            </a:r>
            <a:r>
              <a:rPr lang="en-US" dirty="0" smtClean="0"/>
              <a:t>of</a:t>
            </a:r>
            <a:r>
              <a:rPr lang="tr-TR" dirty="0" smtClean="0"/>
              <a:t> </a:t>
            </a:r>
            <a:r>
              <a:rPr lang="en-US" dirty="0" smtClean="0"/>
              <a:t>a </a:t>
            </a:r>
            <a:r>
              <a:rPr lang="en-US" dirty="0"/>
              <a:t>cultivated country gentleman before the First World War, pursuing his two </a:t>
            </a:r>
            <a:r>
              <a:rPr lang="en-US" dirty="0" smtClean="0"/>
              <a:t>major</a:t>
            </a:r>
            <a:r>
              <a:rPr lang="tr-TR" dirty="0" smtClean="0"/>
              <a:t> </a:t>
            </a:r>
            <a:r>
              <a:rPr lang="en-US" dirty="0" smtClean="0"/>
              <a:t>interests</a:t>
            </a:r>
            <a:r>
              <a:rPr lang="en-US" dirty="0"/>
              <a:t>, poetry and fox </a:t>
            </a:r>
            <a:r>
              <a:rPr lang="en-US" dirty="0" smtClean="0"/>
              <a:t>hunting</a:t>
            </a:r>
            <a:r>
              <a:rPr lang="tr-TR" dirty="0" smtClean="0"/>
              <a:t>.</a:t>
            </a:r>
          </a:p>
          <a:p>
            <a:r>
              <a:rPr lang="en-US" dirty="0"/>
              <a:t>His early work, which was privately printed in </a:t>
            </a:r>
            <a:r>
              <a:rPr lang="en-US" dirty="0" smtClean="0"/>
              <a:t>several</a:t>
            </a:r>
            <a:r>
              <a:rPr lang="tr-TR" dirty="0" smtClean="0"/>
              <a:t> </a:t>
            </a:r>
            <a:r>
              <a:rPr lang="en-US" dirty="0" smtClean="0"/>
              <a:t>slim </a:t>
            </a:r>
            <a:r>
              <a:rPr lang="en-US" dirty="0"/>
              <a:t>volumes between 1906 and 1916, is considered minor and imitative, </a:t>
            </a:r>
            <a:r>
              <a:rPr lang="en-US" dirty="0" smtClean="0"/>
              <a:t>heavily</a:t>
            </a:r>
            <a:r>
              <a:rPr lang="tr-TR" dirty="0" smtClean="0"/>
              <a:t> </a:t>
            </a:r>
            <a:r>
              <a:rPr lang="en-US" dirty="0" smtClean="0"/>
              <a:t>influenced </a:t>
            </a:r>
            <a:r>
              <a:rPr lang="en-US" dirty="0"/>
              <a:t>by the poet John Masefield</a:t>
            </a:r>
            <a:r>
              <a:rPr lang="en-US" dirty="0" smtClean="0"/>
              <a:t>.</a:t>
            </a:r>
            <a:endParaRPr lang="tr-TR" dirty="0" smtClean="0"/>
          </a:p>
          <a:p>
            <a:r>
              <a:rPr lang="en-US" dirty="0"/>
              <a:t>His 1913 The Daffodil Murderer, a </a:t>
            </a:r>
            <a:r>
              <a:rPr lang="en-US" dirty="0" smtClean="0"/>
              <a:t>clever</a:t>
            </a:r>
            <a:r>
              <a:rPr lang="tr-TR" dirty="0" smtClean="0"/>
              <a:t> </a:t>
            </a:r>
            <a:r>
              <a:rPr lang="en-US" dirty="0" smtClean="0"/>
              <a:t>parody </a:t>
            </a:r>
            <a:r>
              <a:rPr lang="en-US" dirty="0"/>
              <a:t>of Masefield’s realistic narratives, was his first success, albeit a minor </a:t>
            </a:r>
            <a:r>
              <a:rPr lang="en-US" dirty="0" smtClean="0"/>
              <a:t>one.</a:t>
            </a:r>
            <a:r>
              <a:rPr lang="tr-TR" dirty="0" smtClean="0"/>
              <a:t> </a:t>
            </a:r>
            <a:r>
              <a:rPr lang="en-US" dirty="0" smtClean="0"/>
              <a:t>Sassoon </a:t>
            </a:r>
            <a:r>
              <a:rPr lang="en-US" dirty="0"/>
              <a:t>received encouragement from Edmund Gosse, a family friend, and </a:t>
            </a:r>
            <a:r>
              <a:rPr lang="en-US" dirty="0" smtClean="0"/>
              <a:t>Edward</a:t>
            </a:r>
            <a:r>
              <a:rPr lang="tr-TR" dirty="0" smtClean="0"/>
              <a:t> </a:t>
            </a:r>
            <a:r>
              <a:rPr lang="en-US" dirty="0" smtClean="0"/>
              <a:t>Marsh</a:t>
            </a:r>
            <a:r>
              <a:rPr lang="en-US" dirty="0"/>
              <a:t>. </a:t>
            </a:r>
            <a:endParaRPr lang="tr-TR" dirty="0" smtClean="0"/>
          </a:p>
          <a:p>
            <a:r>
              <a:rPr lang="en-US" dirty="0" smtClean="0"/>
              <a:t>These </a:t>
            </a:r>
            <a:r>
              <a:rPr lang="en-US" dirty="0"/>
              <a:t>two influential literary pundits initiated Sassoon into the Georgian </a:t>
            </a:r>
            <a:r>
              <a:rPr lang="en-US" dirty="0" smtClean="0"/>
              <a:t>literary</a:t>
            </a:r>
            <a:r>
              <a:rPr lang="tr-TR" dirty="0" smtClean="0"/>
              <a:t> </a:t>
            </a:r>
            <a:r>
              <a:rPr lang="en-US" dirty="0" smtClean="0"/>
              <a:t>and </a:t>
            </a:r>
            <a:r>
              <a:rPr lang="en-US" dirty="0"/>
              <a:t>artistic world</a:t>
            </a:r>
            <a:endParaRPr lang="tr-TR" dirty="0"/>
          </a:p>
        </p:txBody>
      </p:sp>
    </p:spTree>
    <p:extLst>
      <p:ext uri="{BB962C8B-B14F-4D97-AF65-F5344CB8AC3E}">
        <p14:creationId xmlns:p14="http://schemas.microsoft.com/office/powerpoint/2010/main" val="178812742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357320"/>
          </a:xfrm>
        </p:spPr>
        <p:txBody>
          <a:bodyPr>
            <a:normAutofit/>
          </a:bodyPr>
          <a:lstStyle/>
          <a:p>
            <a:endParaRPr lang="tr-TR" dirty="0" smtClean="0"/>
          </a:p>
          <a:p>
            <a:r>
              <a:rPr lang="tr-TR" dirty="0" err="1" smtClean="0"/>
              <a:t>Like</a:t>
            </a:r>
            <a:r>
              <a:rPr lang="tr-TR" dirty="0" smtClean="0"/>
              <a:t> </a:t>
            </a:r>
            <a:r>
              <a:rPr lang="tr-TR" dirty="0" err="1" smtClean="0"/>
              <a:t>Rosenberg</a:t>
            </a:r>
            <a:r>
              <a:rPr lang="tr-TR" dirty="0" smtClean="0"/>
              <a:t>, his </a:t>
            </a:r>
            <a:r>
              <a:rPr lang="tr-TR" dirty="0" err="1" smtClean="0"/>
              <a:t>motivation</a:t>
            </a:r>
            <a:r>
              <a:rPr lang="tr-TR" dirty="0" smtClean="0"/>
              <a:t> </a:t>
            </a:r>
            <a:r>
              <a:rPr lang="tr-TR" dirty="0" err="1" smtClean="0"/>
              <a:t>was</a:t>
            </a:r>
            <a:r>
              <a:rPr lang="tr-TR" dirty="0" smtClean="0"/>
              <a:t> </a:t>
            </a:r>
            <a:r>
              <a:rPr lang="tr-TR" dirty="0" err="1" smtClean="0"/>
              <a:t>to</a:t>
            </a:r>
            <a:r>
              <a:rPr lang="en-US" dirty="0" smtClean="0"/>
              <a:t> </a:t>
            </a:r>
            <a:r>
              <a:rPr lang="en-US" dirty="0"/>
              <a:t>write vivid </a:t>
            </a:r>
            <a:r>
              <a:rPr lang="en-US" dirty="0" smtClean="0"/>
              <a:t>and</a:t>
            </a:r>
            <a:r>
              <a:rPr lang="tr-TR" dirty="0" smtClean="0"/>
              <a:t> </a:t>
            </a:r>
            <a:r>
              <a:rPr lang="en-US" dirty="0" smtClean="0"/>
              <a:t>realistic </a:t>
            </a:r>
            <a:r>
              <a:rPr lang="en-US" dirty="0"/>
              <a:t>poetry </a:t>
            </a:r>
            <a:r>
              <a:rPr lang="en-US" dirty="0" err="1"/>
              <a:t>satirising</a:t>
            </a:r>
            <a:r>
              <a:rPr lang="en-US" dirty="0"/>
              <a:t> the vainglory and incompetence of many in the officer </a:t>
            </a:r>
            <a:r>
              <a:rPr lang="en-US" dirty="0" smtClean="0"/>
              <a:t>class</a:t>
            </a:r>
            <a:r>
              <a:rPr lang="tr-TR" dirty="0" smtClean="0"/>
              <a:t> </a:t>
            </a:r>
            <a:r>
              <a:rPr lang="en-US" dirty="0" smtClean="0"/>
              <a:t>whose </a:t>
            </a:r>
            <a:r>
              <a:rPr lang="en-US" dirty="0"/>
              <a:t>actions caused the unnecessary deaths of many of the finest young </a:t>
            </a:r>
            <a:r>
              <a:rPr lang="en-US" dirty="0" smtClean="0"/>
              <a:t>men</a:t>
            </a:r>
            <a:r>
              <a:rPr lang="tr-TR" dirty="0" smtClean="0"/>
              <a:t>.</a:t>
            </a:r>
          </a:p>
          <a:p>
            <a:r>
              <a:rPr lang="tr-TR" dirty="0" err="1" smtClean="0"/>
              <a:t>In</a:t>
            </a:r>
            <a:r>
              <a:rPr lang="tr-TR" dirty="0" smtClean="0"/>
              <a:t> </a:t>
            </a:r>
            <a:r>
              <a:rPr lang="tr-TR" dirty="0" err="1" smtClean="0"/>
              <a:t>poem</a:t>
            </a:r>
            <a:r>
              <a:rPr lang="tr-TR" dirty="0" err="1"/>
              <a:t>s</a:t>
            </a:r>
            <a:r>
              <a:rPr lang="en-US" dirty="0" smtClean="0"/>
              <a:t> </a:t>
            </a:r>
            <a:r>
              <a:rPr lang="en-US" dirty="0"/>
              <a:t>such as “They” and “The General”, Sassoon was one of the first poets to point </a:t>
            </a:r>
            <a:r>
              <a:rPr lang="en-US" dirty="0" smtClean="0"/>
              <a:t>to</a:t>
            </a:r>
            <a:r>
              <a:rPr lang="tr-TR" dirty="0" smtClean="0"/>
              <a:t> </a:t>
            </a:r>
            <a:r>
              <a:rPr lang="en-US" dirty="0" smtClean="0"/>
              <a:t>the </a:t>
            </a:r>
            <a:r>
              <a:rPr lang="en-US" dirty="0"/>
              <a:t>consequences of war for the maimed and the disfigured soldiers who had to </a:t>
            </a:r>
            <a:r>
              <a:rPr lang="en-US" dirty="0" smtClean="0"/>
              <a:t>live</a:t>
            </a:r>
            <a:r>
              <a:rPr lang="tr-TR" dirty="0" smtClean="0"/>
              <a:t> </a:t>
            </a:r>
            <a:r>
              <a:rPr lang="en-US" dirty="0" smtClean="0"/>
              <a:t>with </a:t>
            </a:r>
            <a:r>
              <a:rPr lang="en-US" dirty="0"/>
              <a:t>the horrors long after the war had finished. </a:t>
            </a:r>
            <a:endParaRPr lang="tr-TR" dirty="0" smtClean="0"/>
          </a:p>
          <a:p>
            <a:r>
              <a:rPr lang="en-US" dirty="0" smtClean="0"/>
              <a:t>The </a:t>
            </a:r>
            <a:r>
              <a:rPr lang="en-US" dirty="0"/>
              <a:t>language of Sassoon’s poetry </a:t>
            </a:r>
            <a:r>
              <a:rPr lang="en-US" dirty="0" smtClean="0"/>
              <a:t>is</a:t>
            </a:r>
            <a:r>
              <a:rPr lang="tr-TR" dirty="0" smtClean="0"/>
              <a:t> </a:t>
            </a:r>
            <a:r>
              <a:rPr lang="en-US" dirty="0" smtClean="0"/>
              <a:t>deliberately </a:t>
            </a:r>
            <a:r>
              <a:rPr lang="en-US" dirty="0"/>
              <a:t>anti-Romantic in its rejection of conventional poetic diction in </a:t>
            </a:r>
            <a:r>
              <a:rPr lang="en-US" dirty="0" err="1"/>
              <a:t>favour</a:t>
            </a:r>
            <a:r>
              <a:rPr lang="en-US" dirty="0"/>
              <a:t> </a:t>
            </a:r>
            <a:r>
              <a:rPr lang="en-US" dirty="0" smtClean="0"/>
              <a:t>of</a:t>
            </a:r>
            <a:r>
              <a:rPr lang="tr-TR" dirty="0" smtClean="0"/>
              <a:t> </a:t>
            </a:r>
            <a:r>
              <a:rPr lang="en-US" dirty="0" smtClean="0"/>
              <a:t>sharp </a:t>
            </a:r>
            <a:r>
              <a:rPr lang="en-US" dirty="0"/>
              <a:t>and biting </a:t>
            </a:r>
            <a:r>
              <a:rPr lang="en-US" dirty="0" smtClean="0"/>
              <a:t>colloquialisms</a:t>
            </a:r>
            <a:r>
              <a:rPr lang="tr-TR" dirty="0" smtClean="0"/>
              <a:t>. </a:t>
            </a:r>
          </a:p>
          <a:p>
            <a:endParaRPr lang="tr-TR" dirty="0"/>
          </a:p>
        </p:txBody>
      </p:sp>
    </p:spTree>
    <p:extLst>
      <p:ext uri="{BB962C8B-B14F-4D97-AF65-F5344CB8AC3E}">
        <p14:creationId xmlns:p14="http://schemas.microsoft.com/office/powerpoint/2010/main" val="130656678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741368"/>
          </a:xfrm>
        </p:spPr>
        <p:txBody>
          <a:bodyPr>
            <a:normAutofit fontScale="92500" lnSpcReduction="10000"/>
          </a:bodyPr>
          <a:lstStyle/>
          <a:p>
            <a:endParaRPr lang="tr-TR" dirty="0" smtClean="0"/>
          </a:p>
          <a:p>
            <a:r>
              <a:rPr lang="en-US" dirty="0" smtClean="0"/>
              <a:t>After </a:t>
            </a:r>
            <a:r>
              <a:rPr lang="en-US" dirty="0"/>
              <a:t>being wounded in action, he had the opportunity to meet with </a:t>
            </a:r>
            <a:r>
              <a:rPr lang="en-US" dirty="0" smtClean="0"/>
              <a:t>other</a:t>
            </a:r>
            <a:r>
              <a:rPr lang="tr-TR" dirty="0" smtClean="0"/>
              <a:t> </a:t>
            </a:r>
            <a:r>
              <a:rPr lang="en-US" dirty="0" smtClean="0"/>
              <a:t>pacifists</a:t>
            </a:r>
            <a:r>
              <a:rPr lang="en-US" dirty="0"/>
              <a:t>, including Bertrand Russell and H. G. Wells; as a result, Sassoon wrote </a:t>
            </a:r>
            <a:r>
              <a:rPr lang="en-US" dirty="0" smtClean="0"/>
              <a:t>an</a:t>
            </a:r>
            <a:r>
              <a:rPr lang="tr-TR" dirty="0" smtClean="0"/>
              <a:t> </a:t>
            </a:r>
            <a:r>
              <a:rPr lang="en-US" dirty="0" smtClean="0"/>
              <a:t>open </a:t>
            </a:r>
            <a:r>
              <a:rPr lang="en-US" dirty="0"/>
              <a:t>letter of protest to the war department, refusing to fight any more. </a:t>
            </a:r>
            <a:r>
              <a:rPr lang="en-US" dirty="0" smtClean="0"/>
              <a:t>Sassoon's</a:t>
            </a:r>
            <a:r>
              <a:rPr lang="tr-TR" dirty="0" smtClean="0"/>
              <a:t> </a:t>
            </a:r>
            <a:r>
              <a:rPr lang="en-US" dirty="0" smtClean="0"/>
              <a:t>protest</a:t>
            </a:r>
            <a:r>
              <a:rPr lang="tr-TR" dirty="0" smtClean="0"/>
              <a:t>:</a:t>
            </a:r>
          </a:p>
          <a:p>
            <a:pPr marL="0" indent="0">
              <a:buNone/>
            </a:pPr>
            <a:endParaRPr lang="tr-TR" dirty="0" smtClean="0"/>
          </a:p>
          <a:p>
            <a:pPr marL="0" indent="0">
              <a:buNone/>
            </a:pPr>
            <a:r>
              <a:rPr lang="en-US" dirty="0" smtClean="0"/>
              <a:t> </a:t>
            </a:r>
            <a:r>
              <a:rPr lang="en-US" dirty="0"/>
              <a:t>"</a:t>
            </a:r>
            <a:r>
              <a:rPr lang="en-US" sz="2200" dirty="0"/>
              <a:t>A Soldier's Declaration," was written on June 15, </a:t>
            </a:r>
            <a:r>
              <a:rPr lang="en-US" sz="2200" dirty="0" smtClean="0"/>
              <a:t>1917:</a:t>
            </a:r>
            <a:r>
              <a:rPr lang="tr-TR" sz="2200" dirty="0" smtClean="0"/>
              <a:t> </a:t>
            </a:r>
            <a:r>
              <a:rPr lang="en-US" sz="2200" dirty="0" smtClean="0"/>
              <a:t>I </a:t>
            </a:r>
            <a:r>
              <a:rPr lang="en-US" sz="2200" dirty="0"/>
              <a:t>am making this statement as an act of </a:t>
            </a:r>
            <a:r>
              <a:rPr lang="en-US" sz="2200" dirty="0" err="1"/>
              <a:t>wilful</a:t>
            </a:r>
            <a:r>
              <a:rPr lang="en-US" sz="2200" dirty="0"/>
              <a:t> defiance of military </a:t>
            </a:r>
            <a:r>
              <a:rPr lang="en-US" sz="2200" dirty="0" smtClean="0"/>
              <a:t>authority,</a:t>
            </a:r>
            <a:r>
              <a:rPr lang="tr-TR" sz="2200" dirty="0" smtClean="0"/>
              <a:t> </a:t>
            </a:r>
            <a:r>
              <a:rPr lang="en-US" sz="2200" dirty="0" smtClean="0"/>
              <a:t>because </a:t>
            </a:r>
            <a:r>
              <a:rPr lang="en-US" sz="2200" dirty="0"/>
              <a:t>I believe that the War is being deliberately prolonged by those who have </a:t>
            </a:r>
            <a:r>
              <a:rPr lang="en-US" sz="2200" dirty="0" smtClean="0"/>
              <a:t>the</a:t>
            </a:r>
            <a:r>
              <a:rPr lang="tr-TR" sz="2200" dirty="0" smtClean="0"/>
              <a:t> </a:t>
            </a:r>
            <a:r>
              <a:rPr lang="en-US" sz="2200" dirty="0" smtClean="0"/>
              <a:t>power </a:t>
            </a:r>
            <a:r>
              <a:rPr lang="en-US" sz="2200" dirty="0"/>
              <a:t>to end it. I am a soldier, convinced that I am acting on behalf of soldiers. </a:t>
            </a:r>
            <a:r>
              <a:rPr lang="en-US" sz="2200" dirty="0" smtClean="0"/>
              <a:t>I</a:t>
            </a:r>
            <a:r>
              <a:rPr lang="tr-TR" sz="2200" dirty="0" smtClean="0"/>
              <a:t> </a:t>
            </a:r>
            <a:r>
              <a:rPr lang="en-US" sz="2200" dirty="0" smtClean="0"/>
              <a:t>believe </a:t>
            </a:r>
            <a:r>
              <a:rPr lang="en-US" sz="2200" dirty="0"/>
              <a:t>this War, upon which I entered as a war of </a:t>
            </a:r>
            <a:r>
              <a:rPr lang="en-US" sz="2200" dirty="0" err="1"/>
              <a:t>defence</a:t>
            </a:r>
            <a:r>
              <a:rPr lang="en-US" sz="2200" dirty="0"/>
              <a:t> and liberation, has </a:t>
            </a:r>
            <a:r>
              <a:rPr lang="en-US" sz="2200" dirty="0" smtClean="0"/>
              <a:t>now</a:t>
            </a:r>
            <a:r>
              <a:rPr lang="tr-TR" sz="2200" dirty="0" smtClean="0"/>
              <a:t> </a:t>
            </a:r>
            <a:r>
              <a:rPr lang="en-US" sz="2200" dirty="0" smtClean="0"/>
              <a:t>become </a:t>
            </a:r>
            <a:r>
              <a:rPr lang="en-US" sz="2200" dirty="0"/>
              <a:t>a war of aggression and conquest. I believe that the purposes for which I </a:t>
            </a:r>
            <a:r>
              <a:rPr lang="en-US" sz="2200" dirty="0" smtClean="0"/>
              <a:t>and</a:t>
            </a:r>
            <a:r>
              <a:rPr lang="tr-TR" sz="2200" dirty="0" smtClean="0"/>
              <a:t> </a:t>
            </a:r>
            <a:r>
              <a:rPr lang="en-US" sz="2200" dirty="0" smtClean="0"/>
              <a:t>my </a:t>
            </a:r>
            <a:r>
              <a:rPr lang="en-US" sz="2200" dirty="0"/>
              <a:t>fellow-soldiers entered upon this War should have been so clearly stated as to </a:t>
            </a:r>
            <a:r>
              <a:rPr lang="en-US" sz="2200" dirty="0" smtClean="0"/>
              <a:t>have</a:t>
            </a:r>
            <a:r>
              <a:rPr lang="tr-TR" sz="2200" dirty="0" smtClean="0"/>
              <a:t> </a:t>
            </a:r>
            <a:r>
              <a:rPr lang="en-US" sz="2200" dirty="0" smtClean="0"/>
              <a:t>made </a:t>
            </a:r>
            <a:r>
              <a:rPr lang="en-US" sz="2200" dirty="0"/>
              <a:t>it impossible for them to be changed without our knowledge, and that, has </a:t>
            </a:r>
            <a:r>
              <a:rPr lang="en-US" sz="2200" dirty="0" smtClean="0"/>
              <a:t>this</a:t>
            </a:r>
            <a:r>
              <a:rPr lang="tr-TR" sz="2200" dirty="0" smtClean="0"/>
              <a:t> </a:t>
            </a:r>
            <a:r>
              <a:rPr lang="en-US" sz="2200" dirty="0" smtClean="0"/>
              <a:t>been </a:t>
            </a:r>
            <a:r>
              <a:rPr lang="en-US" sz="2200" dirty="0"/>
              <a:t>done, the objects which actuated us would now be attainable by </a:t>
            </a:r>
            <a:r>
              <a:rPr lang="en-US" sz="2200" dirty="0" smtClean="0"/>
              <a:t>negotiation.</a:t>
            </a:r>
            <a:r>
              <a:rPr lang="tr-TR" sz="2200" dirty="0" smtClean="0"/>
              <a:t> </a:t>
            </a:r>
            <a:r>
              <a:rPr lang="en-US" sz="2200" dirty="0" smtClean="0"/>
              <a:t>I </a:t>
            </a:r>
            <a:r>
              <a:rPr lang="en-US" sz="2200" dirty="0"/>
              <a:t>have seen and endured the sufferings of the troops, and I can no longer be </a:t>
            </a:r>
            <a:r>
              <a:rPr lang="en-US" sz="2200" dirty="0" smtClean="0"/>
              <a:t>a</a:t>
            </a:r>
            <a:r>
              <a:rPr lang="tr-TR" sz="2200" dirty="0" smtClean="0"/>
              <a:t> </a:t>
            </a:r>
            <a:r>
              <a:rPr lang="en-US" sz="2200" dirty="0" smtClean="0"/>
              <a:t>party </a:t>
            </a:r>
            <a:r>
              <a:rPr lang="en-US" sz="2200" dirty="0"/>
              <a:t>to prolonging those sufferings for ends which I believe to be evil and </a:t>
            </a:r>
            <a:r>
              <a:rPr lang="en-US" sz="2200" dirty="0" smtClean="0"/>
              <a:t>unjust.</a:t>
            </a:r>
            <a:r>
              <a:rPr lang="tr-TR" sz="2200" dirty="0" smtClean="0"/>
              <a:t> </a:t>
            </a:r>
            <a:r>
              <a:rPr lang="en-US" sz="2200" dirty="0" smtClean="0"/>
              <a:t>I </a:t>
            </a:r>
            <a:r>
              <a:rPr lang="en-US" sz="2200" dirty="0"/>
              <a:t>am not protesting against the military conduct of the War, but against </a:t>
            </a:r>
            <a:r>
              <a:rPr lang="en-US" sz="2200" dirty="0" smtClean="0"/>
              <a:t>the</a:t>
            </a:r>
            <a:r>
              <a:rPr lang="tr-TR" sz="2200" dirty="0" smtClean="0"/>
              <a:t> </a:t>
            </a:r>
            <a:r>
              <a:rPr lang="en-US" sz="2200" dirty="0" smtClean="0"/>
              <a:t>political </a:t>
            </a:r>
            <a:r>
              <a:rPr lang="en-US" sz="2200" dirty="0"/>
              <a:t>errors and insincerities for which the fighting men are being </a:t>
            </a:r>
            <a:r>
              <a:rPr lang="en-US" sz="2200" dirty="0" smtClean="0"/>
              <a:t>sacrificed</a:t>
            </a:r>
            <a:r>
              <a:rPr lang="tr-TR" dirty="0" smtClean="0"/>
              <a:t>…’’. </a:t>
            </a:r>
            <a:endParaRPr lang="tr-TR" dirty="0"/>
          </a:p>
        </p:txBody>
      </p:sp>
    </p:spTree>
    <p:extLst>
      <p:ext uri="{BB962C8B-B14F-4D97-AF65-F5344CB8AC3E}">
        <p14:creationId xmlns:p14="http://schemas.microsoft.com/office/powerpoint/2010/main" val="6217228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741368"/>
          </a:xfrm>
        </p:spPr>
        <p:txBody>
          <a:bodyPr>
            <a:normAutofit/>
          </a:bodyPr>
          <a:lstStyle/>
          <a:p>
            <a:endParaRPr lang="tr-TR" dirty="0" smtClean="0"/>
          </a:p>
          <a:p>
            <a:r>
              <a:rPr lang="en-US" dirty="0"/>
              <a:t>Public reaction to Sassoon’s poetry was fierce. Some readers complained </a:t>
            </a:r>
            <a:r>
              <a:rPr lang="en-US" dirty="0" smtClean="0"/>
              <a:t>that</a:t>
            </a:r>
            <a:r>
              <a:rPr lang="tr-TR" dirty="0" smtClean="0"/>
              <a:t> </a:t>
            </a:r>
            <a:r>
              <a:rPr lang="en-US" dirty="0" smtClean="0"/>
              <a:t>the </a:t>
            </a:r>
            <a:r>
              <a:rPr lang="en-US" dirty="0"/>
              <a:t>poet displayed little patriotism, while others found his shockingly realistic </a:t>
            </a:r>
            <a:r>
              <a:rPr lang="en-US" dirty="0" smtClean="0"/>
              <a:t>depiction</a:t>
            </a:r>
            <a:r>
              <a:rPr lang="tr-TR" dirty="0" smtClean="0"/>
              <a:t> </a:t>
            </a:r>
            <a:r>
              <a:rPr lang="en-US" dirty="0" smtClean="0"/>
              <a:t>of </a:t>
            </a:r>
            <a:r>
              <a:rPr lang="en-US" dirty="0"/>
              <a:t>war to be too extreme</a:t>
            </a:r>
            <a:r>
              <a:rPr lang="en-US" dirty="0" smtClean="0"/>
              <a:t>.</a:t>
            </a:r>
            <a:endParaRPr lang="tr-TR" dirty="0" smtClean="0"/>
          </a:p>
          <a:p>
            <a:r>
              <a:rPr lang="en-US" dirty="0" smtClean="0"/>
              <a:t> </a:t>
            </a:r>
            <a:r>
              <a:rPr lang="en-US" dirty="0"/>
              <a:t>Even pacifist friends complained about the violence </a:t>
            </a:r>
            <a:r>
              <a:rPr lang="en-US" dirty="0" smtClean="0"/>
              <a:t>and</a:t>
            </a:r>
            <a:r>
              <a:rPr lang="tr-TR" dirty="0" smtClean="0"/>
              <a:t> </a:t>
            </a:r>
            <a:r>
              <a:rPr lang="en-US" dirty="0" smtClean="0"/>
              <a:t>graphic </a:t>
            </a:r>
            <a:r>
              <a:rPr lang="en-US" dirty="0"/>
              <a:t>detail in his work. But the British public bought the books because, in his </a:t>
            </a:r>
            <a:r>
              <a:rPr lang="en-US" dirty="0" smtClean="0"/>
              <a:t>best</a:t>
            </a:r>
            <a:r>
              <a:rPr lang="tr-TR" dirty="0" smtClean="0"/>
              <a:t> </a:t>
            </a:r>
            <a:r>
              <a:rPr lang="en-US" dirty="0" smtClean="0"/>
              <a:t>poems</a:t>
            </a:r>
            <a:r>
              <a:rPr lang="en-US" dirty="0"/>
              <a:t>, Sassoon captured the feeling of trench warfare and the weariness of </a:t>
            </a:r>
            <a:r>
              <a:rPr lang="en-US" dirty="0" smtClean="0"/>
              <a:t>British</a:t>
            </a:r>
            <a:r>
              <a:rPr lang="tr-TR" dirty="0" smtClean="0"/>
              <a:t> </a:t>
            </a:r>
            <a:r>
              <a:rPr lang="en-US" dirty="0" smtClean="0"/>
              <a:t>soldiers</a:t>
            </a:r>
            <a:r>
              <a:rPr lang="en-US" dirty="0"/>
              <a:t>. </a:t>
            </a:r>
            <a:endParaRPr lang="tr-TR" dirty="0" smtClean="0"/>
          </a:p>
          <a:p>
            <a:r>
              <a:rPr lang="en-US" dirty="0"/>
              <a:t>John Middleton Murry comments on the poems of Sassoon </a:t>
            </a:r>
            <a:r>
              <a:rPr lang="en-US" dirty="0" smtClean="0"/>
              <a:t>as</a:t>
            </a:r>
            <a:r>
              <a:rPr lang="tr-TR" dirty="0" smtClean="0"/>
              <a:t> </a:t>
            </a:r>
            <a:r>
              <a:rPr lang="tr-TR" dirty="0" err="1" smtClean="0"/>
              <a:t>such</a:t>
            </a:r>
            <a:r>
              <a:rPr lang="tr-TR" dirty="0" smtClean="0"/>
              <a:t>:</a:t>
            </a:r>
            <a:r>
              <a:rPr lang="en-US" dirty="0" smtClean="0"/>
              <a:t> </a:t>
            </a:r>
            <a:endParaRPr lang="tr-TR" dirty="0" smtClean="0"/>
          </a:p>
          <a:p>
            <a:pPr marL="0" indent="0">
              <a:buNone/>
            </a:pPr>
            <a:r>
              <a:rPr lang="en-US" dirty="0" smtClean="0"/>
              <a:t>‘</a:t>
            </a:r>
            <a:r>
              <a:rPr lang="tr-TR" sz="1700" dirty="0" smtClean="0"/>
              <a:t>I</a:t>
            </a:r>
            <a:r>
              <a:rPr lang="en-US" sz="1700" dirty="0" smtClean="0"/>
              <a:t>t </a:t>
            </a:r>
            <a:r>
              <a:rPr lang="en-US" sz="1700" dirty="0"/>
              <a:t>is the fact, </a:t>
            </a:r>
            <a:r>
              <a:rPr lang="en-US" sz="1700" dirty="0" smtClean="0"/>
              <a:t>not</a:t>
            </a:r>
            <a:r>
              <a:rPr lang="tr-TR" sz="1700" dirty="0" smtClean="0"/>
              <a:t> </a:t>
            </a:r>
            <a:r>
              <a:rPr lang="en-US" sz="1700" dirty="0" smtClean="0"/>
              <a:t>the </a:t>
            </a:r>
            <a:r>
              <a:rPr lang="en-US" sz="1700" dirty="0"/>
              <a:t>poetry, of Mr. Sassoon that is important. When a man is in torment and cries </a:t>
            </a:r>
            <a:r>
              <a:rPr lang="en-US" sz="1700" dirty="0" smtClean="0"/>
              <a:t>aloud,</a:t>
            </a:r>
            <a:r>
              <a:rPr lang="tr-TR" sz="1700" dirty="0" smtClean="0"/>
              <a:t> </a:t>
            </a:r>
            <a:r>
              <a:rPr lang="en-US" sz="1700" dirty="0" smtClean="0"/>
              <a:t>his </a:t>
            </a:r>
            <a:r>
              <a:rPr lang="en-US" sz="1700" dirty="0"/>
              <a:t>cry is incoherent. It has neither weight nor meaning of its own’. It is inhuman, </a:t>
            </a:r>
            <a:r>
              <a:rPr lang="en-US" sz="1700" dirty="0" smtClean="0"/>
              <a:t>and</a:t>
            </a:r>
            <a:r>
              <a:rPr lang="tr-TR" sz="1700" dirty="0" smtClean="0"/>
              <a:t> </a:t>
            </a:r>
            <a:r>
              <a:rPr lang="en-US" sz="1700" dirty="0" smtClean="0"/>
              <a:t>its </a:t>
            </a:r>
            <a:r>
              <a:rPr lang="en-US" sz="1700" dirty="0"/>
              <a:t>very inhumanity strikes to the nerve of our hearts. We long to silence the </a:t>
            </a:r>
            <a:r>
              <a:rPr lang="en-US" sz="1700" dirty="0" smtClean="0"/>
              <a:t>cry,</a:t>
            </a:r>
            <a:r>
              <a:rPr lang="tr-TR" sz="1700" dirty="0" smtClean="0"/>
              <a:t> </a:t>
            </a:r>
            <a:r>
              <a:rPr lang="en-US" sz="1700" dirty="0" smtClean="0"/>
              <a:t>whether </a:t>
            </a:r>
            <a:r>
              <a:rPr lang="en-US" sz="1700" dirty="0"/>
              <a:t>by </a:t>
            </a:r>
            <a:r>
              <a:rPr lang="en-US" sz="1700" dirty="0" err="1"/>
              <a:t>succour</a:t>
            </a:r>
            <a:r>
              <a:rPr lang="en-US" sz="1700" dirty="0"/>
              <a:t> and sympathy, or by hiding ourselves from it. That it </a:t>
            </a:r>
            <a:r>
              <a:rPr lang="en-US" sz="1700" dirty="0" smtClean="0"/>
              <a:t>should</a:t>
            </a:r>
            <a:r>
              <a:rPr lang="tr-TR" sz="1700" dirty="0" smtClean="0"/>
              <a:t> </a:t>
            </a:r>
            <a:r>
              <a:rPr lang="en-US" sz="1700" dirty="0" smtClean="0"/>
              <a:t>somehow </a:t>
            </a:r>
            <a:r>
              <a:rPr lang="en-US" sz="1700" dirty="0"/>
              <a:t>stop or be stopped, and by ceasing trouble our hearts no more, is our </a:t>
            </a:r>
            <a:r>
              <a:rPr lang="en-US" sz="1700" dirty="0" smtClean="0"/>
              <a:t>chief</a:t>
            </a:r>
            <a:r>
              <a:rPr lang="tr-TR" sz="1700" dirty="0" smtClean="0"/>
              <a:t> </a:t>
            </a:r>
            <a:r>
              <a:rPr lang="en-US" sz="1700" dirty="0" smtClean="0"/>
              <a:t>desire</a:t>
            </a:r>
            <a:r>
              <a:rPr lang="en-US" sz="1700" dirty="0"/>
              <a:t>; for it is ugly and painful, and it rasps at the cords of </a:t>
            </a:r>
            <a:r>
              <a:rPr lang="en-US" sz="1700" dirty="0" smtClean="0"/>
              <a:t>nature</a:t>
            </a:r>
            <a:r>
              <a:rPr lang="tr-TR" sz="1700" dirty="0" smtClean="0"/>
              <a:t>.</a:t>
            </a:r>
          </a:p>
        </p:txBody>
      </p:sp>
    </p:spTree>
    <p:extLst>
      <p:ext uri="{BB962C8B-B14F-4D97-AF65-F5344CB8AC3E}">
        <p14:creationId xmlns:p14="http://schemas.microsoft.com/office/powerpoint/2010/main" val="10269409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‘’THEY’’ (1918)</a:t>
            </a:r>
            <a:endParaRPr lang="tr-TR" dirty="0"/>
          </a:p>
        </p:txBody>
      </p:sp>
      <p:sp>
        <p:nvSpPr>
          <p:cNvPr id="3" name="İçerik Yer Tutucusu 2"/>
          <p:cNvSpPr>
            <a:spLocks noGrp="1"/>
          </p:cNvSpPr>
          <p:nvPr>
            <p:ph sz="quarter" idx="1"/>
          </p:nvPr>
        </p:nvSpPr>
        <p:spPr/>
        <p:txBody>
          <a:bodyPr>
            <a:normAutofit fontScale="85000" lnSpcReduction="10000"/>
          </a:bodyPr>
          <a:lstStyle/>
          <a:p>
            <a:pPr marL="0" indent="0">
              <a:buNone/>
            </a:pPr>
            <a:r>
              <a:rPr lang="en-US" dirty="0"/>
              <a:t>THE Bishop tells us: ‘When the boys come back	 </a:t>
            </a:r>
          </a:p>
          <a:p>
            <a:pPr marL="0" indent="0">
              <a:buNone/>
            </a:pPr>
            <a:r>
              <a:rPr lang="en-US" dirty="0"/>
              <a:t>‘They will not be the same; for they’ll have fought	 </a:t>
            </a:r>
          </a:p>
          <a:p>
            <a:pPr marL="0" indent="0">
              <a:buNone/>
            </a:pPr>
            <a:r>
              <a:rPr lang="en-US" dirty="0"/>
              <a:t>‘In a just cause: they lead the last attack	 </a:t>
            </a:r>
          </a:p>
          <a:p>
            <a:pPr marL="0" indent="0">
              <a:buNone/>
            </a:pPr>
            <a:r>
              <a:rPr lang="en-US" dirty="0"/>
              <a:t>‘On Anti-Christ; their comrades’ blood has bought	 </a:t>
            </a:r>
          </a:p>
          <a:p>
            <a:pPr marL="0" indent="0">
              <a:buNone/>
            </a:pPr>
            <a:r>
              <a:rPr lang="en-US" dirty="0"/>
              <a:t>‘New right to breed an </a:t>
            </a:r>
            <a:r>
              <a:rPr lang="en-US" dirty="0" err="1"/>
              <a:t>honourable</a:t>
            </a:r>
            <a:r>
              <a:rPr lang="en-US" dirty="0"/>
              <a:t> race,	         5</a:t>
            </a:r>
          </a:p>
          <a:p>
            <a:pPr marL="0" indent="0">
              <a:buNone/>
            </a:pPr>
            <a:r>
              <a:rPr lang="en-US" dirty="0"/>
              <a:t>‘They have challenged Death and dared him face to face.’	 </a:t>
            </a:r>
          </a:p>
          <a:p>
            <a:pPr marL="0" indent="0">
              <a:buNone/>
            </a:pPr>
            <a:r>
              <a:rPr lang="en-US" dirty="0" smtClean="0"/>
              <a:t> </a:t>
            </a:r>
            <a:endParaRPr lang="en-US" dirty="0"/>
          </a:p>
          <a:p>
            <a:pPr marL="0" indent="0">
              <a:buNone/>
            </a:pPr>
            <a:r>
              <a:rPr lang="en-US" dirty="0"/>
              <a:t>‘We’re none of us the same!’ the boys reply.	 </a:t>
            </a:r>
          </a:p>
          <a:p>
            <a:pPr marL="0" indent="0">
              <a:buNone/>
            </a:pPr>
            <a:r>
              <a:rPr lang="en-US" dirty="0"/>
              <a:t>‘For George lost both his legs; and Bill’s stone blind;	 </a:t>
            </a:r>
          </a:p>
          <a:p>
            <a:pPr marL="0" indent="0">
              <a:buNone/>
            </a:pPr>
            <a:r>
              <a:rPr lang="en-US" dirty="0"/>
              <a:t>‘Poor Jim’s shot through the lungs and like to die;	 </a:t>
            </a:r>
          </a:p>
          <a:p>
            <a:pPr marL="0" indent="0">
              <a:buNone/>
            </a:pPr>
            <a:r>
              <a:rPr lang="en-US" dirty="0"/>
              <a:t>‘And Bert’s gone syphilitic: you’ll not find	  10</a:t>
            </a:r>
          </a:p>
          <a:p>
            <a:pPr marL="0" indent="0">
              <a:buNone/>
            </a:pPr>
            <a:r>
              <a:rPr lang="en-US" dirty="0"/>
              <a:t>‘A chap who’s served that hasn’t found some change.’	 </a:t>
            </a:r>
          </a:p>
          <a:p>
            <a:pPr marL="0" indent="0">
              <a:buNone/>
            </a:pPr>
            <a:r>
              <a:rPr lang="en-US" dirty="0"/>
              <a:t>And the Bishop said: ‘The ways of God are strange!’</a:t>
            </a:r>
            <a:endParaRPr lang="tr-TR" dirty="0"/>
          </a:p>
        </p:txBody>
      </p:sp>
    </p:spTree>
    <p:extLst>
      <p:ext uri="{BB962C8B-B14F-4D97-AF65-F5344CB8AC3E}">
        <p14:creationId xmlns:p14="http://schemas.microsoft.com/office/powerpoint/2010/main" val="27754699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normAutofit/>
          </a:bodyPr>
          <a:lstStyle/>
          <a:p>
            <a:endParaRPr lang="tr-TR" dirty="0" smtClean="0"/>
          </a:p>
          <a:p>
            <a:r>
              <a:rPr lang="en-US" dirty="0"/>
              <a:t>The Church of England played an important role during the war. The </a:t>
            </a:r>
            <a:r>
              <a:rPr lang="en-US" dirty="0" smtClean="0"/>
              <a:t>church</a:t>
            </a:r>
            <a:r>
              <a:rPr lang="tr-TR" dirty="0" smtClean="0"/>
              <a:t> </a:t>
            </a:r>
            <a:r>
              <a:rPr lang="en-US" dirty="0" smtClean="0"/>
              <a:t>considered </a:t>
            </a:r>
            <a:r>
              <a:rPr lang="en-US" dirty="0"/>
              <a:t>it appropriate for Christians to take part in the war, and the fellow </a:t>
            </a:r>
            <a:r>
              <a:rPr lang="en-US" dirty="0" smtClean="0"/>
              <a:t>Christians</a:t>
            </a:r>
            <a:r>
              <a:rPr lang="tr-TR" dirty="0" smtClean="0"/>
              <a:t> </a:t>
            </a:r>
            <a:r>
              <a:rPr lang="en-US" dirty="0" smtClean="0"/>
              <a:t>in </a:t>
            </a:r>
            <a:r>
              <a:rPr lang="en-US" dirty="0"/>
              <a:t>Belgian were fighting against ‘barbarous Germany’ and were in desperate need of </a:t>
            </a:r>
            <a:r>
              <a:rPr lang="en-US" dirty="0" smtClean="0"/>
              <a:t>the</a:t>
            </a:r>
            <a:r>
              <a:rPr lang="tr-TR" dirty="0" smtClean="0"/>
              <a:t> </a:t>
            </a:r>
            <a:r>
              <a:rPr lang="en-US" dirty="0" smtClean="0"/>
              <a:t>British</a:t>
            </a:r>
            <a:r>
              <a:rPr lang="tr-TR" dirty="0" smtClean="0"/>
              <a:t>.</a:t>
            </a:r>
          </a:p>
          <a:p>
            <a:endParaRPr lang="en-US" dirty="0"/>
          </a:p>
          <a:p>
            <a:r>
              <a:rPr lang="en-US" dirty="0"/>
              <a:t>The urge of the Church to take part in the war cannot be said to annoy the </a:t>
            </a:r>
            <a:r>
              <a:rPr lang="en-US" dirty="0" smtClean="0"/>
              <a:t>poet</a:t>
            </a:r>
            <a:r>
              <a:rPr lang="tr-TR" dirty="0" smtClean="0"/>
              <a:t> </a:t>
            </a:r>
            <a:r>
              <a:rPr lang="en-US" dirty="0" smtClean="0"/>
              <a:t>because </a:t>
            </a:r>
            <a:r>
              <a:rPr lang="en-US" dirty="0"/>
              <a:t>he himself was one of those who enlisted the army before the conscription </a:t>
            </a:r>
            <a:r>
              <a:rPr lang="en-US" dirty="0" smtClean="0"/>
              <a:t>was</a:t>
            </a:r>
            <a:r>
              <a:rPr lang="tr-TR" dirty="0" smtClean="0"/>
              <a:t> </a:t>
            </a:r>
            <a:r>
              <a:rPr lang="en-US" dirty="0" smtClean="0"/>
              <a:t>declared</a:t>
            </a:r>
            <a:r>
              <a:rPr lang="en-US" dirty="0"/>
              <a:t>. Sassoon lost his pre-war idealist views of the church and he ‘became more </a:t>
            </a:r>
            <a:r>
              <a:rPr lang="en-US" dirty="0" smtClean="0"/>
              <a:t>and</a:t>
            </a:r>
            <a:r>
              <a:rPr lang="tr-TR" dirty="0" smtClean="0"/>
              <a:t> </a:t>
            </a:r>
            <a:r>
              <a:rPr lang="en-US" dirty="0" smtClean="0"/>
              <a:t>more </a:t>
            </a:r>
            <a:r>
              <a:rPr lang="en-US" dirty="0"/>
              <a:t>disillusioned with organized religion,’ since what he saw on the battlefield </a:t>
            </a:r>
            <a:r>
              <a:rPr lang="en-US" dirty="0" smtClean="0"/>
              <a:t>was</a:t>
            </a:r>
            <a:r>
              <a:rPr lang="tr-TR" dirty="0" smtClean="0"/>
              <a:t> </a:t>
            </a:r>
            <a:r>
              <a:rPr lang="en-US" dirty="0" smtClean="0"/>
              <a:t>not </a:t>
            </a:r>
            <a:r>
              <a:rPr lang="en-US" dirty="0"/>
              <a:t>in accordance with the claims of the </a:t>
            </a:r>
            <a:r>
              <a:rPr lang="en-US" dirty="0" smtClean="0"/>
              <a:t>Church</a:t>
            </a:r>
            <a:r>
              <a:rPr lang="tr-TR" dirty="0" smtClean="0"/>
              <a:t>.</a:t>
            </a:r>
            <a:endParaRPr lang="tr-TR" dirty="0"/>
          </a:p>
        </p:txBody>
      </p:sp>
    </p:spTree>
    <p:extLst>
      <p:ext uri="{BB962C8B-B14F-4D97-AF65-F5344CB8AC3E}">
        <p14:creationId xmlns:p14="http://schemas.microsoft.com/office/powerpoint/2010/main" val="23735214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0"/>
            <a:ext cx="8856984" cy="6741368"/>
          </a:xfrm>
        </p:spPr>
        <p:txBody>
          <a:bodyPr>
            <a:normAutofit/>
          </a:bodyPr>
          <a:lstStyle/>
          <a:p>
            <a:endParaRPr lang="tr-TR" dirty="0" smtClean="0"/>
          </a:p>
          <a:p>
            <a:r>
              <a:rPr lang="en-US" dirty="0"/>
              <a:t>Sassoon questions the role of the organized religion in some of his </a:t>
            </a:r>
            <a:r>
              <a:rPr lang="en-US" dirty="0" smtClean="0"/>
              <a:t>poems.</a:t>
            </a:r>
            <a:r>
              <a:rPr lang="tr-TR" dirty="0" smtClean="0"/>
              <a:t> </a:t>
            </a:r>
            <a:r>
              <a:rPr lang="en-US" dirty="0" smtClean="0"/>
              <a:t>Sassoon </a:t>
            </a:r>
            <a:r>
              <a:rPr lang="en-US" dirty="0"/>
              <a:t>criticizes the Christianity bitterly in his </a:t>
            </a:r>
            <a:r>
              <a:rPr lang="en-US" dirty="0" smtClean="0"/>
              <a:t>poem. The</a:t>
            </a:r>
            <a:r>
              <a:rPr lang="tr-TR" dirty="0" smtClean="0"/>
              <a:t> </a:t>
            </a:r>
            <a:r>
              <a:rPr lang="en-US" dirty="0" smtClean="0"/>
              <a:t>soldier </a:t>
            </a:r>
            <a:r>
              <a:rPr lang="en-US" dirty="0"/>
              <a:t>prays to Christ to stop the war. However, the soldier finds out that Christ </a:t>
            </a:r>
            <a:r>
              <a:rPr lang="en-US" dirty="0" smtClean="0"/>
              <a:t>cannot</a:t>
            </a:r>
            <a:r>
              <a:rPr lang="tr-TR" dirty="0" smtClean="0"/>
              <a:t> </a:t>
            </a:r>
            <a:r>
              <a:rPr lang="en-US" dirty="0" smtClean="0"/>
              <a:t>help</a:t>
            </a:r>
            <a:r>
              <a:rPr lang="en-US" dirty="0"/>
              <a:t>, because this is a dilemma since the soldier concludes that Christ cannot </a:t>
            </a:r>
            <a:r>
              <a:rPr lang="en-US" dirty="0" smtClean="0"/>
              <a:t>support</a:t>
            </a:r>
            <a:r>
              <a:rPr lang="tr-TR" dirty="0" smtClean="0"/>
              <a:t> </a:t>
            </a:r>
            <a:r>
              <a:rPr lang="en-US" dirty="0" smtClean="0"/>
              <a:t>both </a:t>
            </a:r>
            <a:r>
              <a:rPr lang="en-US" dirty="0"/>
              <a:t>fighting parties at the same </a:t>
            </a:r>
            <a:r>
              <a:rPr lang="en-US" dirty="0" smtClean="0"/>
              <a:t>time</a:t>
            </a:r>
            <a:r>
              <a:rPr lang="tr-TR" dirty="0" smtClean="0"/>
              <a:t>.</a:t>
            </a:r>
          </a:p>
          <a:p>
            <a:r>
              <a:rPr lang="en-US" dirty="0"/>
              <a:t>The title of the poem </a:t>
            </a:r>
            <a:r>
              <a:rPr lang="en-US" dirty="0" smtClean="0"/>
              <a:t>conveys </a:t>
            </a:r>
            <a:r>
              <a:rPr lang="en-US" dirty="0"/>
              <a:t>the division between the clergy and </a:t>
            </a:r>
            <a:r>
              <a:rPr lang="en-US" dirty="0" smtClean="0"/>
              <a:t>the</a:t>
            </a:r>
            <a:r>
              <a:rPr lang="tr-TR" dirty="0" smtClean="0"/>
              <a:t> </a:t>
            </a:r>
            <a:r>
              <a:rPr lang="en-US" dirty="0" smtClean="0"/>
              <a:t>soldiers</a:t>
            </a:r>
            <a:r>
              <a:rPr lang="en-US" dirty="0"/>
              <a:t>. The division is representative of the usual theme of Sassoon as combatant </a:t>
            </a:r>
            <a:r>
              <a:rPr lang="en-US" dirty="0" smtClean="0"/>
              <a:t>and</a:t>
            </a:r>
            <a:r>
              <a:rPr lang="tr-TR" dirty="0" smtClean="0"/>
              <a:t> </a:t>
            </a:r>
            <a:r>
              <a:rPr lang="en-US" dirty="0" smtClean="0"/>
              <a:t>non-combatants</a:t>
            </a:r>
            <a:r>
              <a:rPr lang="en-US" dirty="0"/>
              <a:t>. The bishop refers to the soldiers as ‘they’ (four times), which </a:t>
            </a:r>
            <a:r>
              <a:rPr lang="en-US" dirty="0" smtClean="0"/>
              <a:t>indicates</a:t>
            </a:r>
            <a:r>
              <a:rPr lang="tr-TR" dirty="0" smtClean="0"/>
              <a:t> </a:t>
            </a:r>
            <a:r>
              <a:rPr lang="en-US" dirty="0" smtClean="0"/>
              <a:t>his </a:t>
            </a:r>
            <a:r>
              <a:rPr lang="en-US" dirty="0"/>
              <a:t>lack of attachment and empathy. The soldiers remain anonymous and impersonal </a:t>
            </a:r>
            <a:r>
              <a:rPr lang="en-US" dirty="0" smtClean="0"/>
              <a:t>for</a:t>
            </a:r>
            <a:r>
              <a:rPr lang="tr-TR" dirty="0" smtClean="0"/>
              <a:t> </a:t>
            </a:r>
            <a:r>
              <a:rPr lang="en-US" dirty="0" smtClean="0"/>
              <a:t>him</a:t>
            </a:r>
            <a:r>
              <a:rPr lang="en-US" dirty="0"/>
              <a:t>, as does their fate.</a:t>
            </a:r>
            <a:endParaRPr lang="tr-TR" dirty="0"/>
          </a:p>
        </p:txBody>
      </p:sp>
    </p:spTree>
    <p:extLst>
      <p:ext uri="{BB962C8B-B14F-4D97-AF65-F5344CB8AC3E}">
        <p14:creationId xmlns:p14="http://schemas.microsoft.com/office/powerpoint/2010/main" val="10664067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457200" y="260648"/>
            <a:ext cx="7467600" cy="6213304"/>
          </a:xfrm>
        </p:spPr>
        <p:txBody>
          <a:bodyPr/>
          <a:lstStyle/>
          <a:p>
            <a:endParaRPr lang="tr-TR" dirty="0" smtClean="0"/>
          </a:p>
          <a:p>
            <a:r>
              <a:rPr lang="en-US" dirty="0"/>
              <a:t>In contrast, however, the reader finds himself as part of </a:t>
            </a:r>
            <a:r>
              <a:rPr lang="en-US" dirty="0" smtClean="0"/>
              <a:t>the</a:t>
            </a:r>
            <a:r>
              <a:rPr lang="tr-TR" dirty="0" smtClean="0"/>
              <a:t> </a:t>
            </a:r>
            <a:r>
              <a:rPr lang="en-US" dirty="0" smtClean="0"/>
              <a:t>group </a:t>
            </a:r>
            <a:r>
              <a:rPr lang="en-US" dirty="0"/>
              <a:t>of soldiers by way of the pronoun ‘us’ in the first line. </a:t>
            </a:r>
            <a:endParaRPr lang="tr-TR" dirty="0" smtClean="0"/>
          </a:p>
          <a:p>
            <a:r>
              <a:rPr lang="en-US" dirty="0" smtClean="0"/>
              <a:t>As </a:t>
            </a:r>
            <a:r>
              <a:rPr lang="en-US" dirty="0"/>
              <a:t>such, one is </a:t>
            </a:r>
            <a:r>
              <a:rPr lang="en-US" dirty="0" smtClean="0"/>
              <a:t>aligned</a:t>
            </a:r>
            <a:r>
              <a:rPr lang="tr-TR" dirty="0" smtClean="0"/>
              <a:t> </a:t>
            </a:r>
            <a:r>
              <a:rPr lang="en-US" dirty="0" smtClean="0"/>
              <a:t>with </a:t>
            </a:r>
            <a:r>
              <a:rPr lang="en-US" dirty="0"/>
              <a:t>the boys in the rejection of </a:t>
            </a:r>
            <a:r>
              <a:rPr lang="en-US" dirty="0" err="1"/>
              <a:t>institutionalised</a:t>
            </a:r>
            <a:r>
              <a:rPr lang="en-US" dirty="0"/>
              <a:t> Christianity. This division between </a:t>
            </a:r>
            <a:r>
              <a:rPr lang="en-US" dirty="0" smtClean="0"/>
              <a:t>the</a:t>
            </a:r>
            <a:r>
              <a:rPr lang="tr-TR" dirty="0" smtClean="0"/>
              <a:t> </a:t>
            </a:r>
            <a:r>
              <a:rPr lang="en-US" dirty="0" smtClean="0"/>
              <a:t>two </a:t>
            </a:r>
            <a:r>
              <a:rPr lang="en-US" dirty="0"/>
              <a:t>groups is further underlined by a division in the structure of the poem, </a:t>
            </a:r>
            <a:r>
              <a:rPr lang="en-US" dirty="0" smtClean="0"/>
              <a:t>which</a:t>
            </a:r>
            <a:r>
              <a:rPr lang="tr-TR" dirty="0" smtClean="0"/>
              <a:t> </a:t>
            </a:r>
            <a:r>
              <a:rPr lang="en-US" dirty="0" smtClean="0"/>
              <a:t>consists </a:t>
            </a:r>
            <a:r>
              <a:rPr lang="en-US" dirty="0"/>
              <a:t>of two simple stanzas of six lines each. </a:t>
            </a:r>
            <a:endParaRPr lang="tr-TR" dirty="0" smtClean="0"/>
          </a:p>
          <a:p>
            <a:r>
              <a:rPr lang="en-US" dirty="0" smtClean="0"/>
              <a:t>In </a:t>
            </a:r>
            <a:r>
              <a:rPr lang="en-US" dirty="0"/>
              <a:t>both of them the initial quatrain </a:t>
            </a:r>
            <a:r>
              <a:rPr lang="en-US" dirty="0" smtClean="0"/>
              <a:t>is</a:t>
            </a:r>
            <a:r>
              <a:rPr lang="tr-TR" dirty="0" smtClean="0"/>
              <a:t> </a:t>
            </a:r>
            <a:r>
              <a:rPr lang="en-US" dirty="0" smtClean="0"/>
              <a:t>followed </a:t>
            </a:r>
            <a:r>
              <a:rPr lang="en-US" dirty="0"/>
              <a:t>by a couplet which allows Sassoon to highlight his irony with the help of </a:t>
            </a:r>
            <a:r>
              <a:rPr lang="en-US" dirty="0" smtClean="0"/>
              <a:t>the</a:t>
            </a:r>
            <a:r>
              <a:rPr lang="tr-TR" dirty="0" smtClean="0"/>
              <a:t> </a:t>
            </a:r>
            <a:r>
              <a:rPr lang="en-US" dirty="0" smtClean="0"/>
              <a:t>rhyme </a:t>
            </a:r>
            <a:r>
              <a:rPr lang="en-US" dirty="0"/>
              <a:t>scheme</a:t>
            </a:r>
            <a:endParaRPr lang="tr-TR" dirty="0"/>
          </a:p>
        </p:txBody>
      </p:sp>
    </p:spTree>
    <p:extLst>
      <p:ext uri="{BB962C8B-B14F-4D97-AF65-F5344CB8AC3E}">
        <p14:creationId xmlns:p14="http://schemas.microsoft.com/office/powerpoint/2010/main" val="56856368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16632"/>
            <a:ext cx="7673280" cy="6357320"/>
          </a:xfrm>
        </p:spPr>
        <p:txBody>
          <a:bodyPr>
            <a:normAutofit fontScale="92500" lnSpcReduction="20000"/>
          </a:bodyPr>
          <a:lstStyle/>
          <a:p>
            <a:endParaRPr lang="tr-TR" dirty="0" smtClean="0"/>
          </a:p>
          <a:p>
            <a:r>
              <a:rPr lang="en-US" b="1" dirty="0"/>
              <a:t>STRUCTURE</a:t>
            </a:r>
            <a:r>
              <a:rPr lang="en-US" dirty="0"/>
              <a:t>: ‘They’ is made up of two stanzas of equal length: six lines of iambic pentameter each, with rhyme scheme ABABCC. </a:t>
            </a:r>
          </a:p>
          <a:p>
            <a:r>
              <a:rPr lang="en-US" dirty="0"/>
              <a:t>The second stanza subverts the message of the first. ‘They’ has a clever rhythmical structure, intended to create a particular tone to the poem. </a:t>
            </a:r>
          </a:p>
          <a:p>
            <a:r>
              <a:rPr lang="en-US" dirty="0"/>
              <a:t>Sassoon subtly subverts the Bishop’s strident sermon in the first stanza by his use of colons and semi-colons as caesuras or pauses in the middle of each line. </a:t>
            </a:r>
          </a:p>
          <a:p>
            <a:r>
              <a:rPr lang="en-US" dirty="0"/>
              <a:t>These give the first stanza a deliberately halting rhythm that, along with the rhetorical confidence of the Bishop’s sermon, gives his speech a subtle staginess that suggests an insincere performance.</a:t>
            </a:r>
          </a:p>
          <a:p>
            <a:r>
              <a:rPr lang="en-US" dirty="0"/>
              <a:t> By contrast, the strong rhythm given to the answers of the men in the second stanza reinforces the ugly truth that they tell. </a:t>
            </a:r>
          </a:p>
          <a:p>
            <a:r>
              <a:rPr lang="en-US" dirty="0"/>
              <a:t>The soldiers’ reply tends to pause more ‘naturally’ at the end of lines, ‘end-stopping’ each statement, giving a sense of complete meaning.</a:t>
            </a:r>
          </a:p>
          <a:p>
            <a:endParaRPr lang="en-US" dirty="0"/>
          </a:p>
          <a:p>
            <a:endParaRPr lang="tr-TR" dirty="0"/>
          </a:p>
        </p:txBody>
      </p:sp>
    </p:spTree>
    <p:extLst>
      <p:ext uri="{BB962C8B-B14F-4D97-AF65-F5344CB8AC3E}">
        <p14:creationId xmlns:p14="http://schemas.microsoft.com/office/powerpoint/2010/main" val="372613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79512" y="260648"/>
            <a:ext cx="8712968" cy="6213304"/>
          </a:xfrm>
        </p:spPr>
        <p:txBody>
          <a:bodyPr/>
          <a:lstStyle/>
          <a:p>
            <a:endParaRPr lang="tr-TR" dirty="0" smtClean="0"/>
          </a:p>
          <a:p>
            <a:r>
              <a:rPr lang="en-US" dirty="0"/>
              <a:t>The War was especially noticeable for the use of new 20th century technologies such as planes, poison gas, huge guns, bombs etc. whilst using 19th century war tactics. This lead to the millions of deaths and casualties. </a:t>
            </a:r>
          </a:p>
          <a:p>
            <a:endParaRPr lang="en-US" dirty="0"/>
          </a:p>
          <a:p>
            <a:r>
              <a:rPr lang="en-US" dirty="0"/>
              <a:t>No one had ever seen such horrors on such a wide-scale before. WWI left a profound and frightening impression upon the consciousness of Europe and her people, as well as the rest of the world. </a:t>
            </a:r>
            <a:endParaRPr lang="tr-TR" dirty="0"/>
          </a:p>
        </p:txBody>
      </p:sp>
    </p:spTree>
    <p:extLst>
      <p:ext uri="{BB962C8B-B14F-4D97-AF65-F5344CB8AC3E}">
        <p14:creationId xmlns:p14="http://schemas.microsoft.com/office/powerpoint/2010/main" val="33182117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624736"/>
          </a:xfrm>
        </p:spPr>
        <p:txBody>
          <a:bodyPr/>
          <a:lstStyle/>
          <a:p>
            <a:endParaRPr lang="tr-TR" dirty="0" smtClean="0"/>
          </a:p>
          <a:p>
            <a:r>
              <a:rPr lang="en-US" dirty="0"/>
              <a:t>This structure of the poem is exemplary of the general structure of satires, </a:t>
            </a:r>
            <a:r>
              <a:rPr lang="en-US" dirty="0" smtClean="0"/>
              <a:t>which</a:t>
            </a:r>
            <a:r>
              <a:rPr lang="tr-TR" dirty="0" smtClean="0"/>
              <a:t> </a:t>
            </a:r>
            <a:r>
              <a:rPr lang="en-US" dirty="0" smtClean="0"/>
              <a:t>have </a:t>
            </a:r>
            <a:r>
              <a:rPr lang="en-US" dirty="0"/>
              <a:t>largely remained unchanged throughout the long history of the genre. In </a:t>
            </a:r>
            <a:r>
              <a:rPr lang="en-US" dirty="0" smtClean="0"/>
              <a:t>most</a:t>
            </a:r>
            <a:r>
              <a:rPr lang="tr-TR" dirty="0" smtClean="0"/>
              <a:t> </a:t>
            </a:r>
            <a:r>
              <a:rPr lang="en-US" dirty="0"/>
              <a:t>cases it follows a division into two parts, of which the first depicts the situation </a:t>
            </a:r>
            <a:r>
              <a:rPr lang="en-US" dirty="0" smtClean="0"/>
              <a:t>the</a:t>
            </a:r>
            <a:r>
              <a:rPr lang="tr-TR" dirty="0" smtClean="0"/>
              <a:t> </a:t>
            </a:r>
            <a:r>
              <a:rPr lang="en-US" dirty="0" smtClean="0"/>
              <a:t>satirist </a:t>
            </a:r>
            <a:r>
              <a:rPr lang="en-US" dirty="0"/>
              <a:t>wants to </a:t>
            </a:r>
            <a:r>
              <a:rPr lang="en-US" dirty="0" err="1"/>
              <a:t>criticise</a:t>
            </a:r>
            <a:r>
              <a:rPr lang="en-US" dirty="0" smtClean="0"/>
              <a:t>.</a:t>
            </a:r>
            <a:endParaRPr lang="tr-TR" dirty="0" smtClean="0"/>
          </a:p>
          <a:p>
            <a:pPr marL="0" indent="0">
              <a:buNone/>
            </a:pPr>
            <a:endParaRPr lang="tr-TR" dirty="0" smtClean="0"/>
          </a:p>
          <a:p>
            <a:r>
              <a:rPr lang="en-US" dirty="0" smtClean="0"/>
              <a:t> </a:t>
            </a:r>
            <a:r>
              <a:rPr lang="en-US" dirty="0"/>
              <a:t>The second part then presents things as they should be and it </a:t>
            </a:r>
            <a:r>
              <a:rPr lang="en-US" dirty="0" smtClean="0"/>
              <a:t>is</a:t>
            </a:r>
            <a:r>
              <a:rPr lang="tr-TR" dirty="0" smtClean="0"/>
              <a:t> </a:t>
            </a:r>
            <a:r>
              <a:rPr lang="en-US" dirty="0" smtClean="0"/>
              <a:t>usually </a:t>
            </a:r>
            <a:r>
              <a:rPr lang="en-US" dirty="0"/>
              <a:t>shorter than the first. Satire thus served the purpose of contrasting two </a:t>
            </a:r>
            <a:r>
              <a:rPr lang="en-US" dirty="0" smtClean="0"/>
              <a:t>versions</a:t>
            </a:r>
            <a:r>
              <a:rPr lang="tr-TR" dirty="0" smtClean="0"/>
              <a:t> </a:t>
            </a:r>
            <a:r>
              <a:rPr lang="en-US" dirty="0" smtClean="0"/>
              <a:t>of </a:t>
            </a:r>
            <a:r>
              <a:rPr lang="en-US" dirty="0"/>
              <a:t>society, a real and an ideal </a:t>
            </a:r>
            <a:r>
              <a:rPr lang="en-US" dirty="0" smtClean="0"/>
              <a:t>one</a:t>
            </a:r>
            <a:r>
              <a:rPr lang="tr-TR" dirty="0" smtClean="0"/>
              <a:t>.</a:t>
            </a:r>
            <a:endParaRPr lang="tr-TR" dirty="0"/>
          </a:p>
        </p:txBody>
      </p:sp>
    </p:spTree>
    <p:extLst>
      <p:ext uri="{BB962C8B-B14F-4D97-AF65-F5344CB8AC3E}">
        <p14:creationId xmlns:p14="http://schemas.microsoft.com/office/powerpoint/2010/main" val="296015106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28992" cy="6357320"/>
          </a:xfrm>
        </p:spPr>
        <p:txBody>
          <a:bodyPr>
            <a:normAutofit fontScale="92500"/>
          </a:bodyPr>
          <a:lstStyle/>
          <a:p>
            <a:endParaRPr lang="tr-TR" dirty="0" smtClean="0"/>
          </a:p>
          <a:p>
            <a:r>
              <a:rPr lang="en-US" dirty="0"/>
              <a:t>In the case of the poem, </a:t>
            </a:r>
            <a:r>
              <a:rPr lang="en-US" dirty="0">
                <a:solidFill>
                  <a:srgbClr val="FF0000"/>
                </a:solidFill>
              </a:rPr>
              <a:t>the </a:t>
            </a:r>
            <a:r>
              <a:rPr lang="en-US" dirty="0" smtClean="0">
                <a:solidFill>
                  <a:srgbClr val="FF0000"/>
                </a:solidFill>
              </a:rPr>
              <a:t>first</a:t>
            </a:r>
            <a:r>
              <a:rPr lang="tr-TR" dirty="0" smtClean="0">
                <a:solidFill>
                  <a:srgbClr val="FF0000"/>
                </a:solidFill>
              </a:rPr>
              <a:t> </a:t>
            </a:r>
            <a:r>
              <a:rPr lang="en-US" dirty="0" smtClean="0">
                <a:solidFill>
                  <a:srgbClr val="FF0000"/>
                </a:solidFill>
              </a:rPr>
              <a:t>part </a:t>
            </a:r>
            <a:r>
              <a:rPr lang="en-US" dirty="0">
                <a:solidFill>
                  <a:srgbClr val="FF0000"/>
                </a:solidFill>
              </a:rPr>
              <a:t>of the satire </a:t>
            </a:r>
            <a:r>
              <a:rPr lang="en-US" dirty="0"/>
              <a:t>presents the reader with the words of the bishop, a representative of </a:t>
            </a:r>
            <a:r>
              <a:rPr lang="en-US" dirty="0" smtClean="0"/>
              <a:t>the</a:t>
            </a:r>
            <a:r>
              <a:rPr lang="tr-TR" dirty="0" smtClean="0"/>
              <a:t> </a:t>
            </a:r>
            <a:r>
              <a:rPr lang="en-US" dirty="0" smtClean="0"/>
              <a:t>nationalist </a:t>
            </a:r>
            <a:r>
              <a:rPr lang="en-US" dirty="0"/>
              <a:t>clergy. By using pompous language, the poet maintains an impersonal </a:t>
            </a:r>
            <a:r>
              <a:rPr lang="en-US" dirty="0" smtClean="0"/>
              <a:t>air</a:t>
            </a:r>
            <a:r>
              <a:rPr lang="tr-TR" dirty="0" smtClean="0"/>
              <a:t> </a:t>
            </a:r>
            <a:r>
              <a:rPr lang="en-US" dirty="0" smtClean="0"/>
              <a:t>and </a:t>
            </a:r>
            <a:r>
              <a:rPr lang="en-US" dirty="0"/>
              <a:t>thus further adds to the formality of the bishop’s speech</a:t>
            </a:r>
            <a:r>
              <a:rPr lang="en-US" dirty="0" smtClean="0"/>
              <a:t>.</a:t>
            </a:r>
            <a:endParaRPr lang="tr-TR" dirty="0" smtClean="0"/>
          </a:p>
          <a:p>
            <a:endParaRPr lang="tr-TR" dirty="0"/>
          </a:p>
          <a:p>
            <a:r>
              <a:rPr lang="en-US" dirty="0">
                <a:solidFill>
                  <a:srgbClr val="FF0000"/>
                </a:solidFill>
              </a:rPr>
              <a:t>The second part</a:t>
            </a:r>
            <a:r>
              <a:rPr lang="en-US" dirty="0"/>
              <a:t>, one </a:t>
            </a:r>
            <a:r>
              <a:rPr lang="en-US" dirty="0" smtClean="0"/>
              <a:t>line</a:t>
            </a:r>
            <a:r>
              <a:rPr lang="tr-TR" dirty="0" smtClean="0"/>
              <a:t> </a:t>
            </a:r>
            <a:r>
              <a:rPr lang="en-US" dirty="0" smtClean="0"/>
              <a:t>shorter </a:t>
            </a:r>
            <a:r>
              <a:rPr lang="en-US" dirty="0"/>
              <a:t>than the first in accordance with the traditional scheme, reveals the reality of </a:t>
            </a:r>
            <a:r>
              <a:rPr lang="en-US" dirty="0" smtClean="0"/>
              <a:t>war</a:t>
            </a:r>
            <a:r>
              <a:rPr lang="tr-TR" dirty="0" smtClean="0"/>
              <a:t> </a:t>
            </a:r>
            <a:r>
              <a:rPr lang="en-US" dirty="0" smtClean="0"/>
              <a:t>by </a:t>
            </a:r>
            <a:r>
              <a:rPr lang="en-US" dirty="0"/>
              <a:t>focusing on its individual consequences. </a:t>
            </a:r>
            <a:endParaRPr lang="tr-TR" dirty="0" smtClean="0"/>
          </a:p>
          <a:p>
            <a:r>
              <a:rPr lang="en-US" dirty="0" smtClean="0"/>
              <a:t>The </a:t>
            </a:r>
            <a:r>
              <a:rPr lang="en-US" dirty="0"/>
              <a:t>contrast with part 1, </a:t>
            </a:r>
            <a:r>
              <a:rPr lang="tr-TR" dirty="0"/>
              <a:t>t</a:t>
            </a:r>
            <a:r>
              <a:rPr lang="en-US" dirty="0" smtClean="0"/>
              <a:t>he </a:t>
            </a:r>
            <a:r>
              <a:rPr lang="en-US" dirty="0"/>
              <a:t>boys do not talk </a:t>
            </a:r>
            <a:r>
              <a:rPr lang="en-US" dirty="0" smtClean="0"/>
              <a:t>about</a:t>
            </a:r>
            <a:r>
              <a:rPr lang="tr-TR" dirty="0" smtClean="0"/>
              <a:t> </a:t>
            </a:r>
            <a:r>
              <a:rPr lang="en-US" dirty="0" smtClean="0"/>
              <a:t>what </a:t>
            </a:r>
            <a:r>
              <a:rPr lang="en-US" dirty="0"/>
              <a:t>things should or might be like, but what they really are like in this war, and </a:t>
            </a:r>
            <a:r>
              <a:rPr lang="en-US" dirty="0" smtClean="0"/>
              <a:t>by</a:t>
            </a:r>
            <a:r>
              <a:rPr lang="tr-TR" dirty="0" smtClean="0"/>
              <a:t> </a:t>
            </a:r>
            <a:r>
              <a:rPr lang="en-US" dirty="0" smtClean="0"/>
              <a:t>doing </a:t>
            </a:r>
            <a:r>
              <a:rPr lang="en-US" dirty="0"/>
              <a:t>so they reveal the inappropriateness of the bishop’s ideas about war. Changes </a:t>
            </a:r>
            <a:r>
              <a:rPr lang="en-US" dirty="0" smtClean="0"/>
              <a:t>are</a:t>
            </a:r>
            <a:r>
              <a:rPr lang="tr-TR" dirty="0" smtClean="0"/>
              <a:t> </a:t>
            </a:r>
            <a:r>
              <a:rPr lang="en-US" dirty="0" smtClean="0"/>
              <a:t>taking </a:t>
            </a:r>
            <a:r>
              <a:rPr lang="en-US" dirty="0"/>
              <a:t>place, but not for good. </a:t>
            </a:r>
            <a:endParaRPr lang="tr-TR" dirty="0" smtClean="0"/>
          </a:p>
          <a:p>
            <a:r>
              <a:rPr lang="en-US" dirty="0" smtClean="0"/>
              <a:t>This </a:t>
            </a:r>
            <a:r>
              <a:rPr lang="en-US" dirty="0"/>
              <a:t>contrast between the bishop’s speech in the first </a:t>
            </a:r>
            <a:r>
              <a:rPr lang="en-US" dirty="0" smtClean="0"/>
              <a:t>part</a:t>
            </a:r>
            <a:r>
              <a:rPr lang="tr-TR" dirty="0" smtClean="0"/>
              <a:t> </a:t>
            </a:r>
            <a:r>
              <a:rPr lang="en-US" dirty="0" smtClean="0"/>
              <a:t>and </a:t>
            </a:r>
            <a:r>
              <a:rPr lang="en-US" dirty="0"/>
              <a:t>the reality of the second part supports the satirical interpretation of the </a:t>
            </a:r>
            <a:r>
              <a:rPr lang="en-US" dirty="0" smtClean="0"/>
              <a:t>poem</a:t>
            </a:r>
            <a:r>
              <a:rPr lang="tr-TR" dirty="0" smtClean="0"/>
              <a:t> (</a:t>
            </a:r>
            <a:r>
              <a:rPr lang="tr-TR" dirty="0" err="1" smtClean="0"/>
              <a:t>reflects</a:t>
            </a:r>
            <a:r>
              <a:rPr lang="tr-TR" dirty="0" smtClean="0"/>
              <a:t> </a:t>
            </a:r>
            <a:r>
              <a:rPr lang="tr-TR" dirty="0" err="1" smtClean="0"/>
              <a:t>sardonic</a:t>
            </a:r>
            <a:r>
              <a:rPr lang="tr-TR" dirty="0" smtClean="0"/>
              <a:t> </a:t>
            </a:r>
            <a:r>
              <a:rPr lang="tr-TR" dirty="0" err="1" smtClean="0"/>
              <a:t>and</a:t>
            </a:r>
            <a:r>
              <a:rPr lang="tr-TR" dirty="0" smtClean="0"/>
              <a:t> </a:t>
            </a:r>
            <a:r>
              <a:rPr lang="tr-TR" dirty="0" err="1" smtClean="0"/>
              <a:t>cynical</a:t>
            </a:r>
            <a:r>
              <a:rPr lang="tr-TR" dirty="0" smtClean="0"/>
              <a:t> </a:t>
            </a:r>
            <a:r>
              <a:rPr lang="tr-TR" dirty="0" err="1" smtClean="0"/>
              <a:t>tone</a:t>
            </a:r>
            <a:r>
              <a:rPr lang="tr-TR" dirty="0" smtClean="0"/>
              <a:t> of </a:t>
            </a:r>
            <a:r>
              <a:rPr lang="tr-TR" dirty="0" err="1" smtClean="0"/>
              <a:t>the</a:t>
            </a:r>
            <a:r>
              <a:rPr lang="tr-TR" dirty="0" smtClean="0"/>
              <a:t> </a:t>
            </a:r>
            <a:r>
              <a:rPr lang="tr-TR" dirty="0" err="1" smtClean="0"/>
              <a:t>poem</a:t>
            </a:r>
            <a:r>
              <a:rPr lang="tr-TR" dirty="0" smtClean="0"/>
              <a:t>)</a:t>
            </a:r>
            <a:endParaRPr lang="tr-TR" dirty="0"/>
          </a:p>
        </p:txBody>
      </p:sp>
    </p:spTree>
    <p:extLst>
      <p:ext uri="{BB962C8B-B14F-4D97-AF65-F5344CB8AC3E}">
        <p14:creationId xmlns:p14="http://schemas.microsoft.com/office/powerpoint/2010/main" val="120932712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0"/>
            <a:ext cx="8856984" cy="6473952"/>
          </a:xfrm>
        </p:spPr>
        <p:txBody>
          <a:bodyPr>
            <a:normAutofit/>
          </a:bodyPr>
          <a:lstStyle/>
          <a:p>
            <a:endParaRPr lang="tr-TR" dirty="0" smtClean="0"/>
          </a:p>
          <a:p>
            <a:r>
              <a:rPr lang="en-US" dirty="0"/>
              <a:t>Sassoon then deviates from the traditional form by giving the bishop’s answer </a:t>
            </a:r>
            <a:r>
              <a:rPr lang="en-US" dirty="0" smtClean="0"/>
              <a:t>in</a:t>
            </a:r>
            <a:r>
              <a:rPr lang="tr-TR" dirty="0" smtClean="0"/>
              <a:t> </a:t>
            </a:r>
            <a:r>
              <a:rPr lang="en-US" dirty="0" smtClean="0"/>
              <a:t>the </a:t>
            </a:r>
            <a:r>
              <a:rPr lang="en-US" dirty="0"/>
              <a:t>last line. Instead of changing his notion of war on the basis of what he has </a:t>
            </a:r>
            <a:r>
              <a:rPr lang="en-US" dirty="0" smtClean="0"/>
              <a:t>just</a:t>
            </a:r>
            <a:r>
              <a:rPr lang="tr-TR" dirty="0" smtClean="0"/>
              <a:t> </a:t>
            </a:r>
            <a:r>
              <a:rPr lang="en-US" dirty="0"/>
              <a:t>heard, the bishop chooses to withdraw into hollow Christian phrases. </a:t>
            </a:r>
            <a:endParaRPr lang="tr-TR" dirty="0" smtClean="0"/>
          </a:p>
          <a:p>
            <a:r>
              <a:rPr lang="en-US" dirty="0" smtClean="0"/>
              <a:t>‘</a:t>
            </a:r>
            <a:r>
              <a:rPr lang="en-US" dirty="0"/>
              <a:t>Confronted </a:t>
            </a:r>
            <a:r>
              <a:rPr lang="en-US" dirty="0" smtClean="0"/>
              <a:t>with</a:t>
            </a:r>
            <a:r>
              <a:rPr lang="tr-TR" dirty="0" smtClean="0"/>
              <a:t> </a:t>
            </a:r>
            <a:r>
              <a:rPr lang="en-US" dirty="0" smtClean="0"/>
              <a:t>these </a:t>
            </a:r>
            <a:r>
              <a:rPr lang="en-US" dirty="0"/>
              <a:t>stark physical changes rather than the spiritual change he had anticipated </a:t>
            </a:r>
            <a:r>
              <a:rPr lang="en-US" dirty="0" smtClean="0"/>
              <a:t>the</a:t>
            </a:r>
            <a:r>
              <a:rPr lang="tr-TR" dirty="0" smtClean="0"/>
              <a:t> </a:t>
            </a:r>
            <a:r>
              <a:rPr lang="en-US" dirty="0" smtClean="0"/>
              <a:t>Bishop </a:t>
            </a:r>
            <a:r>
              <a:rPr lang="en-US" dirty="0"/>
              <a:t>replies with a hollow and wholly inadequate injunction that “the ways of </a:t>
            </a:r>
            <a:r>
              <a:rPr lang="en-US" dirty="0" smtClean="0"/>
              <a:t>God</a:t>
            </a:r>
            <a:r>
              <a:rPr lang="tr-TR" dirty="0" smtClean="0"/>
              <a:t> </a:t>
            </a:r>
            <a:r>
              <a:rPr lang="en-US" dirty="0" smtClean="0"/>
              <a:t>are </a:t>
            </a:r>
            <a:r>
              <a:rPr lang="en-US" dirty="0"/>
              <a:t>strange</a:t>
            </a:r>
            <a:r>
              <a:rPr lang="en-US" dirty="0" smtClean="0"/>
              <a:t>!”</a:t>
            </a:r>
            <a:r>
              <a:rPr lang="tr-TR" dirty="0" smtClean="0"/>
              <a:t> </a:t>
            </a:r>
            <a:r>
              <a:rPr lang="en-US" dirty="0" smtClean="0"/>
              <a:t>However</a:t>
            </a:r>
            <a:r>
              <a:rPr lang="en-US" dirty="0"/>
              <a:t>, the blindness, mutilation </a:t>
            </a:r>
            <a:r>
              <a:rPr lang="en-US" dirty="0" smtClean="0"/>
              <a:t>and</a:t>
            </a:r>
            <a:r>
              <a:rPr lang="tr-TR" dirty="0" smtClean="0"/>
              <a:t> </a:t>
            </a:r>
            <a:r>
              <a:rPr lang="en-US" dirty="0" smtClean="0"/>
              <a:t>insanity </a:t>
            </a:r>
            <a:r>
              <a:rPr lang="en-US" dirty="0"/>
              <a:t>of the boys render the attitude of the bishop’s patriotism outfaced by reality. </a:t>
            </a:r>
            <a:endParaRPr lang="tr-TR" dirty="0" smtClean="0"/>
          </a:p>
          <a:p>
            <a:r>
              <a:rPr lang="en-US" dirty="0" smtClean="0"/>
              <a:t>At</a:t>
            </a:r>
            <a:r>
              <a:rPr lang="tr-TR" dirty="0" smtClean="0"/>
              <a:t> </a:t>
            </a:r>
            <a:r>
              <a:rPr lang="en-US" dirty="0" smtClean="0"/>
              <a:t>the </a:t>
            </a:r>
            <a:r>
              <a:rPr lang="en-US" dirty="0"/>
              <a:t>same time, the Bishop’s last sentence stresses God’s helplessness and </a:t>
            </a:r>
            <a:r>
              <a:rPr lang="en-US" dirty="0" smtClean="0"/>
              <a:t>indifference</a:t>
            </a:r>
            <a:r>
              <a:rPr lang="tr-TR" dirty="0" smtClean="0"/>
              <a:t> </a:t>
            </a:r>
            <a:r>
              <a:rPr lang="en-US" dirty="0" smtClean="0"/>
              <a:t>with </a:t>
            </a:r>
            <a:r>
              <a:rPr lang="en-US" dirty="0"/>
              <a:t>regard to the war, a conclusion which he ironically shares with the boys.</a:t>
            </a:r>
            <a:endParaRPr lang="tr-TR" dirty="0"/>
          </a:p>
        </p:txBody>
      </p:sp>
    </p:spTree>
    <p:extLst>
      <p:ext uri="{BB962C8B-B14F-4D97-AF65-F5344CB8AC3E}">
        <p14:creationId xmlns:p14="http://schemas.microsoft.com/office/powerpoint/2010/main" val="169043336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357320"/>
          </a:xfrm>
        </p:spPr>
        <p:txBody>
          <a:bodyPr/>
          <a:lstStyle/>
          <a:p>
            <a:endParaRPr lang="tr-TR" dirty="0" smtClean="0"/>
          </a:p>
          <a:p>
            <a:r>
              <a:rPr lang="en-US" dirty="0"/>
              <a:t>The Bishop’s final sentence creates a surprise </a:t>
            </a:r>
            <a:r>
              <a:rPr lang="en-US" dirty="0" smtClean="0"/>
              <a:t>effect:</a:t>
            </a:r>
            <a:r>
              <a:rPr lang="tr-TR" dirty="0" smtClean="0"/>
              <a:t> </a:t>
            </a:r>
            <a:r>
              <a:rPr lang="en-US" dirty="0" smtClean="0"/>
              <a:t>the </a:t>
            </a:r>
            <a:r>
              <a:rPr lang="en-US" dirty="0"/>
              <a:t>boys at first seem to accept the bishop’s message, but the poem reveals that war </a:t>
            </a:r>
            <a:r>
              <a:rPr lang="en-US" dirty="0" smtClean="0"/>
              <a:t>did</a:t>
            </a:r>
            <a:r>
              <a:rPr lang="tr-TR" dirty="0" smtClean="0"/>
              <a:t> </a:t>
            </a:r>
            <a:r>
              <a:rPr lang="en-US" dirty="0" smtClean="0"/>
              <a:t>not </a:t>
            </a:r>
            <a:r>
              <a:rPr lang="en-US" dirty="0"/>
              <a:t>transform them into heroes, but into maimed and pitiable objects. </a:t>
            </a:r>
            <a:endParaRPr lang="tr-TR" dirty="0" smtClean="0"/>
          </a:p>
          <a:p>
            <a:r>
              <a:rPr lang="en-US" dirty="0" smtClean="0"/>
              <a:t>The Bishop’s</a:t>
            </a:r>
            <a:r>
              <a:rPr lang="tr-TR" dirty="0" smtClean="0"/>
              <a:t> </a:t>
            </a:r>
            <a:r>
              <a:rPr lang="en-US" dirty="0" smtClean="0"/>
              <a:t>words </a:t>
            </a:r>
            <a:r>
              <a:rPr lang="en-US" dirty="0"/>
              <a:t>are no real answer to the boys’ needs. Thus the implications of the poem </a:t>
            </a:r>
            <a:r>
              <a:rPr lang="en-US" dirty="0" smtClean="0"/>
              <a:t>go</a:t>
            </a:r>
            <a:r>
              <a:rPr lang="tr-TR" dirty="0" smtClean="0"/>
              <a:t> </a:t>
            </a:r>
            <a:r>
              <a:rPr lang="en-US" dirty="0" smtClean="0"/>
              <a:t>beyond </a:t>
            </a:r>
            <a:r>
              <a:rPr lang="en-US" dirty="0"/>
              <a:t>the ironic: there is nothing that can really console or heal, neither words </a:t>
            </a:r>
            <a:r>
              <a:rPr lang="en-US" dirty="0" smtClean="0"/>
              <a:t>nor</a:t>
            </a:r>
            <a:r>
              <a:rPr lang="tr-TR" dirty="0" smtClean="0"/>
              <a:t> </a:t>
            </a:r>
            <a:r>
              <a:rPr lang="en-US" dirty="0" smtClean="0"/>
              <a:t>counter-actions </a:t>
            </a:r>
            <a:r>
              <a:rPr lang="en-US" dirty="0"/>
              <a:t>like good deeds to the disabled. </a:t>
            </a:r>
            <a:endParaRPr lang="tr-TR" dirty="0" smtClean="0"/>
          </a:p>
          <a:p>
            <a:endParaRPr lang="tr-TR" dirty="0"/>
          </a:p>
          <a:p>
            <a:r>
              <a:rPr lang="en-US" dirty="0" smtClean="0"/>
              <a:t>As </a:t>
            </a:r>
            <a:r>
              <a:rPr lang="en-US" dirty="0"/>
              <a:t>such, the irony is mixed </a:t>
            </a:r>
            <a:r>
              <a:rPr lang="en-US" dirty="0" smtClean="0"/>
              <a:t>with</a:t>
            </a:r>
            <a:r>
              <a:rPr lang="tr-TR" dirty="0" smtClean="0"/>
              <a:t> </a:t>
            </a:r>
            <a:r>
              <a:rPr lang="en-US" dirty="0" smtClean="0"/>
              <a:t>feelings </a:t>
            </a:r>
            <a:r>
              <a:rPr lang="en-US" dirty="0"/>
              <a:t>of melancholy and compassion for the boys</a:t>
            </a:r>
            <a:endParaRPr lang="tr-TR" dirty="0"/>
          </a:p>
        </p:txBody>
      </p:sp>
    </p:spTree>
    <p:extLst>
      <p:ext uri="{BB962C8B-B14F-4D97-AF65-F5344CB8AC3E}">
        <p14:creationId xmlns:p14="http://schemas.microsoft.com/office/powerpoint/2010/main" val="299377181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624736"/>
          </a:xfrm>
        </p:spPr>
        <p:txBody>
          <a:bodyPr>
            <a:normAutofit/>
          </a:bodyPr>
          <a:lstStyle/>
          <a:p>
            <a:endParaRPr lang="tr-TR" dirty="0" smtClean="0"/>
          </a:p>
          <a:p>
            <a:r>
              <a:rPr lang="en-US" dirty="0"/>
              <a:t>The poem effectively fires against religious hypocrisy, especially inside </a:t>
            </a:r>
            <a:r>
              <a:rPr lang="en-US" dirty="0" smtClean="0"/>
              <a:t>the</a:t>
            </a:r>
            <a:r>
              <a:rPr lang="tr-TR" dirty="0" smtClean="0"/>
              <a:t> </a:t>
            </a:r>
            <a:r>
              <a:rPr lang="en-US" dirty="0" smtClean="0"/>
              <a:t>Church </a:t>
            </a:r>
            <a:r>
              <a:rPr lang="en-US" dirty="0"/>
              <a:t>of England, the largest denomination among the English soldiers. </a:t>
            </a:r>
            <a:endParaRPr lang="tr-TR" dirty="0" smtClean="0"/>
          </a:p>
          <a:p>
            <a:r>
              <a:rPr lang="en-US" dirty="0" smtClean="0"/>
              <a:t>The </a:t>
            </a:r>
            <a:r>
              <a:rPr lang="en-US" dirty="0"/>
              <a:t>war </a:t>
            </a:r>
            <a:r>
              <a:rPr lang="en-US" dirty="0" smtClean="0"/>
              <a:t>did</a:t>
            </a:r>
            <a:r>
              <a:rPr lang="tr-TR" dirty="0" smtClean="0"/>
              <a:t> </a:t>
            </a:r>
            <a:r>
              <a:rPr lang="en-US" dirty="0" smtClean="0"/>
              <a:t>not </a:t>
            </a:r>
            <a:r>
              <a:rPr lang="en-US" dirty="0"/>
              <a:t>lay the foundation for an ‘</a:t>
            </a:r>
            <a:r>
              <a:rPr lang="en-US" dirty="0" err="1"/>
              <a:t>honourable</a:t>
            </a:r>
            <a:r>
              <a:rPr lang="en-US" dirty="0"/>
              <a:t> race’, nor did it ‘buy new right’. </a:t>
            </a:r>
            <a:endParaRPr lang="tr-TR" dirty="0" smtClean="0"/>
          </a:p>
          <a:p>
            <a:r>
              <a:rPr lang="en-US" dirty="0" smtClean="0"/>
              <a:t>However</a:t>
            </a:r>
            <a:r>
              <a:rPr lang="en-US" dirty="0"/>
              <a:t>, the shallowness of patriotic vocabulary is further </a:t>
            </a:r>
            <a:r>
              <a:rPr lang="en-US" dirty="0" err="1"/>
              <a:t>emphasised</a:t>
            </a:r>
            <a:r>
              <a:rPr lang="en-US" dirty="0"/>
              <a:t> by the fact </a:t>
            </a:r>
            <a:r>
              <a:rPr lang="en-US" dirty="0" smtClean="0"/>
              <a:t>that</a:t>
            </a:r>
            <a:r>
              <a:rPr lang="tr-TR" dirty="0" smtClean="0"/>
              <a:t> </a:t>
            </a:r>
            <a:r>
              <a:rPr lang="en-US" dirty="0" smtClean="0"/>
              <a:t>no-one </a:t>
            </a:r>
            <a:r>
              <a:rPr lang="en-US" dirty="0"/>
              <a:t>wants to ‘dare’ death. </a:t>
            </a:r>
            <a:endParaRPr lang="tr-TR" dirty="0" smtClean="0"/>
          </a:p>
          <a:p>
            <a:r>
              <a:rPr lang="en-US" dirty="0" smtClean="0"/>
              <a:t>Rather</a:t>
            </a:r>
            <a:r>
              <a:rPr lang="en-US" dirty="0"/>
              <a:t>, the soldiers’ main aim is to stay alive despite </a:t>
            </a:r>
            <a:r>
              <a:rPr lang="en-US" dirty="0" smtClean="0"/>
              <a:t>the</a:t>
            </a:r>
            <a:r>
              <a:rPr lang="tr-TR" dirty="0" smtClean="0"/>
              <a:t> </a:t>
            </a:r>
            <a:r>
              <a:rPr lang="en-US" dirty="0" smtClean="0"/>
              <a:t>mortal </a:t>
            </a:r>
            <a:r>
              <a:rPr lang="en-US" dirty="0"/>
              <a:t>dangers of the front. And, even if they dared to face the enemy, modern </a:t>
            </a:r>
            <a:r>
              <a:rPr lang="en-US" dirty="0" smtClean="0"/>
              <a:t>warfare</a:t>
            </a:r>
            <a:r>
              <a:rPr lang="tr-TR" dirty="0" smtClean="0"/>
              <a:t> </a:t>
            </a:r>
            <a:r>
              <a:rPr lang="en-US" dirty="0" smtClean="0"/>
              <a:t>did </a:t>
            </a:r>
            <a:r>
              <a:rPr lang="en-US" dirty="0"/>
              <a:t>not allow this. </a:t>
            </a:r>
            <a:endParaRPr lang="tr-TR" dirty="0" smtClean="0"/>
          </a:p>
          <a:p>
            <a:r>
              <a:rPr lang="en-US" dirty="0" smtClean="0"/>
              <a:t>Instead </a:t>
            </a:r>
            <a:r>
              <a:rPr lang="en-US" dirty="0"/>
              <a:t>of fighting noble bayonet fights, soldiers were </a:t>
            </a:r>
            <a:r>
              <a:rPr lang="en-US" dirty="0" smtClean="0"/>
              <a:t>confronted</a:t>
            </a:r>
            <a:r>
              <a:rPr lang="tr-TR" dirty="0" smtClean="0"/>
              <a:t> </a:t>
            </a:r>
            <a:r>
              <a:rPr lang="en-US" dirty="0" smtClean="0"/>
              <a:t>with </a:t>
            </a:r>
            <a:r>
              <a:rPr lang="en-US" dirty="0"/>
              <a:t>long-distance weapons and the even more impersonal </a:t>
            </a:r>
            <a:r>
              <a:rPr lang="en-US" dirty="0" smtClean="0"/>
              <a:t>gas</a:t>
            </a:r>
            <a:r>
              <a:rPr lang="tr-TR" dirty="0" smtClean="0"/>
              <a:t>. </a:t>
            </a:r>
            <a:endParaRPr lang="tr-TR" dirty="0"/>
          </a:p>
        </p:txBody>
      </p:sp>
    </p:spTree>
    <p:extLst>
      <p:ext uri="{BB962C8B-B14F-4D97-AF65-F5344CB8AC3E}">
        <p14:creationId xmlns:p14="http://schemas.microsoft.com/office/powerpoint/2010/main" val="17666896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GLORY OF WOMEN (1918)</a:t>
            </a:r>
            <a:endParaRPr lang="tr-TR" dirty="0"/>
          </a:p>
        </p:txBody>
      </p:sp>
      <p:sp>
        <p:nvSpPr>
          <p:cNvPr id="3" name="İçerik Yer Tutucusu 2"/>
          <p:cNvSpPr>
            <a:spLocks noGrp="1"/>
          </p:cNvSpPr>
          <p:nvPr>
            <p:ph sz="quarter" idx="1"/>
          </p:nvPr>
        </p:nvSpPr>
        <p:spPr/>
        <p:txBody>
          <a:bodyPr>
            <a:normAutofit fontScale="85000" lnSpcReduction="20000"/>
          </a:bodyPr>
          <a:lstStyle/>
          <a:p>
            <a:pPr marL="0" indent="0">
              <a:buNone/>
            </a:pPr>
            <a:r>
              <a:rPr lang="en-US" dirty="0"/>
              <a:t>You love us when we're heroes, home on leave, </a:t>
            </a:r>
          </a:p>
          <a:p>
            <a:pPr marL="0" indent="0">
              <a:buNone/>
            </a:pPr>
            <a:r>
              <a:rPr lang="en-US" dirty="0"/>
              <a:t>Or wounded in a mentionable place. </a:t>
            </a:r>
          </a:p>
          <a:p>
            <a:pPr marL="0" indent="0">
              <a:buNone/>
            </a:pPr>
            <a:r>
              <a:rPr lang="en-US" dirty="0"/>
              <a:t>You worship decorations; you believe </a:t>
            </a:r>
          </a:p>
          <a:p>
            <a:pPr marL="0" indent="0">
              <a:buNone/>
            </a:pPr>
            <a:r>
              <a:rPr lang="en-US" dirty="0"/>
              <a:t>That chivalry redeems the war's disgrace. </a:t>
            </a:r>
          </a:p>
          <a:p>
            <a:pPr marL="0" indent="0">
              <a:buNone/>
            </a:pPr>
            <a:r>
              <a:rPr lang="en-US" dirty="0"/>
              <a:t>You make us shells. You listen with delight, </a:t>
            </a:r>
          </a:p>
          <a:p>
            <a:pPr marL="0" indent="0">
              <a:buNone/>
            </a:pPr>
            <a:r>
              <a:rPr lang="en-US" dirty="0"/>
              <a:t>By tales of dirt and danger fondly thrilled. </a:t>
            </a:r>
          </a:p>
          <a:p>
            <a:pPr marL="0" indent="0">
              <a:buNone/>
            </a:pPr>
            <a:r>
              <a:rPr lang="en-US" dirty="0"/>
              <a:t>You crown our distant </a:t>
            </a:r>
            <a:r>
              <a:rPr lang="en-US" dirty="0" err="1"/>
              <a:t>ardours</a:t>
            </a:r>
            <a:r>
              <a:rPr lang="en-US" dirty="0"/>
              <a:t> while we fight, </a:t>
            </a:r>
          </a:p>
          <a:p>
            <a:pPr marL="0" indent="0">
              <a:buNone/>
            </a:pPr>
            <a:r>
              <a:rPr lang="en-US" dirty="0"/>
              <a:t>And mourn our laurelled memories when we're killed. </a:t>
            </a:r>
          </a:p>
          <a:p>
            <a:pPr marL="0" indent="0">
              <a:buNone/>
            </a:pPr>
            <a:r>
              <a:rPr lang="en-US" dirty="0"/>
              <a:t>You can't believe that British troops “retire” </a:t>
            </a:r>
          </a:p>
          <a:p>
            <a:pPr marL="0" indent="0">
              <a:buNone/>
            </a:pPr>
            <a:r>
              <a:rPr lang="en-US" dirty="0"/>
              <a:t>When hell's last horror breaks them, and they run, </a:t>
            </a:r>
          </a:p>
          <a:p>
            <a:pPr marL="0" indent="0">
              <a:buNone/>
            </a:pPr>
            <a:r>
              <a:rPr lang="en-US" dirty="0"/>
              <a:t>Trampling the terrible corpses—blind with blood. </a:t>
            </a:r>
          </a:p>
          <a:p>
            <a:pPr marL="0" indent="0">
              <a:buNone/>
            </a:pPr>
            <a:r>
              <a:rPr lang="en-US" dirty="0"/>
              <a:t> </a:t>
            </a:r>
            <a:r>
              <a:rPr lang="en-US" dirty="0" smtClean="0"/>
              <a:t>O </a:t>
            </a:r>
            <a:r>
              <a:rPr lang="en-US" dirty="0"/>
              <a:t>German mother dreaming by the fire, </a:t>
            </a:r>
          </a:p>
          <a:p>
            <a:pPr marL="0" indent="0">
              <a:buNone/>
            </a:pPr>
            <a:r>
              <a:rPr lang="en-US" dirty="0"/>
              <a:t> </a:t>
            </a:r>
            <a:r>
              <a:rPr lang="en-US" dirty="0" smtClean="0"/>
              <a:t>While </a:t>
            </a:r>
            <a:r>
              <a:rPr lang="en-US" dirty="0"/>
              <a:t>you are knitting socks to send your son </a:t>
            </a:r>
          </a:p>
          <a:p>
            <a:pPr marL="0" indent="0">
              <a:buNone/>
            </a:pPr>
            <a:r>
              <a:rPr lang="en-US" dirty="0"/>
              <a:t> </a:t>
            </a:r>
            <a:r>
              <a:rPr lang="en-US" dirty="0" smtClean="0"/>
              <a:t>His </a:t>
            </a:r>
            <a:r>
              <a:rPr lang="en-US" dirty="0"/>
              <a:t>face is trodden deeper in the mud</a:t>
            </a:r>
            <a:endParaRPr lang="tr-TR" dirty="0"/>
          </a:p>
        </p:txBody>
      </p:sp>
    </p:spTree>
    <p:extLst>
      <p:ext uri="{BB962C8B-B14F-4D97-AF65-F5344CB8AC3E}">
        <p14:creationId xmlns:p14="http://schemas.microsoft.com/office/powerpoint/2010/main" val="390798430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normAutofit/>
          </a:bodyPr>
          <a:lstStyle/>
          <a:p>
            <a:endParaRPr lang="tr-TR" dirty="0" smtClean="0"/>
          </a:p>
          <a:p>
            <a:r>
              <a:rPr lang="en-US" dirty="0"/>
              <a:t>“Glory of Women” is the poem in which </a:t>
            </a:r>
            <a:r>
              <a:rPr lang="en-US" dirty="0" smtClean="0"/>
              <a:t>Sassoon</a:t>
            </a:r>
            <a:r>
              <a:rPr lang="tr-TR" dirty="0" smtClean="0"/>
              <a:t> </a:t>
            </a:r>
            <a:r>
              <a:rPr lang="en-US" dirty="0" smtClean="0"/>
              <a:t>bitterly </a:t>
            </a:r>
            <a:r>
              <a:rPr lang="en-US" dirty="0"/>
              <a:t>criticizes the women for their expectations of heroism from the soldiers. </a:t>
            </a:r>
            <a:r>
              <a:rPr lang="en-US" dirty="0" smtClean="0"/>
              <a:t>The</a:t>
            </a:r>
            <a:r>
              <a:rPr lang="tr-TR" dirty="0" smtClean="0"/>
              <a:t> </a:t>
            </a:r>
            <a:r>
              <a:rPr lang="en-US" dirty="0" smtClean="0"/>
              <a:t>poem </a:t>
            </a:r>
            <a:r>
              <a:rPr lang="en-US" dirty="0"/>
              <a:t>is written in the sonnet form and together with its title, it creates ‘an </a:t>
            </a:r>
            <a:r>
              <a:rPr lang="en-US" dirty="0" smtClean="0"/>
              <a:t>expectation</a:t>
            </a:r>
            <a:r>
              <a:rPr lang="tr-TR" dirty="0" smtClean="0"/>
              <a:t> </a:t>
            </a:r>
            <a:r>
              <a:rPr lang="en-US" dirty="0" smtClean="0"/>
              <a:t>that </a:t>
            </a:r>
            <a:r>
              <a:rPr lang="en-US" dirty="0"/>
              <a:t>what follows will be a love poem.’ </a:t>
            </a:r>
            <a:endParaRPr lang="tr-TR" dirty="0" smtClean="0"/>
          </a:p>
          <a:p>
            <a:r>
              <a:rPr lang="en-US" dirty="0" smtClean="0"/>
              <a:t>In </a:t>
            </a:r>
            <a:r>
              <a:rPr lang="en-US" dirty="0"/>
              <a:t>this poem, Sassoon addresses the women, </a:t>
            </a:r>
            <a:r>
              <a:rPr lang="en-US" dirty="0" smtClean="0"/>
              <a:t>but</a:t>
            </a:r>
            <a:r>
              <a:rPr lang="tr-TR" dirty="0" smtClean="0"/>
              <a:t> </a:t>
            </a:r>
            <a:r>
              <a:rPr lang="en-US" dirty="0" smtClean="0"/>
              <a:t>contrary </a:t>
            </a:r>
            <a:r>
              <a:rPr lang="en-US" dirty="0"/>
              <a:t>to what the title and the sonnet form tells, not to glorify them but to </a:t>
            </a:r>
            <a:r>
              <a:rPr lang="en-US" dirty="0" smtClean="0"/>
              <a:t>criticize</a:t>
            </a:r>
            <a:r>
              <a:rPr lang="tr-TR" dirty="0" smtClean="0"/>
              <a:t> </a:t>
            </a:r>
            <a:r>
              <a:rPr lang="en-US" dirty="0" smtClean="0"/>
              <a:t>them</a:t>
            </a:r>
            <a:r>
              <a:rPr lang="en-US" dirty="0"/>
              <a:t>. </a:t>
            </a:r>
            <a:endParaRPr lang="tr-TR" dirty="0" smtClean="0"/>
          </a:p>
          <a:p>
            <a:r>
              <a:rPr lang="en-US" dirty="0"/>
              <a:t>The women are not given any personal name and thus they are stereotyped. </a:t>
            </a:r>
            <a:r>
              <a:rPr lang="en-US" dirty="0" smtClean="0"/>
              <a:t>The</a:t>
            </a:r>
            <a:r>
              <a:rPr lang="tr-TR" dirty="0" smtClean="0"/>
              <a:t> </a:t>
            </a:r>
            <a:r>
              <a:rPr lang="en-US" dirty="0" smtClean="0"/>
              <a:t>poet </a:t>
            </a:r>
            <a:r>
              <a:rPr lang="en-US" dirty="0"/>
              <a:t>addresses the women as a whole. Therefore, what he says is for all the </a:t>
            </a:r>
            <a:r>
              <a:rPr lang="en-US" dirty="0" smtClean="0"/>
              <a:t>women</a:t>
            </a:r>
            <a:r>
              <a:rPr lang="tr-TR" dirty="0" smtClean="0"/>
              <a:t> </a:t>
            </a:r>
            <a:r>
              <a:rPr lang="en-US" dirty="0" smtClean="0"/>
              <a:t>without </a:t>
            </a:r>
            <a:r>
              <a:rPr lang="en-US" dirty="0"/>
              <a:t>exception. </a:t>
            </a:r>
            <a:endParaRPr lang="tr-TR" dirty="0" smtClean="0"/>
          </a:p>
          <a:p>
            <a:r>
              <a:rPr lang="en-US" dirty="0" smtClean="0"/>
              <a:t>This </a:t>
            </a:r>
            <a:r>
              <a:rPr lang="en-US" dirty="0"/>
              <a:t>poem is another example of Sassoon’s division of </a:t>
            </a:r>
            <a:r>
              <a:rPr lang="en-US" dirty="0" smtClean="0"/>
              <a:t>the</a:t>
            </a:r>
            <a:r>
              <a:rPr lang="tr-TR" dirty="0" smtClean="0"/>
              <a:t> </a:t>
            </a:r>
            <a:r>
              <a:rPr lang="en-US" dirty="0" smtClean="0"/>
              <a:t>combatants </a:t>
            </a:r>
            <a:r>
              <a:rPr lang="en-US" dirty="0"/>
              <a:t>and non-combatants. Sassoon is known for his anger and this time it is </a:t>
            </a:r>
            <a:r>
              <a:rPr lang="en-US" dirty="0" smtClean="0"/>
              <a:t>the</a:t>
            </a:r>
            <a:r>
              <a:rPr lang="tr-TR" dirty="0" smtClean="0"/>
              <a:t> </a:t>
            </a:r>
            <a:r>
              <a:rPr lang="en-US" dirty="0" smtClean="0"/>
              <a:t>women </a:t>
            </a:r>
            <a:r>
              <a:rPr lang="en-US" dirty="0"/>
              <a:t>who receive his anger.</a:t>
            </a:r>
            <a:endParaRPr lang="tr-TR" dirty="0"/>
          </a:p>
        </p:txBody>
      </p:sp>
    </p:spTree>
    <p:extLst>
      <p:ext uri="{BB962C8B-B14F-4D97-AF65-F5344CB8AC3E}">
        <p14:creationId xmlns:p14="http://schemas.microsoft.com/office/powerpoint/2010/main" val="212287550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624736"/>
          </a:xfrm>
        </p:spPr>
        <p:txBody>
          <a:bodyPr>
            <a:normAutofit/>
          </a:bodyPr>
          <a:lstStyle/>
          <a:p>
            <a:endParaRPr lang="tr-TR" dirty="0" smtClean="0"/>
          </a:p>
          <a:p>
            <a:r>
              <a:rPr lang="en-US" dirty="0"/>
              <a:t>Sassoon suggests that women want chivalry even if that would be at the </a:t>
            </a:r>
            <a:r>
              <a:rPr lang="en-US" dirty="0" smtClean="0"/>
              <a:t>expense</a:t>
            </a:r>
            <a:r>
              <a:rPr lang="tr-TR" dirty="0" smtClean="0"/>
              <a:t> </a:t>
            </a:r>
            <a:r>
              <a:rPr lang="en-US" dirty="0" smtClean="0"/>
              <a:t>of </a:t>
            </a:r>
            <a:r>
              <a:rPr lang="en-US" dirty="0"/>
              <a:t>the death of the soldier. With the use of accusatory ‘you’, Sassoon claims that </a:t>
            </a:r>
            <a:r>
              <a:rPr lang="en-US" dirty="0" smtClean="0"/>
              <a:t>women</a:t>
            </a:r>
            <a:r>
              <a:rPr lang="tr-TR" dirty="0" smtClean="0"/>
              <a:t> </a:t>
            </a:r>
            <a:r>
              <a:rPr lang="en-US" dirty="0" smtClean="0"/>
              <a:t>expect </a:t>
            </a:r>
            <a:r>
              <a:rPr lang="en-US" dirty="0"/>
              <a:t>heroism from the soldiers even under the horrific conditions of the </a:t>
            </a:r>
            <a:r>
              <a:rPr lang="en-US" dirty="0" smtClean="0"/>
              <a:t>battle</a:t>
            </a:r>
            <a:r>
              <a:rPr lang="tr-TR" dirty="0" smtClean="0"/>
              <a:t>.</a:t>
            </a:r>
          </a:p>
          <a:p>
            <a:r>
              <a:rPr lang="en-US" dirty="0">
                <a:solidFill>
                  <a:srgbClr val="FF0000"/>
                </a:solidFill>
              </a:rPr>
              <a:t>In the first line</a:t>
            </a:r>
            <a:r>
              <a:rPr lang="en-US" dirty="0"/>
              <a:t>, the speaker suggests that the love of the women is </a:t>
            </a:r>
            <a:r>
              <a:rPr lang="en-US" dirty="0" smtClean="0"/>
              <a:t>conditional</a:t>
            </a:r>
            <a:r>
              <a:rPr lang="tr-TR" dirty="0" smtClean="0"/>
              <a:t> </a:t>
            </a:r>
            <a:r>
              <a:rPr lang="en-US" dirty="0" smtClean="0"/>
              <a:t>because </a:t>
            </a:r>
            <a:r>
              <a:rPr lang="en-US" dirty="0"/>
              <a:t>women love the soldiers as long as some requirements are fulfilled and </a:t>
            </a:r>
            <a:r>
              <a:rPr lang="en-US" dirty="0" smtClean="0"/>
              <a:t>these</a:t>
            </a:r>
            <a:r>
              <a:rPr lang="tr-TR" dirty="0" smtClean="0"/>
              <a:t> </a:t>
            </a:r>
            <a:r>
              <a:rPr lang="en-US" dirty="0" smtClean="0"/>
              <a:t>are </a:t>
            </a:r>
            <a:r>
              <a:rPr lang="en-US" dirty="0"/>
              <a:t>being ‘heroes,’ ‘home on leave,’ and ‘wounded in a mentionable place’. The </a:t>
            </a:r>
            <a:r>
              <a:rPr lang="en-US" dirty="0" smtClean="0"/>
              <a:t>soldier</a:t>
            </a:r>
            <a:r>
              <a:rPr lang="tr-TR" dirty="0" smtClean="0"/>
              <a:t> </a:t>
            </a:r>
            <a:r>
              <a:rPr lang="en-US" dirty="0" smtClean="0"/>
              <a:t>is </a:t>
            </a:r>
            <a:r>
              <a:rPr lang="en-US" dirty="0"/>
              <a:t>angry because the women are ignorant of what the life is like in the trenches</a:t>
            </a:r>
            <a:r>
              <a:rPr lang="en-US" dirty="0" smtClean="0"/>
              <a:t>.</a:t>
            </a:r>
            <a:endParaRPr lang="tr-TR" dirty="0" smtClean="0"/>
          </a:p>
          <a:p>
            <a:r>
              <a:rPr lang="en-US" dirty="0"/>
              <a:t>The women dream of the soldiers as undefeatable heroes who never ‘retire’ </a:t>
            </a:r>
            <a:r>
              <a:rPr lang="en-US" dirty="0" smtClean="0"/>
              <a:t>or</a:t>
            </a:r>
            <a:r>
              <a:rPr lang="tr-TR" dirty="0" smtClean="0"/>
              <a:t> </a:t>
            </a:r>
            <a:r>
              <a:rPr lang="en-US" dirty="0" smtClean="0"/>
              <a:t>‘run</a:t>
            </a:r>
            <a:r>
              <a:rPr lang="en-US" dirty="0"/>
              <a:t>’ away from the battlefield. The reality of the trench is just opposite of what </a:t>
            </a:r>
            <a:r>
              <a:rPr lang="en-US" dirty="0" smtClean="0"/>
              <a:t>the</a:t>
            </a:r>
            <a:r>
              <a:rPr lang="tr-TR" dirty="0" smtClean="0"/>
              <a:t> </a:t>
            </a:r>
            <a:r>
              <a:rPr lang="en-US" dirty="0" smtClean="0"/>
              <a:t>women </a:t>
            </a:r>
            <a:r>
              <a:rPr lang="en-US" dirty="0"/>
              <a:t>think. The war is horrific and the soldiers are not after any kind of heroic deeds.</a:t>
            </a:r>
            <a:endParaRPr lang="tr-TR" dirty="0"/>
          </a:p>
        </p:txBody>
      </p:sp>
    </p:spTree>
    <p:extLst>
      <p:ext uri="{BB962C8B-B14F-4D97-AF65-F5344CB8AC3E}">
        <p14:creationId xmlns:p14="http://schemas.microsoft.com/office/powerpoint/2010/main" val="172385655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88640"/>
            <a:ext cx="8856984" cy="6285312"/>
          </a:xfrm>
        </p:spPr>
        <p:txBody>
          <a:bodyPr>
            <a:normAutofit/>
          </a:bodyPr>
          <a:lstStyle/>
          <a:p>
            <a:r>
              <a:rPr lang="en-US" dirty="0"/>
              <a:t>Through the use of second plural ‘we’, the poet aims to include the reader </a:t>
            </a:r>
            <a:r>
              <a:rPr lang="en-US" dirty="0" smtClean="0"/>
              <a:t>into</a:t>
            </a:r>
            <a:r>
              <a:rPr lang="tr-TR" dirty="0" smtClean="0"/>
              <a:t> </a:t>
            </a:r>
            <a:r>
              <a:rPr lang="en-US" dirty="0" smtClean="0"/>
              <a:t>his </a:t>
            </a:r>
            <a:r>
              <a:rPr lang="en-US" dirty="0"/>
              <a:t>experience. </a:t>
            </a:r>
            <a:endParaRPr lang="tr-TR" dirty="0" smtClean="0"/>
          </a:p>
          <a:p>
            <a:r>
              <a:rPr lang="en-US" dirty="0" smtClean="0"/>
              <a:t>The </a:t>
            </a:r>
            <a:r>
              <a:rPr lang="en-US" dirty="0"/>
              <a:t>pronoun ‘we’ represents the soldiers and when the ‘we’ is </a:t>
            </a:r>
            <a:r>
              <a:rPr lang="en-US" dirty="0" smtClean="0"/>
              <a:t>replaced</a:t>
            </a:r>
            <a:r>
              <a:rPr lang="tr-TR" dirty="0" smtClean="0"/>
              <a:t> </a:t>
            </a:r>
            <a:r>
              <a:rPr lang="en-US" dirty="0" smtClean="0"/>
              <a:t>by </a:t>
            </a:r>
            <a:r>
              <a:rPr lang="en-US" dirty="0"/>
              <a:t>‘the soldiers,’ the meaning of the poem becomes clearer; the soldiers fight and </a:t>
            </a:r>
            <a:r>
              <a:rPr lang="en-US" dirty="0" smtClean="0"/>
              <a:t>the</a:t>
            </a:r>
            <a:r>
              <a:rPr lang="tr-TR" dirty="0" smtClean="0"/>
              <a:t> </a:t>
            </a:r>
            <a:r>
              <a:rPr lang="en-US" dirty="0" smtClean="0"/>
              <a:t>soldiers </a:t>
            </a:r>
            <a:r>
              <a:rPr lang="en-US" dirty="0"/>
              <a:t>are killed. </a:t>
            </a:r>
            <a:endParaRPr lang="tr-TR" dirty="0" smtClean="0"/>
          </a:p>
          <a:p>
            <a:r>
              <a:rPr lang="en-US" dirty="0" smtClean="0"/>
              <a:t>The </a:t>
            </a:r>
            <a:r>
              <a:rPr lang="en-US" dirty="0"/>
              <a:t>same approach if employed for the ‘you’, the sentences read </a:t>
            </a:r>
            <a:r>
              <a:rPr lang="en-US" dirty="0" smtClean="0"/>
              <a:t>as;</a:t>
            </a:r>
            <a:r>
              <a:rPr lang="tr-TR" dirty="0" smtClean="0"/>
              <a:t> </a:t>
            </a:r>
            <a:r>
              <a:rPr lang="en-US" dirty="0" smtClean="0"/>
              <a:t>the </a:t>
            </a:r>
            <a:r>
              <a:rPr lang="en-US" dirty="0"/>
              <a:t>women ‘worship decorations’ and the women ‘believe that chivalry redeems </a:t>
            </a:r>
            <a:r>
              <a:rPr lang="en-US" dirty="0" smtClean="0"/>
              <a:t>the</a:t>
            </a:r>
            <a:r>
              <a:rPr lang="tr-TR" dirty="0" smtClean="0"/>
              <a:t> </a:t>
            </a:r>
            <a:r>
              <a:rPr lang="en-US" dirty="0" smtClean="0"/>
              <a:t>war’s </a:t>
            </a:r>
            <a:r>
              <a:rPr lang="en-US" dirty="0"/>
              <a:t>disgrace</a:t>
            </a:r>
            <a:r>
              <a:rPr lang="en-US" dirty="0" smtClean="0"/>
              <a:t>’.</a:t>
            </a:r>
            <a:endParaRPr lang="tr-TR" dirty="0" smtClean="0"/>
          </a:p>
          <a:p>
            <a:r>
              <a:rPr lang="en-US" dirty="0"/>
              <a:t>The line ‘you make us shells’ refers to the fact that the women were working </a:t>
            </a:r>
            <a:r>
              <a:rPr lang="en-US" dirty="0" smtClean="0"/>
              <a:t>in</a:t>
            </a:r>
            <a:r>
              <a:rPr lang="tr-TR" dirty="0" smtClean="0"/>
              <a:t> </a:t>
            </a:r>
            <a:r>
              <a:rPr lang="en-US" dirty="0" smtClean="0"/>
              <a:t>the </a:t>
            </a:r>
            <a:r>
              <a:rPr lang="en-US" dirty="0"/>
              <a:t>ammunition factories, as there was a great need for work force. The women </a:t>
            </a:r>
            <a:r>
              <a:rPr lang="en-US" dirty="0" smtClean="0"/>
              <a:t>replaced</a:t>
            </a:r>
            <a:r>
              <a:rPr lang="tr-TR" dirty="0" smtClean="0"/>
              <a:t> </a:t>
            </a:r>
            <a:r>
              <a:rPr lang="en-US" dirty="0" smtClean="0"/>
              <a:t>the </a:t>
            </a:r>
            <a:r>
              <a:rPr lang="en-US" dirty="0"/>
              <a:t>men in many areas. Their working in the ammunition factories is disturbing </a:t>
            </a:r>
            <a:r>
              <a:rPr lang="en-US" dirty="0" smtClean="0"/>
              <a:t>for</a:t>
            </a:r>
            <a:r>
              <a:rPr lang="tr-TR" dirty="0" smtClean="0"/>
              <a:t> </a:t>
            </a:r>
            <a:r>
              <a:rPr lang="en-US" dirty="0" smtClean="0"/>
              <a:t>Sassoon </a:t>
            </a:r>
            <a:r>
              <a:rPr lang="en-US" dirty="0"/>
              <a:t>because they support the war effort.</a:t>
            </a:r>
            <a:endParaRPr lang="tr-TR" dirty="0"/>
          </a:p>
        </p:txBody>
      </p:sp>
    </p:spTree>
    <p:extLst>
      <p:ext uri="{BB962C8B-B14F-4D97-AF65-F5344CB8AC3E}">
        <p14:creationId xmlns:p14="http://schemas.microsoft.com/office/powerpoint/2010/main" val="38955061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741368"/>
          </a:xfrm>
        </p:spPr>
        <p:txBody>
          <a:bodyPr>
            <a:normAutofit fontScale="92500" lnSpcReduction="10000"/>
          </a:bodyPr>
          <a:lstStyle/>
          <a:p>
            <a:endParaRPr lang="tr-TR" dirty="0" smtClean="0"/>
          </a:p>
          <a:p>
            <a:r>
              <a:rPr lang="en-US" dirty="0" smtClean="0"/>
              <a:t>The </a:t>
            </a:r>
            <a:r>
              <a:rPr lang="en-US" dirty="0"/>
              <a:t>final lines of the poem reveal the ignorance of the German mother who </a:t>
            </a:r>
            <a:r>
              <a:rPr lang="en-US" dirty="0" smtClean="0"/>
              <a:t>knits</a:t>
            </a:r>
            <a:r>
              <a:rPr lang="tr-TR" dirty="0" smtClean="0"/>
              <a:t> </a:t>
            </a:r>
            <a:r>
              <a:rPr lang="en-US" dirty="0" smtClean="0"/>
              <a:t>socks </a:t>
            </a:r>
            <a:r>
              <a:rPr lang="en-US" dirty="0"/>
              <a:t>for her soldier son. This is a futile task because he is already dead, and the </a:t>
            </a:r>
            <a:r>
              <a:rPr lang="en-US" dirty="0" smtClean="0"/>
              <a:t>poem</a:t>
            </a:r>
            <a:r>
              <a:rPr lang="tr-TR" dirty="0" smtClean="0"/>
              <a:t> </a:t>
            </a:r>
            <a:r>
              <a:rPr lang="en-US" dirty="0" smtClean="0"/>
              <a:t>makes </a:t>
            </a:r>
            <a:r>
              <a:rPr lang="en-US" dirty="0"/>
              <a:t>it clear that they cannot see the suffering of the soldiers like the British </a:t>
            </a:r>
            <a:r>
              <a:rPr lang="en-US" dirty="0" smtClean="0"/>
              <a:t>mothers</a:t>
            </a:r>
            <a:r>
              <a:rPr lang="tr-TR" dirty="0" smtClean="0"/>
              <a:t>.</a:t>
            </a:r>
          </a:p>
          <a:p>
            <a:endParaRPr lang="tr-TR" dirty="0"/>
          </a:p>
          <a:p>
            <a:r>
              <a:rPr lang="tr-TR" dirty="0" err="1" smtClean="0"/>
              <a:t>Because</a:t>
            </a:r>
            <a:r>
              <a:rPr lang="tr-TR" dirty="0" smtClean="0"/>
              <a:t> of </a:t>
            </a:r>
            <a:r>
              <a:rPr lang="tr-TR" dirty="0" err="1" smtClean="0"/>
              <a:t>its</a:t>
            </a:r>
            <a:r>
              <a:rPr lang="tr-TR" dirty="0" smtClean="0"/>
              <a:t> </a:t>
            </a:r>
            <a:r>
              <a:rPr lang="en-US" dirty="0" smtClean="0"/>
              <a:t>anti-war stances</a:t>
            </a:r>
            <a:r>
              <a:rPr lang="tr-TR" dirty="0" smtClean="0"/>
              <a:t>, </a:t>
            </a:r>
            <a:r>
              <a:rPr lang="tr-TR" dirty="0" err="1" smtClean="0"/>
              <a:t>the</a:t>
            </a:r>
            <a:r>
              <a:rPr lang="tr-TR" dirty="0" smtClean="0"/>
              <a:t> </a:t>
            </a:r>
            <a:r>
              <a:rPr lang="tr-TR" dirty="0" err="1" smtClean="0"/>
              <a:t>poem</a:t>
            </a:r>
            <a:r>
              <a:rPr lang="en-US" dirty="0" smtClean="0"/>
              <a:t> </a:t>
            </a:r>
            <a:r>
              <a:rPr lang="en-US" dirty="0"/>
              <a:t>criticizes the attitudes of the </a:t>
            </a:r>
            <a:r>
              <a:rPr lang="en-US" dirty="0" smtClean="0"/>
              <a:t>women</a:t>
            </a:r>
            <a:r>
              <a:rPr lang="tr-TR" dirty="0" smtClean="0"/>
              <a:t> </a:t>
            </a:r>
            <a:r>
              <a:rPr lang="en-US" dirty="0" smtClean="0"/>
              <a:t>who </a:t>
            </a:r>
            <a:r>
              <a:rPr lang="en-US" dirty="0"/>
              <a:t>eagerly sent their son, husband or lover to the war. They take part in the war </a:t>
            </a:r>
            <a:r>
              <a:rPr lang="en-US" dirty="0" smtClean="0"/>
              <a:t>effort,</a:t>
            </a:r>
            <a:r>
              <a:rPr lang="tr-TR" dirty="0" smtClean="0"/>
              <a:t> </a:t>
            </a:r>
            <a:r>
              <a:rPr lang="en-US" dirty="0" smtClean="0"/>
              <a:t>and </a:t>
            </a:r>
            <a:r>
              <a:rPr lang="en-US" dirty="0"/>
              <a:t>they are completely ignorant of what happens in the battlefield</a:t>
            </a:r>
            <a:r>
              <a:rPr lang="en-US" dirty="0" smtClean="0"/>
              <a:t>.</a:t>
            </a:r>
            <a:endParaRPr lang="tr-TR" dirty="0" smtClean="0"/>
          </a:p>
          <a:p>
            <a:r>
              <a:rPr lang="en-US" dirty="0" smtClean="0"/>
              <a:t> Sassoon’s</a:t>
            </a:r>
            <a:r>
              <a:rPr lang="tr-TR" dirty="0" smtClean="0"/>
              <a:t> </a:t>
            </a:r>
            <a:r>
              <a:rPr lang="en-US" dirty="0" smtClean="0"/>
              <a:t>characteristic </a:t>
            </a:r>
            <a:r>
              <a:rPr lang="en-US" dirty="0"/>
              <a:t>distrust of women, revealed in much of his verse, finds its </a:t>
            </a:r>
            <a:r>
              <a:rPr lang="en-US" dirty="0" smtClean="0"/>
              <a:t>strongest</a:t>
            </a:r>
            <a:r>
              <a:rPr lang="tr-TR" dirty="0" smtClean="0"/>
              <a:t> </a:t>
            </a:r>
            <a:r>
              <a:rPr lang="en-US" dirty="0" smtClean="0"/>
              <a:t>expression </a:t>
            </a:r>
            <a:r>
              <a:rPr lang="en-US" dirty="0"/>
              <a:t>in this poem. </a:t>
            </a:r>
            <a:endParaRPr lang="tr-TR" dirty="0" smtClean="0"/>
          </a:p>
          <a:p>
            <a:r>
              <a:rPr lang="tr-TR" dirty="0"/>
              <a:t>O</a:t>
            </a:r>
            <a:r>
              <a:rPr lang="en-US" dirty="0" smtClean="0"/>
              <a:t>ne </a:t>
            </a:r>
            <a:r>
              <a:rPr lang="en-US" dirty="0"/>
              <a:t>of the truths of the war </a:t>
            </a:r>
            <a:r>
              <a:rPr lang="en-US" dirty="0" smtClean="0"/>
              <a:t>learnt</a:t>
            </a:r>
            <a:r>
              <a:rPr lang="tr-TR" dirty="0" smtClean="0"/>
              <a:t> </a:t>
            </a:r>
            <a:r>
              <a:rPr lang="en-US" dirty="0" smtClean="0"/>
              <a:t>through </a:t>
            </a:r>
            <a:r>
              <a:rPr lang="en-US" dirty="0"/>
              <a:t>reading the stories is that the willful ignorance of the civilians about facts of </a:t>
            </a:r>
            <a:r>
              <a:rPr lang="en-US" dirty="0" smtClean="0"/>
              <a:t>the</a:t>
            </a:r>
            <a:r>
              <a:rPr lang="tr-TR" dirty="0" smtClean="0"/>
              <a:t> </a:t>
            </a:r>
            <a:r>
              <a:rPr lang="en-US" dirty="0" smtClean="0"/>
              <a:t>war </a:t>
            </a:r>
            <a:r>
              <a:rPr lang="en-US" dirty="0"/>
              <a:t>resulted in the soldiers’ inability ‘to communicate and in some cases to </a:t>
            </a:r>
            <a:r>
              <a:rPr lang="en-US" dirty="0" smtClean="0"/>
              <a:t>prevent</a:t>
            </a:r>
            <a:r>
              <a:rPr lang="tr-TR" dirty="0" smtClean="0"/>
              <a:t> </a:t>
            </a:r>
            <a:r>
              <a:rPr lang="en-US" dirty="0" smtClean="0"/>
              <a:t>themselves </a:t>
            </a:r>
            <a:r>
              <a:rPr lang="en-US" dirty="0"/>
              <a:t>from hating politicians, journalists, and civilians generally, </a:t>
            </a:r>
            <a:r>
              <a:rPr lang="en-US" dirty="0" smtClean="0"/>
              <a:t>often</a:t>
            </a:r>
            <a:r>
              <a:rPr lang="tr-TR" dirty="0" smtClean="0"/>
              <a:t> </a:t>
            </a:r>
            <a:r>
              <a:rPr lang="en-US" dirty="0" smtClean="0"/>
              <a:t>specifically </a:t>
            </a:r>
            <a:r>
              <a:rPr lang="en-US" dirty="0"/>
              <a:t>the </a:t>
            </a:r>
            <a:r>
              <a:rPr lang="en-US" dirty="0" smtClean="0"/>
              <a:t>women</a:t>
            </a:r>
            <a:r>
              <a:rPr lang="tr-TR" dirty="0" smtClean="0"/>
              <a:t>.</a:t>
            </a:r>
            <a:r>
              <a:rPr lang="en-US" dirty="0" smtClean="0"/>
              <a:t> </a:t>
            </a:r>
            <a:endParaRPr lang="tr-TR" dirty="0"/>
          </a:p>
          <a:p>
            <a:r>
              <a:rPr lang="en-US" dirty="0" smtClean="0"/>
              <a:t> </a:t>
            </a:r>
            <a:r>
              <a:rPr lang="en-US" dirty="0"/>
              <a:t>And ‘Glory of Women’ is the </a:t>
            </a:r>
            <a:r>
              <a:rPr lang="en-US" dirty="0" smtClean="0"/>
              <a:t>poem</a:t>
            </a:r>
            <a:r>
              <a:rPr lang="tr-TR" dirty="0" smtClean="0"/>
              <a:t> </a:t>
            </a:r>
            <a:r>
              <a:rPr lang="en-US" dirty="0" smtClean="0"/>
              <a:t>which </a:t>
            </a:r>
            <a:r>
              <a:rPr lang="en-US" dirty="0"/>
              <a:t>clearly exemplifies the soldier poet’s hate towards </a:t>
            </a:r>
            <a:r>
              <a:rPr lang="en-US" dirty="0" smtClean="0"/>
              <a:t>women</a:t>
            </a:r>
            <a:r>
              <a:rPr lang="tr-TR" dirty="0" smtClean="0"/>
              <a:t>.</a:t>
            </a:r>
            <a:endParaRPr lang="tr-TR" dirty="0"/>
          </a:p>
        </p:txBody>
      </p:sp>
    </p:spTree>
    <p:extLst>
      <p:ext uri="{BB962C8B-B14F-4D97-AF65-F5344CB8AC3E}">
        <p14:creationId xmlns:p14="http://schemas.microsoft.com/office/powerpoint/2010/main" val="3209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369877137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a:t>
            </a:r>
            <a:r>
              <a:rPr lang="tr-TR" b="1" dirty="0" err="1" smtClean="0"/>
              <a:t>The</a:t>
            </a:r>
            <a:r>
              <a:rPr lang="tr-TR" b="1" dirty="0" smtClean="0"/>
              <a:t> GENERAL’’ (1917)</a:t>
            </a:r>
            <a:endParaRPr lang="tr-TR" b="1" dirty="0"/>
          </a:p>
        </p:txBody>
      </p:sp>
      <p:sp>
        <p:nvSpPr>
          <p:cNvPr id="3" name="İçerik Yer Tutucusu 2"/>
          <p:cNvSpPr>
            <a:spLocks noGrp="1"/>
          </p:cNvSpPr>
          <p:nvPr>
            <p:ph sz="quarter" idx="1"/>
          </p:nvPr>
        </p:nvSpPr>
        <p:spPr/>
        <p:txBody>
          <a:bodyPr/>
          <a:lstStyle/>
          <a:p>
            <a:pPr marL="0" indent="0">
              <a:buNone/>
            </a:pPr>
            <a:r>
              <a:rPr lang="en-US" dirty="0"/>
              <a:t>“Good-morning, good-morning!” the General said</a:t>
            </a:r>
          </a:p>
          <a:p>
            <a:pPr marL="0" indent="0">
              <a:buNone/>
            </a:pPr>
            <a:r>
              <a:rPr lang="en-US" dirty="0"/>
              <a:t>When we met him last week on our way to the line.</a:t>
            </a:r>
          </a:p>
          <a:p>
            <a:pPr marL="0" indent="0">
              <a:buNone/>
            </a:pPr>
            <a:r>
              <a:rPr lang="en-US" dirty="0"/>
              <a:t>Now the soldiers he smiled at are most of '</a:t>
            </a:r>
            <a:r>
              <a:rPr lang="en-US" dirty="0" err="1"/>
              <a:t>em</a:t>
            </a:r>
            <a:r>
              <a:rPr lang="en-US" dirty="0"/>
              <a:t> dead,</a:t>
            </a:r>
          </a:p>
          <a:p>
            <a:pPr marL="0" indent="0">
              <a:buNone/>
            </a:pPr>
            <a:r>
              <a:rPr lang="en-US" dirty="0"/>
              <a:t>And we're cursing his staff for incompetent swine.</a:t>
            </a:r>
          </a:p>
          <a:p>
            <a:pPr marL="0" indent="0">
              <a:buNone/>
            </a:pPr>
            <a:r>
              <a:rPr lang="en-US" dirty="0"/>
              <a:t>“He's a cheery old card,” grunted Harry to Jack</a:t>
            </a:r>
          </a:p>
          <a:p>
            <a:pPr marL="0" indent="0">
              <a:buNone/>
            </a:pPr>
            <a:r>
              <a:rPr lang="en-US" dirty="0"/>
              <a:t>As they slogged up to Arras with rifle and pack.</a:t>
            </a:r>
          </a:p>
          <a:p>
            <a:endParaRPr lang="en-US" dirty="0"/>
          </a:p>
          <a:p>
            <a:pPr marL="0" indent="0">
              <a:buNone/>
            </a:pPr>
            <a:r>
              <a:rPr lang="en-US" dirty="0"/>
              <a:t>But he did for them both by his plan of attack.</a:t>
            </a:r>
            <a:endParaRPr lang="tr-TR" dirty="0"/>
          </a:p>
        </p:txBody>
      </p:sp>
    </p:spTree>
    <p:extLst>
      <p:ext uri="{BB962C8B-B14F-4D97-AF65-F5344CB8AC3E}">
        <p14:creationId xmlns:p14="http://schemas.microsoft.com/office/powerpoint/2010/main" val="359154881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696744"/>
          </a:xfrm>
        </p:spPr>
        <p:txBody>
          <a:bodyPr/>
          <a:lstStyle/>
          <a:p>
            <a:endParaRPr lang="tr-TR" dirty="0" smtClean="0"/>
          </a:p>
          <a:p>
            <a:r>
              <a:rPr lang="en-US" dirty="0"/>
              <a:t>Sassoon received the nickname ‘Mad Jack’ as he was a severe fighter, and </a:t>
            </a:r>
            <a:r>
              <a:rPr lang="en-US" dirty="0" smtClean="0"/>
              <a:t>he</a:t>
            </a:r>
            <a:r>
              <a:rPr lang="tr-TR" dirty="0" smtClean="0"/>
              <a:t> </a:t>
            </a:r>
            <a:r>
              <a:rPr lang="en-US" dirty="0" smtClean="0"/>
              <a:t>was </a:t>
            </a:r>
            <a:r>
              <a:rPr lang="en-US" dirty="0"/>
              <a:t>decorated for his courage. He was not a coward who wished to be out of the battle.</a:t>
            </a:r>
          </a:p>
          <a:p>
            <a:r>
              <a:rPr lang="en-US" dirty="0"/>
              <a:t>As in the case of his stay at </a:t>
            </a:r>
            <a:r>
              <a:rPr lang="en-US" dirty="0" err="1"/>
              <a:t>Craiglockhart</a:t>
            </a:r>
            <a:r>
              <a:rPr lang="en-US" dirty="0"/>
              <a:t> hospital, he decided to go back to the battle </a:t>
            </a:r>
            <a:r>
              <a:rPr lang="en-US" dirty="0" smtClean="0"/>
              <a:t>to</a:t>
            </a:r>
            <a:r>
              <a:rPr lang="tr-TR" dirty="0" smtClean="0"/>
              <a:t> </a:t>
            </a:r>
            <a:r>
              <a:rPr lang="en-US" dirty="0" smtClean="0"/>
              <a:t>share </a:t>
            </a:r>
            <a:r>
              <a:rPr lang="en-US" dirty="0"/>
              <a:t>the sufferings of his soldier fellows. The army leaders, however, were not </a:t>
            </a:r>
            <a:r>
              <a:rPr lang="en-US" dirty="0" smtClean="0"/>
              <a:t>so</a:t>
            </a:r>
            <a:r>
              <a:rPr lang="tr-TR" dirty="0" smtClean="0"/>
              <a:t> </a:t>
            </a:r>
            <a:r>
              <a:rPr lang="en-US" dirty="0" smtClean="0"/>
              <a:t>much </a:t>
            </a:r>
            <a:r>
              <a:rPr lang="en-US" dirty="0"/>
              <a:t>interested in the sufferings of the </a:t>
            </a:r>
            <a:r>
              <a:rPr lang="en-US" dirty="0" smtClean="0"/>
              <a:t>soldiers.</a:t>
            </a:r>
            <a:endParaRPr lang="tr-TR" dirty="0" smtClean="0"/>
          </a:p>
          <a:p>
            <a:r>
              <a:rPr lang="en-US" dirty="0" smtClean="0"/>
              <a:t>This </a:t>
            </a:r>
            <a:r>
              <a:rPr lang="en-US" dirty="0"/>
              <a:t>would be the theme of </a:t>
            </a:r>
            <a:r>
              <a:rPr lang="en-US" dirty="0" smtClean="0"/>
              <a:t>Sassoon’s</a:t>
            </a:r>
            <a:r>
              <a:rPr lang="tr-TR" dirty="0" smtClean="0"/>
              <a:t> </a:t>
            </a:r>
            <a:r>
              <a:rPr lang="en-US" dirty="0" smtClean="0"/>
              <a:t>poems </a:t>
            </a:r>
            <a:r>
              <a:rPr lang="en-US" dirty="0"/>
              <a:t>attacking the commanders</a:t>
            </a:r>
            <a:r>
              <a:rPr lang="en-US" dirty="0" smtClean="0"/>
              <a:t>.</a:t>
            </a:r>
            <a:endParaRPr lang="tr-TR" dirty="0" smtClean="0"/>
          </a:p>
          <a:p>
            <a:r>
              <a:rPr lang="en-US" dirty="0"/>
              <a:t>The poem does not contain the graphic details which are to be found widely </a:t>
            </a:r>
            <a:r>
              <a:rPr lang="en-US" dirty="0" smtClean="0"/>
              <a:t>in</a:t>
            </a:r>
            <a:r>
              <a:rPr lang="tr-TR" dirty="0" smtClean="0"/>
              <a:t> </a:t>
            </a:r>
            <a:r>
              <a:rPr lang="en-US" dirty="0" smtClean="0"/>
              <a:t>his </a:t>
            </a:r>
            <a:r>
              <a:rPr lang="en-US" dirty="0"/>
              <a:t>other poems. </a:t>
            </a:r>
            <a:endParaRPr lang="tr-TR" dirty="0" smtClean="0"/>
          </a:p>
          <a:p>
            <a:r>
              <a:rPr lang="en-US" dirty="0" smtClean="0"/>
              <a:t>This </a:t>
            </a:r>
            <a:r>
              <a:rPr lang="en-US" dirty="0"/>
              <a:t>time Sassoon shows his compassion for the soldier-fellows </a:t>
            </a:r>
            <a:r>
              <a:rPr lang="en-US" dirty="0" smtClean="0"/>
              <a:t>who</a:t>
            </a:r>
            <a:r>
              <a:rPr lang="tr-TR" dirty="0" smtClean="0"/>
              <a:t> </a:t>
            </a:r>
            <a:r>
              <a:rPr lang="en-US" dirty="0" smtClean="0"/>
              <a:t>are </a:t>
            </a:r>
            <a:r>
              <a:rPr lang="en-US" dirty="0"/>
              <a:t>being sacrificed in vain because of the bad plans of the army leaders.</a:t>
            </a:r>
            <a:endParaRPr lang="tr-TR" dirty="0"/>
          </a:p>
        </p:txBody>
      </p:sp>
    </p:spTree>
    <p:extLst>
      <p:ext uri="{BB962C8B-B14F-4D97-AF65-F5344CB8AC3E}">
        <p14:creationId xmlns:p14="http://schemas.microsoft.com/office/powerpoint/2010/main" val="53794829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0"/>
            <a:ext cx="9036496" cy="6858000"/>
          </a:xfrm>
        </p:spPr>
        <p:txBody>
          <a:bodyPr/>
          <a:lstStyle/>
          <a:p>
            <a:endParaRPr lang="tr-TR" dirty="0" smtClean="0"/>
          </a:p>
          <a:p>
            <a:r>
              <a:rPr lang="en-US" dirty="0"/>
              <a:t>The poem is brief yet it fulfils its function as a criticism directed to the </a:t>
            </a:r>
            <a:r>
              <a:rPr lang="en-US" dirty="0" smtClean="0"/>
              <a:t>army</a:t>
            </a:r>
            <a:r>
              <a:rPr lang="tr-TR" dirty="0" smtClean="0"/>
              <a:t> </a:t>
            </a:r>
            <a:r>
              <a:rPr lang="en-US" dirty="0" smtClean="0"/>
              <a:t>commanders </a:t>
            </a:r>
            <a:r>
              <a:rPr lang="en-US" dirty="0"/>
              <a:t>who do not care for the suffering of the soldiers in the trenches. The </a:t>
            </a:r>
            <a:r>
              <a:rPr lang="en-US" dirty="0" smtClean="0"/>
              <a:t>poet</a:t>
            </a:r>
            <a:r>
              <a:rPr lang="tr-TR" dirty="0" smtClean="0"/>
              <a:t> </a:t>
            </a:r>
            <a:r>
              <a:rPr lang="en-US" dirty="0" smtClean="0"/>
              <a:t>contrasts </a:t>
            </a:r>
            <a:r>
              <a:rPr lang="en-US" dirty="0"/>
              <a:t>the soldiers with the general in many ways, thereby showing their </a:t>
            </a:r>
            <a:r>
              <a:rPr lang="en-US" dirty="0" smtClean="0"/>
              <a:t>different</a:t>
            </a:r>
            <a:r>
              <a:rPr lang="tr-TR" dirty="0" smtClean="0"/>
              <a:t> </a:t>
            </a:r>
            <a:r>
              <a:rPr lang="en-US" dirty="0" smtClean="0"/>
              <a:t>experiences </a:t>
            </a:r>
            <a:r>
              <a:rPr lang="en-US" dirty="0"/>
              <a:t>in the </a:t>
            </a:r>
            <a:r>
              <a:rPr lang="en-US" dirty="0" smtClean="0"/>
              <a:t>trenches</a:t>
            </a:r>
            <a:r>
              <a:rPr lang="tr-TR" dirty="0" smtClean="0"/>
              <a:t>.</a:t>
            </a:r>
          </a:p>
          <a:p>
            <a:endParaRPr lang="tr-TR" dirty="0"/>
          </a:p>
          <a:p>
            <a:pPr marL="0" indent="0">
              <a:buNone/>
            </a:pPr>
            <a:endParaRPr lang="tr-TR" dirty="0" smtClean="0"/>
          </a:p>
          <a:p>
            <a:r>
              <a:rPr lang="en-US" dirty="0"/>
              <a:t>The title of the poem is misleading as implies to give the heroic deeds of a </a:t>
            </a:r>
            <a:r>
              <a:rPr lang="en-US" dirty="0" smtClean="0"/>
              <a:t>brave</a:t>
            </a:r>
            <a:r>
              <a:rPr lang="tr-TR" dirty="0" smtClean="0"/>
              <a:t> </a:t>
            </a:r>
            <a:r>
              <a:rPr lang="en-US" dirty="0" smtClean="0"/>
              <a:t>general </a:t>
            </a:r>
            <a:r>
              <a:rPr lang="en-US" dirty="0"/>
              <a:t>in the army. The poem does not focus on the general. The poet uses an </a:t>
            </a:r>
            <a:r>
              <a:rPr lang="en-US" dirty="0" smtClean="0"/>
              <a:t>ironic</a:t>
            </a:r>
            <a:r>
              <a:rPr lang="tr-TR" dirty="0" smtClean="0"/>
              <a:t> </a:t>
            </a:r>
            <a:r>
              <a:rPr lang="en-US" dirty="0" smtClean="0"/>
              <a:t>tone </a:t>
            </a:r>
            <a:r>
              <a:rPr lang="en-US" dirty="0"/>
              <a:t>as if to show that everything was fine when the General said ‘</a:t>
            </a:r>
            <a:r>
              <a:rPr lang="en-US" dirty="0" smtClean="0"/>
              <a:t>Good-morning,</a:t>
            </a:r>
            <a:r>
              <a:rPr lang="tr-TR" dirty="0" smtClean="0"/>
              <a:t> </a:t>
            </a:r>
            <a:r>
              <a:rPr lang="en-US" dirty="0" smtClean="0"/>
              <a:t>good-morning</a:t>
            </a:r>
            <a:r>
              <a:rPr lang="en-US" dirty="0"/>
              <a:t>!’ However that is not the case as the soldiers whom he greeted last </a:t>
            </a:r>
            <a:r>
              <a:rPr lang="en-US" dirty="0" smtClean="0"/>
              <a:t>week</a:t>
            </a:r>
            <a:r>
              <a:rPr lang="tr-TR" dirty="0" smtClean="0"/>
              <a:t> </a:t>
            </a:r>
            <a:r>
              <a:rPr lang="en-US" dirty="0" smtClean="0"/>
              <a:t>were </a:t>
            </a:r>
            <a:r>
              <a:rPr lang="en-US" dirty="0"/>
              <a:t>killed.</a:t>
            </a:r>
            <a:endParaRPr lang="tr-TR" dirty="0"/>
          </a:p>
        </p:txBody>
      </p:sp>
    </p:spTree>
    <p:extLst>
      <p:ext uri="{BB962C8B-B14F-4D97-AF65-F5344CB8AC3E}">
        <p14:creationId xmlns:p14="http://schemas.microsoft.com/office/powerpoint/2010/main" val="367529360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07504" y="0"/>
            <a:ext cx="8928992" cy="6741368"/>
          </a:xfrm>
        </p:spPr>
        <p:txBody>
          <a:bodyPr/>
          <a:lstStyle/>
          <a:p>
            <a:endParaRPr lang="tr-TR" dirty="0" smtClean="0"/>
          </a:p>
          <a:p>
            <a:endParaRPr lang="tr-TR" dirty="0" smtClean="0"/>
          </a:p>
          <a:p>
            <a:r>
              <a:rPr lang="en-US" dirty="0" smtClean="0"/>
              <a:t>The </a:t>
            </a:r>
            <a:r>
              <a:rPr lang="en-US" dirty="0"/>
              <a:t>general does not care about the soldiers, and just like the civilians, he </a:t>
            </a:r>
            <a:r>
              <a:rPr lang="en-US" dirty="0" smtClean="0"/>
              <a:t>is</a:t>
            </a:r>
            <a:r>
              <a:rPr lang="tr-TR" dirty="0" smtClean="0"/>
              <a:t> </a:t>
            </a:r>
            <a:r>
              <a:rPr lang="en-US" dirty="0" smtClean="0"/>
              <a:t>indifferent </a:t>
            </a:r>
            <a:r>
              <a:rPr lang="en-US" dirty="0"/>
              <a:t>to the sufferings of the soldiers in the trenches. The general is in </a:t>
            </a:r>
            <a:r>
              <a:rPr lang="en-US" dirty="0" smtClean="0"/>
              <a:t>good</a:t>
            </a:r>
            <a:r>
              <a:rPr lang="tr-TR" dirty="0" smtClean="0"/>
              <a:t> </a:t>
            </a:r>
            <a:r>
              <a:rPr lang="en-US" dirty="0" smtClean="0"/>
              <a:t>moods</a:t>
            </a:r>
            <a:r>
              <a:rPr lang="en-US" dirty="0"/>
              <a:t>, and he politely and cheerfully hails the soldiers, but the fact is that the </a:t>
            </a:r>
            <a:r>
              <a:rPr lang="en-US" dirty="0" smtClean="0"/>
              <a:t>morning</a:t>
            </a:r>
            <a:r>
              <a:rPr lang="tr-TR" dirty="0" smtClean="0"/>
              <a:t> </a:t>
            </a:r>
            <a:r>
              <a:rPr lang="en-US" dirty="0" smtClean="0"/>
              <a:t>will </a:t>
            </a:r>
            <a:r>
              <a:rPr lang="en-US" dirty="0"/>
              <a:t>be good only for the </a:t>
            </a:r>
            <a:r>
              <a:rPr lang="en-US" dirty="0" smtClean="0"/>
              <a:t>general</a:t>
            </a:r>
            <a:r>
              <a:rPr lang="tr-TR" dirty="0" smtClean="0"/>
              <a:t>.</a:t>
            </a:r>
          </a:p>
          <a:p>
            <a:endParaRPr lang="tr-TR" dirty="0" smtClean="0"/>
          </a:p>
          <a:p>
            <a:r>
              <a:rPr lang="en-US" dirty="0"/>
              <a:t>The poem is full of contrasts the first being personal and impersonal names. </a:t>
            </a:r>
            <a:r>
              <a:rPr lang="en-US" dirty="0" smtClean="0"/>
              <a:t>The</a:t>
            </a:r>
            <a:r>
              <a:rPr lang="tr-TR" dirty="0" smtClean="0"/>
              <a:t> </a:t>
            </a:r>
            <a:r>
              <a:rPr lang="en-US" dirty="0" smtClean="0"/>
              <a:t>names </a:t>
            </a:r>
            <a:r>
              <a:rPr lang="en-US" dirty="0"/>
              <a:t>of the soldiers are given as Harry and Jack, and thus it makes the </a:t>
            </a:r>
            <a:r>
              <a:rPr lang="en-US" dirty="0" smtClean="0"/>
              <a:t>soldiers</a:t>
            </a:r>
            <a:r>
              <a:rPr lang="tr-TR" dirty="0" smtClean="0"/>
              <a:t> </a:t>
            </a:r>
            <a:r>
              <a:rPr lang="en-US" dirty="0" smtClean="0"/>
              <a:t>personal</a:t>
            </a:r>
            <a:r>
              <a:rPr lang="en-US" dirty="0"/>
              <a:t>. </a:t>
            </a:r>
            <a:endParaRPr lang="tr-TR" dirty="0" smtClean="0"/>
          </a:p>
          <a:p>
            <a:r>
              <a:rPr lang="en-US" dirty="0" smtClean="0"/>
              <a:t>The </a:t>
            </a:r>
            <a:r>
              <a:rPr lang="en-US" dirty="0"/>
              <a:t>name of the general is not stated in the poem and this leads to the lack </a:t>
            </a:r>
            <a:r>
              <a:rPr lang="en-US" dirty="0" smtClean="0"/>
              <a:t>of</a:t>
            </a:r>
            <a:r>
              <a:rPr lang="tr-TR" dirty="0" smtClean="0"/>
              <a:t> </a:t>
            </a:r>
            <a:r>
              <a:rPr lang="en-US" dirty="0" smtClean="0"/>
              <a:t>the </a:t>
            </a:r>
            <a:r>
              <a:rPr lang="en-US" dirty="0"/>
              <a:t>identification of the general, which ultimately involves any </a:t>
            </a:r>
            <a:r>
              <a:rPr lang="en-US" dirty="0" smtClean="0"/>
              <a:t>general</a:t>
            </a:r>
            <a:r>
              <a:rPr lang="tr-TR" dirty="0" smtClean="0"/>
              <a:t>.</a:t>
            </a:r>
            <a:endParaRPr lang="tr-TR" dirty="0"/>
          </a:p>
        </p:txBody>
      </p:sp>
    </p:spTree>
    <p:extLst>
      <p:ext uri="{BB962C8B-B14F-4D97-AF65-F5344CB8AC3E}">
        <p14:creationId xmlns:p14="http://schemas.microsoft.com/office/powerpoint/2010/main" val="6152691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0"/>
            <a:ext cx="9036496" cy="6858000"/>
          </a:xfrm>
        </p:spPr>
        <p:txBody>
          <a:bodyPr/>
          <a:lstStyle/>
          <a:p>
            <a:endParaRPr lang="tr-TR" dirty="0" smtClean="0"/>
          </a:p>
          <a:p>
            <a:r>
              <a:rPr lang="en-US" dirty="0"/>
              <a:t>Another contrast between the soldiers and the general is the use of the </a:t>
            </a:r>
            <a:r>
              <a:rPr lang="en-US" dirty="0" smtClean="0"/>
              <a:t>language.</a:t>
            </a:r>
            <a:r>
              <a:rPr lang="tr-TR" dirty="0" smtClean="0"/>
              <a:t> </a:t>
            </a:r>
            <a:r>
              <a:rPr lang="en-US" dirty="0" smtClean="0"/>
              <a:t>Whereas </a:t>
            </a:r>
            <a:r>
              <a:rPr lang="en-US" dirty="0"/>
              <a:t>the soldiers use a simple and slang language as in the line ‘‘He's a cheery </a:t>
            </a:r>
            <a:r>
              <a:rPr lang="en-US" dirty="0" smtClean="0"/>
              <a:t>old</a:t>
            </a:r>
            <a:r>
              <a:rPr lang="tr-TR" dirty="0" smtClean="0"/>
              <a:t> </a:t>
            </a:r>
            <a:r>
              <a:rPr lang="en-US" dirty="0" smtClean="0"/>
              <a:t>card</a:t>
            </a:r>
            <a:r>
              <a:rPr lang="en-US" dirty="0"/>
              <a:t>," grunted Harry to Jack’, the general uses a more formal tone as in the line "</a:t>
            </a:r>
            <a:r>
              <a:rPr lang="en-US" dirty="0" smtClean="0"/>
              <a:t>Good</a:t>
            </a:r>
            <a:r>
              <a:rPr lang="tr-TR" dirty="0" smtClean="0"/>
              <a:t> </a:t>
            </a:r>
            <a:r>
              <a:rPr lang="en-US" dirty="0" smtClean="0"/>
              <a:t>morning</a:t>
            </a:r>
            <a:r>
              <a:rPr lang="en-US" dirty="0"/>
              <a:t>, good-morning!" the General said</a:t>
            </a:r>
            <a:r>
              <a:rPr lang="en-US" dirty="0" smtClean="0"/>
              <a:t>’</a:t>
            </a:r>
            <a:r>
              <a:rPr lang="tr-TR" dirty="0" smtClean="0"/>
              <a:t>.</a:t>
            </a:r>
          </a:p>
          <a:p>
            <a:pPr marL="0" indent="0">
              <a:buNone/>
            </a:pPr>
            <a:endParaRPr lang="tr-TR" dirty="0" smtClean="0"/>
          </a:p>
          <a:p>
            <a:r>
              <a:rPr lang="en-US" dirty="0"/>
              <a:t>The contrast between the soldiers and the general does not end with </a:t>
            </a:r>
            <a:r>
              <a:rPr lang="en-US" dirty="0" smtClean="0"/>
              <a:t>their</a:t>
            </a:r>
            <a:r>
              <a:rPr lang="tr-TR" dirty="0" smtClean="0"/>
              <a:t> </a:t>
            </a:r>
            <a:r>
              <a:rPr lang="en-US" dirty="0" smtClean="0"/>
              <a:t>differing </a:t>
            </a:r>
            <a:r>
              <a:rPr lang="en-US" dirty="0"/>
              <a:t>ways. The soldiers walk towards the front line -where the actual war is </a:t>
            </a:r>
            <a:r>
              <a:rPr lang="en-US" dirty="0" smtClean="0"/>
              <a:t>fought-</a:t>
            </a:r>
            <a:r>
              <a:rPr lang="tr-TR" dirty="0" smtClean="0"/>
              <a:t> </a:t>
            </a:r>
            <a:r>
              <a:rPr lang="en-US" dirty="0" smtClean="0"/>
              <a:t>‘</a:t>
            </a:r>
            <a:r>
              <a:rPr lang="en-US" dirty="0"/>
              <a:t>with their rifles and packs’. However, the general walks towards the opposite </a:t>
            </a:r>
            <a:r>
              <a:rPr lang="en-US" dirty="0" smtClean="0"/>
              <a:t>way,</a:t>
            </a:r>
            <a:r>
              <a:rPr lang="tr-TR" dirty="0" smtClean="0"/>
              <a:t> </a:t>
            </a:r>
            <a:r>
              <a:rPr lang="en-US" dirty="0" smtClean="0"/>
              <a:t>towards </a:t>
            </a:r>
            <a:r>
              <a:rPr lang="en-US" dirty="0"/>
              <a:t>the base where he is safe and comfortable. The distancing of the general </a:t>
            </a:r>
            <a:r>
              <a:rPr lang="en-US" dirty="0" smtClean="0"/>
              <a:t>from</a:t>
            </a:r>
            <a:r>
              <a:rPr lang="tr-TR" dirty="0" smtClean="0"/>
              <a:t> </a:t>
            </a:r>
            <a:r>
              <a:rPr lang="en-US" dirty="0" smtClean="0"/>
              <a:t>the </a:t>
            </a:r>
            <a:r>
              <a:rPr lang="en-US" dirty="0"/>
              <a:t>front line also suggests his distancing from the soldiers.</a:t>
            </a:r>
            <a:endParaRPr lang="tr-TR" dirty="0"/>
          </a:p>
        </p:txBody>
      </p:sp>
    </p:spTree>
    <p:extLst>
      <p:ext uri="{BB962C8B-B14F-4D97-AF65-F5344CB8AC3E}">
        <p14:creationId xmlns:p14="http://schemas.microsoft.com/office/powerpoint/2010/main" val="396777274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741368"/>
          </a:xfrm>
        </p:spPr>
        <p:txBody>
          <a:bodyPr>
            <a:normAutofit lnSpcReduction="10000"/>
          </a:bodyPr>
          <a:lstStyle/>
          <a:p>
            <a:endParaRPr lang="tr-TR" dirty="0" smtClean="0"/>
          </a:p>
          <a:p>
            <a:r>
              <a:rPr lang="en-US" dirty="0"/>
              <a:t>The final contrast comes at the last line of the poem. It is clear that the </a:t>
            </a:r>
            <a:r>
              <a:rPr lang="en-US" dirty="0" smtClean="0"/>
              <a:t>soldiers</a:t>
            </a:r>
            <a:r>
              <a:rPr lang="tr-TR" dirty="0" smtClean="0"/>
              <a:t> </a:t>
            </a:r>
            <a:r>
              <a:rPr lang="en-US" dirty="0" smtClean="0"/>
              <a:t>whom </a:t>
            </a:r>
            <a:r>
              <a:rPr lang="en-US" dirty="0"/>
              <a:t>the general greeted cheerfully last week were killed because of the bad plans </a:t>
            </a:r>
            <a:r>
              <a:rPr lang="en-US" dirty="0" smtClean="0"/>
              <a:t>of</a:t>
            </a:r>
            <a:r>
              <a:rPr lang="tr-TR" dirty="0" smtClean="0"/>
              <a:t> </a:t>
            </a:r>
            <a:r>
              <a:rPr lang="en-US" dirty="0" smtClean="0"/>
              <a:t>the </a:t>
            </a:r>
            <a:r>
              <a:rPr lang="en-US" dirty="0"/>
              <a:t>army commanders. And the general who is responsible for the death of Harry </a:t>
            </a:r>
            <a:r>
              <a:rPr lang="en-US" dirty="0" smtClean="0"/>
              <a:t>and</a:t>
            </a:r>
            <a:r>
              <a:rPr lang="tr-TR" dirty="0" smtClean="0"/>
              <a:t> </a:t>
            </a:r>
            <a:r>
              <a:rPr lang="en-US" dirty="0" smtClean="0"/>
              <a:t>Jack </a:t>
            </a:r>
            <a:r>
              <a:rPr lang="en-US" dirty="0"/>
              <a:t>is alive. </a:t>
            </a:r>
            <a:endParaRPr lang="tr-TR" dirty="0" smtClean="0"/>
          </a:p>
          <a:p>
            <a:endParaRPr lang="tr-TR" dirty="0"/>
          </a:p>
          <a:p>
            <a:r>
              <a:rPr lang="en-US" dirty="0" smtClean="0"/>
              <a:t>The </a:t>
            </a:r>
            <a:r>
              <a:rPr lang="en-US" dirty="0"/>
              <a:t>poet shows that he is on the side of the soldiers not that of the </a:t>
            </a:r>
            <a:r>
              <a:rPr lang="en-US" dirty="0" smtClean="0"/>
              <a:t>general</a:t>
            </a:r>
            <a:r>
              <a:rPr lang="tr-TR" dirty="0" smtClean="0"/>
              <a:t> </a:t>
            </a:r>
            <a:r>
              <a:rPr lang="en-US" dirty="0" smtClean="0"/>
              <a:t>by </a:t>
            </a:r>
            <a:r>
              <a:rPr lang="en-US" dirty="0"/>
              <a:t>using the pronoun ‘we’ twice, first in the second line; </a:t>
            </a:r>
            <a:r>
              <a:rPr lang="en-US" dirty="0">
                <a:solidFill>
                  <a:srgbClr val="FF0000"/>
                </a:solidFill>
              </a:rPr>
              <a:t>‘When we met him last </a:t>
            </a:r>
            <a:r>
              <a:rPr lang="en-US" dirty="0" smtClean="0">
                <a:solidFill>
                  <a:srgbClr val="FF0000"/>
                </a:solidFill>
              </a:rPr>
              <a:t>week</a:t>
            </a:r>
            <a:r>
              <a:rPr lang="tr-TR" dirty="0" smtClean="0">
                <a:solidFill>
                  <a:srgbClr val="FF0000"/>
                </a:solidFill>
              </a:rPr>
              <a:t> </a:t>
            </a:r>
            <a:r>
              <a:rPr lang="en-US" dirty="0" smtClean="0">
                <a:solidFill>
                  <a:srgbClr val="FF0000"/>
                </a:solidFill>
              </a:rPr>
              <a:t>on </a:t>
            </a:r>
            <a:r>
              <a:rPr lang="en-US" dirty="0">
                <a:solidFill>
                  <a:srgbClr val="FF0000"/>
                </a:solidFill>
              </a:rPr>
              <a:t>our way to the line’ and the second time in the fourth line; ‘And we're cursing </a:t>
            </a:r>
            <a:r>
              <a:rPr lang="en-US" dirty="0" smtClean="0">
                <a:solidFill>
                  <a:srgbClr val="FF0000"/>
                </a:solidFill>
              </a:rPr>
              <a:t>his</a:t>
            </a:r>
            <a:r>
              <a:rPr lang="tr-TR" dirty="0" smtClean="0">
                <a:solidFill>
                  <a:srgbClr val="FF0000"/>
                </a:solidFill>
              </a:rPr>
              <a:t> </a:t>
            </a:r>
            <a:r>
              <a:rPr lang="en-US" dirty="0" smtClean="0">
                <a:solidFill>
                  <a:srgbClr val="FF0000"/>
                </a:solidFill>
              </a:rPr>
              <a:t>staff </a:t>
            </a:r>
            <a:r>
              <a:rPr lang="en-US" dirty="0">
                <a:solidFill>
                  <a:srgbClr val="FF0000"/>
                </a:solidFill>
              </a:rPr>
              <a:t>for incompetent swine</a:t>
            </a:r>
            <a:r>
              <a:rPr lang="en-US" dirty="0" smtClean="0">
                <a:solidFill>
                  <a:srgbClr val="FF0000"/>
                </a:solidFill>
              </a:rPr>
              <a:t>’</a:t>
            </a:r>
            <a:r>
              <a:rPr lang="tr-TR" dirty="0" smtClean="0">
                <a:solidFill>
                  <a:srgbClr val="FF0000"/>
                </a:solidFill>
              </a:rPr>
              <a:t>. </a:t>
            </a:r>
          </a:p>
          <a:p>
            <a:r>
              <a:rPr lang="en-US" dirty="0"/>
              <a:t>Although the soldiers were killed, there is no description of the battle. </a:t>
            </a:r>
            <a:r>
              <a:rPr lang="en-US" dirty="0" smtClean="0"/>
              <a:t>The</a:t>
            </a:r>
            <a:r>
              <a:rPr lang="tr-TR" dirty="0" smtClean="0"/>
              <a:t> </a:t>
            </a:r>
            <a:r>
              <a:rPr lang="en-US" dirty="0" smtClean="0"/>
              <a:t>anger</a:t>
            </a:r>
            <a:r>
              <a:rPr lang="en-US" dirty="0"/>
              <a:t>, this time, arises from the fact that he is incapable of stopping the war since he </a:t>
            </a:r>
            <a:r>
              <a:rPr lang="en-US" dirty="0" smtClean="0"/>
              <a:t>is</a:t>
            </a:r>
            <a:r>
              <a:rPr lang="tr-TR" dirty="0" smtClean="0"/>
              <a:t> </a:t>
            </a:r>
            <a:r>
              <a:rPr lang="en-US" dirty="0" smtClean="0"/>
              <a:t>just </a:t>
            </a:r>
            <a:r>
              <a:rPr lang="en-US" dirty="0"/>
              <a:t>one of the soldiers</a:t>
            </a:r>
            <a:r>
              <a:rPr lang="en-US" dirty="0" smtClean="0"/>
              <a:t>.</a:t>
            </a:r>
            <a:endParaRPr lang="tr-TR" smtClean="0"/>
          </a:p>
          <a:p>
            <a:r>
              <a:rPr lang="en-US" smtClean="0"/>
              <a:t> </a:t>
            </a:r>
            <a:r>
              <a:rPr lang="en-US" dirty="0"/>
              <a:t>He does not have the power to end it, yet he has the power </a:t>
            </a:r>
            <a:r>
              <a:rPr lang="en-US" dirty="0" smtClean="0"/>
              <a:t>to</a:t>
            </a:r>
            <a:r>
              <a:rPr lang="tr-TR" dirty="0" smtClean="0"/>
              <a:t> </a:t>
            </a:r>
            <a:r>
              <a:rPr lang="en-US" dirty="0" smtClean="0"/>
              <a:t>protest </a:t>
            </a:r>
            <a:r>
              <a:rPr lang="en-US" dirty="0"/>
              <a:t>and form an anti-war </a:t>
            </a:r>
            <a:r>
              <a:rPr lang="en-US" dirty="0" smtClean="0"/>
              <a:t>stance</a:t>
            </a:r>
            <a:r>
              <a:rPr lang="tr-TR" dirty="0" smtClean="0"/>
              <a:t>. </a:t>
            </a:r>
            <a:endParaRPr lang="tr-TR" dirty="0"/>
          </a:p>
        </p:txBody>
      </p:sp>
    </p:spTree>
    <p:extLst>
      <p:ext uri="{BB962C8B-B14F-4D97-AF65-F5344CB8AC3E}">
        <p14:creationId xmlns:p14="http://schemas.microsoft.com/office/powerpoint/2010/main" val="416792637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WILFRED OWEN (1893-1918)</a:t>
            </a:r>
            <a:endParaRPr lang="tr-TR" dirty="0"/>
          </a:p>
        </p:txBody>
      </p:sp>
      <p:pic>
        <p:nvPicPr>
          <p:cNvPr id="4" name="3 İçerik Yer Tutucusu" descr="owen.jpg"/>
          <p:cNvPicPr>
            <a:picLocks noGrp="1" noChangeAspect="1"/>
          </p:cNvPicPr>
          <p:nvPr>
            <p:ph sz="quarter" idx="1"/>
          </p:nvPr>
        </p:nvPicPr>
        <p:blipFill>
          <a:blip r:embed="rId2" cstate="print"/>
          <a:stretch>
            <a:fillRect/>
          </a:stretch>
        </p:blipFill>
        <p:spPr>
          <a:xfrm>
            <a:off x="107504" y="1412777"/>
            <a:ext cx="9036496" cy="5445224"/>
          </a:xfrm>
        </p:spPr>
      </p:pic>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107504" y="116632"/>
            <a:ext cx="9036496" cy="6357320"/>
          </a:xfrm>
        </p:spPr>
        <p:txBody>
          <a:bodyPr>
            <a:normAutofit lnSpcReduction="10000"/>
          </a:bodyPr>
          <a:lstStyle/>
          <a:p>
            <a:endParaRPr lang="tr-TR" dirty="0" smtClean="0"/>
          </a:p>
          <a:p>
            <a:r>
              <a:rPr lang="tr-TR" dirty="0" err="1" smtClean="0"/>
              <a:t>One</a:t>
            </a:r>
            <a:r>
              <a:rPr lang="tr-TR" dirty="0" smtClean="0"/>
              <a:t> of</a:t>
            </a:r>
            <a:r>
              <a:rPr lang="en-US" dirty="0" smtClean="0"/>
              <a:t> the best known war poets, Wilfred Owen was only 25 when he died. </a:t>
            </a:r>
            <a:endParaRPr lang="tr-TR" dirty="0" smtClean="0"/>
          </a:p>
          <a:p>
            <a:r>
              <a:rPr lang="en-US" dirty="0" smtClean="0"/>
              <a:t>He was born in </a:t>
            </a:r>
            <a:r>
              <a:rPr lang="en-US" dirty="0" err="1" smtClean="0"/>
              <a:t>Oswestry</a:t>
            </a:r>
            <a:r>
              <a:rPr lang="en-US" dirty="0" smtClean="0"/>
              <a:t> on March 18, 1893, into a comfortable, middle-class family, the eldest of the four children of Tom Owen, a railway official, and his wife Susan, to whom Wilfred was devoted all his life. </a:t>
            </a:r>
            <a:endParaRPr lang="tr-TR" dirty="0" smtClean="0"/>
          </a:p>
          <a:p>
            <a:r>
              <a:rPr lang="en-US" dirty="0" smtClean="0"/>
              <a:t>For </a:t>
            </a:r>
            <a:r>
              <a:rPr lang="en-US" dirty="0" err="1" smtClean="0"/>
              <a:t>Silkin</a:t>
            </a:r>
            <a:r>
              <a:rPr lang="en-US" dirty="0" smtClean="0"/>
              <a:t>, Wilfred Owen represents the third stage in consciousness, which is compassion. </a:t>
            </a:r>
            <a:endParaRPr lang="tr-TR" dirty="0" smtClean="0"/>
          </a:p>
          <a:p>
            <a:r>
              <a:rPr lang="en-US" dirty="0" err="1" smtClean="0"/>
              <a:t>Silkin</a:t>
            </a:r>
            <a:r>
              <a:rPr lang="en-US" dirty="0" smtClean="0"/>
              <a:t> explains that ‘what distinguishes Owen, and his sensuousness, from Sassoon</a:t>
            </a:r>
            <a:r>
              <a:rPr lang="tr-TR" dirty="0" smtClean="0"/>
              <a:t> is </a:t>
            </a:r>
            <a:r>
              <a:rPr lang="en-US" dirty="0" smtClean="0"/>
              <a:t>his compassion- the strength of feeling’. </a:t>
            </a:r>
            <a:endParaRPr lang="tr-TR" dirty="0" smtClean="0"/>
          </a:p>
          <a:p>
            <a:r>
              <a:rPr lang="tr-TR" dirty="0" err="1" smtClean="0"/>
              <a:t>Rather</a:t>
            </a:r>
            <a:r>
              <a:rPr lang="tr-TR" dirty="0" smtClean="0"/>
              <a:t> </a:t>
            </a:r>
            <a:r>
              <a:rPr lang="tr-TR" dirty="0" err="1" smtClean="0"/>
              <a:t>than</a:t>
            </a:r>
            <a:r>
              <a:rPr lang="tr-TR" dirty="0" smtClean="0"/>
              <a:t> </a:t>
            </a:r>
            <a:r>
              <a:rPr lang="tr-TR" dirty="0" err="1" smtClean="0"/>
              <a:t>the</a:t>
            </a:r>
            <a:r>
              <a:rPr lang="tr-TR" dirty="0" smtClean="0"/>
              <a:t> </a:t>
            </a:r>
            <a:r>
              <a:rPr lang="tr-TR" dirty="0" err="1" smtClean="0"/>
              <a:t>poems</a:t>
            </a:r>
            <a:r>
              <a:rPr lang="tr-TR" dirty="0" smtClean="0"/>
              <a:t> of </a:t>
            </a:r>
            <a:r>
              <a:rPr lang="tr-TR" dirty="0" err="1" smtClean="0"/>
              <a:t>Sassoon</a:t>
            </a:r>
            <a:r>
              <a:rPr lang="tr-TR" dirty="0" smtClean="0"/>
              <a:t> </a:t>
            </a:r>
            <a:r>
              <a:rPr lang="tr-TR" dirty="0" err="1" smtClean="0"/>
              <a:t>giving</a:t>
            </a:r>
            <a:r>
              <a:rPr lang="tr-TR" dirty="0" smtClean="0"/>
              <a:t> </a:t>
            </a:r>
            <a:r>
              <a:rPr lang="tr-TR" dirty="0" err="1" smtClean="0"/>
              <a:t>much</a:t>
            </a:r>
            <a:r>
              <a:rPr lang="tr-TR" dirty="0" smtClean="0"/>
              <a:t> </a:t>
            </a:r>
            <a:r>
              <a:rPr lang="tr-TR" dirty="0" err="1" smtClean="0"/>
              <a:t>place</a:t>
            </a:r>
            <a:r>
              <a:rPr lang="tr-TR" dirty="0" smtClean="0"/>
              <a:t> </a:t>
            </a:r>
            <a:r>
              <a:rPr lang="tr-TR" dirty="0" err="1" smtClean="0"/>
              <a:t>to</a:t>
            </a:r>
            <a:r>
              <a:rPr lang="tr-TR" dirty="0" smtClean="0"/>
              <a:t> </a:t>
            </a:r>
            <a:r>
              <a:rPr lang="en-US" dirty="0" smtClean="0"/>
              <a:t>a recreation of physical horror, and the concomitant responses of anger, disgust, and the mode of satire</a:t>
            </a:r>
            <a:r>
              <a:rPr lang="tr-TR" dirty="0" smtClean="0"/>
              <a:t>, </a:t>
            </a:r>
            <a:r>
              <a:rPr lang="tr-TR" dirty="0" err="1" smtClean="0"/>
              <a:t>the</a:t>
            </a:r>
            <a:r>
              <a:rPr lang="tr-TR" dirty="0" smtClean="0"/>
              <a:t> </a:t>
            </a:r>
            <a:r>
              <a:rPr lang="tr-TR" dirty="0" err="1" smtClean="0"/>
              <a:t>poetry</a:t>
            </a:r>
            <a:r>
              <a:rPr lang="tr-TR" dirty="0" smtClean="0"/>
              <a:t> of </a:t>
            </a:r>
            <a:r>
              <a:rPr lang="en-US" dirty="0" smtClean="0"/>
              <a:t>Owen </a:t>
            </a:r>
            <a:r>
              <a:rPr lang="tr-TR" dirty="0" smtClean="0"/>
              <a:t>is </a:t>
            </a:r>
            <a:r>
              <a:rPr lang="tr-TR" dirty="0" err="1" smtClean="0"/>
              <a:t>regarded</a:t>
            </a:r>
            <a:r>
              <a:rPr lang="tr-TR" dirty="0" smtClean="0"/>
              <a:t> </a:t>
            </a:r>
            <a:r>
              <a:rPr lang="en-US" dirty="0" smtClean="0"/>
              <a:t>as one of the most authentic voices of compassion in English poetry. </a:t>
            </a:r>
            <a:endParaRPr lang="tr-T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107504" y="116632"/>
            <a:ext cx="9036496" cy="6741368"/>
          </a:xfrm>
        </p:spPr>
        <p:txBody>
          <a:bodyPr/>
          <a:lstStyle/>
          <a:p>
            <a:endParaRPr lang="tr-TR" dirty="0" smtClean="0"/>
          </a:p>
          <a:p>
            <a:r>
              <a:rPr lang="en-US" dirty="0" smtClean="0"/>
              <a:t>In 1906 the family moved to Shrewsbury, where Wilfred was educated at the Technical School. He excelled at botany and English literature in particular. </a:t>
            </a:r>
            <a:endParaRPr lang="tr-TR" dirty="0" smtClean="0"/>
          </a:p>
          <a:p>
            <a:r>
              <a:rPr lang="en-US" dirty="0" smtClean="0"/>
              <a:t>His interest in poetry—especially that of Keats—continued to grow, as did his fascination with religion. </a:t>
            </a:r>
            <a:endParaRPr lang="tr-TR" dirty="0" smtClean="0"/>
          </a:p>
          <a:p>
            <a:r>
              <a:rPr lang="en-US" dirty="0" smtClean="0"/>
              <a:t>After failing to win a scholarship to London University in 1911, Owen accepted an appointment as assistant to the vicar of </a:t>
            </a:r>
            <a:r>
              <a:rPr lang="en-US" dirty="0" err="1" smtClean="0"/>
              <a:t>Dunsden</a:t>
            </a:r>
            <a:r>
              <a:rPr lang="en-US" dirty="0" smtClean="0"/>
              <a:t>, near Reading. Eighteen months later, he again failed to win a scholarship to University College, Reading.</a:t>
            </a:r>
            <a:endParaRPr lang="tr-TR" dirty="0" smtClean="0"/>
          </a:p>
          <a:p>
            <a:r>
              <a:rPr lang="en-US" dirty="0" smtClean="0"/>
              <a:t>Owen was teaching English in France and he was happy with his life there. However, that happiness would not last long because it was at that time that Germany invaded Belgium and the war was at the door.</a:t>
            </a:r>
            <a:endParaRPr lang="tr-T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0" y="0"/>
            <a:ext cx="9144000" cy="6858000"/>
          </a:xfrm>
        </p:spPr>
        <p:txBody>
          <a:bodyPr/>
          <a:lstStyle/>
          <a:p>
            <a:endParaRPr lang="tr-TR" dirty="0" smtClean="0"/>
          </a:p>
          <a:p>
            <a:r>
              <a:rPr lang="en-US" dirty="0" err="1" smtClean="0"/>
              <a:t>Owen’s</a:t>
            </a:r>
            <a:r>
              <a:rPr lang="en-US" dirty="0" smtClean="0"/>
              <a:t> first reaction to the war was ambivalent. At first, he was under the influence French poet and pacifist Laurent </a:t>
            </a:r>
            <a:r>
              <a:rPr lang="en-US" dirty="0" err="1" smtClean="0"/>
              <a:t>Tailhade</a:t>
            </a:r>
            <a:r>
              <a:rPr lang="en-US" dirty="0" smtClean="0"/>
              <a:t>. He stated in his letter to his mother that he did not want to take part in the slaughter. However, later on he decided to enlist the army. Owen in his letter shows an immature attitude towards the war</a:t>
            </a:r>
            <a:r>
              <a:rPr lang="tr-TR" dirty="0" smtClean="0"/>
              <a:t>.</a:t>
            </a:r>
          </a:p>
          <a:p>
            <a:pPr>
              <a:buNone/>
            </a:pPr>
            <a:endParaRPr lang="tr-TR" dirty="0" smtClean="0"/>
          </a:p>
          <a:p>
            <a:pPr>
              <a:buNone/>
            </a:pPr>
            <a:r>
              <a:rPr lang="tr-TR" sz="2000" i="1" dirty="0" smtClean="0"/>
              <a:t>I </a:t>
            </a:r>
            <a:r>
              <a:rPr lang="en-US" sz="2000" i="1" dirty="0" smtClean="0"/>
              <a:t>feel my own life all the more precious and more dear in the presence of this deflowering of Europe. While it is true that the guns will effect a little useful weeding, </a:t>
            </a:r>
            <a:r>
              <a:rPr lang="tr-TR" sz="2000" i="1" dirty="0" smtClean="0"/>
              <a:t>I </a:t>
            </a:r>
            <a:r>
              <a:rPr lang="en-US" sz="2000" i="1" dirty="0" smtClean="0"/>
              <a:t>am furious with chagrin to think that the Minds, which were to have excelled the </a:t>
            </a:r>
            <a:r>
              <a:rPr lang="en-US" sz="2000" i="1" dirty="0" err="1" smtClean="0"/>
              <a:t>civilisation</a:t>
            </a:r>
            <a:r>
              <a:rPr lang="en-US" sz="2000" i="1" dirty="0" smtClean="0"/>
              <a:t> of two thousand years, are being annihilated- and bodies, the products of </a:t>
            </a:r>
            <a:r>
              <a:rPr lang="en-US" sz="2000" i="1" dirty="0" err="1" smtClean="0"/>
              <a:t>aeons</a:t>
            </a:r>
            <a:r>
              <a:rPr lang="en-US" sz="2000" i="1" dirty="0" smtClean="0"/>
              <a:t> for Natural Selection, melted down to pay for political statues</a:t>
            </a:r>
            <a:r>
              <a:rPr lang="tr-TR" sz="2000" i="1" dirty="0" smtClean="0"/>
              <a:t>.</a:t>
            </a:r>
            <a:endParaRPr lang="tr-T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VEILED REASON OF THE CONFLICT</a:t>
            </a:r>
            <a:endParaRPr lang="tr-TR" dirty="0"/>
          </a:p>
        </p:txBody>
      </p:sp>
      <p:sp>
        <p:nvSpPr>
          <p:cNvPr id="3" name="İçerik Yer Tutucusu 2"/>
          <p:cNvSpPr>
            <a:spLocks noGrp="1"/>
          </p:cNvSpPr>
          <p:nvPr>
            <p:ph sz="quarter" idx="1"/>
          </p:nvPr>
        </p:nvSpPr>
        <p:spPr/>
        <p:txBody>
          <a:bodyPr>
            <a:normAutofit fontScale="92500" lnSpcReduction="10000"/>
          </a:bodyPr>
          <a:lstStyle/>
          <a:p>
            <a:r>
              <a:rPr lang="en-US" dirty="0" smtClean="0">
                <a:solidFill>
                  <a:srgbClr val="FF0000"/>
                </a:solidFill>
              </a:rPr>
              <a:t>Imperialism</a:t>
            </a:r>
            <a:r>
              <a:rPr lang="tr-TR" dirty="0" smtClean="0">
                <a:solidFill>
                  <a:srgbClr val="FF0000"/>
                </a:solidFill>
              </a:rPr>
              <a:t>, </a:t>
            </a:r>
            <a:r>
              <a:rPr lang="tr-TR" dirty="0" err="1" smtClean="0">
                <a:solidFill>
                  <a:srgbClr val="FF0000"/>
                </a:solidFill>
              </a:rPr>
              <a:t>Colonial</a:t>
            </a:r>
            <a:r>
              <a:rPr lang="tr-TR" dirty="0" smtClean="0">
                <a:solidFill>
                  <a:srgbClr val="FF0000"/>
                </a:solidFill>
              </a:rPr>
              <a:t> </a:t>
            </a:r>
            <a:r>
              <a:rPr lang="tr-TR" dirty="0" err="1" smtClean="0">
                <a:solidFill>
                  <a:srgbClr val="FF0000"/>
                </a:solidFill>
              </a:rPr>
              <a:t>interests</a:t>
            </a:r>
            <a:r>
              <a:rPr lang="en-US" dirty="0" smtClean="0"/>
              <a:t> </a:t>
            </a:r>
            <a:r>
              <a:rPr lang="tr-TR" dirty="0" smtClean="0"/>
              <a:t>(</a:t>
            </a:r>
            <a:r>
              <a:rPr lang="en-US" dirty="0" smtClean="0"/>
              <a:t> </a:t>
            </a:r>
            <a:r>
              <a:rPr lang="tr-TR" dirty="0" smtClean="0"/>
              <a:t>a </a:t>
            </a:r>
            <a:r>
              <a:rPr lang="tr-TR" dirty="0" err="1" smtClean="0"/>
              <a:t>way</a:t>
            </a:r>
            <a:r>
              <a:rPr lang="tr-TR" dirty="0" smtClean="0"/>
              <a:t> of </a:t>
            </a:r>
            <a:r>
              <a:rPr lang="tr-TR" dirty="0" err="1" smtClean="0"/>
              <a:t>economical</a:t>
            </a:r>
            <a:r>
              <a:rPr lang="tr-TR" dirty="0" smtClean="0"/>
              <a:t> </a:t>
            </a:r>
            <a:r>
              <a:rPr lang="tr-TR" dirty="0" err="1" smtClean="0"/>
              <a:t>system</a:t>
            </a:r>
            <a:r>
              <a:rPr lang="tr-TR" dirty="0" smtClean="0"/>
              <a:t> </a:t>
            </a:r>
            <a:r>
              <a:rPr lang="tr-TR" dirty="0" err="1" smtClean="0"/>
              <a:t>collaboted</a:t>
            </a:r>
            <a:r>
              <a:rPr lang="tr-TR" dirty="0" smtClean="0"/>
              <a:t> </a:t>
            </a:r>
            <a:r>
              <a:rPr lang="tr-TR" dirty="0" err="1" smtClean="0"/>
              <a:t>with</a:t>
            </a:r>
            <a:r>
              <a:rPr lang="tr-TR" dirty="0" smtClean="0"/>
              <a:t> </a:t>
            </a:r>
            <a:r>
              <a:rPr lang="tr-TR" dirty="0" err="1" smtClean="0"/>
              <a:t>military</a:t>
            </a:r>
            <a:r>
              <a:rPr lang="tr-TR" dirty="0" smtClean="0"/>
              <a:t> </a:t>
            </a:r>
            <a:r>
              <a:rPr lang="tr-TR" dirty="0" err="1" smtClean="0"/>
              <a:t>forces</a:t>
            </a:r>
            <a:r>
              <a:rPr lang="tr-TR" dirty="0" smtClean="0"/>
              <a:t>, </a:t>
            </a:r>
            <a:r>
              <a:rPr lang="tr-TR" dirty="0" err="1" smtClean="0"/>
              <a:t>by</a:t>
            </a:r>
            <a:r>
              <a:rPr lang="tr-TR" dirty="0" smtClean="0"/>
              <a:t> </a:t>
            </a:r>
            <a:r>
              <a:rPr lang="tr-TR" dirty="0" err="1" smtClean="0"/>
              <a:t>means</a:t>
            </a:r>
            <a:r>
              <a:rPr lang="tr-TR" dirty="0" smtClean="0"/>
              <a:t> of </a:t>
            </a:r>
            <a:r>
              <a:rPr lang="tr-TR" dirty="0" err="1" smtClean="0"/>
              <a:t>which</a:t>
            </a:r>
            <a:r>
              <a:rPr lang="tr-TR" dirty="0" smtClean="0"/>
              <a:t> a </a:t>
            </a:r>
            <a:r>
              <a:rPr lang="en-US" dirty="0" smtClean="0"/>
              <a:t>country </a:t>
            </a:r>
            <a:r>
              <a:rPr lang="en-US" dirty="0"/>
              <a:t>takes over new lands or countries and rules over </a:t>
            </a:r>
            <a:r>
              <a:rPr lang="en-US" dirty="0" smtClean="0"/>
              <a:t>them</a:t>
            </a:r>
            <a:r>
              <a:rPr lang="tr-TR" dirty="0" smtClean="0"/>
              <a:t>).</a:t>
            </a:r>
            <a:r>
              <a:rPr lang="en-US" dirty="0" smtClean="0"/>
              <a:t> </a:t>
            </a:r>
            <a:endParaRPr lang="tr-TR" dirty="0" smtClean="0"/>
          </a:p>
          <a:p>
            <a:r>
              <a:rPr lang="en-US" dirty="0" smtClean="0"/>
              <a:t>By </a:t>
            </a:r>
            <a:r>
              <a:rPr lang="en-US" dirty="0"/>
              <a:t>1900 the British Empire ruled over countries in five continents and France had control of large areas of Africa. With the rise of industrialism countries needed new markets. </a:t>
            </a:r>
            <a:endParaRPr lang="tr-TR" dirty="0" smtClean="0"/>
          </a:p>
          <a:p>
            <a:r>
              <a:rPr lang="en-US" dirty="0" smtClean="0"/>
              <a:t>The </a:t>
            </a:r>
            <a:r>
              <a:rPr lang="en-US" dirty="0"/>
              <a:t>amount of lands 'owned' by Britain and France increased the rivalry with Germany who had entered the scramble to acquire colonies late and only had small areas of Africa. </a:t>
            </a:r>
            <a:endParaRPr lang="tr-TR" dirty="0" smtClean="0"/>
          </a:p>
          <a:p>
            <a:r>
              <a:rPr lang="en-US" dirty="0" smtClean="0"/>
              <a:t>Imperialist </a:t>
            </a:r>
            <a:r>
              <a:rPr lang="en-US" dirty="0"/>
              <a:t>countries narrowly avoided war many times as they struggled to divide Africa among themselves in the early 1900's. </a:t>
            </a:r>
          </a:p>
          <a:p>
            <a:endParaRPr lang="tr-TR" dirty="0"/>
          </a:p>
        </p:txBody>
      </p:sp>
    </p:spTree>
    <p:extLst>
      <p:ext uri="{BB962C8B-B14F-4D97-AF65-F5344CB8AC3E}">
        <p14:creationId xmlns:p14="http://schemas.microsoft.com/office/powerpoint/2010/main" val="298496575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0" y="188640"/>
            <a:ext cx="9144000" cy="6669360"/>
          </a:xfrm>
        </p:spPr>
        <p:txBody>
          <a:bodyPr>
            <a:normAutofit lnSpcReduction="10000"/>
          </a:bodyPr>
          <a:lstStyle/>
          <a:p>
            <a:endParaRPr lang="tr-TR" dirty="0" smtClean="0"/>
          </a:p>
          <a:p>
            <a:r>
              <a:rPr lang="en-US" dirty="0" smtClean="0"/>
              <a:t>After months of training, he was sent to France and fought in the battle of Somme, which was one of the deadliest wars during the First World War. </a:t>
            </a:r>
            <a:endParaRPr lang="tr-TR" dirty="0" smtClean="0"/>
          </a:p>
          <a:p>
            <a:r>
              <a:rPr lang="en-US" dirty="0" smtClean="0"/>
              <a:t>During his duty in army, he escaped serious injuries. The war had its effect on Owen and with the advice of his commander, he was sent to the </a:t>
            </a:r>
            <a:r>
              <a:rPr lang="en-US" dirty="0" err="1" smtClean="0"/>
              <a:t>Craiglockhart</a:t>
            </a:r>
            <a:r>
              <a:rPr lang="en-US" dirty="0" smtClean="0"/>
              <a:t> War Hospital on the outskirts of Edinburgh, Scotland. </a:t>
            </a:r>
            <a:endParaRPr lang="tr-TR" dirty="0" smtClean="0"/>
          </a:p>
          <a:p>
            <a:r>
              <a:rPr lang="en-US" dirty="0" smtClean="0"/>
              <a:t>He was diagnosed as suffering from shellshock, which was so common among the trench war.</a:t>
            </a:r>
            <a:endParaRPr lang="tr-TR" dirty="0" smtClean="0"/>
          </a:p>
          <a:p>
            <a:r>
              <a:rPr lang="en-US" dirty="0" smtClean="0"/>
              <a:t>In order to give a meaning to his life, the doctors at the hospital convinced Owen to write for the hospital magazine </a:t>
            </a:r>
            <a:r>
              <a:rPr lang="en-US" i="1" dirty="0" smtClean="0"/>
              <a:t>The Hydra. </a:t>
            </a:r>
            <a:r>
              <a:rPr lang="en-US" dirty="0" smtClean="0"/>
              <a:t>The magazine printed two of his poems. </a:t>
            </a:r>
            <a:endParaRPr lang="tr-TR" dirty="0" smtClean="0"/>
          </a:p>
          <a:p>
            <a:r>
              <a:rPr lang="en-US" dirty="0" smtClean="0"/>
              <a:t>At the same time, Siegfried Sassoon was at hospital and Owen introduced himself to Sassoon, thereby starting a literary friendship. Sassoon helped Owen to gain self-confidence. The guidance of Sassoon was fruitful for </a:t>
            </a:r>
            <a:r>
              <a:rPr lang="en-US" dirty="0" err="1" smtClean="0"/>
              <a:t>Owen’s</a:t>
            </a:r>
            <a:r>
              <a:rPr lang="en-US" dirty="0" smtClean="0"/>
              <a:t> poetic development</a:t>
            </a:r>
            <a:r>
              <a:rPr lang="tr-TR" dirty="0" smtClean="0"/>
              <a:t>. </a:t>
            </a:r>
            <a:endParaRPr lang="tr-T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0" y="0"/>
            <a:ext cx="9144000" cy="6858000"/>
          </a:xfrm>
        </p:spPr>
        <p:txBody>
          <a:bodyPr/>
          <a:lstStyle/>
          <a:p>
            <a:endParaRPr lang="tr-TR" dirty="0" smtClean="0"/>
          </a:p>
          <a:p>
            <a:r>
              <a:rPr lang="en-US" dirty="0" smtClean="0"/>
              <a:t>The first poem which bears the influence of Sassoon is ‘The Dead-Beat’. The poem is dated August 1917, which marks ‘the beginning of a fourteen-month period which all of his major work was composed’. When Owen regained his health, he was sent back to the war for light duties</a:t>
            </a:r>
            <a:r>
              <a:rPr lang="tr-TR" dirty="0" smtClean="0"/>
              <a:t>.</a:t>
            </a:r>
          </a:p>
          <a:p>
            <a:r>
              <a:rPr lang="en-US" dirty="0" smtClean="0"/>
              <a:t>With the literary experience he gained at the hospital and the spare time he found in the light duties, Owen wrote five poems which were printed. </a:t>
            </a:r>
            <a:endParaRPr lang="tr-TR" dirty="0" smtClean="0"/>
          </a:p>
          <a:p>
            <a:r>
              <a:rPr lang="en-US" dirty="0" smtClean="0"/>
              <a:t>Towards the end of the war, Owen won the Military Cross which was given to the junior officers during wartime for gallantry. One week before the Armistice, Owen was killed in a battle.</a:t>
            </a:r>
            <a:endParaRPr lang="tr-TR" dirty="0" smtClean="0"/>
          </a:p>
          <a:p>
            <a:endParaRPr lang="tr-TR"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0" y="0"/>
            <a:ext cx="9144000" cy="6473952"/>
          </a:xfrm>
        </p:spPr>
        <p:txBody>
          <a:bodyPr/>
          <a:lstStyle/>
          <a:p>
            <a:endParaRPr lang="tr-TR" dirty="0" smtClean="0"/>
          </a:p>
          <a:p>
            <a:endParaRPr lang="tr-TR" dirty="0" smtClean="0"/>
          </a:p>
          <a:p>
            <a:endParaRPr lang="tr-TR" dirty="0" smtClean="0"/>
          </a:p>
          <a:p>
            <a:r>
              <a:rPr lang="en-US" dirty="0" smtClean="0"/>
              <a:t>Owen states his perception of the function of poetry in his well-known </a:t>
            </a:r>
            <a:r>
              <a:rPr lang="en-US" i="1" dirty="0" smtClean="0"/>
              <a:t>Preface: </a:t>
            </a:r>
            <a:endParaRPr lang="tr-TR" i="1" dirty="0" smtClean="0"/>
          </a:p>
          <a:p>
            <a:pPr>
              <a:buNone/>
            </a:pPr>
            <a:endParaRPr lang="tr-TR" i="1" dirty="0" smtClean="0"/>
          </a:p>
          <a:p>
            <a:pPr algn="just">
              <a:buNone/>
            </a:pPr>
            <a:r>
              <a:rPr lang="en-US" sz="2000" dirty="0" smtClean="0"/>
              <a:t>“This book is not about heroes. English Poetry is not yet fit to speak of them. Nor is it about glory or </a:t>
            </a:r>
            <a:r>
              <a:rPr lang="en-US" sz="2000" dirty="0" err="1" smtClean="0"/>
              <a:t>honour</a:t>
            </a:r>
            <a:r>
              <a:rPr lang="en-US" sz="2000" dirty="0" smtClean="0"/>
              <a:t> or any might, majesty, dominion or power nor about anything except War. Above all I am not concerned with Poetry. My subject is War, and the pity of War. The Poetry is in the pity … Yet these elegies are in no sense consolatory to this generation. They may be to the next … All a poet can do today is warn. That is why the true Poet must be truthful.”</a:t>
            </a:r>
            <a:endParaRPr lang="tr-TR" sz="2000" dirty="0" smtClean="0"/>
          </a:p>
          <a:p>
            <a:pPr algn="just">
              <a:buNone/>
            </a:pPr>
            <a:endParaRPr lang="tr-TR" sz="2000" dirty="0" smtClean="0"/>
          </a:p>
          <a:p>
            <a:pPr algn="just">
              <a:buNone/>
            </a:pPr>
            <a:endParaRPr lang="tr-TR" sz="2000"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0" y="0"/>
            <a:ext cx="9144000" cy="6473952"/>
          </a:xfrm>
        </p:spPr>
        <p:txBody>
          <a:bodyPr>
            <a:normAutofit fontScale="77500" lnSpcReduction="20000"/>
          </a:bodyPr>
          <a:lstStyle/>
          <a:p>
            <a:endParaRPr lang="tr-TR" dirty="0" smtClean="0"/>
          </a:p>
          <a:p>
            <a:r>
              <a:rPr lang="en-US" dirty="0" smtClean="0"/>
              <a:t>There are qualities which make Owen distinguished. Owen is one the first poets to write about the wounded. In his poem ‘Disabled’, Wilfred Owen directs his criticism towards the civilians but especially to women in that they no longer want the soldier who was wounded in the battle. The poem describes what the soldier was like before the war;</a:t>
            </a:r>
            <a:endParaRPr lang="tr-TR" dirty="0" smtClean="0"/>
          </a:p>
          <a:p>
            <a:pPr>
              <a:buNone/>
            </a:pPr>
            <a:r>
              <a:rPr lang="en-US" sz="2000" i="1" dirty="0" smtClean="0"/>
              <a:t>About this time Town used to swing so gay </a:t>
            </a:r>
          </a:p>
          <a:p>
            <a:pPr>
              <a:buNone/>
            </a:pPr>
            <a:r>
              <a:rPr lang="en-US" sz="2000" i="1" dirty="0" smtClean="0"/>
              <a:t>When glow-lamps budded in the light blue trees, </a:t>
            </a:r>
          </a:p>
          <a:p>
            <a:pPr>
              <a:buNone/>
            </a:pPr>
            <a:r>
              <a:rPr lang="en-US" sz="2000" i="1" dirty="0" smtClean="0"/>
              <a:t>And girls glanced lovelier as the air grew dim, - </a:t>
            </a:r>
          </a:p>
          <a:p>
            <a:pPr>
              <a:buNone/>
            </a:pPr>
            <a:r>
              <a:rPr lang="en-US" sz="2000" i="1" dirty="0" smtClean="0"/>
              <a:t>In the old times, before he threw away his knees. </a:t>
            </a:r>
          </a:p>
          <a:p>
            <a:pPr>
              <a:buNone/>
            </a:pPr>
            <a:r>
              <a:rPr lang="en-US" sz="2000" i="1" dirty="0" smtClean="0"/>
              <a:t>Now he will never feel again how slim </a:t>
            </a:r>
          </a:p>
          <a:p>
            <a:pPr>
              <a:buNone/>
            </a:pPr>
            <a:r>
              <a:rPr lang="en-US" sz="2000" i="1" dirty="0" smtClean="0"/>
              <a:t>Girls' waists are, or how warm their subtle hands; </a:t>
            </a:r>
          </a:p>
          <a:p>
            <a:pPr>
              <a:buNone/>
            </a:pPr>
            <a:r>
              <a:rPr lang="en-US" sz="2000" i="1" dirty="0" smtClean="0"/>
              <a:t>All of them touch him like some queer disease.</a:t>
            </a:r>
            <a:endParaRPr lang="tr-TR" sz="2000" i="1" dirty="0" smtClean="0"/>
          </a:p>
          <a:p>
            <a:pPr>
              <a:buNone/>
            </a:pPr>
            <a:endParaRPr lang="tr-TR" sz="2000" i="1" dirty="0" smtClean="0"/>
          </a:p>
          <a:p>
            <a:pPr>
              <a:buNone/>
            </a:pPr>
            <a:r>
              <a:rPr lang="en-US" sz="2000" dirty="0" smtClean="0"/>
              <a:t>Later, Owen shows the pitiful situation of the soldier who is in his chair waiting for someone to be taken his bed;</a:t>
            </a:r>
            <a:endParaRPr lang="tr-TR" sz="2000" dirty="0" smtClean="0"/>
          </a:p>
          <a:p>
            <a:pPr>
              <a:buNone/>
            </a:pPr>
            <a:endParaRPr lang="tr-TR" sz="2000" dirty="0" smtClean="0"/>
          </a:p>
          <a:p>
            <a:pPr>
              <a:buNone/>
            </a:pPr>
            <a:r>
              <a:rPr lang="en-US" sz="2000" i="1" dirty="0" smtClean="0"/>
              <a:t>Now, he will spend a few sick years in institutes, </a:t>
            </a:r>
          </a:p>
          <a:p>
            <a:pPr>
              <a:buNone/>
            </a:pPr>
            <a:r>
              <a:rPr lang="en-US" sz="2000" i="1" dirty="0" smtClean="0"/>
              <a:t>And do what things the rules consider wise, </a:t>
            </a:r>
          </a:p>
          <a:p>
            <a:pPr>
              <a:buNone/>
            </a:pPr>
            <a:r>
              <a:rPr lang="tr-TR" sz="2000" i="1" dirty="0" smtClean="0"/>
              <a:t>A</a:t>
            </a:r>
            <a:r>
              <a:rPr lang="en-US" sz="2000" i="1" dirty="0" err="1" smtClean="0"/>
              <a:t>nd</a:t>
            </a:r>
            <a:r>
              <a:rPr lang="en-US" sz="2000" i="1" dirty="0" smtClean="0"/>
              <a:t> take whatever pity they may dole. </a:t>
            </a:r>
          </a:p>
          <a:p>
            <a:pPr>
              <a:buNone/>
            </a:pPr>
            <a:r>
              <a:rPr lang="en-US" sz="2000" i="1" dirty="0" smtClean="0"/>
              <a:t>To-night he noticed how the women's eyes </a:t>
            </a:r>
          </a:p>
          <a:p>
            <a:pPr>
              <a:buNone/>
            </a:pPr>
            <a:r>
              <a:rPr lang="en-US" sz="2000" i="1" dirty="0" smtClean="0"/>
              <a:t>Passed from him to the strong men that were whole. </a:t>
            </a:r>
          </a:p>
          <a:p>
            <a:pPr>
              <a:buNone/>
            </a:pPr>
            <a:r>
              <a:rPr lang="en-US" sz="2000" i="1" dirty="0" smtClean="0"/>
              <a:t>How cold and late it is! Why don't they come </a:t>
            </a:r>
          </a:p>
          <a:p>
            <a:pPr>
              <a:buNone/>
            </a:pPr>
            <a:r>
              <a:rPr lang="en-US" sz="2000" i="1" dirty="0" smtClean="0"/>
              <a:t>And put him into bed? Why don't they come?</a:t>
            </a:r>
            <a:endParaRPr lang="tr-TR" sz="2000" dirty="0" smtClean="0"/>
          </a:p>
          <a:p>
            <a:pPr>
              <a:buNone/>
            </a:pPr>
            <a:endParaRPr lang="tr-TR" sz="20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Dulce</a:t>
            </a:r>
            <a:r>
              <a:rPr lang="tr-TR" b="1" dirty="0" smtClean="0"/>
              <a:t> Et </a:t>
            </a:r>
            <a:r>
              <a:rPr lang="tr-TR" b="1" dirty="0" err="1" smtClean="0"/>
              <a:t>Decorum</a:t>
            </a:r>
            <a:r>
              <a:rPr lang="tr-TR" b="1" dirty="0" smtClean="0"/>
              <a:t> </a:t>
            </a:r>
            <a:r>
              <a:rPr lang="tr-TR" b="1" dirty="0" err="1" smtClean="0"/>
              <a:t>Est</a:t>
            </a:r>
            <a:r>
              <a:rPr lang="tr-TR" b="1" dirty="0" smtClean="0"/>
              <a:t> </a:t>
            </a:r>
            <a:br>
              <a:rPr lang="tr-TR" b="1" dirty="0" smtClean="0"/>
            </a:br>
            <a:r>
              <a:rPr lang="tr-TR" b="1" dirty="0" smtClean="0"/>
              <a:t>(</a:t>
            </a:r>
            <a:r>
              <a:rPr lang="en-US" sz="1600" dirty="0" smtClean="0"/>
              <a:t>“I</a:t>
            </a:r>
            <a:r>
              <a:rPr lang="tr-TR" sz="1600" dirty="0" smtClean="0"/>
              <a:t>t</a:t>
            </a:r>
            <a:r>
              <a:rPr lang="en-US" sz="1600" dirty="0" smtClean="0"/>
              <a:t> </a:t>
            </a:r>
            <a:r>
              <a:rPr lang="tr-TR" sz="1600" dirty="0" smtClean="0"/>
              <a:t>is</a:t>
            </a:r>
            <a:r>
              <a:rPr lang="en-US" sz="1600" dirty="0" smtClean="0"/>
              <a:t> sweet and fitting to die for one’s country</a:t>
            </a:r>
            <a:r>
              <a:rPr lang="en-US" dirty="0" smtClean="0"/>
              <a:t>.”</a:t>
            </a:r>
            <a:r>
              <a:rPr lang="tr-TR" dirty="0" smtClean="0"/>
              <a:t>)</a:t>
            </a:r>
            <a:endParaRPr lang="tr-TR" dirty="0"/>
          </a:p>
        </p:txBody>
      </p:sp>
      <p:pic>
        <p:nvPicPr>
          <p:cNvPr id="4" name="3 İçerik Yer Tutucusu" descr="dulce.jpg"/>
          <p:cNvPicPr>
            <a:picLocks noGrp="1" noChangeAspect="1"/>
          </p:cNvPicPr>
          <p:nvPr>
            <p:ph sz="quarter" idx="1"/>
          </p:nvPr>
        </p:nvPicPr>
        <p:blipFill>
          <a:blip r:embed="rId2" cstate="print"/>
          <a:stretch>
            <a:fillRect/>
          </a:stretch>
        </p:blipFill>
        <p:spPr>
          <a:xfrm>
            <a:off x="0" y="1412776"/>
            <a:ext cx="9144000" cy="5445224"/>
          </a:xfrm>
        </p:spPr>
      </p:pic>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07504" y="260648"/>
            <a:ext cx="9036496" cy="6597352"/>
          </a:xfrm>
        </p:spPr>
        <p:txBody>
          <a:bodyPr/>
          <a:lstStyle/>
          <a:p>
            <a:r>
              <a:rPr lang="en-US" dirty="0" smtClean="0"/>
              <a:t>Drafted in October 1917 while the poet was recovering from shellshock at </a:t>
            </a:r>
            <a:r>
              <a:rPr lang="en-US" dirty="0" err="1" smtClean="0"/>
              <a:t>Craiglockhart</a:t>
            </a:r>
            <a:r>
              <a:rPr lang="en-US" dirty="0" smtClean="0"/>
              <a:t> Hospital, “</a:t>
            </a:r>
            <a:r>
              <a:rPr lang="en-US" dirty="0" err="1" smtClean="0"/>
              <a:t>Dulce</a:t>
            </a:r>
            <a:r>
              <a:rPr lang="en-US" dirty="0" smtClean="0"/>
              <a:t> et Decorum </a:t>
            </a:r>
            <a:r>
              <a:rPr lang="en-US" dirty="0" err="1" smtClean="0"/>
              <a:t>Est</a:t>
            </a:r>
            <a:r>
              <a:rPr lang="en-US" dirty="0" smtClean="0"/>
              <a:t>,” is one of Wilfred </a:t>
            </a:r>
            <a:r>
              <a:rPr lang="en-US" dirty="0" err="1" smtClean="0"/>
              <a:t>Owen’s</a:t>
            </a:r>
            <a:r>
              <a:rPr lang="en-US" dirty="0" smtClean="0"/>
              <a:t> most popular World War I poems. </a:t>
            </a:r>
            <a:endParaRPr lang="tr-TR" dirty="0" smtClean="0"/>
          </a:p>
          <a:p>
            <a:r>
              <a:rPr lang="en-US" dirty="0" smtClean="0"/>
              <a:t>The poem was planned to project the horrors of the battlefield through the depiction of a gas attack, as it was described by Owen as a gas poem in one of his letters to Susan Owen. </a:t>
            </a:r>
            <a:endParaRPr lang="tr-TR" dirty="0" smtClean="0"/>
          </a:p>
          <a:p>
            <a:r>
              <a:rPr lang="en-US" dirty="0" smtClean="0"/>
              <a:t>The title of the poem is an allusion to the classical Roman poet Horace, and it means ‘it is sweet and decorous to die for one’s country’. </a:t>
            </a:r>
            <a:endParaRPr lang="tr-TR" dirty="0" smtClean="0"/>
          </a:p>
          <a:p>
            <a:r>
              <a:rPr lang="en-US" dirty="0" smtClean="0"/>
              <a:t>And the phrase was well known during the period since it was frequently used for recruiting purpose. However, this is not the case in this poem since it turns out to be very different from the common usage of the phrase. </a:t>
            </a:r>
            <a:endParaRPr lang="tr-TR"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0" y="0"/>
            <a:ext cx="9036496" cy="6473952"/>
          </a:xfrm>
        </p:spPr>
        <p:txBody>
          <a:bodyPr>
            <a:normAutofit fontScale="70000" lnSpcReduction="20000"/>
          </a:bodyPr>
          <a:lstStyle/>
          <a:p>
            <a:endParaRPr lang="tr-TR" dirty="0" smtClean="0"/>
          </a:p>
          <a:p>
            <a:r>
              <a:rPr lang="en-US" dirty="0" smtClean="0"/>
              <a:t>Bent double, like old beggars under sacks, </a:t>
            </a:r>
            <a:br>
              <a:rPr lang="en-US" dirty="0" smtClean="0"/>
            </a:br>
            <a:r>
              <a:rPr lang="en-US" dirty="0" smtClean="0"/>
              <a:t>Knock-kneed, coughing like hags, we cursed through sludge, </a:t>
            </a:r>
            <a:br>
              <a:rPr lang="en-US" dirty="0" smtClean="0"/>
            </a:br>
            <a:r>
              <a:rPr lang="en-US" dirty="0" smtClean="0"/>
              <a:t>Till on the haunting flares(2) we turned our backs </a:t>
            </a:r>
            <a:br>
              <a:rPr lang="en-US" dirty="0" smtClean="0"/>
            </a:br>
            <a:r>
              <a:rPr lang="en-US" dirty="0" smtClean="0"/>
              <a:t>And towards our distant rest(3) began to trudge. </a:t>
            </a:r>
            <a:br>
              <a:rPr lang="en-US" dirty="0" smtClean="0"/>
            </a:br>
            <a:r>
              <a:rPr lang="en-US" dirty="0" smtClean="0"/>
              <a:t>Men marched asleep. Many had lost their boots </a:t>
            </a:r>
            <a:br>
              <a:rPr lang="en-US" dirty="0" smtClean="0"/>
            </a:br>
            <a:r>
              <a:rPr lang="en-US" dirty="0" smtClean="0"/>
              <a:t>But limped on, blood-shod. All went lame; all blind; </a:t>
            </a:r>
            <a:br>
              <a:rPr lang="en-US" dirty="0" smtClean="0"/>
            </a:br>
            <a:r>
              <a:rPr lang="en-US" dirty="0" smtClean="0"/>
              <a:t>Drunk with fatigue; deaf even to the hoots(4)  </a:t>
            </a:r>
            <a:br>
              <a:rPr lang="en-US" dirty="0" smtClean="0"/>
            </a:br>
            <a:r>
              <a:rPr lang="en-US" dirty="0" smtClean="0"/>
              <a:t>Of tired, outstripped(5) Five-Nines(6) that dropped behind.</a:t>
            </a:r>
            <a:br>
              <a:rPr lang="en-US" dirty="0" smtClean="0"/>
            </a:br>
            <a:r>
              <a:rPr lang="en-US" dirty="0" smtClean="0"/>
              <a:t>Gas!(7) Gas! Quick, boys! – An ecstasy of fumbling, </a:t>
            </a:r>
            <a:br>
              <a:rPr lang="en-US" dirty="0" smtClean="0"/>
            </a:br>
            <a:r>
              <a:rPr lang="en-US" dirty="0" smtClean="0"/>
              <a:t>Fitting the clumsy helmets(8) just in time; </a:t>
            </a:r>
            <a:br>
              <a:rPr lang="en-US" dirty="0" smtClean="0"/>
            </a:br>
            <a:r>
              <a:rPr lang="en-US" dirty="0" smtClean="0"/>
              <a:t>But someone still was yelling out and stumbling, </a:t>
            </a:r>
            <a:br>
              <a:rPr lang="en-US" dirty="0" smtClean="0"/>
            </a:br>
            <a:r>
              <a:rPr lang="en-US" dirty="0" smtClean="0"/>
              <a:t>And </a:t>
            </a:r>
            <a:r>
              <a:rPr lang="en-US" dirty="0" err="1" smtClean="0"/>
              <a:t>flound'ring</a:t>
            </a:r>
            <a:r>
              <a:rPr lang="en-US" dirty="0" smtClean="0"/>
              <a:t> like a man in fire or lime(9) . . . </a:t>
            </a:r>
            <a:br>
              <a:rPr lang="en-US" dirty="0" smtClean="0"/>
            </a:br>
            <a:r>
              <a:rPr lang="en-US" dirty="0" smtClean="0"/>
              <a:t>Dim, through the misty panes(10) and thick green light, </a:t>
            </a:r>
            <a:br>
              <a:rPr lang="en-US" dirty="0" smtClean="0"/>
            </a:br>
            <a:r>
              <a:rPr lang="en-US" dirty="0" smtClean="0"/>
              <a:t>As under a green sea, I saw him drowning. </a:t>
            </a:r>
            <a:br>
              <a:rPr lang="en-US" dirty="0" smtClean="0"/>
            </a:br>
            <a:r>
              <a:rPr lang="en-US" dirty="0" smtClean="0"/>
              <a:t>In all my dreams, before my helpless sight, </a:t>
            </a:r>
            <a:br>
              <a:rPr lang="en-US" dirty="0" smtClean="0"/>
            </a:br>
            <a:r>
              <a:rPr lang="en-US" dirty="0" smtClean="0"/>
              <a:t>He plunges at me, guttering,(11) choking, drowning. </a:t>
            </a:r>
            <a:br>
              <a:rPr lang="en-US" dirty="0" smtClean="0"/>
            </a:br>
            <a:r>
              <a:rPr lang="en-US" dirty="0" smtClean="0"/>
              <a:t>If in some smothering dreams you too could pace </a:t>
            </a:r>
            <a:br>
              <a:rPr lang="en-US" dirty="0" smtClean="0"/>
            </a:br>
            <a:r>
              <a:rPr lang="en-US" dirty="0" smtClean="0"/>
              <a:t>Behind the wagon that we flung him in, </a:t>
            </a:r>
            <a:br>
              <a:rPr lang="en-US" dirty="0" smtClean="0"/>
            </a:br>
            <a:r>
              <a:rPr lang="en-US" dirty="0" smtClean="0"/>
              <a:t>And watch the white eyes writhing in his face, </a:t>
            </a:r>
            <a:br>
              <a:rPr lang="en-US" dirty="0" smtClean="0"/>
            </a:br>
            <a:r>
              <a:rPr lang="en-US" dirty="0" smtClean="0"/>
              <a:t>His hanging face, like a devil's sick of sin; </a:t>
            </a:r>
            <a:br>
              <a:rPr lang="en-US" dirty="0" smtClean="0"/>
            </a:br>
            <a:r>
              <a:rPr lang="en-US" dirty="0" smtClean="0"/>
              <a:t>If you could hear, at every jolt, the blood </a:t>
            </a:r>
            <a:br>
              <a:rPr lang="en-US" dirty="0" smtClean="0"/>
            </a:br>
            <a:r>
              <a:rPr lang="en-US" dirty="0" smtClean="0"/>
              <a:t>Come gargling from the froth-corrupted lungs, </a:t>
            </a:r>
            <a:br>
              <a:rPr lang="en-US" dirty="0" smtClean="0"/>
            </a:br>
            <a:r>
              <a:rPr lang="en-US" dirty="0" smtClean="0"/>
              <a:t>Obscene as cancer, bitter as the cud(12)  </a:t>
            </a:r>
            <a:br>
              <a:rPr lang="en-US" dirty="0" smtClean="0"/>
            </a:br>
            <a:r>
              <a:rPr lang="en-US" dirty="0" smtClean="0"/>
              <a:t>Of vile, incurable sores on innocent tongues, </a:t>
            </a:r>
            <a:br>
              <a:rPr lang="en-US" dirty="0" smtClean="0"/>
            </a:br>
            <a:r>
              <a:rPr lang="en-US" dirty="0" smtClean="0"/>
              <a:t>My friend, you would not tell with such high zest(13)  </a:t>
            </a:r>
            <a:br>
              <a:rPr lang="en-US" dirty="0" smtClean="0"/>
            </a:br>
            <a:r>
              <a:rPr lang="en-US" dirty="0" smtClean="0"/>
              <a:t>To children ardent(14) for some desperate glory, </a:t>
            </a:r>
            <a:br>
              <a:rPr lang="en-US" dirty="0" smtClean="0"/>
            </a:br>
            <a:r>
              <a:rPr lang="en-US" dirty="0" smtClean="0"/>
              <a:t>The old Lie; </a:t>
            </a:r>
            <a:r>
              <a:rPr lang="en-US" dirty="0" err="1" smtClean="0"/>
              <a:t>Dulce</a:t>
            </a:r>
            <a:r>
              <a:rPr lang="en-US" dirty="0" smtClean="0"/>
              <a:t> et Decorum </a:t>
            </a:r>
            <a:r>
              <a:rPr lang="en-US" dirty="0" err="1" smtClean="0"/>
              <a:t>est</a:t>
            </a:r>
            <a:r>
              <a:rPr lang="en-US" dirty="0" smtClean="0"/>
              <a:t> </a:t>
            </a:r>
            <a:br>
              <a:rPr lang="en-US" dirty="0" smtClean="0"/>
            </a:br>
            <a:r>
              <a:rPr lang="en-US" dirty="0" smtClean="0"/>
              <a:t>Pro patria </a:t>
            </a:r>
            <a:r>
              <a:rPr lang="en-US" dirty="0" err="1" smtClean="0"/>
              <a:t>mori</a:t>
            </a:r>
            <a:r>
              <a:rPr lang="en-US" dirty="0" smtClean="0"/>
              <a:t>.(15)</a:t>
            </a:r>
            <a:endParaRPr lang="tr-TR"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07504" y="0"/>
            <a:ext cx="9036496" cy="6858000"/>
          </a:xfrm>
        </p:spPr>
        <p:txBody>
          <a:bodyPr/>
          <a:lstStyle/>
          <a:p>
            <a:endParaRPr lang="tr-TR" dirty="0" smtClean="0"/>
          </a:p>
          <a:p>
            <a:r>
              <a:rPr lang="en-US" dirty="0" smtClean="0"/>
              <a:t>Wilfred Owen thought that the primary mission of the poetry was to </a:t>
            </a:r>
            <a:r>
              <a:rPr lang="en-US" dirty="0" smtClean="0">
                <a:solidFill>
                  <a:srgbClr val="FF0000"/>
                </a:solidFill>
              </a:rPr>
              <a:t>tell the truth </a:t>
            </a:r>
            <a:r>
              <a:rPr lang="en-US" dirty="0" smtClean="0"/>
              <a:t>so that the future generations could see </a:t>
            </a:r>
            <a:r>
              <a:rPr lang="en-US" dirty="0" smtClean="0">
                <a:solidFill>
                  <a:srgbClr val="FF0000"/>
                </a:solidFill>
              </a:rPr>
              <a:t>the meaningless slaughter of the youth </a:t>
            </a:r>
            <a:r>
              <a:rPr lang="en-US" dirty="0" smtClean="0"/>
              <a:t>in the war. </a:t>
            </a:r>
            <a:endParaRPr lang="tr-TR" dirty="0" smtClean="0"/>
          </a:p>
          <a:p>
            <a:r>
              <a:rPr lang="en-US" dirty="0" smtClean="0"/>
              <a:t>In accordance with the mission he attributed to poetry, since the truth becomes the primary object of the poem, imagination and vision are set aside for the sake of reporting what has been observed. These kinds of poems are examples of testimonies to the horrors of the war and become didactic in nature. </a:t>
            </a:r>
            <a:endParaRPr lang="tr-TR" dirty="0" smtClean="0"/>
          </a:p>
          <a:p>
            <a:r>
              <a:rPr lang="en-US" dirty="0" smtClean="0"/>
              <a:t>Aiming to be didactic and setting the vision aside, Owen describes a night walk of the soldiers and he himself is one of those soldiers since he uses the first plural pronoun ‘we’ in the second line. </a:t>
            </a:r>
            <a:endParaRPr lang="tr-TR" dirty="0" smtClean="0"/>
          </a:p>
          <a:p>
            <a:r>
              <a:rPr lang="en-US" dirty="0" smtClean="0"/>
              <a:t>Drawing upon his own experiences on the battlefield, the setting of the poem as well as the narrator is easily distinguishable </a:t>
            </a:r>
            <a:endParaRPr lang="tr-TR"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0" y="0"/>
            <a:ext cx="8964488" cy="6473952"/>
          </a:xfrm>
        </p:spPr>
        <p:txBody>
          <a:bodyPr>
            <a:normAutofit fontScale="92500" lnSpcReduction="10000"/>
          </a:bodyPr>
          <a:lstStyle/>
          <a:p>
            <a:endParaRPr lang="tr-TR" dirty="0" smtClean="0"/>
          </a:p>
          <a:p>
            <a:r>
              <a:rPr lang="tr-TR" dirty="0" err="1" smtClean="0"/>
              <a:t>There</a:t>
            </a:r>
            <a:r>
              <a:rPr lang="tr-TR" dirty="0" smtClean="0"/>
              <a:t> is no </a:t>
            </a:r>
            <a:r>
              <a:rPr lang="en-US" dirty="0" smtClean="0"/>
              <a:t>distance between the setting of the poem and the battlefield on which Owen fought and no distance between the narrator of the poem and Owen himself. </a:t>
            </a:r>
            <a:endParaRPr lang="tr-TR" dirty="0" smtClean="0"/>
          </a:p>
          <a:p>
            <a:r>
              <a:rPr lang="en-US" dirty="0" smtClean="0"/>
              <a:t>From the first line onwards, the soldiers, through the similes, are compared to what would be the most inappropriate qualities for the fighting soldiers. The first simile ‘like the old beggars’ indicates that the soldiers are taken off some highly necessary qualities such as strength, speed and stamina</a:t>
            </a:r>
            <a:r>
              <a:rPr lang="tr-TR" dirty="0" smtClean="0"/>
              <a:t>.</a:t>
            </a:r>
          </a:p>
          <a:p>
            <a:r>
              <a:rPr lang="en-US" dirty="0" smtClean="0"/>
              <a:t>The battlefield requires the soldiers to be fearless and active, yet they bear no sign of these traditional qualities of heroes. The second simile in the second line further establishes the misery of the soldier. </a:t>
            </a:r>
            <a:endParaRPr lang="tr-TR" dirty="0" smtClean="0"/>
          </a:p>
          <a:p>
            <a:r>
              <a:rPr lang="en-US" dirty="0" smtClean="0"/>
              <a:t>This time soldiers lack health and they cough like ‘old hags’. These two lines clearly show the attitude of Owen towards the war as he portrays the soldiers as miserable creatures. Throughout the English literature, poems on war have been written, yet never have the soldiers been described as so miserable. </a:t>
            </a:r>
            <a:endParaRPr lang="tr-TR"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188640"/>
            <a:ext cx="7467600" cy="85998"/>
          </a:xfrm>
        </p:spPr>
        <p:txBody>
          <a:bodyPr>
            <a:normAutofit fontScale="90000"/>
          </a:bodyPr>
          <a:lstStyle/>
          <a:p>
            <a:endParaRPr lang="tr-TR" dirty="0"/>
          </a:p>
        </p:txBody>
      </p:sp>
      <p:sp>
        <p:nvSpPr>
          <p:cNvPr id="3" name="2 İçerik Yer Tutucusu"/>
          <p:cNvSpPr>
            <a:spLocks noGrp="1"/>
          </p:cNvSpPr>
          <p:nvPr>
            <p:ph sz="quarter" idx="1"/>
          </p:nvPr>
        </p:nvSpPr>
        <p:spPr>
          <a:xfrm>
            <a:off x="107504" y="188640"/>
            <a:ext cx="8928992" cy="6669360"/>
          </a:xfrm>
        </p:spPr>
        <p:txBody>
          <a:bodyPr>
            <a:normAutofit/>
          </a:bodyPr>
          <a:lstStyle/>
          <a:p>
            <a:endParaRPr lang="tr-TR" dirty="0" smtClean="0"/>
          </a:p>
          <a:p>
            <a:r>
              <a:rPr lang="en-US" sz="1800" dirty="0" smtClean="0"/>
              <a:t>Juxtaposed with the scene of marching of these miserable soldiers is a sudden gas attack, which demands effort from the soldiers to avoid the attack. They need to wear the mask on time so as not to breathe the poisonous gas. However, one of the soldiers fails to do this in time</a:t>
            </a:r>
            <a:r>
              <a:rPr lang="en-US" dirty="0" smtClean="0"/>
              <a:t>. </a:t>
            </a:r>
            <a:endParaRPr lang="tr-TR" dirty="0" smtClean="0"/>
          </a:p>
          <a:p>
            <a:pPr>
              <a:buNone/>
            </a:pPr>
            <a:r>
              <a:rPr lang="en-US" sz="1800" i="1" dirty="0" smtClean="0"/>
              <a:t>Gas! GAS! Quick, boys!—An ecstasy of fumbling, </a:t>
            </a:r>
          </a:p>
          <a:p>
            <a:pPr>
              <a:buNone/>
            </a:pPr>
            <a:r>
              <a:rPr lang="en-US" sz="1800" i="1" dirty="0" smtClean="0"/>
              <a:t>Fitting the clumsy helmets just in time; </a:t>
            </a:r>
          </a:p>
          <a:p>
            <a:pPr>
              <a:buNone/>
            </a:pPr>
            <a:r>
              <a:rPr lang="en-US" sz="1800" i="1" dirty="0" smtClean="0"/>
              <a:t>But someone still was yelling out and stumbling, </a:t>
            </a:r>
          </a:p>
          <a:p>
            <a:pPr>
              <a:buNone/>
            </a:pPr>
            <a:r>
              <a:rPr lang="en-US" sz="1800" i="1" dirty="0" smtClean="0"/>
              <a:t>And </a:t>
            </a:r>
            <a:r>
              <a:rPr lang="en-US" sz="1800" i="1" dirty="0" err="1" smtClean="0"/>
              <a:t>flound’ring</a:t>
            </a:r>
            <a:r>
              <a:rPr lang="en-US" sz="1800" i="1" dirty="0" smtClean="0"/>
              <a:t> like a man in fire or lime . . . </a:t>
            </a:r>
          </a:p>
          <a:p>
            <a:pPr>
              <a:buNone/>
            </a:pPr>
            <a:r>
              <a:rPr lang="en-US" sz="1800" i="1" dirty="0" smtClean="0"/>
              <a:t>Dim, through the misty panes and thick green light, </a:t>
            </a:r>
          </a:p>
          <a:p>
            <a:pPr>
              <a:buNone/>
            </a:pPr>
            <a:r>
              <a:rPr lang="en-US" sz="1800" i="1" dirty="0" smtClean="0"/>
              <a:t>As under a green sea, I saw him drowning.</a:t>
            </a:r>
            <a:endParaRPr lang="tr-TR" sz="1800" i="1" dirty="0" smtClean="0"/>
          </a:p>
          <a:p>
            <a:pPr>
              <a:buNone/>
            </a:pPr>
            <a:endParaRPr lang="tr-TR" sz="1800" i="1" dirty="0" smtClean="0"/>
          </a:p>
          <a:p>
            <a:r>
              <a:rPr lang="en-US" sz="1800" dirty="0" smtClean="0"/>
              <a:t>Much of the movement and development in “</a:t>
            </a:r>
            <a:r>
              <a:rPr lang="en-US" sz="1800" dirty="0" err="1" smtClean="0"/>
              <a:t>Dulce</a:t>
            </a:r>
            <a:r>
              <a:rPr lang="en-US" sz="1800" dirty="0" smtClean="0"/>
              <a:t> et Decorum </a:t>
            </a:r>
            <a:r>
              <a:rPr lang="en-US" sz="1800" dirty="0" err="1" smtClean="0"/>
              <a:t>Est</a:t>
            </a:r>
            <a:r>
              <a:rPr lang="en-US" sz="1800" dirty="0" smtClean="0"/>
              <a:t>” stems from the tension that Owen establishes between the united suffering as a group, on the one hand, and on the other hand, the isolated, subjective experience of the individual when he is most alone—namely, at his own violent death. </a:t>
            </a:r>
            <a:endParaRPr lang="tr-TR" sz="1800" dirty="0" smtClean="0"/>
          </a:p>
          <a:p>
            <a:r>
              <a:rPr lang="en-US" sz="1800" dirty="0" smtClean="0"/>
              <a:t>The suffering of the soldiers is intensified gradually through the night walk to the gas attack so that final stanza acts as resolution where the climax is resolved when the narrator address ‘my friend’ who is known to be Jessie Pope. </a:t>
            </a:r>
            <a:endParaRPr lang="tr-TR" sz="1800" i="1" dirty="0" smtClean="0"/>
          </a:p>
          <a:p>
            <a:pPr>
              <a:buNone/>
            </a:pPr>
            <a:r>
              <a:rPr lang="en-US" sz="1800" i="1" dirty="0" smtClean="0"/>
              <a:t> </a:t>
            </a:r>
            <a:endParaRPr lang="tr-TR" sz="1800" i="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600" b="1" dirty="0" err="1"/>
              <a:t>Significance</a:t>
            </a:r>
            <a:r>
              <a:rPr lang="tr-TR" sz="3600" b="1" dirty="0"/>
              <a:t> of WW1</a:t>
            </a:r>
          </a:p>
        </p:txBody>
      </p:sp>
      <p:sp>
        <p:nvSpPr>
          <p:cNvPr id="3" name="İçerik Yer Tutucusu 2"/>
          <p:cNvSpPr>
            <a:spLocks noGrp="1"/>
          </p:cNvSpPr>
          <p:nvPr>
            <p:ph sz="quarter" idx="1"/>
          </p:nvPr>
        </p:nvSpPr>
        <p:spPr/>
        <p:txBody>
          <a:bodyPr>
            <a:normAutofit fontScale="92500" lnSpcReduction="10000"/>
          </a:bodyPr>
          <a:lstStyle/>
          <a:p>
            <a:r>
              <a:rPr lang="en-US" dirty="0"/>
              <a:t>The First World War runs through the British modern-day psyche like no other </a:t>
            </a:r>
            <a:r>
              <a:rPr lang="en-US" dirty="0" smtClean="0"/>
              <a:t>conflict</a:t>
            </a:r>
            <a:r>
              <a:rPr lang="tr-TR" dirty="0" smtClean="0"/>
              <a:t>.</a:t>
            </a:r>
          </a:p>
          <a:p>
            <a:r>
              <a:rPr lang="en-US" dirty="0"/>
              <a:t>It has been described as Britain's 'Vietnam', where the true horror of War touched everyone and everything in the country, breaking through the class barrier and irreversibly altering the social structure of the nation. </a:t>
            </a:r>
            <a:endParaRPr lang="tr-TR" dirty="0" smtClean="0"/>
          </a:p>
          <a:p>
            <a:r>
              <a:rPr lang="en-US" dirty="0" smtClean="0"/>
              <a:t>It </a:t>
            </a:r>
            <a:r>
              <a:rPr lang="en-US" dirty="0"/>
              <a:t>also closely parallels Vietnam as it represents an overwhelming feeling of futility, in that so many lives were wasted for such little gain. </a:t>
            </a:r>
            <a:endParaRPr lang="tr-TR" dirty="0" smtClean="0"/>
          </a:p>
          <a:p>
            <a:r>
              <a:rPr lang="en-US" dirty="0" smtClean="0"/>
              <a:t>Unlike </a:t>
            </a:r>
            <a:r>
              <a:rPr lang="en-US" dirty="0"/>
              <a:t>the Second World War, which more easily falls into the 'just war' definition of right versus wrong, the First World War appears as a conflict with aims that were quickly lost, degenerating to a war of attrition in unbelievable conditions.</a:t>
            </a:r>
          </a:p>
          <a:p>
            <a:endParaRPr lang="tr-TR" dirty="0"/>
          </a:p>
        </p:txBody>
      </p:sp>
    </p:spTree>
    <p:extLst>
      <p:ext uri="{BB962C8B-B14F-4D97-AF65-F5344CB8AC3E}">
        <p14:creationId xmlns:p14="http://schemas.microsoft.com/office/powerpoint/2010/main" val="3973867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07504" y="116632"/>
            <a:ext cx="9036496" cy="6357320"/>
          </a:xfrm>
        </p:spPr>
        <p:txBody>
          <a:bodyPr/>
          <a:lstStyle/>
          <a:p>
            <a:endParaRPr lang="tr-TR" dirty="0" smtClean="0"/>
          </a:p>
          <a:p>
            <a:pPr>
              <a:buNone/>
            </a:pPr>
            <a:r>
              <a:rPr lang="en-US" sz="2000" dirty="0" smtClean="0"/>
              <a:t>If in some smothering dreams you too could pace </a:t>
            </a:r>
          </a:p>
          <a:p>
            <a:pPr>
              <a:buNone/>
            </a:pPr>
            <a:r>
              <a:rPr lang="en-US" sz="2000" dirty="0" smtClean="0"/>
              <a:t>Behind the wagon that we flung him in,... </a:t>
            </a:r>
          </a:p>
          <a:p>
            <a:pPr>
              <a:buNone/>
            </a:pPr>
            <a:r>
              <a:rPr lang="en-US" sz="2000" dirty="0" smtClean="0"/>
              <a:t>My friend, you would not tell with such high zest </a:t>
            </a:r>
          </a:p>
          <a:p>
            <a:pPr>
              <a:buNone/>
            </a:pPr>
            <a:r>
              <a:rPr lang="en-US" sz="2000" dirty="0" smtClean="0"/>
              <a:t>To children ardent for some desperate glory, </a:t>
            </a:r>
          </a:p>
          <a:p>
            <a:pPr>
              <a:buNone/>
            </a:pPr>
            <a:r>
              <a:rPr lang="tr-TR" sz="2000" dirty="0" err="1" smtClean="0"/>
              <a:t>The</a:t>
            </a:r>
            <a:r>
              <a:rPr lang="tr-TR" sz="2000" dirty="0" smtClean="0"/>
              <a:t> </a:t>
            </a:r>
            <a:r>
              <a:rPr lang="tr-TR" sz="2000" dirty="0" err="1" smtClean="0"/>
              <a:t>old</a:t>
            </a:r>
            <a:r>
              <a:rPr lang="tr-TR" sz="2000" dirty="0" smtClean="0"/>
              <a:t> </a:t>
            </a:r>
            <a:r>
              <a:rPr lang="tr-TR" sz="2000" dirty="0" err="1" smtClean="0"/>
              <a:t>Lie</a:t>
            </a:r>
            <a:r>
              <a:rPr lang="tr-TR" sz="2000" dirty="0" smtClean="0"/>
              <a:t>: </a:t>
            </a:r>
            <a:r>
              <a:rPr lang="tr-TR" sz="2000" dirty="0" err="1" smtClean="0"/>
              <a:t>Dulce</a:t>
            </a:r>
            <a:r>
              <a:rPr lang="tr-TR" sz="2000" dirty="0" smtClean="0"/>
              <a:t> et </a:t>
            </a:r>
            <a:r>
              <a:rPr lang="tr-TR" sz="2000" dirty="0" err="1" smtClean="0"/>
              <a:t>decorum</a:t>
            </a:r>
            <a:r>
              <a:rPr lang="tr-TR" sz="2000" dirty="0" smtClean="0"/>
              <a:t> </a:t>
            </a:r>
            <a:r>
              <a:rPr lang="tr-TR" sz="2000" dirty="0" err="1" smtClean="0"/>
              <a:t>est</a:t>
            </a:r>
            <a:r>
              <a:rPr lang="tr-TR" sz="2000" dirty="0" smtClean="0"/>
              <a:t> </a:t>
            </a:r>
          </a:p>
          <a:p>
            <a:pPr>
              <a:buNone/>
            </a:pPr>
            <a:r>
              <a:rPr lang="tr-TR" sz="2000" dirty="0" err="1" smtClean="0"/>
              <a:t>Pro</a:t>
            </a:r>
            <a:r>
              <a:rPr lang="tr-TR" sz="2000" dirty="0" smtClean="0"/>
              <a:t> </a:t>
            </a:r>
            <a:r>
              <a:rPr lang="tr-TR" sz="2000" dirty="0" err="1" smtClean="0"/>
              <a:t>patria</a:t>
            </a:r>
            <a:r>
              <a:rPr lang="tr-TR" sz="2000" dirty="0" smtClean="0"/>
              <a:t> </a:t>
            </a:r>
            <a:r>
              <a:rPr lang="tr-TR" sz="2000" dirty="0" err="1" smtClean="0"/>
              <a:t>mori</a:t>
            </a:r>
            <a:r>
              <a:rPr lang="tr-TR" sz="2000" dirty="0" smtClean="0"/>
              <a:t>. </a:t>
            </a:r>
          </a:p>
          <a:p>
            <a:r>
              <a:rPr lang="en-US" sz="2000" dirty="0" smtClean="0"/>
              <a:t>The poet uses the well-known phrase of the period in his poem not to reinforce its usage but to undervalue it. By opposing those who tell the children about some desperate glory, Owen places himself near the fellow soldiers. The final message of the poem is that there is no glory on the battlefield, but there is plenty of misery. </a:t>
            </a:r>
            <a:endParaRPr lang="tr-TR" sz="2000" dirty="0" smtClean="0"/>
          </a:p>
          <a:p>
            <a:pPr>
              <a:buNone/>
            </a:pPr>
            <a:endParaRPr lang="tr-TR" sz="2000" dirty="0"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Anthem</a:t>
            </a:r>
            <a:r>
              <a:rPr lang="tr-TR" b="1" dirty="0" smtClean="0"/>
              <a:t> </a:t>
            </a:r>
            <a:r>
              <a:rPr lang="tr-TR" b="1" dirty="0" err="1" smtClean="0"/>
              <a:t>For</a:t>
            </a:r>
            <a:r>
              <a:rPr lang="tr-TR" b="1" dirty="0" smtClean="0"/>
              <a:t> </a:t>
            </a:r>
            <a:r>
              <a:rPr lang="tr-TR" b="1" dirty="0" err="1" smtClean="0"/>
              <a:t>Doomed</a:t>
            </a:r>
            <a:r>
              <a:rPr lang="tr-TR" b="1" dirty="0" smtClean="0"/>
              <a:t> </a:t>
            </a:r>
            <a:r>
              <a:rPr lang="tr-TR" b="1" dirty="0" err="1" smtClean="0"/>
              <a:t>Youth</a:t>
            </a:r>
            <a:r>
              <a:rPr lang="tr-TR" b="1" dirty="0" smtClean="0"/>
              <a:t> (1917) </a:t>
            </a:r>
            <a:endParaRPr lang="tr-TR" dirty="0"/>
          </a:p>
        </p:txBody>
      </p:sp>
      <p:pic>
        <p:nvPicPr>
          <p:cNvPr id="4" name="3 İçerik Yer Tutucusu" descr="anthem.jpg"/>
          <p:cNvPicPr>
            <a:picLocks noGrp="1" noChangeAspect="1"/>
          </p:cNvPicPr>
          <p:nvPr>
            <p:ph sz="quarter" idx="1"/>
          </p:nvPr>
        </p:nvPicPr>
        <p:blipFill>
          <a:blip r:embed="rId2" cstate="print"/>
          <a:stretch>
            <a:fillRect/>
          </a:stretch>
        </p:blipFill>
        <p:spPr>
          <a:xfrm>
            <a:off x="107504" y="1340768"/>
            <a:ext cx="9036496" cy="5517231"/>
          </a:xfrm>
        </p:spPr>
      </p:pic>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79512" y="188640"/>
            <a:ext cx="8784976" cy="6285312"/>
          </a:xfrm>
        </p:spPr>
        <p:txBody>
          <a:bodyPr/>
          <a:lstStyle/>
          <a:p>
            <a:endParaRPr lang="tr-TR" dirty="0" smtClean="0"/>
          </a:p>
          <a:p>
            <a:r>
              <a:rPr lang="en-US" dirty="0" smtClean="0"/>
              <a:t>The title of the poem suggests that it deals with an ‘anthem’, which is part of the religious ceremony for the dead. The anthem is ‘often associated with acts of worship, where it is sung by a choir’. However, the poem does not turn out to be an anthem contrary to what the title of the poem suggests. </a:t>
            </a:r>
            <a:endParaRPr lang="tr-TR" dirty="0" smtClean="0"/>
          </a:p>
          <a:p>
            <a:r>
              <a:rPr lang="en-US" dirty="0" smtClean="0"/>
              <a:t>The ‘youth’ in the title is preceded with the gloomy adjective ‘doomed’. The youth is a tragic word to be completed with doomed, and by constructing the title with a tragic emphasis, the poet reveals the meaning of the poem from the very beginning. </a:t>
            </a: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Structure</a:t>
            </a:r>
            <a:r>
              <a:rPr lang="tr-TR" dirty="0" smtClean="0"/>
              <a:t> of </a:t>
            </a:r>
            <a:r>
              <a:rPr lang="tr-TR" dirty="0" err="1" smtClean="0"/>
              <a:t>the</a:t>
            </a:r>
            <a:r>
              <a:rPr lang="tr-TR" dirty="0" smtClean="0"/>
              <a:t> </a:t>
            </a:r>
            <a:r>
              <a:rPr lang="tr-TR" dirty="0" err="1" smtClean="0"/>
              <a:t>poem</a:t>
            </a:r>
            <a:endParaRPr lang="tr-TR" dirty="0"/>
          </a:p>
        </p:txBody>
      </p:sp>
      <p:sp>
        <p:nvSpPr>
          <p:cNvPr id="3" name="2 İçerik Yer Tutucusu"/>
          <p:cNvSpPr>
            <a:spLocks noGrp="1"/>
          </p:cNvSpPr>
          <p:nvPr>
            <p:ph sz="quarter" idx="1"/>
          </p:nvPr>
        </p:nvSpPr>
        <p:spPr/>
        <p:txBody>
          <a:bodyPr>
            <a:normAutofit lnSpcReduction="10000"/>
          </a:bodyPr>
          <a:lstStyle/>
          <a:p>
            <a:r>
              <a:rPr lang="en-US" dirty="0" smtClean="0"/>
              <a:t>The poet uses the sonnet form. Consisting of fourteen lines, the poem is divided into two sections; the first eight lines (the octet) are based on the sounds of the battlefield and the following six lines (the sestet) are based on the mourning of the civilians. The sounds dominate the poem and the transition from the octet to the sestet is by the call of the bugle. </a:t>
            </a:r>
            <a:endParaRPr lang="tr-TR" dirty="0" smtClean="0"/>
          </a:p>
          <a:p>
            <a:r>
              <a:rPr lang="tr-TR" dirty="0" err="1" smtClean="0"/>
              <a:t>By</a:t>
            </a:r>
            <a:r>
              <a:rPr lang="tr-TR" dirty="0" smtClean="0"/>
              <a:t> </a:t>
            </a:r>
            <a:r>
              <a:rPr lang="tr-TR" dirty="0" err="1" smtClean="0"/>
              <a:t>using</a:t>
            </a:r>
            <a:r>
              <a:rPr lang="tr-TR" dirty="0" smtClean="0"/>
              <a:t> a </a:t>
            </a:r>
            <a:r>
              <a:rPr lang="tr-TR" dirty="0" err="1" smtClean="0"/>
              <a:t>sonnet</a:t>
            </a:r>
            <a:r>
              <a:rPr lang="tr-TR" dirty="0" smtClean="0"/>
              <a:t>, </a:t>
            </a:r>
            <a:r>
              <a:rPr lang="tr-TR" dirty="0" err="1" smtClean="0"/>
              <a:t>Owen</a:t>
            </a:r>
            <a:r>
              <a:rPr lang="tr-TR" dirty="0" smtClean="0"/>
              <a:t> </a:t>
            </a:r>
            <a:r>
              <a:rPr lang="tr-TR" dirty="0" err="1" smtClean="0"/>
              <a:t>introduces</a:t>
            </a:r>
            <a:r>
              <a:rPr lang="tr-TR" dirty="0" smtClean="0"/>
              <a:t> a </a:t>
            </a:r>
            <a:r>
              <a:rPr lang="tr-TR" dirty="0" err="1" smtClean="0"/>
              <a:t>touch</a:t>
            </a:r>
            <a:r>
              <a:rPr lang="tr-TR" dirty="0" smtClean="0"/>
              <a:t> of </a:t>
            </a:r>
            <a:r>
              <a:rPr lang="tr-TR" dirty="0" err="1" smtClean="0"/>
              <a:t>irony</a:t>
            </a:r>
            <a:r>
              <a:rPr lang="tr-TR" dirty="0" smtClean="0"/>
              <a:t>, since </a:t>
            </a:r>
            <a:r>
              <a:rPr lang="tr-TR" dirty="0" err="1" smtClean="0"/>
              <a:t>the</a:t>
            </a:r>
            <a:r>
              <a:rPr lang="tr-TR" dirty="0" smtClean="0"/>
              <a:t> </a:t>
            </a:r>
            <a:r>
              <a:rPr lang="tr-TR" dirty="0" err="1" smtClean="0"/>
              <a:t>traditional</a:t>
            </a:r>
            <a:r>
              <a:rPr lang="tr-TR" dirty="0" smtClean="0"/>
              <a:t> </a:t>
            </a:r>
            <a:r>
              <a:rPr lang="tr-TR" dirty="0" err="1" smtClean="0"/>
              <a:t>function</a:t>
            </a:r>
            <a:r>
              <a:rPr lang="tr-TR" dirty="0" smtClean="0"/>
              <a:t> of </a:t>
            </a:r>
            <a:r>
              <a:rPr lang="tr-TR" dirty="0" err="1" smtClean="0"/>
              <a:t>the</a:t>
            </a:r>
            <a:r>
              <a:rPr lang="tr-TR" dirty="0" smtClean="0"/>
              <a:t> </a:t>
            </a:r>
            <a:r>
              <a:rPr lang="tr-TR" dirty="0" err="1" smtClean="0"/>
              <a:t>sonnet</a:t>
            </a:r>
            <a:r>
              <a:rPr lang="tr-TR" dirty="0" smtClean="0"/>
              <a:t> is </a:t>
            </a:r>
            <a:r>
              <a:rPr lang="tr-TR" dirty="0" err="1" smtClean="0"/>
              <a:t>love</a:t>
            </a:r>
            <a:r>
              <a:rPr lang="tr-TR" dirty="0" smtClean="0"/>
              <a:t>, </a:t>
            </a:r>
            <a:r>
              <a:rPr lang="tr-TR" dirty="0" err="1" smtClean="0"/>
              <a:t>and</a:t>
            </a:r>
            <a:r>
              <a:rPr lang="tr-TR" dirty="0" smtClean="0"/>
              <a:t> </a:t>
            </a:r>
            <a:r>
              <a:rPr lang="tr-TR" dirty="0" err="1" smtClean="0"/>
              <a:t>this</a:t>
            </a:r>
            <a:r>
              <a:rPr lang="tr-TR" dirty="0" smtClean="0"/>
              <a:t> </a:t>
            </a:r>
            <a:r>
              <a:rPr lang="tr-TR" dirty="0" err="1" smtClean="0"/>
              <a:t>poem</a:t>
            </a:r>
            <a:r>
              <a:rPr lang="tr-TR" dirty="0" smtClean="0"/>
              <a:t> is </a:t>
            </a:r>
            <a:r>
              <a:rPr lang="tr-TR" dirty="0" err="1" smtClean="0"/>
              <a:t>sort</a:t>
            </a:r>
            <a:r>
              <a:rPr lang="tr-TR" dirty="0" smtClean="0"/>
              <a:t> of anti-</a:t>
            </a:r>
            <a:r>
              <a:rPr lang="tr-TR" dirty="0" err="1" smtClean="0"/>
              <a:t>love</a:t>
            </a:r>
            <a:r>
              <a:rPr lang="tr-TR" dirty="0" smtClean="0"/>
              <a:t> </a:t>
            </a:r>
            <a:r>
              <a:rPr lang="tr-TR" dirty="0" err="1" smtClean="0"/>
              <a:t>sonnet</a:t>
            </a:r>
            <a:r>
              <a:rPr lang="tr-TR" dirty="0" smtClean="0"/>
              <a:t> of </a:t>
            </a:r>
            <a:r>
              <a:rPr lang="tr-TR" dirty="0" err="1" smtClean="0"/>
              <a:t>the</a:t>
            </a:r>
            <a:r>
              <a:rPr lang="tr-TR" dirty="0" smtClean="0"/>
              <a:t> </a:t>
            </a:r>
            <a:r>
              <a:rPr lang="tr-TR" dirty="0" err="1" smtClean="0"/>
              <a:t>young</a:t>
            </a:r>
            <a:r>
              <a:rPr lang="tr-TR" dirty="0" smtClean="0"/>
              <a:t> </a:t>
            </a:r>
            <a:r>
              <a:rPr lang="tr-TR" dirty="0" err="1" smtClean="0"/>
              <a:t>soldier</a:t>
            </a:r>
            <a:r>
              <a:rPr lang="tr-TR" dirty="0" smtClean="0"/>
              <a:t> </a:t>
            </a:r>
            <a:r>
              <a:rPr lang="tr-TR" dirty="0" err="1" smtClean="0"/>
              <a:t>obliged</a:t>
            </a:r>
            <a:r>
              <a:rPr lang="tr-TR" dirty="0" smtClean="0"/>
              <a:t> </a:t>
            </a:r>
            <a:r>
              <a:rPr lang="tr-TR" dirty="0" err="1" smtClean="0"/>
              <a:t>to</a:t>
            </a:r>
            <a:r>
              <a:rPr lang="tr-TR" dirty="0" smtClean="0"/>
              <a:t> </a:t>
            </a:r>
            <a:r>
              <a:rPr lang="tr-TR" dirty="0" err="1" smtClean="0"/>
              <a:t>spend</a:t>
            </a:r>
            <a:r>
              <a:rPr lang="tr-TR" dirty="0" smtClean="0"/>
              <a:t> </a:t>
            </a:r>
            <a:r>
              <a:rPr lang="tr-TR" dirty="0" err="1" smtClean="0"/>
              <a:t>their</a:t>
            </a:r>
            <a:r>
              <a:rPr lang="tr-TR" dirty="0" smtClean="0"/>
              <a:t> time in </a:t>
            </a:r>
            <a:r>
              <a:rPr lang="tr-TR" dirty="0" err="1" smtClean="0"/>
              <a:t>the</a:t>
            </a:r>
            <a:r>
              <a:rPr lang="tr-TR" dirty="0" smtClean="0"/>
              <a:t> </a:t>
            </a:r>
            <a:r>
              <a:rPr lang="tr-TR" dirty="0" err="1" smtClean="0"/>
              <a:t>trenches</a:t>
            </a:r>
            <a:r>
              <a:rPr lang="tr-TR" dirty="0" smtClean="0"/>
              <a:t>.</a:t>
            </a:r>
          </a:p>
          <a:p>
            <a:pPr>
              <a:buNone/>
            </a:pPr>
            <a:endParaRPr lang="tr-TR"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457200" y="116632"/>
            <a:ext cx="8291264" cy="6357320"/>
          </a:xfrm>
        </p:spPr>
        <p:txBody>
          <a:bodyPr>
            <a:normAutofit fontScale="55000" lnSpcReduction="20000"/>
          </a:bodyPr>
          <a:lstStyle/>
          <a:p>
            <a:endParaRPr lang="tr-TR" dirty="0" smtClean="0"/>
          </a:p>
          <a:p>
            <a:pPr fontAlgn="base">
              <a:buNone/>
            </a:pPr>
            <a:r>
              <a:rPr lang="en-US" dirty="0" smtClean="0"/>
              <a:t>What passing-bells for these who die as cattle? </a:t>
            </a:r>
            <a:br>
              <a:rPr lang="en-US" dirty="0" smtClean="0"/>
            </a:br>
            <a:endParaRPr lang="en-US" dirty="0" smtClean="0"/>
          </a:p>
          <a:p>
            <a:pPr fontAlgn="base">
              <a:buNone/>
            </a:pPr>
            <a:r>
              <a:rPr lang="en-US" dirty="0" smtClean="0"/>
              <a:t>     — Only the monstrous anger of the guns. </a:t>
            </a:r>
            <a:br>
              <a:rPr lang="en-US" dirty="0" smtClean="0"/>
            </a:br>
            <a:endParaRPr lang="en-US" dirty="0" smtClean="0"/>
          </a:p>
          <a:p>
            <a:pPr fontAlgn="base">
              <a:buNone/>
            </a:pPr>
            <a:r>
              <a:rPr lang="en-US" dirty="0" smtClean="0"/>
              <a:t>    Only the stuttering rifles' rapid rattle </a:t>
            </a:r>
            <a:br>
              <a:rPr lang="en-US" dirty="0" smtClean="0"/>
            </a:br>
            <a:endParaRPr lang="en-US" dirty="0" smtClean="0"/>
          </a:p>
          <a:p>
            <a:pPr fontAlgn="base">
              <a:buNone/>
            </a:pPr>
            <a:r>
              <a:rPr lang="en-US" dirty="0" smtClean="0"/>
              <a:t>Can patter out their hasty orisons. </a:t>
            </a:r>
            <a:br>
              <a:rPr lang="en-US" dirty="0" smtClean="0"/>
            </a:br>
            <a:endParaRPr lang="en-US" dirty="0" smtClean="0"/>
          </a:p>
          <a:p>
            <a:pPr fontAlgn="base">
              <a:buNone/>
            </a:pPr>
            <a:r>
              <a:rPr lang="en-US" dirty="0" smtClean="0"/>
              <a:t>No mockeries now for them; no prayers nor bells; </a:t>
            </a:r>
            <a:br>
              <a:rPr lang="en-US" dirty="0" smtClean="0"/>
            </a:br>
            <a:endParaRPr lang="en-US" dirty="0" smtClean="0"/>
          </a:p>
          <a:p>
            <a:pPr fontAlgn="base">
              <a:buNone/>
            </a:pPr>
            <a:r>
              <a:rPr lang="en-US" dirty="0" smtClean="0"/>
              <a:t>     Nor any voice of mourning save the choirs,— </a:t>
            </a:r>
            <a:br>
              <a:rPr lang="en-US" dirty="0" smtClean="0"/>
            </a:br>
            <a:endParaRPr lang="en-US" dirty="0" smtClean="0"/>
          </a:p>
          <a:p>
            <a:pPr fontAlgn="base">
              <a:buNone/>
            </a:pPr>
            <a:r>
              <a:rPr lang="en-US" dirty="0" smtClean="0"/>
              <a:t>The shrill, demented choirs of wailing shells; </a:t>
            </a:r>
            <a:br>
              <a:rPr lang="en-US" dirty="0" smtClean="0"/>
            </a:br>
            <a:endParaRPr lang="en-US" dirty="0" smtClean="0"/>
          </a:p>
          <a:p>
            <a:pPr fontAlgn="base">
              <a:buNone/>
            </a:pPr>
            <a:r>
              <a:rPr lang="en-US" dirty="0" smtClean="0"/>
              <a:t>    </a:t>
            </a:r>
            <a:r>
              <a:rPr lang="en-US" dirty="0" smtClean="0">
                <a:solidFill>
                  <a:srgbClr val="FF0000"/>
                </a:solidFill>
              </a:rPr>
              <a:t>And bugles calling for them from sad shires. </a:t>
            </a:r>
            <a:br>
              <a:rPr lang="en-US" dirty="0" smtClean="0">
                <a:solidFill>
                  <a:srgbClr val="FF0000"/>
                </a:solidFill>
              </a:rPr>
            </a:br>
            <a:r>
              <a:rPr lang="en-US" dirty="0" smtClean="0"/>
              <a:t/>
            </a:r>
            <a:br>
              <a:rPr lang="en-US" dirty="0" smtClean="0"/>
            </a:br>
            <a:endParaRPr lang="en-US" dirty="0" smtClean="0"/>
          </a:p>
          <a:p>
            <a:pPr fontAlgn="base">
              <a:buNone/>
            </a:pPr>
            <a:r>
              <a:rPr lang="en-US" dirty="0" smtClean="0"/>
              <a:t>What candles may be held to speed them all? </a:t>
            </a:r>
            <a:br>
              <a:rPr lang="en-US" dirty="0" smtClean="0"/>
            </a:br>
            <a:endParaRPr lang="en-US" dirty="0" smtClean="0"/>
          </a:p>
          <a:p>
            <a:pPr fontAlgn="base">
              <a:buNone/>
            </a:pPr>
            <a:r>
              <a:rPr lang="en-US" dirty="0" smtClean="0"/>
              <a:t>     Not in the hands of boys, but in their eyes </a:t>
            </a:r>
            <a:br>
              <a:rPr lang="en-US" dirty="0" smtClean="0"/>
            </a:br>
            <a:endParaRPr lang="en-US" dirty="0" smtClean="0"/>
          </a:p>
          <a:p>
            <a:pPr fontAlgn="base">
              <a:buNone/>
            </a:pPr>
            <a:r>
              <a:rPr lang="en-US" dirty="0" smtClean="0"/>
              <a:t>Shall shine the holy glimmers of goodbyes. </a:t>
            </a:r>
            <a:br>
              <a:rPr lang="en-US" dirty="0" smtClean="0"/>
            </a:br>
            <a:endParaRPr lang="en-US" dirty="0" smtClean="0"/>
          </a:p>
          <a:p>
            <a:pPr fontAlgn="base">
              <a:buNone/>
            </a:pPr>
            <a:r>
              <a:rPr lang="en-US" dirty="0" smtClean="0"/>
              <a:t>  The pallor of girls' brows shall be their pall; </a:t>
            </a:r>
            <a:br>
              <a:rPr lang="en-US" dirty="0" smtClean="0"/>
            </a:br>
            <a:endParaRPr lang="en-US" dirty="0" smtClean="0"/>
          </a:p>
          <a:p>
            <a:pPr fontAlgn="base">
              <a:buNone/>
            </a:pPr>
            <a:r>
              <a:rPr lang="en-US" dirty="0" smtClean="0"/>
              <a:t>Their flowers the tenderness of patient minds, </a:t>
            </a:r>
            <a:br>
              <a:rPr lang="en-US" dirty="0" smtClean="0"/>
            </a:br>
            <a:endParaRPr lang="en-US" dirty="0" smtClean="0"/>
          </a:p>
          <a:p>
            <a:pPr fontAlgn="base">
              <a:buNone/>
            </a:pPr>
            <a:r>
              <a:rPr lang="en-US" dirty="0" smtClean="0"/>
              <a:t>And each slow dusk a drawing-down of blinds.</a:t>
            </a:r>
            <a:br>
              <a:rPr lang="en-US" dirty="0" smtClean="0"/>
            </a:br>
            <a:endParaRPr lang="en-US" dirty="0" smtClean="0"/>
          </a:p>
          <a:p>
            <a:pPr>
              <a:buNone/>
            </a:pPr>
            <a:r>
              <a:rPr lang="en-US" dirty="0" smtClean="0"/>
              <a:t/>
            </a:r>
            <a:br>
              <a:rPr lang="en-US" dirty="0" smtClean="0"/>
            </a:br>
            <a:endParaRPr lang="tr-TR"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251520" y="332656"/>
            <a:ext cx="8496944" cy="6141296"/>
          </a:xfrm>
        </p:spPr>
        <p:txBody>
          <a:bodyPr>
            <a:normAutofit fontScale="92500"/>
          </a:bodyPr>
          <a:lstStyle/>
          <a:p>
            <a:r>
              <a:rPr lang="en-US" dirty="0" smtClean="0"/>
              <a:t>The poem starts with the question of ‘</a:t>
            </a:r>
            <a:r>
              <a:rPr lang="en-US" dirty="0" smtClean="0">
                <a:solidFill>
                  <a:srgbClr val="FF0000"/>
                </a:solidFill>
              </a:rPr>
              <a:t>What passing-bells for these who die as cattle?</a:t>
            </a:r>
            <a:r>
              <a:rPr lang="en-US" dirty="0" smtClean="0"/>
              <a:t>’ </a:t>
            </a:r>
            <a:endParaRPr lang="tr-TR" dirty="0" smtClean="0"/>
          </a:p>
          <a:p>
            <a:r>
              <a:rPr lang="en-US" dirty="0" smtClean="0"/>
              <a:t>The speaker is seeking the answer of a proper ceremony to take place for the soldiers dying on the battleground. The passing-bells are used to call people to mourn for the dead. </a:t>
            </a:r>
            <a:endParaRPr lang="tr-TR" dirty="0" smtClean="0"/>
          </a:p>
          <a:p>
            <a:r>
              <a:rPr lang="en-US" dirty="0" smtClean="0"/>
              <a:t>The word ‘cattle’ clearly reveals the attitude of the speaker towards the death of the soldiers. The soldiers die as cattle and they die </a:t>
            </a:r>
            <a:r>
              <a:rPr lang="en-US" dirty="0" err="1" smtClean="0"/>
              <a:t>unheroic</a:t>
            </a:r>
            <a:r>
              <a:rPr lang="en-US" dirty="0" smtClean="0"/>
              <a:t> deaths in large numbers, reminding the mass slaughter of the animals.</a:t>
            </a:r>
            <a:endParaRPr lang="tr-TR" dirty="0" smtClean="0"/>
          </a:p>
          <a:p>
            <a:r>
              <a:rPr lang="en-US" dirty="0" smtClean="0"/>
              <a:t> The poem works through a series of contrasts to suggest that the realities of war negate the values of ordinary, peaceful life; in particular, war negates Christianity. </a:t>
            </a:r>
            <a:endParaRPr lang="tr-TR" dirty="0" smtClean="0"/>
          </a:p>
          <a:p>
            <a:r>
              <a:rPr lang="en-US" dirty="0" smtClean="0"/>
              <a:t>Earlier drafts of “Anthem for Doomed Youth” contained more patriotic and sanctifying language, but Owen subsequently added elements to heighten the sense of dissonance between the solemn religious rites known during peace and the cruel parody of these ceremonies in war. </a:t>
            </a:r>
            <a:endParaRPr lang="tr-TR"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457200" y="332656"/>
            <a:ext cx="3657600" cy="5839544"/>
          </a:xfrm>
        </p:spPr>
        <p:txBody>
          <a:bodyPr>
            <a:normAutofit fontScale="92500"/>
          </a:bodyPr>
          <a:lstStyle/>
          <a:p>
            <a:r>
              <a:rPr lang="en-GB" b="1" dirty="0" smtClean="0"/>
              <a:t>Traditional Funeral / Religious Ceremonies</a:t>
            </a:r>
            <a:endParaRPr lang="tr-TR" b="1" dirty="0" smtClean="0"/>
          </a:p>
          <a:p>
            <a:pPr>
              <a:buNone/>
            </a:pPr>
            <a:r>
              <a:rPr lang="en-GB" dirty="0" smtClean="0"/>
              <a:t>“Anthem”</a:t>
            </a:r>
            <a:endParaRPr lang="tr-TR" dirty="0" smtClean="0"/>
          </a:p>
          <a:p>
            <a:pPr>
              <a:buNone/>
            </a:pPr>
            <a:r>
              <a:rPr lang="en-GB" dirty="0" smtClean="0"/>
              <a:t>Church bells announcing death</a:t>
            </a:r>
            <a:endParaRPr lang="tr-TR" dirty="0" smtClean="0"/>
          </a:p>
          <a:p>
            <a:pPr>
              <a:buNone/>
            </a:pPr>
            <a:r>
              <a:rPr lang="en-GB" dirty="0" smtClean="0"/>
              <a:t>Prayers for the deceased</a:t>
            </a:r>
            <a:endParaRPr lang="tr-TR" dirty="0" smtClean="0"/>
          </a:p>
          <a:p>
            <a:pPr>
              <a:buNone/>
            </a:pPr>
            <a:r>
              <a:rPr lang="en-GB" dirty="0" smtClean="0"/>
              <a:t>Choirs singing hymns</a:t>
            </a:r>
            <a:endParaRPr lang="tr-TR" dirty="0" smtClean="0"/>
          </a:p>
          <a:p>
            <a:pPr>
              <a:buNone/>
            </a:pPr>
            <a:r>
              <a:rPr lang="en-GB" dirty="0" smtClean="0"/>
              <a:t>Candles held by alter boys</a:t>
            </a:r>
            <a:endParaRPr lang="tr-TR" dirty="0" smtClean="0"/>
          </a:p>
          <a:p>
            <a:pPr>
              <a:buNone/>
            </a:pPr>
            <a:r>
              <a:rPr lang="en-GB" dirty="0" smtClean="0"/>
              <a:t>Velvet cloth to cover coffin</a:t>
            </a:r>
            <a:endParaRPr lang="tr-TR" dirty="0" smtClean="0"/>
          </a:p>
          <a:p>
            <a:pPr>
              <a:buNone/>
            </a:pPr>
            <a:r>
              <a:rPr lang="en-GB" dirty="0" smtClean="0"/>
              <a:t>Flowers</a:t>
            </a:r>
            <a:endParaRPr lang="tr-TR" dirty="0" smtClean="0"/>
          </a:p>
          <a:p>
            <a:pPr>
              <a:buNone/>
            </a:pPr>
            <a:r>
              <a:rPr lang="en-GB" dirty="0" smtClean="0"/>
              <a:t>Drawing down of blinds out of respect and mourning.</a:t>
            </a:r>
            <a:endParaRPr lang="tr-TR" dirty="0" smtClean="0"/>
          </a:p>
          <a:p>
            <a:pPr>
              <a:buNone/>
            </a:pPr>
            <a:endParaRPr lang="tr-TR" b="1" dirty="0"/>
          </a:p>
        </p:txBody>
      </p:sp>
      <p:sp>
        <p:nvSpPr>
          <p:cNvPr id="4" name="3 İçerik Yer Tutucusu"/>
          <p:cNvSpPr>
            <a:spLocks noGrp="1"/>
          </p:cNvSpPr>
          <p:nvPr>
            <p:ph sz="quarter" idx="2"/>
          </p:nvPr>
        </p:nvSpPr>
        <p:spPr>
          <a:xfrm>
            <a:off x="4270248" y="332656"/>
            <a:ext cx="3657600" cy="5839544"/>
          </a:xfrm>
        </p:spPr>
        <p:txBody>
          <a:bodyPr>
            <a:normAutofit fontScale="92500"/>
          </a:bodyPr>
          <a:lstStyle/>
          <a:p>
            <a:r>
              <a:rPr lang="en-GB" b="1" dirty="0" smtClean="0"/>
              <a:t>Death on the Battlefield</a:t>
            </a:r>
            <a:endParaRPr lang="tr-TR" b="1" dirty="0" smtClean="0"/>
          </a:p>
          <a:p>
            <a:pPr>
              <a:buNone/>
            </a:pPr>
            <a:r>
              <a:rPr lang="en-GB" dirty="0" smtClean="0"/>
              <a:t>“Doomed Youth”</a:t>
            </a:r>
            <a:endParaRPr lang="tr-TR" dirty="0" smtClean="0"/>
          </a:p>
          <a:p>
            <a:pPr>
              <a:buNone/>
            </a:pPr>
            <a:r>
              <a:rPr lang="en-GB" dirty="0" smtClean="0"/>
              <a:t>Gunfire</a:t>
            </a:r>
            <a:endParaRPr lang="tr-TR" dirty="0" smtClean="0"/>
          </a:p>
          <a:p>
            <a:pPr>
              <a:buNone/>
            </a:pPr>
            <a:r>
              <a:rPr lang="en-GB" dirty="0" smtClean="0"/>
              <a:t>Rifle fire</a:t>
            </a:r>
            <a:endParaRPr lang="tr-TR" b="1" dirty="0" smtClean="0"/>
          </a:p>
          <a:p>
            <a:pPr>
              <a:buNone/>
            </a:pPr>
            <a:r>
              <a:rPr lang="en-GB" dirty="0" smtClean="0"/>
              <a:t>“demented choirs of wailing shells”</a:t>
            </a:r>
            <a:endParaRPr lang="tr-TR" dirty="0" smtClean="0"/>
          </a:p>
          <a:p>
            <a:pPr>
              <a:buNone/>
            </a:pPr>
            <a:r>
              <a:rPr lang="en-GB" dirty="0" smtClean="0"/>
              <a:t>Light reflected in dead soldiers’ eyes</a:t>
            </a:r>
            <a:endParaRPr lang="tr-TR" dirty="0" smtClean="0"/>
          </a:p>
          <a:p>
            <a:pPr>
              <a:buNone/>
            </a:pPr>
            <a:r>
              <a:rPr lang="en-GB" dirty="0" smtClean="0"/>
              <a:t>The pale, mourning faces of young girls</a:t>
            </a:r>
            <a:endParaRPr lang="tr-TR" dirty="0" smtClean="0"/>
          </a:p>
          <a:p>
            <a:pPr>
              <a:buNone/>
            </a:pPr>
            <a:r>
              <a:rPr lang="en-GB" dirty="0" smtClean="0"/>
              <a:t>Kind, mourning thoughts of loved ones</a:t>
            </a:r>
            <a:endParaRPr lang="tr-TR" dirty="0" smtClean="0"/>
          </a:p>
          <a:p>
            <a:pPr>
              <a:buNone/>
            </a:pPr>
            <a:r>
              <a:rPr lang="en-GB" dirty="0" smtClean="0"/>
              <a:t>Each slow dusk falling on the battlefield</a:t>
            </a:r>
            <a:endParaRPr lang="tr-TR" dirty="0" smtClean="0"/>
          </a:p>
          <a:p>
            <a:endParaRPr lang="tr-TR" b="1"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018"/>
          </a:xfrm>
        </p:spPr>
        <p:txBody>
          <a:bodyPr>
            <a:normAutofit fontScale="90000"/>
          </a:bodyPr>
          <a:lstStyle/>
          <a:p>
            <a:endParaRPr lang="tr-TR" dirty="0"/>
          </a:p>
        </p:txBody>
      </p:sp>
      <p:sp>
        <p:nvSpPr>
          <p:cNvPr id="3" name="2 İçerik Yer Tutucusu"/>
          <p:cNvSpPr>
            <a:spLocks noGrp="1"/>
          </p:cNvSpPr>
          <p:nvPr>
            <p:ph sz="quarter" idx="1"/>
          </p:nvPr>
        </p:nvSpPr>
        <p:spPr>
          <a:xfrm>
            <a:off x="179512" y="332656"/>
            <a:ext cx="7745288" cy="6141296"/>
          </a:xfrm>
        </p:spPr>
        <p:txBody>
          <a:bodyPr>
            <a:normAutofit fontScale="92500"/>
          </a:bodyPr>
          <a:lstStyle/>
          <a:p>
            <a:r>
              <a:rPr lang="en-US" dirty="0" smtClean="0"/>
              <a:t>The first line, for instance, shows how the experience of death, as well as our response to it, has been warped by the nature of war; in war, men suffer the senseless, anonymous death of cattle, and their death is </a:t>
            </a:r>
            <a:r>
              <a:rPr lang="en-US" dirty="0" err="1" smtClean="0"/>
              <a:t>honoured</a:t>
            </a:r>
            <a:r>
              <a:rPr lang="en-US" dirty="0" smtClean="0"/>
              <a:t> merely with more fighting. </a:t>
            </a:r>
            <a:endParaRPr lang="tr-TR" dirty="0" smtClean="0"/>
          </a:p>
          <a:p>
            <a:r>
              <a:rPr lang="en-US" dirty="0" smtClean="0"/>
              <a:t>In addition to the image of men being slaughtered like cattle, the poem describes the “monstrous anger of the guns,” the meaningless repetition of the pattering rifles, and the “shrill, demented choirs” of the shells. </a:t>
            </a:r>
            <a:endParaRPr lang="tr-TR" dirty="0" smtClean="0"/>
          </a:p>
          <a:p>
            <a:r>
              <a:rPr lang="en-US" dirty="0" smtClean="0"/>
              <a:t>By the end of the first stanza, one is left with the sense that not only does the war erase the trappings of Christianity, but religion itself is revealed to be impotent and meaningless. </a:t>
            </a:r>
            <a:endParaRPr lang="tr-TR" dirty="0" smtClean="0"/>
          </a:p>
          <a:p>
            <a:r>
              <a:rPr lang="en-US" dirty="0" smtClean="0"/>
              <a:t>The same bugles that now sound the “Last Post” for the fallen soldiers were the ones that previously called them to </a:t>
            </a:r>
            <a:r>
              <a:rPr lang="en-US" dirty="0" err="1" smtClean="0"/>
              <a:t>colours</a:t>
            </a:r>
            <a:r>
              <a:rPr lang="en-US" dirty="0" smtClean="0"/>
              <a:t>. </a:t>
            </a:r>
            <a:endParaRPr lang="tr-TR"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228919"/>
            <a:ext cx="7467600" cy="45719"/>
          </a:xfrm>
        </p:spPr>
        <p:txBody>
          <a:bodyPr>
            <a:normAutofit fontScale="90000"/>
          </a:bodyPr>
          <a:lstStyle/>
          <a:p>
            <a:endParaRPr lang="tr-TR" dirty="0"/>
          </a:p>
        </p:txBody>
      </p:sp>
      <p:sp>
        <p:nvSpPr>
          <p:cNvPr id="3" name="2 İçerik Yer Tutucusu"/>
          <p:cNvSpPr>
            <a:spLocks noGrp="1"/>
          </p:cNvSpPr>
          <p:nvPr>
            <p:ph sz="quarter" idx="1"/>
          </p:nvPr>
        </p:nvSpPr>
        <p:spPr>
          <a:xfrm>
            <a:off x="179512" y="188640"/>
            <a:ext cx="7745288" cy="6285312"/>
          </a:xfrm>
        </p:spPr>
        <p:txBody>
          <a:bodyPr>
            <a:normAutofit fontScale="92500" lnSpcReduction="20000"/>
          </a:bodyPr>
          <a:lstStyle/>
          <a:p>
            <a:endParaRPr lang="tr-TR" dirty="0" smtClean="0"/>
          </a:p>
          <a:p>
            <a:r>
              <a:rPr lang="en-US" dirty="0" smtClean="0"/>
              <a:t>Church and state are thus both implicated in the betrayal of the soldiers.</a:t>
            </a:r>
            <a:endParaRPr lang="tr-TR" dirty="0" smtClean="0"/>
          </a:p>
          <a:p>
            <a:r>
              <a:rPr lang="en-US" dirty="0" smtClean="0"/>
              <a:t> </a:t>
            </a:r>
            <a:r>
              <a:rPr lang="en-US" dirty="0" err="1" smtClean="0"/>
              <a:t>Owen’s</a:t>
            </a:r>
            <a:r>
              <a:rPr lang="en-US" dirty="0" smtClean="0"/>
              <a:t> preoccupation with the inadequacy of traditional evaluations of the world, particularly religion, may have stemmed in part from his own experience with Christianity as a child. </a:t>
            </a:r>
            <a:endParaRPr lang="tr-TR" dirty="0" smtClean="0"/>
          </a:p>
          <a:p>
            <a:r>
              <a:rPr lang="en-US" dirty="0" smtClean="0"/>
              <a:t>Growing up, he read a passage from the Bible every day and sometimes on Sundays would rearrange his parents’ sitting room to represent a church. </a:t>
            </a:r>
            <a:endParaRPr lang="tr-TR" dirty="0" smtClean="0"/>
          </a:p>
          <a:p>
            <a:r>
              <a:rPr lang="en-US" dirty="0" smtClean="0"/>
              <a:t>Gathering the rest of the family into the room, the young Owen would provide them with an evening service complete with sermon. </a:t>
            </a:r>
            <a:endParaRPr lang="tr-TR" dirty="0" smtClean="0"/>
          </a:p>
          <a:p>
            <a:r>
              <a:rPr lang="en-US" dirty="0" smtClean="0"/>
              <a:t>Later, while preparing for the university entrance exam, Owen served as a lay assistant to the Rev. Herbert </a:t>
            </a:r>
            <a:r>
              <a:rPr lang="en-US" dirty="0" err="1" smtClean="0"/>
              <a:t>Wigan</a:t>
            </a:r>
            <a:r>
              <a:rPr lang="en-US" dirty="0" smtClean="0"/>
              <a:t>. </a:t>
            </a:r>
            <a:endParaRPr lang="tr-TR" dirty="0" smtClean="0"/>
          </a:p>
          <a:p>
            <a:r>
              <a:rPr lang="en-US" dirty="0" smtClean="0"/>
              <a:t>He gradually grew disillusioned with the conservative, evangelical religion offered by </a:t>
            </a:r>
            <a:r>
              <a:rPr lang="en-US" dirty="0" err="1" smtClean="0"/>
              <a:t>Wigan</a:t>
            </a:r>
            <a:r>
              <a:rPr lang="en-US" dirty="0" smtClean="0"/>
              <a:t>, and perhaps this early sensitivity to the limitations of formal religious activity paved the way for his later indignation at the church’s support of the war. </a:t>
            </a:r>
            <a:endParaRPr lang="tr-TR"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ISAAC ROSENBERG (1890-1918)</a:t>
            </a:r>
            <a:endParaRPr lang="tr-TR" dirty="0"/>
          </a:p>
        </p:txBody>
      </p:sp>
      <p:pic>
        <p:nvPicPr>
          <p:cNvPr id="4" name="3 İçerik Yer Tutucusu" descr="rosenberg.jpg"/>
          <p:cNvPicPr>
            <a:picLocks noGrp="1" noChangeAspect="1"/>
          </p:cNvPicPr>
          <p:nvPr>
            <p:ph sz="quarter" idx="1"/>
          </p:nvPr>
        </p:nvPicPr>
        <p:blipFill>
          <a:blip r:embed="rId2" cstate="print"/>
          <a:stretch>
            <a:fillRect/>
          </a:stretch>
        </p:blipFill>
        <p:spPr>
          <a:xfrm>
            <a:off x="57300" y="1340768"/>
            <a:ext cx="9086700" cy="5517232"/>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2120</TotalTime>
  <Words>12477</Words>
  <Application>Microsoft Office PowerPoint</Application>
  <PresentationFormat>Ekran Gösterisi (4:3)</PresentationFormat>
  <Paragraphs>722</Paragraphs>
  <Slides>124</Slides>
  <Notes>2</Notes>
  <HiddenSlides>0</HiddenSlides>
  <MMClips>0</MMClips>
  <ScaleCrop>false</ScaleCrop>
  <HeadingPairs>
    <vt:vector size="4" baseType="variant">
      <vt:variant>
        <vt:lpstr>Tema</vt:lpstr>
      </vt:variant>
      <vt:variant>
        <vt:i4>1</vt:i4>
      </vt:variant>
      <vt:variant>
        <vt:lpstr>Slayt Başlıkları</vt:lpstr>
      </vt:variant>
      <vt:variant>
        <vt:i4>124</vt:i4>
      </vt:variant>
    </vt:vector>
  </HeadingPairs>
  <TitlesOfParts>
    <vt:vector size="125" baseType="lpstr">
      <vt:lpstr>Cumba</vt:lpstr>
      <vt:lpstr>PowerPoint Sunusu</vt:lpstr>
      <vt:lpstr>PowerPoint Sunusu</vt:lpstr>
      <vt:lpstr>About WORLD WAR I (1914-1918)</vt:lpstr>
      <vt:lpstr>PowerPoint Sunusu</vt:lpstr>
      <vt:lpstr>PowerPoint Sunusu</vt:lpstr>
      <vt:lpstr>PowerPoint Sunusu</vt:lpstr>
      <vt:lpstr>PowerPoint Sunusu</vt:lpstr>
      <vt:lpstr>VEILED REASON OF THE CONFLICT</vt:lpstr>
      <vt:lpstr>Significance of WW1</vt:lpstr>
      <vt:lpstr>PowerPoint Sunusu</vt:lpstr>
      <vt:lpstr>PowerPoint Sunusu</vt:lpstr>
      <vt:lpstr>PowerPoint Sunusu</vt:lpstr>
      <vt:lpstr>PROPAGANDA OF THE WAR AND THE RECRUITING</vt:lpstr>
      <vt:lpstr>PowerPoint Sunusu</vt:lpstr>
      <vt:lpstr>PowerPoint Sunusu</vt:lpstr>
      <vt:lpstr>PowerPoint Sunusu</vt:lpstr>
      <vt:lpstr>PowerPoint Sunusu</vt:lpstr>
      <vt:lpstr>PowerPoint Sunusu</vt:lpstr>
      <vt:lpstr>PowerPoint Sunusu</vt:lpstr>
      <vt:lpstr>PowerPoint Sunusu</vt:lpstr>
      <vt:lpstr>RUDYARD KIPLING (1865-1936)</vt:lpstr>
      <vt:lpstr>PowerPoint Sunusu</vt:lpstr>
      <vt:lpstr>PowerPoint Sunusu</vt:lpstr>
      <vt:lpstr>PowerPoint Sunusu</vt:lpstr>
      <vt:lpstr>PowerPoint Sunusu</vt:lpstr>
      <vt:lpstr>PowerPoint Sunusu</vt:lpstr>
      <vt:lpstr>PowerPoint Sunusu</vt:lpstr>
      <vt:lpstr>PowerPoint Sunusu</vt:lpstr>
      <vt:lpstr>PowerPoint Sunusu</vt:lpstr>
      <vt:lpstr>RUPERT BROOKE (1887-1915)</vt:lpstr>
      <vt:lpstr>PowerPoint Sunusu</vt:lpstr>
      <vt:lpstr>PowerPoint Sunusu</vt:lpstr>
      <vt:lpstr>PowerPoint Sunusu</vt:lpstr>
      <vt:lpstr>PowerPoint Sunusu</vt:lpstr>
      <vt:lpstr>PowerPoint Sunusu</vt:lpstr>
      <vt:lpstr>JESSIE POPE (1868-1941)</vt:lpstr>
      <vt:lpstr>                     </vt:lpstr>
      <vt:lpstr>PowerPoint Sunusu</vt:lpstr>
      <vt:lpstr>PowerPoint Sunusu</vt:lpstr>
      <vt:lpstr>PowerPoint Sunusu</vt:lpstr>
      <vt:lpstr>PowerPoint Sunusu</vt:lpstr>
      <vt:lpstr>THEORY OF WAR POETRY</vt:lpstr>
      <vt:lpstr>PowerPoint Sunusu</vt:lpstr>
      <vt:lpstr>PowerPoint Sunusu</vt:lpstr>
      <vt:lpstr>PowerPoint Sunusu</vt:lpstr>
      <vt:lpstr>PowerPoint Sunusu</vt:lpstr>
      <vt:lpstr>ANTI-WAR POETS</vt:lpstr>
      <vt:lpstr>SIGFRIED SASSON (1886-1967)</vt:lpstr>
      <vt:lpstr>PowerPoint Sunusu</vt:lpstr>
      <vt:lpstr>PowerPoint Sunusu</vt:lpstr>
      <vt:lpstr>PowerPoint Sunusu</vt:lpstr>
      <vt:lpstr>PowerPoint Sunusu</vt:lpstr>
      <vt:lpstr>PowerPoint Sunusu</vt:lpstr>
      <vt:lpstr>PowerPoint Sunusu</vt:lpstr>
      <vt:lpstr>‘’THEY’’ (1918)</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GLORY OF WOMEN (1918)</vt:lpstr>
      <vt:lpstr>PowerPoint Sunusu</vt:lpstr>
      <vt:lpstr>PowerPoint Sunusu</vt:lpstr>
      <vt:lpstr>PowerPoint Sunusu</vt:lpstr>
      <vt:lpstr>PowerPoint Sunusu</vt:lpstr>
      <vt:lpstr>‘’The GENERAL’’ (1917)</vt:lpstr>
      <vt:lpstr>PowerPoint Sunusu</vt:lpstr>
      <vt:lpstr>PowerPoint Sunusu</vt:lpstr>
      <vt:lpstr>PowerPoint Sunusu</vt:lpstr>
      <vt:lpstr>PowerPoint Sunusu</vt:lpstr>
      <vt:lpstr>PowerPoint Sunusu</vt:lpstr>
      <vt:lpstr>WILFRED OWEN (1893-1918)</vt:lpstr>
      <vt:lpstr>PowerPoint Sunusu</vt:lpstr>
      <vt:lpstr>PowerPoint Sunusu</vt:lpstr>
      <vt:lpstr>PowerPoint Sunusu</vt:lpstr>
      <vt:lpstr>PowerPoint Sunusu</vt:lpstr>
      <vt:lpstr>PowerPoint Sunusu</vt:lpstr>
      <vt:lpstr>PowerPoint Sunusu</vt:lpstr>
      <vt:lpstr>PowerPoint Sunusu</vt:lpstr>
      <vt:lpstr>Dulce Et Decorum Est  (“It is sweet and fitting to die for one’s country.”)</vt:lpstr>
      <vt:lpstr>PowerPoint Sunusu</vt:lpstr>
      <vt:lpstr>PowerPoint Sunusu</vt:lpstr>
      <vt:lpstr>PowerPoint Sunusu</vt:lpstr>
      <vt:lpstr>PowerPoint Sunusu</vt:lpstr>
      <vt:lpstr>PowerPoint Sunusu</vt:lpstr>
      <vt:lpstr>PowerPoint Sunusu</vt:lpstr>
      <vt:lpstr>Anthem For Doomed Youth (1917) </vt:lpstr>
      <vt:lpstr>PowerPoint Sunusu</vt:lpstr>
      <vt:lpstr>Structure of the poem</vt:lpstr>
      <vt:lpstr>PowerPoint Sunusu</vt:lpstr>
      <vt:lpstr>PowerPoint Sunusu</vt:lpstr>
      <vt:lpstr>PowerPoint Sunusu</vt:lpstr>
      <vt:lpstr>PowerPoint Sunusu</vt:lpstr>
      <vt:lpstr>PowerPoint Sunusu</vt:lpstr>
      <vt:lpstr>ISAAC ROSENBERG (1890-1918)</vt:lpstr>
      <vt:lpstr>PowerPoint Sunusu</vt:lpstr>
      <vt:lpstr>PowerPoint Sunusu</vt:lpstr>
      <vt:lpstr>PowerPoint Sunusu</vt:lpstr>
      <vt:lpstr>PowerPoint Sunusu</vt:lpstr>
      <vt:lpstr>PowerPoint Sunusu</vt:lpstr>
      <vt:lpstr>PowerPoint Sunusu</vt:lpstr>
      <vt:lpstr>PowerPoint Sunusu</vt:lpstr>
      <vt:lpstr>Break of Day In The Trenches (1916)</vt:lpstr>
      <vt:lpstr>PowerPoint Sunusu</vt:lpstr>
      <vt:lpstr>PowerPoint Sunusu</vt:lpstr>
      <vt:lpstr>PowerPoint Sunusu</vt:lpstr>
      <vt:lpstr>PowerPoint Sunusu</vt:lpstr>
      <vt:lpstr>PowerPoint Sunusu</vt:lpstr>
      <vt:lpstr>Dead Man’s Dump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Emrah Işık</dc:creator>
  <cp:lastModifiedBy>Emrah Işık</cp:lastModifiedBy>
  <cp:revision>90</cp:revision>
  <dcterms:created xsi:type="dcterms:W3CDTF">2017-11-15T08:15:15Z</dcterms:created>
  <dcterms:modified xsi:type="dcterms:W3CDTF">2017-12-28T09:22:52Z</dcterms:modified>
</cp:coreProperties>
</file>