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2"/>
  </p:notesMasterIdLst>
  <p:sldIdLst>
    <p:sldId id="566" r:id="rId2"/>
    <p:sldId id="567" r:id="rId3"/>
    <p:sldId id="602" r:id="rId4"/>
    <p:sldId id="568" r:id="rId5"/>
    <p:sldId id="569" r:id="rId6"/>
    <p:sldId id="570" r:id="rId7"/>
    <p:sldId id="603" r:id="rId8"/>
    <p:sldId id="571" r:id="rId9"/>
    <p:sldId id="572" r:id="rId10"/>
    <p:sldId id="573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rkan Akdogan" initials="E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34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b="1" dirty="0" smtClean="0">
                <a:solidFill>
                  <a:schemeClr val="bg1"/>
                </a:solidFill>
              </a:rPr>
              <a:t>ULUSLARARASI HUKUKUN BAĞLAYICILIĞINI AÇIKLAYAN GÖRÜŞLER</a:t>
            </a:r>
            <a:endParaRPr lang="tr-TR" sz="3600" b="1" dirty="0">
              <a:solidFill>
                <a:schemeClr val="bg1"/>
              </a:solidFill>
            </a:endParaRPr>
          </a:p>
        </p:txBody>
      </p:sp>
      <p:sp>
        <p:nvSpPr>
          <p:cNvPr id="4" name="Serbest Form 3"/>
          <p:cNvSpPr/>
          <p:nvPr/>
        </p:nvSpPr>
        <p:spPr>
          <a:xfrm>
            <a:off x="3423210" y="1792877"/>
            <a:ext cx="2077491" cy="1350369"/>
          </a:xfrm>
          <a:custGeom>
            <a:avLst/>
            <a:gdLst>
              <a:gd name="connsiteX0" fmla="*/ 0 w 2077491"/>
              <a:gd name="connsiteY0" fmla="*/ 225066 h 1350369"/>
              <a:gd name="connsiteX1" fmla="*/ 225066 w 2077491"/>
              <a:gd name="connsiteY1" fmla="*/ 0 h 1350369"/>
              <a:gd name="connsiteX2" fmla="*/ 1852425 w 2077491"/>
              <a:gd name="connsiteY2" fmla="*/ 0 h 1350369"/>
              <a:gd name="connsiteX3" fmla="*/ 2077491 w 2077491"/>
              <a:gd name="connsiteY3" fmla="*/ 225066 h 1350369"/>
              <a:gd name="connsiteX4" fmla="*/ 2077491 w 2077491"/>
              <a:gd name="connsiteY4" fmla="*/ 1125303 h 1350369"/>
              <a:gd name="connsiteX5" fmla="*/ 1852425 w 2077491"/>
              <a:gd name="connsiteY5" fmla="*/ 1350369 h 1350369"/>
              <a:gd name="connsiteX6" fmla="*/ 225066 w 2077491"/>
              <a:gd name="connsiteY6" fmla="*/ 1350369 h 1350369"/>
              <a:gd name="connsiteX7" fmla="*/ 0 w 2077491"/>
              <a:gd name="connsiteY7" fmla="*/ 1125303 h 1350369"/>
              <a:gd name="connsiteX8" fmla="*/ 0 w 2077491"/>
              <a:gd name="connsiteY8" fmla="*/ 225066 h 1350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7491" h="1350369">
                <a:moveTo>
                  <a:pt x="0" y="225066"/>
                </a:moveTo>
                <a:cubicBezTo>
                  <a:pt x="0" y="100765"/>
                  <a:pt x="100765" y="0"/>
                  <a:pt x="225066" y="0"/>
                </a:cubicBezTo>
                <a:lnTo>
                  <a:pt x="1852425" y="0"/>
                </a:lnTo>
                <a:cubicBezTo>
                  <a:pt x="1976726" y="0"/>
                  <a:pt x="2077491" y="100765"/>
                  <a:pt x="2077491" y="225066"/>
                </a:cubicBezTo>
                <a:lnTo>
                  <a:pt x="2077491" y="1125303"/>
                </a:lnTo>
                <a:cubicBezTo>
                  <a:pt x="2077491" y="1249604"/>
                  <a:pt x="1976726" y="1350369"/>
                  <a:pt x="1852425" y="1350369"/>
                </a:cubicBezTo>
                <a:lnTo>
                  <a:pt x="225066" y="1350369"/>
                </a:lnTo>
                <a:cubicBezTo>
                  <a:pt x="100765" y="1350369"/>
                  <a:pt x="0" y="1249604"/>
                  <a:pt x="0" y="1125303"/>
                </a:cubicBezTo>
                <a:lnTo>
                  <a:pt x="0" y="225066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4030" tIns="184030" rIns="184030" bIns="184030" numCol="1" spcCol="1270" anchor="ctr" anchorCtr="0">
            <a:noAutofit/>
          </a:bodyPr>
          <a:lstStyle/>
          <a:p>
            <a:pPr lvl="0" algn="ctr" defTabSz="1377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3100" b="1" kern="1200" dirty="0" smtClean="0"/>
              <a:t>Doğal hukuk</a:t>
            </a:r>
            <a:endParaRPr lang="tr-TR" sz="3100" b="1" kern="1200" dirty="0"/>
          </a:p>
        </p:txBody>
      </p:sp>
      <p:sp>
        <p:nvSpPr>
          <p:cNvPr id="5" name="Serbest Form 4"/>
          <p:cNvSpPr/>
          <p:nvPr/>
        </p:nvSpPr>
        <p:spPr>
          <a:xfrm>
            <a:off x="2434911" y="2238212"/>
            <a:ext cx="3599586" cy="359958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3073006" y="527715"/>
                </a:moveTo>
                <a:arcTo wR="1799793" hR="1799793" stAng="18901535" swAng="1932602"/>
              </a:path>
            </a:pathLst>
          </a:custGeom>
          <a:noFill/>
          <a:ln w="25400"/>
        </p:spPr>
        <p:style>
          <a:lnRef idx="1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Serbest Form 5"/>
          <p:cNvSpPr/>
          <p:nvPr/>
        </p:nvSpPr>
        <p:spPr>
          <a:xfrm>
            <a:off x="4994842" y="3650290"/>
            <a:ext cx="2077491" cy="1350369"/>
          </a:xfrm>
          <a:custGeom>
            <a:avLst/>
            <a:gdLst>
              <a:gd name="connsiteX0" fmla="*/ 0 w 2077491"/>
              <a:gd name="connsiteY0" fmla="*/ 225066 h 1350369"/>
              <a:gd name="connsiteX1" fmla="*/ 225066 w 2077491"/>
              <a:gd name="connsiteY1" fmla="*/ 0 h 1350369"/>
              <a:gd name="connsiteX2" fmla="*/ 1852425 w 2077491"/>
              <a:gd name="connsiteY2" fmla="*/ 0 h 1350369"/>
              <a:gd name="connsiteX3" fmla="*/ 2077491 w 2077491"/>
              <a:gd name="connsiteY3" fmla="*/ 225066 h 1350369"/>
              <a:gd name="connsiteX4" fmla="*/ 2077491 w 2077491"/>
              <a:gd name="connsiteY4" fmla="*/ 1125303 h 1350369"/>
              <a:gd name="connsiteX5" fmla="*/ 1852425 w 2077491"/>
              <a:gd name="connsiteY5" fmla="*/ 1350369 h 1350369"/>
              <a:gd name="connsiteX6" fmla="*/ 225066 w 2077491"/>
              <a:gd name="connsiteY6" fmla="*/ 1350369 h 1350369"/>
              <a:gd name="connsiteX7" fmla="*/ 0 w 2077491"/>
              <a:gd name="connsiteY7" fmla="*/ 1125303 h 1350369"/>
              <a:gd name="connsiteX8" fmla="*/ 0 w 2077491"/>
              <a:gd name="connsiteY8" fmla="*/ 225066 h 1350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7491" h="1350369">
                <a:moveTo>
                  <a:pt x="0" y="225066"/>
                </a:moveTo>
                <a:cubicBezTo>
                  <a:pt x="0" y="100765"/>
                  <a:pt x="100765" y="0"/>
                  <a:pt x="225066" y="0"/>
                </a:cubicBezTo>
                <a:lnTo>
                  <a:pt x="1852425" y="0"/>
                </a:lnTo>
                <a:cubicBezTo>
                  <a:pt x="1976726" y="0"/>
                  <a:pt x="2077491" y="100765"/>
                  <a:pt x="2077491" y="225066"/>
                </a:cubicBezTo>
                <a:lnTo>
                  <a:pt x="2077491" y="1125303"/>
                </a:lnTo>
                <a:cubicBezTo>
                  <a:pt x="2077491" y="1249604"/>
                  <a:pt x="1976726" y="1350369"/>
                  <a:pt x="1852425" y="1350369"/>
                </a:cubicBezTo>
                <a:lnTo>
                  <a:pt x="225066" y="1350369"/>
                </a:lnTo>
                <a:cubicBezTo>
                  <a:pt x="100765" y="1350369"/>
                  <a:pt x="0" y="1249604"/>
                  <a:pt x="0" y="1125303"/>
                </a:cubicBezTo>
                <a:lnTo>
                  <a:pt x="0" y="225066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4030" tIns="184030" rIns="184030" bIns="184030" numCol="1" spcCol="1270" anchor="ctr" anchorCtr="0">
            <a:noAutofit/>
          </a:bodyPr>
          <a:lstStyle/>
          <a:p>
            <a:pPr lvl="0" algn="ctr" defTabSz="1377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3100" b="1" kern="1200" dirty="0" smtClean="0"/>
              <a:t>Diğer Görüşler</a:t>
            </a:r>
            <a:endParaRPr lang="tr-TR" sz="3100" b="1" kern="1200" dirty="0"/>
          </a:p>
        </p:txBody>
      </p:sp>
      <p:sp>
        <p:nvSpPr>
          <p:cNvPr id="7" name="Serbest Form 6"/>
          <p:cNvSpPr/>
          <p:nvPr/>
        </p:nvSpPr>
        <p:spPr>
          <a:xfrm>
            <a:off x="2643579" y="1943544"/>
            <a:ext cx="3599586" cy="359958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3069407" y="3075462"/>
                </a:moveTo>
                <a:arcTo wR="1799793" hR="1799793" stAng="2708178" swAng="5402223"/>
              </a:path>
            </a:pathLst>
          </a:custGeom>
          <a:noFill/>
          <a:ln w="25400"/>
        </p:spPr>
        <p:style>
          <a:lnRef idx="1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Serbest Form 8"/>
          <p:cNvSpPr/>
          <p:nvPr/>
        </p:nvSpPr>
        <p:spPr>
          <a:xfrm>
            <a:off x="1857354" y="3643312"/>
            <a:ext cx="2077491" cy="1350369"/>
          </a:xfrm>
          <a:custGeom>
            <a:avLst/>
            <a:gdLst>
              <a:gd name="connsiteX0" fmla="*/ 0 w 2077491"/>
              <a:gd name="connsiteY0" fmla="*/ 225066 h 1350369"/>
              <a:gd name="connsiteX1" fmla="*/ 225066 w 2077491"/>
              <a:gd name="connsiteY1" fmla="*/ 0 h 1350369"/>
              <a:gd name="connsiteX2" fmla="*/ 1852425 w 2077491"/>
              <a:gd name="connsiteY2" fmla="*/ 0 h 1350369"/>
              <a:gd name="connsiteX3" fmla="*/ 2077491 w 2077491"/>
              <a:gd name="connsiteY3" fmla="*/ 225066 h 1350369"/>
              <a:gd name="connsiteX4" fmla="*/ 2077491 w 2077491"/>
              <a:gd name="connsiteY4" fmla="*/ 1125303 h 1350369"/>
              <a:gd name="connsiteX5" fmla="*/ 1852425 w 2077491"/>
              <a:gd name="connsiteY5" fmla="*/ 1350369 h 1350369"/>
              <a:gd name="connsiteX6" fmla="*/ 225066 w 2077491"/>
              <a:gd name="connsiteY6" fmla="*/ 1350369 h 1350369"/>
              <a:gd name="connsiteX7" fmla="*/ 0 w 2077491"/>
              <a:gd name="connsiteY7" fmla="*/ 1125303 h 1350369"/>
              <a:gd name="connsiteX8" fmla="*/ 0 w 2077491"/>
              <a:gd name="connsiteY8" fmla="*/ 225066 h 1350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7491" h="1350369">
                <a:moveTo>
                  <a:pt x="0" y="225066"/>
                </a:moveTo>
                <a:cubicBezTo>
                  <a:pt x="0" y="100765"/>
                  <a:pt x="100765" y="0"/>
                  <a:pt x="225066" y="0"/>
                </a:cubicBezTo>
                <a:lnTo>
                  <a:pt x="1852425" y="0"/>
                </a:lnTo>
                <a:cubicBezTo>
                  <a:pt x="1976726" y="0"/>
                  <a:pt x="2077491" y="100765"/>
                  <a:pt x="2077491" y="225066"/>
                </a:cubicBezTo>
                <a:lnTo>
                  <a:pt x="2077491" y="1125303"/>
                </a:lnTo>
                <a:cubicBezTo>
                  <a:pt x="2077491" y="1249604"/>
                  <a:pt x="1976726" y="1350369"/>
                  <a:pt x="1852425" y="1350369"/>
                </a:cubicBezTo>
                <a:lnTo>
                  <a:pt x="225066" y="1350369"/>
                </a:lnTo>
                <a:cubicBezTo>
                  <a:pt x="100765" y="1350369"/>
                  <a:pt x="0" y="1249604"/>
                  <a:pt x="0" y="1125303"/>
                </a:cubicBezTo>
                <a:lnTo>
                  <a:pt x="0" y="225066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4030" tIns="184030" rIns="184030" bIns="184030" numCol="1" spcCol="1270" anchor="ctr" anchorCtr="0">
            <a:noAutofit/>
          </a:bodyPr>
          <a:lstStyle/>
          <a:p>
            <a:pPr lvl="0" algn="ctr" defTabSz="1377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3100" b="1" kern="1200" dirty="0" smtClean="0"/>
              <a:t>Hukuki pozitivizm</a:t>
            </a:r>
            <a:endParaRPr lang="tr-TR" sz="3100" b="1" kern="1200" dirty="0"/>
          </a:p>
        </p:txBody>
      </p:sp>
      <p:sp>
        <p:nvSpPr>
          <p:cNvPr id="10" name="Serbest Form 9"/>
          <p:cNvSpPr/>
          <p:nvPr/>
        </p:nvSpPr>
        <p:spPr>
          <a:xfrm>
            <a:off x="2811998" y="2497224"/>
            <a:ext cx="3599586" cy="359958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26025" y="1138160"/>
                </a:moveTo>
                <a:arcTo wR="1799793" hR="1799793" stAng="12094120" swAng="1609795"/>
              </a:path>
            </a:pathLst>
          </a:custGeom>
          <a:noFill/>
          <a:ln w="25400"/>
        </p:spPr>
        <p:style>
          <a:lnRef idx="1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="" xmlns:p14="http://schemas.microsoft.com/office/powerpoint/2010/main" val="283954014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1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3800" b="1" kern="0" cap="all" dirty="0" smtClean="0">
                <a:solidFill>
                  <a:schemeClr val="bg1"/>
                </a:solidFill>
                <a:latin typeface="+mj-lt"/>
              </a:rPr>
              <a:t>ULUSLARARASI HUKUKUN KAYNAKLARI</a:t>
            </a:r>
            <a:endParaRPr kumimoji="0" lang="tr-TR" sz="3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3" name="Serbest Form 2"/>
          <p:cNvSpPr/>
          <p:nvPr/>
        </p:nvSpPr>
        <p:spPr>
          <a:xfrm>
            <a:off x="3203850" y="1473885"/>
            <a:ext cx="2736308" cy="939055"/>
          </a:xfrm>
          <a:custGeom>
            <a:avLst/>
            <a:gdLst>
              <a:gd name="connsiteX0" fmla="*/ 0 w 2736308"/>
              <a:gd name="connsiteY0" fmla="*/ 93906 h 939055"/>
              <a:gd name="connsiteX1" fmla="*/ 93906 w 2736308"/>
              <a:gd name="connsiteY1" fmla="*/ 0 h 939055"/>
              <a:gd name="connsiteX2" fmla="*/ 2642403 w 2736308"/>
              <a:gd name="connsiteY2" fmla="*/ 0 h 939055"/>
              <a:gd name="connsiteX3" fmla="*/ 2736309 w 2736308"/>
              <a:gd name="connsiteY3" fmla="*/ 93906 h 939055"/>
              <a:gd name="connsiteX4" fmla="*/ 2736308 w 2736308"/>
              <a:gd name="connsiteY4" fmla="*/ 845150 h 939055"/>
              <a:gd name="connsiteX5" fmla="*/ 2642402 w 2736308"/>
              <a:gd name="connsiteY5" fmla="*/ 939056 h 939055"/>
              <a:gd name="connsiteX6" fmla="*/ 93906 w 2736308"/>
              <a:gd name="connsiteY6" fmla="*/ 939055 h 939055"/>
              <a:gd name="connsiteX7" fmla="*/ 0 w 2736308"/>
              <a:gd name="connsiteY7" fmla="*/ 845149 h 939055"/>
              <a:gd name="connsiteX8" fmla="*/ 0 w 2736308"/>
              <a:gd name="connsiteY8" fmla="*/ 93906 h 939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36308" h="939055">
                <a:moveTo>
                  <a:pt x="0" y="93906"/>
                </a:moveTo>
                <a:cubicBezTo>
                  <a:pt x="0" y="42043"/>
                  <a:pt x="42043" y="0"/>
                  <a:pt x="93906" y="0"/>
                </a:cubicBezTo>
                <a:lnTo>
                  <a:pt x="2642403" y="0"/>
                </a:lnTo>
                <a:cubicBezTo>
                  <a:pt x="2694266" y="0"/>
                  <a:pt x="2736309" y="42043"/>
                  <a:pt x="2736309" y="93906"/>
                </a:cubicBezTo>
                <a:cubicBezTo>
                  <a:pt x="2736309" y="344321"/>
                  <a:pt x="2736308" y="594735"/>
                  <a:pt x="2736308" y="845150"/>
                </a:cubicBezTo>
                <a:cubicBezTo>
                  <a:pt x="2736308" y="897013"/>
                  <a:pt x="2694265" y="939056"/>
                  <a:pt x="2642402" y="939056"/>
                </a:cubicBezTo>
                <a:lnTo>
                  <a:pt x="93906" y="939055"/>
                </a:lnTo>
                <a:cubicBezTo>
                  <a:pt x="42043" y="939055"/>
                  <a:pt x="0" y="897012"/>
                  <a:pt x="0" y="845149"/>
                </a:cubicBezTo>
                <a:lnTo>
                  <a:pt x="0" y="93906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9904" tIns="179904" rIns="179904" bIns="179904" numCol="1" spcCol="1270" anchor="ctr" anchorCtr="0">
            <a:noAutofit/>
          </a:bodyPr>
          <a:lstStyle/>
          <a:p>
            <a:pPr lvl="0" algn="ctr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4000" kern="1200" dirty="0" smtClean="0"/>
              <a:t>Kaynaklar</a:t>
            </a:r>
            <a:endParaRPr lang="tr-TR" sz="4000" kern="1200" dirty="0"/>
          </a:p>
        </p:txBody>
      </p:sp>
      <p:sp>
        <p:nvSpPr>
          <p:cNvPr id="4" name="Serbest Form 3"/>
          <p:cNvSpPr/>
          <p:nvPr/>
        </p:nvSpPr>
        <p:spPr>
          <a:xfrm>
            <a:off x="1761524" y="2412941"/>
            <a:ext cx="2810479" cy="38570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810479" y="0"/>
                </a:moveTo>
                <a:lnTo>
                  <a:pt x="2810479" y="192853"/>
                </a:lnTo>
                <a:lnTo>
                  <a:pt x="0" y="192853"/>
                </a:lnTo>
                <a:lnTo>
                  <a:pt x="0" y="385706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Serbest Form 6"/>
          <p:cNvSpPr/>
          <p:nvPr/>
        </p:nvSpPr>
        <p:spPr>
          <a:xfrm>
            <a:off x="751246" y="2798647"/>
            <a:ext cx="2020555" cy="990394"/>
          </a:xfrm>
          <a:custGeom>
            <a:avLst/>
            <a:gdLst>
              <a:gd name="connsiteX0" fmla="*/ 0 w 2020555"/>
              <a:gd name="connsiteY0" fmla="*/ 0 h 990394"/>
              <a:gd name="connsiteX1" fmla="*/ 2020555 w 2020555"/>
              <a:gd name="connsiteY1" fmla="*/ 0 h 990394"/>
              <a:gd name="connsiteX2" fmla="*/ 2020555 w 2020555"/>
              <a:gd name="connsiteY2" fmla="*/ 990394 h 990394"/>
              <a:gd name="connsiteX3" fmla="*/ 0 w 2020555"/>
              <a:gd name="connsiteY3" fmla="*/ 990394 h 990394"/>
              <a:gd name="connsiteX4" fmla="*/ 0 w 2020555"/>
              <a:gd name="connsiteY4" fmla="*/ 0 h 990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20555" h="990394">
                <a:moveTo>
                  <a:pt x="0" y="0"/>
                </a:moveTo>
                <a:lnTo>
                  <a:pt x="2020555" y="0"/>
                </a:lnTo>
                <a:lnTo>
                  <a:pt x="2020555" y="990394"/>
                </a:lnTo>
                <a:lnTo>
                  <a:pt x="0" y="99039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3400" b="1" kern="1200" dirty="0" smtClean="0"/>
              <a:t>Şekli</a:t>
            </a:r>
            <a:endParaRPr lang="tr-TR" sz="3400" b="1" kern="1200" dirty="0"/>
          </a:p>
        </p:txBody>
      </p:sp>
      <p:sp>
        <p:nvSpPr>
          <p:cNvPr id="8" name="Serbest Form 7"/>
          <p:cNvSpPr/>
          <p:nvPr/>
        </p:nvSpPr>
        <p:spPr>
          <a:xfrm>
            <a:off x="1761524" y="3789042"/>
            <a:ext cx="1234949" cy="35939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79696"/>
                </a:lnTo>
                <a:lnTo>
                  <a:pt x="1234949" y="179696"/>
                </a:lnTo>
                <a:lnTo>
                  <a:pt x="1234949" y="359393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Serbest Form 8"/>
          <p:cNvSpPr/>
          <p:nvPr/>
        </p:nvSpPr>
        <p:spPr>
          <a:xfrm>
            <a:off x="2335110" y="4148435"/>
            <a:ext cx="1322725" cy="881816"/>
          </a:xfrm>
          <a:custGeom>
            <a:avLst/>
            <a:gdLst>
              <a:gd name="connsiteX0" fmla="*/ 0 w 1322725"/>
              <a:gd name="connsiteY0" fmla="*/ 88182 h 881816"/>
              <a:gd name="connsiteX1" fmla="*/ 88182 w 1322725"/>
              <a:gd name="connsiteY1" fmla="*/ 0 h 881816"/>
              <a:gd name="connsiteX2" fmla="*/ 1234543 w 1322725"/>
              <a:gd name="connsiteY2" fmla="*/ 0 h 881816"/>
              <a:gd name="connsiteX3" fmla="*/ 1322725 w 1322725"/>
              <a:gd name="connsiteY3" fmla="*/ 88182 h 881816"/>
              <a:gd name="connsiteX4" fmla="*/ 1322725 w 1322725"/>
              <a:gd name="connsiteY4" fmla="*/ 793634 h 881816"/>
              <a:gd name="connsiteX5" fmla="*/ 1234543 w 1322725"/>
              <a:gd name="connsiteY5" fmla="*/ 881816 h 881816"/>
              <a:gd name="connsiteX6" fmla="*/ 88182 w 1322725"/>
              <a:gd name="connsiteY6" fmla="*/ 881816 h 881816"/>
              <a:gd name="connsiteX7" fmla="*/ 0 w 1322725"/>
              <a:gd name="connsiteY7" fmla="*/ 793634 h 881816"/>
              <a:gd name="connsiteX8" fmla="*/ 0 w 1322725"/>
              <a:gd name="connsiteY8" fmla="*/ 88182 h 881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2725" h="881816">
                <a:moveTo>
                  <a:pt x="0" y="88182"/>
                </a:moveTo>
                <a:cubicBezTo>
                  <a:pt x="0" y="39480"/>
                  <a:pt x="39480" y="0"/>
                  <a:pt x="88182" y="0"/>
                </a:cubicBezTo>
                <a:lnTo>
                  <a:pt x="1234543" y="0"/>
                </a:lnTo>
                <a:cubicBezTo>
                  <a:pt x="1283245" y="0"/>
                  <a:pt x="1322725" y="39480"/>
                  <a:pt x="1322725" y="88182"/>
                </a:cubicBezTo>
                <a:lnTo>
                  <a:pt x="1322725" y="793634"/>
                </a:lnTo>
                <a:cubicBezTo>
                  <a:pt x="1322725" y="842336"/>
                  <a:pt x="1283245" y="881816"/>
                  <a:pt x="1234543" y="881816"/>
                </a:cubicBezTo>
                <a:lnTo>
                  <a:pt x="88182" y="881816"/>
                </a:lnTo>
                <a:cubicBezTo>
                  <a:pt x="39480" y="881816"/>
                  <a:pt x="0" y="842336"/>
                  <a:pt x="0" y="793634"/>
                </a:cubicBezTo>
                <a:lnTo>
                  <a:pt x="0" y="88182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2508" tIns="132508" rIns="132508" bIns="132508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kern="1200" dirty="0" smtClean="0"/>
              <a:t>Asli</a:t>
            </a:r>
            <a:endParaRPr lang="tr-TR" sz="2800" kern="1200" dirty="0"/>
          </a:p>
        </p:txBody>
      </p:sp>
      <p:sp>
        <p:nvSpPr>
          <p:cNvPr id="10" name="Serbest Form 9"/>
          <p:cNvSpPr/>
          <p:nvPr/>
        </p:nvSpPr>
        <p:spPr>
          <a:xfrm>
            <a:off x="1276930" y="5030252"/>
            <a:ext cx="1719542" cy="35272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719542" y="0"/>
                </a:moveTo>
                <a:lnTo>
                  <a:pt x="1719542" y="176363"/>
                </a:lnTo>
                <a:lnTo>
                  <a:pt x="0" y="176363"/>
                </a:lnTo>
                <a:lnTo>
                  <a:pt x="0" y="352726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Serbest Form 10"/>
          <p:cNvSpPr/>
          <p:nvPr/>
        </p:nvSpPr>
        <p:spPr>
          <a:xfrm>
            <a:off x="615568" y="5382979"/>
            <a:ext cx="1322725" cy="881816"/>
          </a:xfrm>
          <a:custGeom>
            <a:avLst/>
            <a:gdLst>
              <a:gd name="connsiteX0" fmla="*/ 0 w 1322725"/>
              <a:gd name="connsiteY0" fmla="*/ 88182 h 881816"/>
              <a:gd name="connsiteX1" fmla="*/ 88182 w 1322725"/>
              <a:gd name="connsiteY1" fmla="*/ 0 h 881816"/>
              <a:gd name="connsiteX2" fmla="*/ 1234543 w 1322725"/>
              <a:gd name="connsiteY2" fmla="*/ 0 h 881816"/>
              <a:gd name="connsiteX3" fmla="*/ 1322725 w 1322725"/>
              <a:gd name="connsiteY3" fmla="*/ 88182 h 881816"/>
              <a:gd name="connsiteX4" fmla="*/ 1322725 w 1322725"/>
              <a:gd name="connsiteY4" fmla="*/ 793634 h 881816"/>
              <a:gd name="connsiteX5" fmla="*/ 1234543 w 1322725"/>
              <a:gd name="connsiteY5" fmla="*/ 881816 h 881816"/>
              <a:gd name="connsiteX6" fmla="*/ 88182 w 1322725"/>
              <a:gd name="connsiteY6" fmla="*/ 881816 h 881816"/>
              <a:gd name="connsiteX7" fmla="*/ 0 w 1322725"/>
              <a:gd name="connsiteY7" fmla="*/ 793634 h 881816"/>
              <a:gd name="connsiteX8" fmla="*/ 0 w 1322725"/>
              <a:gd name="connsiteY8" fmla="*/ 88182 h 881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2725" h="881816">
                <a:moveTo>
                  <a:pt x="0" y="88182"/>
                </a:moveTo>
                <a:cubicBezTo>
                  <a:pt x="0" y="39480"/>
                  <a:pt x="39480" y="0"/>
                  <a:pt x="88182" y="0"/>
                </a:cubicBezTo>
                <a:lnTo>
                  <a:pt x="1234543" y="0"/>
                </a:lnTo>
                <a:cubicBezTo>
                  <a:pt x="1283245" y="0"/>
                  <a:pt x="1322725" y="39480"/>
                  <a:pt x="1322725" y="88182"/>
                </a:cubicBezTo>
                <a:lnTo>
                  <a:pt x="1322725" y="793634"/>
                </a:lnTo>
                <a:cubicBezTo>
                  <a:pt x="1322725" y="842336"/>
                  <a:pt x="1283245" y="881816"/>
                  <a:pt x="1234543" y="881816"/>
                </a:cubicBezTo>
                <a:lnTo>
                  <a:pt x="88182" y="881816"/>
                </a:lnTo>
                <a:cubicBezTo>
                  <a:pt x="39480" y="881816"/>
                  <a:pt x="0" y="842336"/>
                  <a:pt x="0" y="793634"/>
                </a:cubicBezTo>
                <a:lnTo>
                  <a:pt x="0" y="88182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788" tIns="86788" rIns="86788" bIns="86788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600" kern="1200" dirty="0" smtClean="0"/>
              <a:t>Uluslararası antlaşmalar</a:t>
            </a:r>
            <a:endParaRPr lang="tr-TR" sz="1600" kern="1200" dirty="0"/>
          </a:p>
        </p:txBody>
      </p:sp>
      <p:sp>
        <p:nvSpPr>
          <p:cNvPr id="12" name="Serbest Form 11"/>
          <p:cNvSpPr/>
          <p:nvPr/>
        </p:nvSpPr>
        <p:spPr>
          <a:xfrm>
            <a:off x="2950753" y="5030252"/>
            <a:ext cx="91440" cy="35272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352726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Serbest Form 12"/>
          <p:cNvSpPr/>
          <p:nvPr/>
        </p:nvSpPr>
        <p:spPr>
          <a:xfrm>
            <a:off x="2335110" y="5382979"/>
            <a:ext cx="1322725" cy="881816"/>
          </a:xfrm>
          <a:custGeom>
            <a:avLst/>
            <a:gdLst>
              <a:gd name="connsiteX0" fmla="*/ 0 w 1322725"/>
              <a:gd name="connsiteY0" fmla="*/ 88182 h 881816"/>
              <a:gd name="connsiteX1" fmla="*/ 88182 w 1322725"/>
              <a:gd name="connsiteY1" fmla="*/ 0 h 881816"/>
              <a:gd name="connsiteX2" fmla="*/ 1234543 w 1322725"/>
              <a:gd name="connsiteY2" fmla="*/ 0 h 881816"/>
              <a:gd name="connsiteX3" fmla="*/ 1322725 w 1322725"/>
              <a:gd name="connsiteY3" fmla="*/ 88182 h 881816"/>
              <a:gd name="connsiteX4" fmla="*/ 1322725 w 1322725"/>
              <a:gd name="connsiteY4" fmla="*/ 793634 h 881816"/>
              <a:gd name="connsiteX5" fmla="*/ 1234543 w 1322725"/>
              <a:gd name="connsiteY5" fmla="*/ 881816 h 881816"/>
              <a:gd name="connsiteX6" fmla="*/ 88182 w 1322725"/>
              <a:gd name="connsiteY6" fmla="*/ 881816 h 881816"/>
              <a:gd name="connsiteX7" fmla="*/ 0 w 1322725"/>
              <a:gd name="connsiteY7" fmla="*/ 793634 h 881816"/>
              <a:gd name="connsiteX8" fmla="*/ 0 w 1322725"/>
              <a:gd name="connsiteY8" fmla="*/ 88182 h 881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2725" h="881816">
                <a:moveTo>
                  <a:pt x="0" y="88182"/>
                </a:moveTo>
                <a:cubicBezTo>
                  <a:pt x="0" y="39480"/>
                  <a:pt x="39480" y="0"/>
                  <a:pt x="88182" y="0"/>
                </a:cubicBezTo>
                <a:lnTo>
                  <a:pt x="1234543" y="0"/>
                </a:lnTo>
                <a:cubicBezTo>
                  <a:pt x="1283245" y="0"/>
                  <a:pt x="1322725" y="39480"/>
                  <a:pt x="1322725" y="88182"/>
                </a:cubicBezTo>
                <a:lnTo>
                  <a:pt x="1322725" y="793634"/>
                </a:lnTo>
                <a:cubicBezTo>
                  <a:pt x="1322725" y="842336"/>
                  <a:pt x="1283245" y="881816"/>
                  <a:pt x="1234543" y="881816"/>
                </a:cubicBezTo>
                <a:lnTo>
                  <a:pt x="88182" y="881816"/>
                </a:lnTo>
                <a:cubicBezTo>
                  <a:pt x="39480" y="881816"/>
                  <a:pt x="0" y="842336"/>
                  <a:pt x="0" y="793634"/>
                </a:cubicBezTo>
                <a:lnTo>
                  <a:pt x="0" y="88182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788" tIns="86788" rIns="86788" bIns="86788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600" kern="1200" dirty="0" smtClean="0"/>
              <a:t>Uluslararası örf ve adet kuralları</a:t>
            </a:r>
            <a:endParaRPr lang="tr-TR" sz="1600" kern="1200" dirty="0"/>
          </a:p>
        </p:txBody>
      </p:sp>
      <p:sp>
        <p:nvSpPr>
          <p:cNvPr id="14" name="Serbest Form 13"/>
          <p:cNvSpPr/>
          <p:nvPr/>
        </p:nvSpPr>
        <p:spPr>
          <a:xfrm>
            <a:off x="2996473" y="5030252"/>
            <a:ext cx="1719542" cy="35272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76363"/>
                </a:lnTo>
                <a:lnTo>
                  <a:pt x="1719542" y="176363"/>
                </a:lnTo>
                <a:lnTo>
                  <a:pt x="1719542" y="352726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Serbest Form 14"/>
          <p:cNvSpPr/>
          <p:nvPr/>
        </p:nvSpPr>
        <p:spPr>
          <a:xfrm>
            <a:off x="4054653" y="5382979"/>
            <a:ext cx="1322725" cy="881816"/>
          </a:xfrm>
          <a:custGeom>
            <a:avLst/>
            <a:gdLst>
              <a:gd name="connsiteX0" fmla="*/ 0 w 1322725"/>
              <a:gd name="connsiteY0" fmla="*/ 88182 h 881816"/>
              <a:gd name="connsiteX1" fmla="*/ 88182 w 1322725"/>
              <a:gd name="connsiteY1" fmla="*/ 0 h 881816"/>
              <a:gd name="connsiteX2" fmla="*/ 1234543 w 1322725"/>
              <a:gd name="connsiteY2" fmla="*/ 0 h 881816"/>
              <a:gd name="connsiteX3" fmla="*/ 1322725 w 1322725"/>
              <a:gd name="connsiteY3" fmla="*/ 88182 h 881816"/>
              <a:gd name="connsiteX4" fmla="*/ 1322725 w 1322725"/>
              <a:gd name="connsiteY4" fmla="*/ 793634 h 881816"/>
              <a:gd name="connsiteX5" fmla="*/ 1234543 w 1322725"/>
              <a:gd name="connsiteY5" fmla="*/ 881816 h 881816"/>
              <a:gd name="connsiteX6" fmla="*/ 88182 w 1322725"/>
              <a:gd name="connsiteY6" fmla="*/ 881816 h 881816"/>
              <a:gd name="connsiteX7" fmla="*/ 0 w 1322725"/>
              <a:gd name="connsiteY7" fmla="*/ 793634 h 881816"/>
              <a:gd name="connsiteX8" fmla="*/ 0 w 1322725"/>
              <a:gd name="connsiteY8" fmla="*/ 88182 h 881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2725" h="881816">
                <a:moveTo>
                  <a:pt x="0" y="88182"/>
                </a:moveTo>
                <a:cubicBezTo>
                  <a:pt x="0" y="39480"/>
                  <a:pt x="39480" y="0"/>
                  <a:pt x="88182" y="0"/>
                </a:cubicBezTo>
                <a:lnTo>
                  <a:pt x="1234543" y="0"/>
                </a:lnTo>
                <a:cubicBezTo>
                  <a:pt x="1283245" y="0"/>
                  <a:pt x="1322725" y="39480"/>
                  <a:pt x="1322725" y="88182"/>
                </a:cubicBezTo>
                <a:lnTo>
                  <a:pt x="1322725" y="793634"/>
                </a:lnTo>
                <a:cubicBezTo>
                  <a:pt x="1322725" y="842336"/>
                  <a:pt x="1283245" y="881816"/>
                  <a:pt x="1234543" y="881816"/>
                </a:cubicBezTo>
                <a:lnTo>
                  <a:pt x="88182" y="881816"/>
                </a:lnTo>
                <a:cubicBezTo>
                  <a:pt x="39480" y="881816"/>
                  <a:pt x="0" y="842336"/>
                  <a:pt x="0" y="793634"/>
                </a:cubicBezTo>
                <a:lnTo>
                  <a:pt x="0" y="88182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788" tIns="86788" rIns="86788" bIns="86788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600" kern="1200" dirty="0" smtClean="0"/>
              <a:t>Hukukun genel prensipleri</a:t>
            </a:r>
            <a:endParaRPr lang="tr-TR" sz="1600" kern="1200" dirty="0"/>
          </a:p>
        </p:txBody>
      </p:sp>
      <p:sp>
        <p:nvSpPr>
          <p:cNvPr id="16" name="Serbest Form 15"/>
          <p:cNvSpPr/>
          <p:nvPr/>
        </p:nvSpPr>
        <p:spPr>
          <a:xfrm>
            <a:off x="1761524" y="3789042"/>
            <a:ext cx="5533805" cy="35939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79696"/>
                </a:lnTo>
                <a:lnTo>
                  <a:pt x="5533805" y="179696"/>
                </a:lnTo>
                <a:lnTo>
                  <a:pt x="5533805" y="359393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Serbest Form 16"/>
          <p:cNvSpPr/>
          <p:nvPr/>
        </p:nvSpPr>
        <p:spPr>
          <a:xfrm>
            <a:off x="6633967" y="4148435"/>
            <a:ext cx="1322725" cy="881816"/>
          </a:xfrm>
          <a:custGeom>
            <a:avLst/>
            <a:gdLst>
              <a:gd name="connsiteX0" fmla="*/ 0 w 1322725"/>
              <a:gd name="connsiteY0" fmla="*/ 88182 h 881816"/>
              <a:gd name="connsiteX1" fmla="*/ 88182 w 1322725"/>
              <a:gd name="connsiteY1" fmla="*/ 0 h 881816"/>
              <a:gd name="connsiteX2" fmla="*/ 1234543 w 1322725"/>
              <a:gd name="connsiteY2" fmla="*/ 0 h 881816"/>
              <a:gd name="connsiteX3" fmla="*/ 1322725 w 1322725"/>
              <a:gd name="connsiteY3" fmla="*/ 88182 h 881816"/>
              <a:gd name="connsiteX4" fmla="*/ 1322725 w 1322725"/>
              <a:gd name="connsiteY4" fmla="*/ 793634 h 881816"/>
              <a:gd name="connsiteX5" fmla="*/ 1234543 w 1322725"/>
              <a:gd name="connsiteY5" fmla="*/ 881816 h 881816"/>
              <a:gd name="connsiteX6" fmla="*/ 88182 w 1322725"/>
              <a:gd name="connsiteY6" fmla="*/ 881816 h 881816"/>
              <a:gd name="connsiteX7" fmla="*/ 0 w 1322725"/>
              <a:gd name="connsiteY7" fmla="*/ 793634 h 881816"/>
              <a:gd name="connsiteX8" fmla="*/ 0 w 1322725"/>
              <a:gd name="connsiteY8" fmla="*/ 88182 h 881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2725" h="881816">
                <a:moveTo>
                  <a:pt x="0" y="88182"/>
                </a:moveTo>
                <a:cubicBezTo>
                  <a:pt x="0" y="39480"/>
                  <a:pt x="39480" y="0"/>
                  <a:pt x="88182" y="0"/>
                </a:cubicBezTo>
                <a:lnTo>
                  <a:pt x="1234543" y="0"/>
                </a:lnTo>
                <a:cubicBezTo>
                  <a:pt x="1283245" y="0"/>
                  <a:pt x="1322725" y="39480"/>
                  <a:pt x="1322725" y="88182"/>
                </a:cubicBezTo>
                <a:lnTo>
                  <a:pt x="1322725" y="793634"/>
                </a:lnTo>
                <a:cubicBezTo>
                  <a:pt x="1322725" y="842336"/>
                  <a:pt x="1283245" y="881816"/>
                  <a:pt x="1234543" y="881816"/>
                </a:cubicBezTo>
                <a:lnTo>
                  <a:pt x="88182" y="881816"/>
                </a:lnTo>
                <a:cubicBezTo>
                  <a:pt x="39480" y="881816"/>
                  <a:pt x="0" y="842336"/>
                  <a:pt x="0" y="793634"/>
                </a:cubicBezTo>
                <a:lnTo>
                  <a:pt x="0" y="88182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2508" tIns="132508" rIns="132508" bIns="132508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kern="1200" dirty="0" smtClean="0"/>
              <a:t>Tali</a:t>
            </a:r>
            <a:endParaRPr lang="tr-TR" sz="2800" kern="1200" dirty="0"/>
          </a:p>
        </p:txBody>
      </p:sp>
      <p:sp>
        <p:nvSpPr>
          <p:cNvPr id="18" name="Serbest Form 17"/>
          <p:cNvSpPr/>
          <p:nvPr/>
        </p:nvSpPr>
        <p:spPr>
          <a:xfrm>
            <a:off x="6435558" y="5030252"/>
            <a:ext cx="859771" cy="35272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859771" y="0"/>
                </a:moveTo>
                <a:lnTo>
                  <a:pt x="859771" y="176363"/>
                </a:lnTo>
                <a:lnTo>
                  <a:pt x="0" y="176363"/>
                </a:lnTo>
                <a:lnTo>
                  <a:pt x="0" y="352726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" name="Serbest Form 18"/>
          <p:cNvSpPr/>
          <p:nvPr/>
        </p:nvSpPr>
        <p:spPr>
          <a:xfrm>
            <a:off x="5774196" y="5382979"/>
            <a:ext cx="1322725" cy="881816"/>
          </a:xfrm>
          <a:custGeom>
            <a:avLst/>
            <a:gdLst>
              <a:gd name="connsiteX0" fmla="*/ 0 w 1322725"/>
              <a:gd name="connsiteY0" fmla="*/ 88182 h 881816"/>
              <a:gd name="connsiteX1" fmla="*/ 88182 w 1322725"/>
              <a:gd name="connsiteY1" fmla="*/ 0 h 881816"/>
              <a:gd name="connsiteX2" fmla="*/ 1234543 w 1322725"/>
              <a:gd name="connsiteY2" fmla="*/ 0 h 881816"/>
              <a:gd name="connsiteX3" fmla="*/ 1322725 w 1322725"/>
              <a:gd name="connsiteY3" fmla="*/ 88182 h 881816"/>
              <a:gd name="connsiteX4" fmla="*/ 1322725 w 1322725"/>
              <a:gd name="connsiteY4" fmla="*/ 793634 h 881816"/>
              <a:gd name="connsiteX5" fmla="*/ 1234543 w 1322725"/>
              <a:gd name="connsiteY5" fmla="*/ 881816 h 881816"/>
              <a:gd name="connsiteX6" fmla="*/ 88182 w 1322725"/>
              <a:gd name="connsiteY6" fmla="*/ 881816 h 881816"/>
              <a:gd name="connsiteX7" fmla="*/ 0 w 1322725"/>
              <a:gd name="connsiteY7" fmla="*/ 793634 h 881816"/>
              <a:gd name="connsiteX8" fmla="*/ 0 w 1322725"/>
              <a:gd name="connsiteY8" fmla="*/ 88182 h 881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2725" h="881816">
                <a:moveTo>
                  <a:pt x="0" y="88182"/>
                </a:moveTo>
                <a:cubicBezTo>
                  <a:pt x="0" y="39480"/>
                  <a:pt x="39480" y="0"/>
                  <a:pt x="88182" y="0"/>
                </a:cubicBezTo>
                <a:lnTo>
                  <a:pt x="1234543" y="0"/>
                </a:lnTo>
                <a:cubicBezTo>
                  <a:pt x="1283245" y="0"/>
                  <a:pt x="1322725" y="39480"/>
                  <a:pt x="1322725" y="88182"/>
                </a:cubicBezTo>
                <a:lnTo>
                  <a:pt x="1322725" y="793634"/>
                </a:lnTo>
                <a:cubicBezTo>
                  <a:pt x="1322725" y="842336"/>
                  <a:pt x="1283245" y="881816"/>
                  <a:pt x="1234543" y="881816"/>
                </a:cubicBezTo>
                <a:lnTo>
                  <a:pt x="88182" y="881816"/>
                </a:lnTo>
                <a:cubicBezTo>
                  <a:pt x="39480" y="881816"/>
                  <a:pt x="0" y="842336"/>
                  <a:pt x="0" y="793634"/>
                </a:cubicBezTo>
                <a:lnTo>
                  <a:pt x="0" y="88182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788" tIns="86788" rIns="86788" bIns="86788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600" kern="1200" dirty="0" smtClean="0"/>
              <a:t>Bilimsel içtihat</a:t>
            </a:r>
            <a:endParaRPr lang="tr-TR" sz="1600" kern="1200" dirty="0"/>
          </a:p>
        </p:txBody>
      </p:sp>
      <p:sp>
        <p:nvSpPr>
          <p:cNvPr id="20" name="Serbest Form 19"/>
          <p:cNvSpPr/>
          <p:nvPr/>
        </p:nvSpPr>
        <p:spPr>
          <a:xfrm>
            <a:off x="7295329" y="5030252"/>
            <a:ext cx="859771" cy="35272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76363"/>
                </a:lnTo>
                <a:lnTo>
                  <a:pt x="859771" y="176363"/>
                </a:lnTo>
                <a:lnTo>
                  <a:pt x="859771" y="352726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Serbest Form 20"/>
          <p:cNvSpPr/>
          <p:nvPr/>
        </p:nvSpPr>
        <p:spPr>
          <a:xfrm>
            <a:off x="7493738" y="5382979"/>
            <a:ext cx="1322725" cy="881816"/>
          </a:xfrm>
          <a:custGeom>
            <a:avLst/>
            <a:gdLst>
              <a:gd name="connsiteX0" fmla="*/ 0 w 1322725"/>
              <a:gd name="connsiteY0" fmla="*/ 88182 h 881816"/>
              <a:gd name="connsiteX1" fmla="*/ 88182 w 1322725"/>
              <a:gd name="connsiteY1" fmla="*/ 0 h 881816"/>
              <a:gd name="connsiteX2" fmla="*/ 1234543 w 1322725"/>
              <a:gd name="connsiteY2" fmla="*/ 0 h 881816"/>
              <a:gd name="connsiteX3" fmla="*/ 1322725 w 1322725"/>
              <a:gd name="connsiteY3" fmla="*/ 88182 h 881816"/>
              <a:gd name="connsiteX4" fmla="*/ 1322725 w 1322725"/>
              <a:gd name="connsiteY4" fmla="*/ 793634 h 881816"/>
              <a:gd name="connsiteX5" fmla="*/ 1234543 w 1322725"/>
              <a:gd name="connsiteY5" fmla="*/ 881816 h 881816"/>
              <a:gd name="connsiteX6" fmla="*/ 88182 w 1322725"/>
              <a:gd name="connsiteY6" fmla="*/ 881816 h 881816"/>
              <a:gd name="connsiteX7" fmla="*/ 0 w 1322725"/>
              <a:gd name="connsiteY7" fmla="*/ 793634 h 881816"/>
              <a:gd name="connsiteX8" fmla="*/ 0 w 1322725"/>
              <a:gd name="connsiteY8" fmla="*/ 88182 h 881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2725" h="881816">
                <a:moveTo>
                  <a:pt x="0" y="88182"/>
                </a:moveTo>
                <a:cubicBezTo>
                  <a:pt x="0" y="39480"/>
                  <a:pt x="39480" y="0"/>
                  <a:pt x="88182" y="0"/>
                </a:cubicBezTo>
                <a:lnTo>
                  <a:pt x="1234543" y="0"/>
                </a:lnTo>
                <a:cubicBezTo>
                  <a:pt x="1283245" y="0"/>
                  <a:pt x="1322725" y="39480"/>
                  <a:pt x="1322725" y="88182"/>
                </a:cubicBezTo>
                <a:lnTo>
                  <a:pt x="1322725" y="793634"/>
                </a:lnTo>
                <a:cubicBezTo>
                  <a:pt x="1322725" y="842336"/>
                  <a:pt x="1283245" y="881816"/>
                  <a:pt x="1234543" y="881816"/>
                </a:cubicBezTo>
                <a:lnTo>
                  <a:pt x="88182" y="881816"/>
                </a:lnTo>
                <a:cubicBezTo>
                  <a:pt x="39480" y="881816"/>
                  <a:pt x="0" y="842336"/>
                  <a:pt x="0" y="793634"/>
                </a:cubicBezTo>
                <a:lnTo>
                  <a:pt x="0" y="88182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788" tIns="86788" rIns="86788" bIns="86788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600" kern="1200" dirty="0" smtClean="0"/>
              <a:t>Yargısal içtihat</a:t>
            </a:r>
            <a:endParaRPr lang="tr-TR" sz="1600" kern="1200" dirty="0"/>
          </a:p>
        </p:txBody>
      </p:sp>
      <p:sp>
        <p:nvSpPr>
          <p:cNvPr id="22" name="Serbest Form 21"/>
          <p:cNvSpPr/>
          <p:nvPr/>
        </p:nvSpPr>
        <p:spPr>
          <a:xfrm>
            <a:off x="4572004" y="2412941"/>
            <a:ext cx="2969934" cy="36799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83995"/>
                </a:lnTo>
                <a:lnTo>
                  <a:pt x="2969934" y="183995"/>
                </a:lnTo>
                <a:lnTo>
                  <a:pt x="2969934" y="367990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3" name="Serbest Form 22"/>
          <p:cNvSpPr/>
          <p:nvPr/>
        </p:nvSpPr>
        <p:spPr>
          <a:xfrm>
            <a:off x="6516211" y="2780932"/>
            <a:ext cx="2051454" cy="1025835"/>
          </a:xfrm>
          <a:custGeom>
            <a:avLst/>
            <a:gdLst>
              <a:gd name="connsiteX0" fmla="*/ 0 w 2051454"/>
              <a:gd name="connsiteY0" fmla="*/ 102584 h 1025835"/>
              <a:gd name="connsiteX1" fmla="*/ 102584 w 2051454"/>
              <a:gd name="connsiteY1" fmla="*/ 0 h 1025835"/>
              <a:gd name="connsiteX2" fmla="*/ 1948871 w 2051454"/>
              <a:gd name="connsiteY2" fmla="*/ 0 h 1025835"/>
              <a:gd name="connsiteX3" fmla="*/ 2051455 w 2051454"/>
              <a:gd name="connsiteY3" fmla="*/ 102584 h 1025835"/>
              <a:gd name="connsiteX4" fmla="*/ 2051454 w 2051454"/>
              <a:gd name="connsiteY4" fmla="*/ 923252 h 1025835"/>
              <a:gd name="connsiteX5" fmla="*/ 1948870 w 2051454"/>
              <a:gd name="connsiteY5" fmla="*/ 1025836 h 1025835"/>
              <a:gd name="connsiteX6" fmla="*/ 102584 w 2051454"/>
              <a:gd name="connsiteY6" fmla="*/ 1025835 h 1025835"/>
              <a:gd name="connsiteX7" fmla="*/ 0 w 2051454"/>
              <a:gd name="connsiteY7" fmla="*/ 923251 h 1025835"/>
              <a:gd name="connsiteX8" fmla="*/ 0 w 2051454"/>
              <a:gd name="connsiteY8" fmla="*/ 102584 h 1025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51454" h="1025835">
                <a:moveTo>
                  <a:pt x="0" y="102584"/>
                </a:moveTo>
                <a:cubicBezTo>
                  <a:pt x="0" y="45928"/>
                  <a:pt x="45928" y="0"/>
                  <a:pt x="102584" y="0"/>
                </a:cubicBezTo>
                <a:lnTo>
                  <a:pt x="1948871" y="0"/>
                </a:lnTo>
                <a:cubicBezTo>
                  <a:pt x="2005527" y="0"/>
                  <a:pt x="2051455" y="45928"/>
                  <a:pt x="2051455" y="102584"/>
                </a:cubicBezTo>
                <a:cubicBezTo>
                  <a:pt x="2051455" y="376140"/>
                  <a:pt x="2051454" y="649696"/>
                  <a:pt x="2051454" y="923252"/>
                </a:cubicBezTo>
                <a:cubicBezTo>
                  <a:pt x="2051454" y="979908"/>
                  <a:pt x="2005526" y="1025836"/>
                  <a:pt x="1948870" y="1025836"/>
                </a:cubicBezTo>
                <a:lnTo>
                  <a:pt x="102584" y="1025835"/>
                </a:lnTo>
                <a:cubicBezTo>
                  <a:pt x="45928" y="1025835"/>
                  <a:pt x="0" y="979907"/>
                  <a:pt x="0" y="923251"/>
                </a:cubicBezTo>
                <a:lnTo>
                  <a:pt x="0" y="10258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159586" tIns="159586" rIns="159586" bIns="159586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3400" b="1" kern="1200" dirty="0" smtClean="0">
                <a:solidFill>
                  <a:schemeClr val="bg1">
                    <a:lumMod val="85000"/>
                  </a:schemeClr>
                </a:solidFill>
              </a:rPr>
              <a:t>Maddi</a:t>
            </a:r>
            <a:endParaRPr lang="tr-TR" sz="3400" b="1" kern="12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5997978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9" grpId="0" animBg="1"/>
      <p:bldP spid="11" grpId="0" animBg="1"/>
      <p:bldP spid="13" grpId="0" animBg="1"/>
      <p:bldP spid="15" grpId="0" animBg="1"/>
      <p:bldP spid="17" grpId="0" animBg="1"/>
      <p:bldP spid="19" grpId="0" animBg="1"/>
      <p:bldP spid="21" grpId="0" animBg="1"/>
      <p:bldP spid="2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DOĞAL HUKUK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10" name="İçerik Yer Tutucusu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17979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solidFill>
                  <a:schemeClr val="bg1"/>
                </a:solidFill>
              </a:rPr>
              <a:t>	Doğal Hukuk ≡ </a:t>
            </a:r>
            <a:r>
              <a:rPr lang="tr-TR" b="1" dirty="0" smtClean="0"/>
              <a:t>Hukuk, kaynağını</a:t>
            </a:r>
            <a:r>
              <a:rPr lang="tr-TR" dirty="0" smtClean="0">
                <a:solidFill>
                  <a:schemeClr val="bg1"/>
                </a:solidFill>
              </a:rPr>
              <a:t> kural koyanların iradesinden veya ilişkilerini düzenlediği toplumdan</a:t>
            </a:r>
            <a:endParaRPr lang="tr-TR" dirty="0" smtClean="0"/>
          </a:p>
          <a:p>
            <a:endParaRPr lang="tr-T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395536" y="3488468"/>
            <a:ext cx="8229600" cy="726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değil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8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357158" y="4000504"/>
            <a:ext cx="8229600" cy="1797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	doğadan alır.</a:t>
            </a:r>
            <a:endParaRPr kumimoji="0" lang="tr-TR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5480993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 build="p"/>
      <p:bldP spid="1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DOĞAL HUKUK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4" name="Serbest Form 3"/>
          <p:cNvSpPr/>
          <p:nvPr/>
        </p:nvSpPr>
        <p:spPr>
          <a:xfrm>
            <a:off x="1524000" y="1785926"/>
            <a:ext cx="6096000" cy="1219200"/>
          </a:xfrm>
          <a:custGeom>
            <a:avLst/>
            <a:gdLst>
              <a:gd name="connsiteX0" fmla="*/ 0 w 6096000"/>
              <a:gd name="connsiteY0" fmla="*/ 0 h 1219200"/>
              <a:gd name="connsiteX1" fmla="*/ 6096000 w 6096000"/>
              <a:gd name="connsiteY1" fmla="*/ 0 h 1219200"/>
              <a:gd name="connsiteX2" fmla="*/ 6096000 w 6096000"/>
              <a:gd name="connsiteY2" fmla="*/ 1219200 h 1219200"/>
              <a:gd name="connsiteX3" fmla="*/ 0 w 6096000"/>
              <a:gd name="connsiteY3" fmla="*/ 1219200 h 1219200"/>
              <a:gd name="connsiteX4" fmla="*/ 0 w 6096000"/>
              <a:gd name="connsiteY4" fmla="*/ 0 h 121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1219200">
                <a:moveTo>
                  <a:pt x="0" y="0"/>
                </a:moveTo>
                <a:lnTo>
                  <a:pt x="6096000" y="0"/>
                </a:lnTo>
                <a:lnTo>
                  <a:pt x="6096000" y="1219200"/>
                </a:ln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shade val="8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shade val="8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2880" tIns="182880" rIns="182880" bIns="182880" numCol="1" spcCol="1270" anchor="ctr" anchorCtr="0">
            <a:noAutofit/>
          </a:bodyPr>
          <a:lstStyle/>
          <a:p>
            <a:pPr lvl="0" algn="ctr" defTabSz="2133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4800" kern="1200" dirty="0" smtClean="0"/>
              <a:t>İlahi Hukuk</a:t>
            </a:r>
            <a:br>
              <a:rPr lang="tr-TR" sz="4800" kern="1200" dirty="0" smtClean="0"/>
            </a:br>
            <a:r>
              <a:rPr lang="tr-TR" sz="2800" kern="1200" dirty="0" smtClean="0"/>
              <a:t>(özellikle 16.-17. yy)</a:t>
            </a:r>
          </a:p>
        </p:txBody>
      </p:sp>
      <p:sp>
        <p:nvSpPr>
          <p:cNvPr id="5" name="Serbest Form 4"/>
          <p:cNvSpPr/>
          <p:nvPr/>
        </p:nvSpPr>
        <p:spPr>
          <a:xfrm>
            <a:off x="1526976" y="3005126"/>
            <a:ext cx="2030015" cy="2560320"/>
          </a:xfrm>
          <a:custGeom>
            <a:avLst/>
            <a:gdLst>
              <a:gd name="connsiteX0" fmla="*/ 0 w 2030015"/>
              <a:gd name="connsiteY0" fmla="*/ 0 h 2560320"/>
              <a:gd name="connsiteX1" fmla="*/ 2030015 w 2030015"/>
              <a:gd name="connsiteY1" fmla="*/ 0 h 2560320"/>
              <a:gd name="connsiteX2" fmla="*/ 2030015 w 2030015"/>
              <a:gd name="connsiteY2" fmla="*/ 2560320 h 2560320"/>
              <a:gd name="connsiteX3" fmla="*/ 0 w 2030015"/>
              <a:gd name="connsiteY3" fmla="*/ 2560320 h 2560320"/>
              <a:gd name="connsiteX4" fmla="*/ 0 w 2030015"/>
              <a:gd name="connsiteY4" fmla="*/ 0 h 256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0015" h="2560320">
                <a:moveTo>
                  <a:pt x="0" y="0"/>
                </a:moveTo>
                <a:lnTo>
                  <a:pt x="2030015" y="0"/>
                </a:lnTo>
                <a:lnTo>
                  <a:pt x="2030015" y="2560320"/>
                </a:lnTo>
                <a:lnTo>
                  <a:pt x="0" y="256032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1600" b="1" kern="1200" dirty="0" smtClean="0"/>
          </a:p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kern="1200" dirty="0" smtClean="0"/>
              <a:t>- </a:t>
            </a:r>
            <a:r>
              <a:rPr lang="tr-TR" sz="2800" b="1" kern="1200" dirty="0" err="1" smtClean="0"/>
              <a:t>Vitoria</a:t>
            </a:r>
            <a:r>
              <a:rPr lang="tr-TR" sz="2800" b="1" kern="1200" dirty="0" smtClean="0"/>
              <a:t/>
            </a:r>
            <a:br>
              <a:rPr lang="tr-TR" sz="2800" b="1" kern="1200" dirty="0" smtClean="0"/>
            </a:br>
            <a:r>
              <a:rPr lang="tr-TR" sz="2000" kern="1200" dirty="0" smtClean="0"/>
              <a:t>(</a:t>
            </a:r>
            <a:r>
              <a:rPr lang="tr-TR" sz="2000" i="1" kern="1200" dirty="0" err="1" smtClean="0"/>
              <a:t>ius</a:t>
            </a:r>
            <a:r>
              <a:rPr lang="tr-TR" sz="2000" i="1" kern="1200" dirty="0" smtClean="0"/>
              <a:t> </a:t>
            </a:r>
            <a:r>
              <a:rPr lang="tr-TR" sz="2000" i="1" kern="1200" dirty="0" err="1" smtClean="0"/>
              <a:t>inter</a:t>
            </a:r>
            <a:r>
              <a:rPr lang="tr-TR" sz="2000" i="1" kern="1200" dirty="0" smtClean="0"/>
              <a:t> </a:t>
            </a:r>
            <a:r>
              <a:rPr lang="tr-TR" sz="2000" i="1" kern="1200" dirty="0" err="1" smtClean="0"/>
              <a:t>gentes</a:t>
            </a:r>
            <a:r>
              <a:rPr lang="tr-TR" sz="2000" kern="1200" dirty="0" smtClean="0"/>
              <a:t>)</a:t>
            </a:r>
          </a:p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000" kern="1200" dirty="0" smtClean="0"/>
              <a:t>- </a:t>
            </a:r>
            <a:r>
              <a:rPr lang="tr-TR" sz="2000" kern="1200" dirty="0" err="1" smtClean="0"/>
              <a:t>Soto</a:t>
            </a:r>
            <a:endParaRPr lang="tr-TR" sz="2000" kern="1200" dirty="0" smtClean="0"/>
          </a:p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000" kern="1200" dirty="0" smtClean="0"/>
              <a:t>- </a:t>
            </a:r>
            <a:r>
              <a:rPr lang="tr-TR" sz="2000" kern="1200" dirty="0" err="1" smtClean="0"/>
              <a:t>Menchaca</a:t>
            </a:r>
            <a:endParaRPr lang="tr-TR" sz="2000" kern="1200" dirty="0" smtClean="0"/>
          </a:p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000" kern="1200" dirty="0" smtClean="0"/>
              <a:t>- </a:t>
            </a:r>
            <a:r>
              <a:rPr lang="tr-TR" sz="2000" kern="1200" dirty="0" err="1" smtClean="0"/>
              <a:t>Vasquez</a:t>
            </a:r>
            <a:endParaRPr lang="tr-TR" sz="2000" kern="1200" dirty="0" smtClean="0"/>
          </a:p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000" kern="1200" dirty="0" smtClean="0"/>
              <a:t>- </a:t>
            </a:r>
            <a:r>
              <a:rPr lang="tr-TR" sz="2000" kern="1200" dirty="0" err="1" smtClean="0"/>
              <a:t>Cano</a:t>
            </a:r>
            <a:endParaRPr lang="tr-TR" sz="2000" kern="1200" dirty="0" smtClean="0"/>
          </a:p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1600" kern="1200" dirty="0"/>
          </a:p>
        </p:txBody>
      </p:sp>
      <p:sp>
        <p:nvSpPr>
          <p:cNvPr id="6" name="Serbest Form 5"/>
          <p:cNvSpPr/>
          <p:nvPr/>
        </p:nvSpPr>
        <p:spPr>
          <a:xfrm>
            <a:off x="3556992" y="3005126"/>
            <a:ext cx="2030015" cy="2560320"/>
          </a:xfrm>
          <a:custGeom>
            <a:avLst/>
            <a:gdLst>
              <a:gd name="connsiteX0" fmla="*/ 0 w 2030015"/>
              <a:gd name="connsiteY0" fmla="*/ 0 h 2560320"/>
              <a:gd name="connsiteX1" fmla="*/ 2030015 w 2030015"/>
              <a:gd name="connsiteY1" fmla="*/ 0 h 2560320"/>
              <a:gd name="connsiteX2" fmla="*/ 2030015 w 2030015"/>
              <a:gd name="connsiteY2" fmla="*/ 2560320 h 2560320"/>
              <a:gd name="connsiteX3" fmla="*/ 0 w 2030015"/>
              <a:gd name="connsiteY3" fmla="*/ 2560320 h 2560320"/>
              <a:gd name="connsiteX4" fmla="*/ 0 w 2030015"/>
              <a:gd name="connsiteY4" fmla="*/ 0 h 256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0015" h="2560320">
                <a:moveTo>
                  <a:pt x="0" y="0"/>
                </a:moveTo>
                <a:lnTo>
                  <a:pt x="2030015" y="0"/>
                </a:lnTo>
                <a:lnTo>
                  <a:pt x="2030015" y="2560320"/>
                </a:lnTo>
                <a:lnTo>
                  <a:pt x="0" y="256032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kern="1200" dirty="0" smtClean="0"/>
              <a:t>- </a:t>
            </a:r>
            <a:r>
              <a:rPr lang="tr-TR" sz="2800" b="1" kern="1200" dirty="0" err="1" smtClean="0"/>
              <a:t>Suarez</a:t>
            </a:r>
            <a:endParaRPr lang="tr-TR" sz="2800" b="1" kern="1200" dirty="0" smtClean="0"/>
          </a:p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kern="1200" dirty="0" smtClean="0"/>
              <a:t>- Belli</a:t>
            </a:r>
          </a:p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kern="1200" dirty="0" smtClean="0"/>
              <a:t>- </a:t>
            </a:r>
            <a:r>
              <a:rPr lang="tr-TR" sz="2800" kern="1200" dirty="0" err="1" smtClean="0"/>
              <a:t>Ayala</a:t>
            </a:r>
            <a:endParaRPr lang="tr-TR" sz="2800" kern="1200" dirty="0" smtClean="0"/>
          </a:p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kern="1200" dirty="0" smtClean="0"/>
              <a:t>- </a:t>
            </a:r>
            <a:r>
              <a:rPr lang="tr-TR" sz="2800" b="1" kern="1200" dirty="0" err="1" smtClean="0"/>
              <a:t>Gentili</a:t>
            </a:r>
            <a:endParaRPr lang="tr-TR" sz="2800" kern="1200" dirty="0"/>
          </a:p>
        </p:txBody>
      </p:sp>
      <p:sp>
        <p:nvSpPr>
          <p:cNvPr id="8" name="Serbest Form 7"/>
          <p:cNvSpPr/>
          <p:nvPr/>
        </p:nvSpPr>
        <p:spPr>
          <a:xfrm>
            <a:off x="5587007" y="3005126"/>
            <a:ext cx="2030015" cy="2560320"/>
          </a:xfrm>
          <a:custGeom>
            <a:avLst/>
            <a:gdLst>
              <a:gd name="connsiteX0" fmla="*/ 0 w 2030015"/>
              <a:gd name="connsiteY0" fmla="*/ 0 h 2560320"/>
              <a:gd name="connsiteX1" fmla="*/ 2030015 w 2030015"/>
              <a:gd name="connsiteY1" fmla="*/ 0 h 2560320"/>
              <a:gd name="connsiteX2" fmla="*/ 2030015 w 2030015"/>
              <a:gd name="connsiteY2" fmla="*/ 2560320 h 2560320"/>
              <a:gd name="connsiteX3" fmla="*/ 0 w 2030015"/>
              <a:gd name="connsiteY3" fmla="*/ 2560320 h 2560320"/>
              <a:gd name="connsiteX4" fmla="*/ 0 w 2030015"/>
              <a:gd name="connsiteY4" fmla="*/ 0 h 256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0015" h="2560320">
                <a:moveTo>
                  <a:pt x="0" y="0"/>
                </a:moveTo>
                <a:lnTo>
                  <a:pt x="2030015" y="0"/>
                </a:lnTo>
                <a:lnTo>
                  <a:pt x="2030015" y="2560320"/>
                </a:lnTo>
                <a:lnTo>
                  <a:pt x="0" y="256032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kern="1200" smtClean="0"/>
              <a:t>- Selden </a:t>
            </a:r>
          </a:p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kern="1200" smtClean="0"/>
              <a:t>- de Groot</a:t>
            </a:r>
            <a:r>
              <a:rPr lang="tr-TR" sz="2900" kern="1200" smtClean="0"/>
              <a:t> </a:t>
            </a:r>
            <a:r>
              <a:rPr lang="tr-TR" sz="2800" kern="1200" smtClean="0"/>
              <a:t>(Grotius)</a:t>
            </a:r>
          </a:p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000" kern="1200" smtClean="0"/>
              <a:t>(</a:t>
            </a:r>
            <a:r>
              <a:rPr lang="tr-TR" sz="2000" i="1" kern="1200" smtClean="0"/>
              <a:t>ius gentium</a:t>
            </a:r>
            <a:r>
              <a:rPr lang="tr-TR" sz="2000" kern="1200" smtClean="0"/>
              <a:t>)</a:t>
            </a:r>
            <a:endParaRPr lang="tr-TR" sz="2000" kern="1200" dirty="0"/>
          </a:p>
        </p:txBody>
      </p:sp>
      <p:sp>
        <p:nvSpPr>
          <p:cNvPr id="9" name="Dikdörtgen 8"/>
          <p:cNvSpPr/>
          <p:nvPr/>
        </p:nvSpPr>
        <p:spPr>
          <a:xfrm>
            <a:off x="1524000" y="5565446"/>
            <a:ext cx="6096000" cy="284480"/>
          </a:xfrm>
          <a:prstGeom prst="rect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shade val="8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shade val="8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="" xmlns:p14="http://schemas.microsoft.com/office/powerpoint/2010/main" val="385480993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DOĞAL HUKUK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Serbest Form 2"/>
          <p:cNvSpPr/>
          <p:nvPr/>
        </p:nvSpPr>
        <p:spPr>
          <a:xfrm>
            <a:off x="1524000" y="1722454"/>
            <a:ext cx="6096000" cy="1219200"/>
          </a:xfrm>
          <a:custGeom>
            <a:avLst/>
            <a:gdLst>
              <a:gd name="connsiteX0" fmla="*/ 0 w 6096000"/>
              <a:gd name="connsiteY0" fmla="*/ 0 h 1219200"/>
              <a:gd name="connsiteX1" fmla="*/ 6096000 w 6096000"/>
              <a:gd name="connsiteY1" fmla="*/ 0 h 1219200"/>
              <a:gd name="connsiteX2" fmla="*/ 6096000 w 6096000"/>
              <a:gd name="connsiteY2" fmla="*/ 1219200 h 1219200"/>
              <a:gd name="connsiteX3" fmla="*/ 0 w 6096000"/>
              <a:gd name="connsiteY3" fmla="*/ 1219200 h 1219200"/>
              <a:gd name="connsiteX4" fmla="*/ 0 w 6096000"/>
              <a:gd name="connsiteY4" fmla="*/ 0 h 121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1219200">
                <a:moveTo>
                  <a:pt x="0" y="0"/>
                </a:moveTo>
                <a:lnTo>
                  <a:pt x="6096000" y="0"/>
                </a:lnTo>
                <a:lnTo>
                  <a:pt x="6096000" y="1219200"/>
                </a:ln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shade val="8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shade val="8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2880" tIns="182880" rIns="182880" bIns="182880" numCol="1" spcCol="1270" anchor="ctr" anchorCtr="0">
            <a:noAutofit/>
          </a:bodyPr>
          <a:lstStyle/>
          <a:p>
            <a:pPr lvl="0" algn="ctr" defTabSz="2133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4800" kern="1200" dirty="0" smtClean="0"/>
              <a:t>Akli Hukuk</a:t>
            </a:r>
            <a:br>
              <a:rPr lang="tr-TR" sz="4800" kern="1200" dirty="0" smtClean="0"/>
            </a:br>
            <a:r>
              <a:rPr lang="tr-TR" sz="2800" kern="1200" dirty="0" smtClean="0"/>
              <a:t>(özellikle 17.-18. yy)</a:t>
            </a:r>
          </a:p>
        </p:txBody>
      </p:sp>
      <p:sp>
        <p:nvSpPr>
          <p:cNvPr id="4" name="Serbest Form 3"/>
          <p:cNvSpPr/>
          <p:nvPr/>
        </p:nvSpPr>
        <p:spPr>
          <a:xfrm>
            <a:off x="1526976" y="2941654"/>
            <a:ext cx="2030015" cy="2560320"/>
          </a:xfrm>
          <a:custGeom>
            <a:avLst/>
            <a:gdLst>
              <a:gd name="connsiteX0" fmla="*/ 0 w 2030015"/>
              <a:gd name="connsiteY0" fmla="*/ 0 h 2560320"/>
              <a:gd name="connsiteX1" fmla="*/ 2030015 w 2030015"/>
              <a:gd name="connsiteY1" fmla="*/ 0 h 2560320"/>
              <a:gd name="connsiteX2" fmla="*/ 2030015 w 2030015"/>
              <a:gd name="connsiteY2" fmla="*/ 2560320 h 2560320"/>
              <a:gd name="connsiteX3" fmla="*/ 0 w 2030015"/>
              <a:gd name="connsiteY3" fmla="*/ 2560320 h 2560320"/>
              <a:gd name="connsiteX4" fmla="*/ 0 w 2030015"/>
              <a:gd name="connsiteY4" fmla="*/ 0 h 256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0015" h="2560320">
                <a:moveTo>
                  <a:pt x="0" y="0"/>
                </a:moveTo>
                <a:lnTo>
                  <a:pt x="2030015" y="0"/>
                </a:lnTo>
                <a:lnTo>
                  <a:pt x="2030015" y="2560320"/>
                </a:lnTo>
                <a:lnTo>
                  <a:pt x="0" y="256032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1600" b="1" kern="1200" dirty="0" smtClean="0"/>
          </a:p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kern="1200" dirty="0" smtClean="0"/>
              <a:t>- </a:t>
            </a:r>
            <a:r>
              <a:rPr lang="tr-TR" sz="2800" b="1" kern="1200" dirty="0" err="1" smtClean="0"/>
              <a:t>Hobbes</a:t>
            </a:r>
            <a:endParaRPr lang="tr-TR" sz="2800" b="1" kern="1200" dirty="0" smtClean="0"/>
          </a:p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kern="1200" dirty="0" smtClean="0"/>
              <a:t>- </a:t>
            </a:r>
            <a:r>
              <a:rPr lang="tr-TR" sz="2800" kern="1200" dirty="0" err="1" smtClean="0"/>
              <a:t>Pufendorf</a:t>
            </a:r>
            <a:endParaRPr lang="tr-TR" sz="2800" kern="1200" dirty="0" smtClean="0"/>
          </a:p>
        </p:txBody>
      </p:sp>
      <p:sp>
        <p:nvSpPr>
          <p:cNvPr id="5" name="Serbest Form 4"/>
          <p:cNvSpPr/>
          <p:nvPr/>
        </p:nvSpPr>
        <p:spPr>
          <a:xfrm>
            <a:off x="3556992" y="2941654"/>
            <a:ext cx="2030015" cy="2560320"/>
          </a:xfrm>
          <a:custGeom>
            <a:avLst/>
            <a:gdLst>
              <a:gd name="connsiteX0" fmla="*/ 0 w 2030015"/>
              <a:gd name="connsiteY0" fmla="*/ 0 h 2560320"/>
              <a:gd name="connsiteX1" fmla="*/ 2030015 w 2030015"/>
              <a:gd name="connsiteY1" fmla="*/ 0 h 2560320"/>
              <a:gd name="connsiteX2" fmla="*/ 2030015 w 2030015"/>
              <a:gd name="connsiteY2" fmla="*/ 2560320 h 2560320"/>
              <a:gd name="connsiteX3" fmla="*/ 0 w 2030015"/>
              <a:gd name="connsiteY3" fmla="*/ 2560320 h 2560320"/>
              <a:gd name="connsiteX4" fmla="*/ 0 w 2030015"/>
              <a:gd name="connsiteY4" fmla="*/ 0 h 256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0015" h="2560320">
                <a:moveTo>
                  <a:pt x="0" y="0"/>
                </a:moveTo>
                <a:lnTo>
                  <a:pt x="2030015" y="0"/>
                </a:lnTo>
                <a:lnTo>
                  <a:pt x="2030015" y="2560320"/>
                </a:lnTo>
                <a:lnTo>
                  <a:pt x="0" y="256032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kern="1200" dirty="0" smtClean="0"/>
              <a:t>- </a:t>
            </a:r>
            <a:r>
              <a:rPr lang="tr-TR" sz="2800" kern="1200" dirty="0" err="1" smtClean="0"/>
              <a:t>Wolff</a:t>
            </a:r>
            <a:endParaRPr lang="tr-TR" sz="2800" kern="1200" dirty="0" smtClean="0"/>
          </a:p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kern="1200" dirty="0" smtClean="0"/>
              <a:t>- </a:t>
            </a:r>
            <a:r>
              <a:rPr lang="tr-TR" sz="2800" b="1" kern="1200" dirty="0" err="1" smtClean="0"/>
              <a:t>Vattel</a:t>
            </a:r>
            <a:r>
              <a:rPr lang="tr-TR" sz="2800" b="1" kern="1200" dirty="0" smtClean="0"/>
              <a:t/>
            </a:r>
            <a:br>
              <a:rPr lang="tr-TR" sz="2800" b="1" kern="1200" dirty="0" smtClean="0"/>
            </a:br>
            <a:r>
              <a:rPr lang="tr-TR" sz="2000" b="0" kern="1200" dirty="0" smtClean="0"/>
              <a:t>(la </a:t>
            </a:r>
            <a:r>
              <a:rPr lang="tr-TR" sz="2000" b="0" kern="1200" dirty="0" err="1" smtClean="0"/>
              <a:t>Société</a:t>
            </a:r>
            <a:r>
              <a:rPr lang="tr-TR" sz="2000" b="0" kern="1200" dirty="0" smtClean="0"/>
              <a:t> </a:t>
            </a:r>
            <a:r>
              <a:rPr lang="tr-TR" sz="2000" b="0" kern="1200" dirty="0" err="1" smtClean="0"/>
              <a:t>des</a:t>
            </a:r>
            <a:r>
              <a:rPr lang="tr-TR" sz="2000" b="0" kern="1200" dirty="0" smtClean="0"/>
              <a:t> </a:t>
            </a:r>
            <a:r>
              <a:rPr lang="tr-TR" sz="2000" b="0" kern="1200" dirty="0" err="1" smtClean="0"/>
              <a:t>Nations</a:t>
            </a:r>
            <a:r>
              <a:rPr lang="tr-TR" sz="2000" b="0" kern="1200" dirty="0" smtClean="0"/>
              <a:t>)</a:t>
            </a:r>
          </a:p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0" kern="1200" dirty="0" smtClean="0"/>
              <a:t>- de </a:t>
            </a:r>
            <a:r>
              <a:rPr lang="tr-TR" sz="2400" b="0" kern="1200" dirty="0" err="1" smtClean="0"/>
              <a:t>Martens</a:t>
            </a:r>
            <a:endParaRPr lang="tr-TR" sz="2400" b="0" kern="1200" dirty="0" smtClean="0"/>
          </a:p>
        </p:txBody>
      </p:sp>
      <p:sp>
        <p:nvSpPr>
          <p:cNvPr id="7" name="Serbest Form 6"/>
          <p:cNvSpPr/>
          <p:nvPr/>
        </p:nvSpPr>
        <p:spPr>
          <a:xfrm>
            <a:off x="5587007" y="2941654"/>
            <a:ext cx="2030015" cy="2560320"/>
          </a:xfrm>
          <a:custGeom>
            <a:avLst/>
            <a:gdLst>
              <a:gd name="connsiteX0" fmla="*/ 0 w 2030015"/>
              <a:gd name="connsiteY0" fmla="*/ 0 h 2560320"/>
              <a:gd name="connsiteX1" fmla="*/ 2030015 w 2030015"/>
              <a:gd name="connsiteY1" fmla="*/ 0 h 2560320"/>
              <a:gd name="connsiteX2" fmla="*/ 2030015 w 2030015"/>
              <a:gd name="connsiteY2" fmla="*/ 2560320 h 2560320"/>
              <a:gd name="connsiteX3" fmla="*/ 0 w 2030015"/>
              <a:gd name="connsiteY3" fmla="*/ 2560320 h 2560320"/>
              <a:gd name="connsiteX4" fmla="*/ 0 w 2030015"/>
              <a:gd name="connsiteY4" fmla="*/ 0 h 256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0015" h="2560320">
                <a:moveTo>
                  <a:pt x="0" y="0"/>
                </a:moveTo>
                <a:lnTo>
                  <a:pt x="2030015" y="0"/>
                </a:lnTo>
                <a:lnTo>
                  <a:pt x="2030015" y="2560320"/>
                </a:lnTo>
                <a:lnTo>
                  <a:pt x="0" y="256032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kern="1200" dirty="0" smtClean="0"/>
              <a:t>- </a:t>
            </a:r>
            <a:r>
              <a:rPr lang="tr-TR" sz="2800" b="1" kern="1200" dirty="0" err="1" smtClean="0"/>
              <a:t>Bluntschli</a:t>
            </a:r>
            <a:r>
              <a:rPr lang="tr-TR" sz="2800" b="1" kern="1200" dirty="0" smtClean="0"/>
              <a:t/>
            </a:r>
            <a:br>
              <a:rPr lang="tr-TR" sz="2800" b="1" kern="1200" dirty="0" smtClean="0"/>
            </a:br>
            <a:r>
              <a:rPr lang="tr-TR" sz="2000" b="0" kern="1200" dirty="0" smtClean="0"/>
              <a:t>(19.yy)</a:t>
            </a:r>
          </a:p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2000" b="0" kern="1200" dirty="0" smtClean="0"/>
          </a:p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kern="1200" dirty="0" smtClean="0"/>
              <a:t>- </a:t>
            </a:r>
            <a:r>
              <a:rPr lang="tr-TR" sz="2800" b="1" kern="1200" dirty="0" err="1" smtClean="0"/>
              <a:t>le</a:t>
            </a:r>
            <a:r>
              <a:rPr lang="tr-TR" sz="2800" b="1" kern="1200" dirty="0" smtClean="0"/>
              <a:t> </a:t>
            </a:r>
            <a:r>
              <a:rPr lang="tr-TR" sz="2800" b="1" kern="1200" dirty="0" err="1" smtClean="0"/>
              <a:t>Fur</a:t>
            </a:r>
            <a:r>
              <a:rPr lang="tr-TR" sz="2800" b="1" kern="1200" dirty="0" smtClean="0"/>
              <a:t/>
            </a:r>
            <a:br>
              <a:rPr lang="tr-TR" sz="2800" b="1" kern="1200" dirty="0" smtClean="0"/>
            </a:br>
            <a:r>
              <a:rPr lang="tr-TR" sz="2000" b="0" kern="1200" dirty="0" smtClean="0"/>
              <a:t>(20. yy)</a:t>
            </a:r>
          </a:p>
        </p:txBody>
      </p:sp>
      <p:sp>
        <p:nvSpPr>
          <p:cNvPr id="9" name="Dikdörtgen 8"/>
          <p:cNvSpPr/>
          <p:nvPr/>
        </p:nvSpPr>
        <p:spPr>
          <a:xfrm>
            <a:off x="1524000" y="5501974"/>
            <a:ext cx="6096000" cy="284480"/>
          </a:xfrm>
          <a:prstGeom prst="rect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shade val="8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shade val="8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="" xmlns:p14="http://schemas.microsoft.com/office/powerpoint/2010/main" val="237015185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DOĞAL HUKUK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Serbest Form 2"/>
          <p:cNvSpPr/>
          <p:nvPr/>
        </p:nvSpPr>
        <p:spPr>
          <a:xfrm>
            <a:off x="1526250" y="1652516"/>
            <a:ext cx="6091499" cy="1948656"/>
          </a:xfrm>
          <a:custGeom>
            <a:avLst/>
            <a:gdLst>
              <a:gd name="connsiteX0" fmla="*/ 0 w 6091499"/>
              <a:gd name="connsiteY0" fmla="*/ 194866 h 1948656"/>
              <a:gd name="connsiteX1" fmla="*/ 194866 w 6091499"/>
              <a:gd name="connsiteY1" fmla="*/ 0 h 1948656"/>
              <a:gd name="connsiteX2" fmla="*/ 5896633 w 6091499"/>
              <a:gd name="connsiteY2" fmla="*/ 0 h 1948656"/>
              <a:gd name="connsiteX3" fmla="*/ 6091499 w 6091499"/>
              <a:gd name="connsiteY3" fmla="*/ 194866 h 1948656"/>
              <a:gd name="connsiteX4" fmla="*/ 6091499 w 6091499"/>
              <a:gd name="connsiteY4" fmla="*/ 1753790 h 1948656"/>
              <a:gd name="connsiteX5" fmla="*/ 5896633 w 6091499"/>
              <a:gd name="connsiteY5" fmla="*/ 1948656 h 1948656"/>
              <a:gd name="connsiteX6" fmla="*/ 194866 w 6091499"/>
              <a:gd name="connsiteY6" fmla="*/ 1948656 h 1948656"/>
              <a:gd name="connsiteX7" fmla="*/ 0 w 6091499"/>
              <a:gd name="connsiteY7" fmla="*/ 1753790 h 1948656"/>
              <a:gd name="connsiteX8" fmla="*/ 0 w 6091499"/>
              <a:gd name="connsiteY8" fmla="*/ 194866 h 1948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1499" h="1948656">
                <a:moveTo>
                  <a:pt x="0" y="194866"/>
                </a:moveTo>
                <a:cubicBezTo>
                  <a:pt x="0" y="87244"/>
                  <a:pt x="87244" y="0"/>
                  <a:pt x="194866" y="0"/>
                </a:cubicBezTo>
                <a:lnTo>
                  <a:pt x="5896633" y="0"/>
                </a:lnTo>
                <a:cubicBezTo>
                  <a:pt x="6004255" y="0"/>
                  <a:pt x="6091499" y="87244"/>
                  <a:pt x="6091499" y="194866"/>
                </a:cubicBezTo>
                <a:lnTo>
                  <a:pt x="6091499" y="1753790"/>
                </a:lnTo>
                <a:cubicBezTo>
                  <a:pt x="6091499" y="1861412"/>
                  <a:pt x="6004255" y="1948656"/>
                  <a:pt x="5896633" y="1948656"/>
                </a:cubicBezTo>
                <a:lnTo>
                  <a:pt x="194866" y="1948656"/>
                </a:lnTo>
                <a:cubicBezTo>
                  <a:pt x="87244" y="1948656"/>
                  <a:pt x="0" y="1861412"/>
                  <a:pt x="0" y="1753790"/>
                </a:cubicBezTo>
                <a:lnTo>
                  <a:pt x="0" y="19486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98044" tIns="198044" rIns="198044" bIns="198044" numCol="1" spcCol="1270" anchor="ctr" anchorCtr="0">
            <a:noAutofit/>
          </a:bodyPr>
          <a:lstStyle/>
          <a:p>
            <a:pPr lvl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3700" kern="1200" dirty="0" smtClean="0"/>
              <a:t>Doğal Hukuktan</a:t>
            </a:r>
            <a:br>
              <a:rPr lang="tr-TR" sz="3700" kern="1200" dirty="0" smtClean="0"/>
            </a:br>
            <a:r>
              <a:rPr lang="tr-TR" sz="3700" kern="1200" dirty="0" smtClean="0"/>
              <a:t>esinlenen</a:t>
            </a:r>
            <a:br>
              <a:rPr lang="tr-TR" sz="3700" kern="1200" dirty="0" smtClean="0"/>
            </a:br>
            <a:r>
              <a:rPr lang="tr-TR" sz="3700" b="1" kern="1200" dirty="0" smtClean="0"/>
              <a:t>iradeci görüşler</a:t>
            </a:r>
            <a:endParaRPr lang="tr-TR" sz="3700" b="1" kern="1200" dirty="0"/>
          </a:p>
        </p:txBody>
      </p:sp>
      <p:sp>
        <p:nvSpPr>
          <p:cNvPr id="4" name="Serbest Form 3"/>
          <p:cNvSpPr/>
          <p:nvPr/>
        </p:nvSpPr>
        <p:spPr>
          <a:xfrm>
            <a:off x="1526250" y="3764859"/>
            <a:ext cx="2922984" cy="1948656"/>
          </a:xfrm>
          <a:custGeom>
            <a:avLst/>
            <a:gdLst>
              <a:gd name="connsiteX0" fmla="*/ 0 w 2922984"/>
              <a:gd name="connsiteY0" fmla="*/ 194866 h 1948656"/>
              <a:gd name="connsiteX1" fmla="*/ 194866 w 2922984"/>
              <a:gd name="connsiteY1" fmla="*/ 0 h 1948656"/>
              <a:gd name="connsiteX2" fmla="*/ 2728118 w 2922984"/>
              <a:gd name="connsiteY2" fmla="*/ 0 h 1948656"/>
              <a:gd name="connsiteX3" fmla="*/ 2922984 w 2922984"/>
              <a:gd name="connsiteY3" fmla="*/ 194866 h 1948656"/>
              <a:gd name="connsiteX4" fmla="*/ 2922984 w 2922984"/>
              <a:gd name="connsiteY4" fmla="*/ 1753790 h 1948656"/>
              <a:gd name="connsiteX5" fmla="*/ 2728118 w 2922984"/>
              <a:gd name="connsiteY5" fmla="*/ 1948656 h 1948656"/>
              <a:gd name="connsiteX6" fmla="*/ 194866 w 2922984"/>
              <a:gd name="connsiteY6" fmla="*/ 1948656 h 1948656"/>
              <a:gd name="connsiteX7" fmla="*/ 0 w 2922984"/>
              <a:gd name="connsiteY7" fmla="*/ 1753790 h 1948656"/>
              <a:gd name="connsiteX8" fmla="*/ 0 w 2922984"/>
              <a:gd name="connsiteY8" fmla="*/ 194866 h 1948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22984" h="1948656">
                <a:moveTo>
                  <a:pt x="0" y="194866"/>
                </a:moveTo>
                <a:cubicBezTo>
                  <a:pt x="0" y="87244"/>
                  <a:pt x="87244" y="0"/>
                  <a:pt x="194866" y="0"/>
                </a:cubicBezTo>
                <a:lnTo>
                  <a:pt x="2728118" y="0"/>
                </a:lnTo>
                <a:cubicBezTo>
                  <a:pt x="2835740" y="0"/>
                  <a:pt x="2922984" y="87244"/>
                  <a:pt x="2922984" y="194866"/>
                </a:cubicBezTo>
                <a:lnTo>
                  <a:pt x="2922984" y="1753790"/>
                </a:lnTo>
                <a:cubicBezTo>
                  <a:pt x="2922984" y="1861412"/>
                  <a:pt x="2835740" y="1948656"/>
                  <a:pt x="2728118" y="1948656"/>
                </a:cubicBezTo>
                <a:lnTo>
                  <a:pt x="194866" y="1948656"/>
                </a:lnTo>
                <a:cubicBezTo>
                  <a:pt x="87244" y="1948656"/>
                  <a:pt x="0" y="1861412"/>
                  <a:pt x="0" y="1753790"/>
                </a:cubicBezTo>
                <a:lnTo>
                  <a:pt x="0" y="19486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94234" tIns="194234" rIns="194234" bIns="194234" numCol="1" spcCol="1270" anchor="ctr" anchorCtr="0">
            <a:noAutofit/>
          </a:bodyPr>
          <a:lstStyle/>
          <a:p>
            <a:pPr lvl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3600" b="1" kern="1200" dirty="0" err="1" smtClean="0">
                <a:solidFill>
                  <a:schemeClr val="bg1">
                    <a:lumMod val="85000"/>
                  </a:schemeClr>
                </a:solidFill>
              </a:rPr>
              <a:t>Zouch</a:t>
            </a:r>
            <a:endParaRPr lang="tr-TR" sz="3600" b="1" kern="1200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kern="1200" dirty="0" smtClean="0">
                <a:solidFill>
                  <a:schemeClr val="bg1">
                    <a:lumMod val="85000"/>
                  </a:schemeClr>
                </a:solidFill>
              </a:rPr>
              <a:t>(</a:t>
            </a:r>
            <a:r>
              <a:rPr lang="tr-TR" sz="2400" i="1" kern="1200" dirty="0" err="1" smtClean="0">
                <a:solidFill>
                  <a:schemeClr val="bg1">
                    <a:lumMod val="85000"/>
                  </a:schemeClr>
                </a:solidFill>
              </a:rPr>
              <a:t>ius</a:t>
            </a:r>
            <a:r>
              <a:rPr lang="tr-TR" sz="2400" i="1" kern="120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tr-TR" sz="2400" i="1" kern="1200" dirty="0" err="1" smtClean="0">
                <a:solidFill>
                  <a:schemeClr val="bg1">
                    <a:lumMod val="85000"/>
                  </a:schemeClr>
                </a:solidFill>
              </a:rPr>
              <a:t>inter</a:t>
            </a:r>
            <a:r>
              <a:rPr lang="tr-TR" sz="2400" i="1" kern="120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tr-TR" sz="2400" i="1" kern="1200" dirty="0" err="1" smtClean="0">
                <a:solidFill>
                  <a:schemeClr val="bg1">
                    <a:lumMod val="85000"/>
                  </a:schemeClr>
                </a:solidFill>
              </a:rPr>
              <a:t>gentes</a:t>
            </a:r>
            <a:r>
              <a:rPr lang="tr-TR" sz="2400" kern="1200" dirty="0" smtClean="0">
                <a:solidFill>
                  <a:schemeClr val="bg1">
                    <a:lumMod val="85000"/>
                  </a:schemeClr>
                </a:solidFill>
              </a:rPr>
              <a:t>)</a:t>
            </a:r>
          </a:p>
          <a:p>
            <a:pPr lvl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000" kern="1200" dirty="0" smtClean="0">
                <a:solidFill>
                  <a:schemeClr val="bg1">
                    <a:lumMod val="85000"/>
                  </a:schemeClr>
                </a:solidFill>
              </a:rPr>
              <a:t>(17. yy)</a:t>
            </a:r>
            <a:endParaRPr lang="tr-TR" sz="2000" kern="12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Serbest Form 4"/>
          <p:cNvSpPr/>
          <p:nvPr/>
        </p:nvSpPr>
        <p:spPr>
          <a:xfrm>
            <a:off x="4694765" y="3764859"/>
            <a:ext cx="2922984" cy="1948656"/>
          </a:xfrm>
          <a:custGeom>
            <a:avLst/>
            <a:gdLst>
              <a:gd name="connsiteX0" fmla="*/ 0 w 2922984"/>
              <a:gd name="connsiteY0" fmla="*/ 194866 h 1948656"/>
              <a:gd name="connsiteX1" fmla="*/ 194866 w 2922984"/>
              <a:gd name="connsiteY1" fmla="*/ 0 h 1948656"/>
              <a:gd name="connsiteX2" fmla="*/ 2728118 w 2922984"/>
              <a:gd name="connsiteY2" fmla="*/ 0 h 1948656"/>
              <a:gd name="connsiteX3" fmla="*/ 2922984 w 2922984"/>
              <a:gd name="connsiteY3" fmla="*/ 194866 h 1948656"/>
              <a:gd name="connsiteX4" fmla="*/ 2922984 w 2922984"/>
              <a:gd name="connsiteY4" fmla="*/ 1753790 h 1948656"/>
              <a:gd name="connsiteX5" fmla="*/ 2728118 w 2922984"/>
              <a:gd name="connsiteY5" fmla="*/ 1948656 h 1948656"/>
              <a:gd name="connsiteX6" fmla="*/ 194866 w 2922984"/>
              <a:gd name="connsiteY6" fmla="*/ 1948656 h 1948656"/>
              <a:gd name="connsiteX7" fmla="*/ 0 w 2922984"/>
              <a:gd name="connsiteY7" fmla="*/ 1753790 h 1948656"/>
              <a:gd name="connsiteX8" fmla="*/ 0 w 2922984"/>
              <a:gd name="connsiteY8" fmla="*/ 194866 h 1948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22984" h="1948656">
                <a:moveTo>
                  <a:pt x="0" y="194866"/>
                </a:moveTo>
                <a:cubicBezTo>
                  <a:pt x="0" y="87244"/>
                  <a:pt x="87244" y="0"/>
                  <a:pt x="194866" y="0"/>
                </a:cubicBezTo>
                <a:lnTo>
                  <a:pt x="2728118" y="0"/>
                </a:lnTo>
                <a:cubicBezTo>
                  <a:pt x="2835740" y="0"/>
                  <a:pt x="2922984" y="87244"/>
                  <a:pt x="2922984" y="194866"/>
                </a:cubicBezTo>
                <a:lnTo>
                  <a:pt x="2922984" y="1753790"/>
                </a:lnTo>
                <a:cubicBezTo>
                  <a:pt x="2922984" y="1861412"/>
                  <a:pt x="2835740" y="1948656"/>
                  <a:pt x="2728118" y="1948656"/>
                </a:cubicBezTo>
                <a:lnTo>
                  <a:pt x="194866" y="1948656"/>
                </a:lnTo>
                <a:cubicBezTo>
                  <a:pt x="87244" y="1948656"/>
                  <a:pt x="0" y="1861412"/>
                  <a:pt x="0" y="1753790"/>
                </a:cubicBezTo>
                <a:lnTo>
                  <a:pt x="0" y="19486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94234" tIns="194234" rIns="194234" bIns="194234" numCol="1" spcCol="1270" anchor="ctr" anchorCtr="0">
            <a:noAutofit/>
          </a:bodyPr>
          <a:lstStyle/>
          <a:p>
            <a:pPr lvl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3600" b="1" kern="1200" dirty="0" err="1" smtClean="0">
                <a:solidFill>
                  <a:schemeClr val="bg1">
                    <a:lumMod val="85000"/>
                  </a:schemeClr>
                </a:solidFill>
              </a:rPr>
              <a:t>Bentham</a:t>
            </a:r>
            <a:endParaRPr lang="tr-TR" sz="3600" b="1" kern="1200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kern="1200" dirty="0" smtClean="0">
                <a:solidFill>
                  <a:schemeClr val="bg1">
                    <a:lumMod val="85000"/>
                  </a:schemeClr>
                </a:solidFill>
              </a:rPr>
              <a:t>(</a:t>
            </a:r>
            <a:r>
              <a:rPr lang="tr-TR" sz="2400" i="1" kern="1200" dirty="0" err="1" smtClean="0">
                <a:solidFill>
                  <a:schemeClr val="bg1">
                    <a:lumMod val="85000"/>
                  </a:schemeClr>
                </a:solidFill>
              </a:rPr>
              <a:t>international</a:t>
            </a:r>
            <a:r>
              <a:rPr lang="tr-TR" sz="2400" i="1" kern="120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tr-TR" sz="2400" i="1" kern="1200" dirty="0" err="1" smtClean="0">
                <a:solidFill>
                  <a:schemeClr val="bg1">
                    <a:lumMod val="85000"/>
                  </a:schemeClr>
                </a:solidFill>
              </a:rPr>
              <a:t>law</a:t>
            </a:r>
            <a:r>
              <a:rPr lang="tr-TR" sz="2400" kern="1200" dirty="0" smtClean="0">
                <a:solidFill>
                  <a:schemeClr val="bg1">
                    <a:lumMod val="85000"/>
                  </a:schemeClr>
                </a:solidFill>
              </a:rPr>
              <a:t>)</a:t>
            </a:r>
          </a:p>
          <a:p>
            <a:pPr lvl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000" kern="1200" dirty="0" smtClean="0">
                <a:solidFill>
                  <a:schemeClr val="bg1">
                    <a:lumMod val="85000"/>
                  </a:schemeClr>
                </a:solidFill>
              </a:rPr>
              <a:t>(18. yy)</a:t>
            </a:r>
            <a:endParaRPr lang="tr-TR" sz="2000" kern="12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5753081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tr-TR" sz="4400" b="1" dirty="0" smtClean="0">
                <a:solidFill>
                  <a:schemeClr val="bg1"/>
                </a:solidFill>
                <a:latin typeface="+mj-lt"/>
              </a:rPr>
              <a:t>HUKUKİ POZİTİVİZM</a:t>
            </a:r>
            <a:endParaRPr lang="tr-TR" sz="4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İçerik Yer Tutucusu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17979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solidFill>
                  <a:schemeClr val="bg1"/>
                </a:solidFill>
              </a:rPr>
              <a:t>	Hukuki pozitivizm ≡ </a:t>
            </a:r>
            <a:r>
              <a:rPr lang="tr-TR" b="1" dirty="0" smtClean="0"/>
              <a:t>Hukuk, kaynağını </a:t>
            </a:r>
            <a:r>
              <a:rPr lang="tr-TR" dirty="0" smtClean="0">
                <a:solidFill>
                  <a:schemeClr val="bg1"/>
                </a:solidFill>
              </a:rPr>
              <a:t>doğadan veya ilişkilerini düzenlediği toplumdan</a:t>
            </a:r>
            <a:endParaRPr lang="tr-TR" dirty="0" smtClean="0"/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395536" y="3000372"/>
            <a:ext cx="8229600" cy="726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değil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8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357158" y="3571876"/>
            <a:ext cx="8229600" cy="1797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	kural koyandan veya kuralın kendisinden</a:t>
            </a:r>
            <a:r>
              <a:rPr kumimoji="0" lang="tr-TR" sz="32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alır.</a:t>
            </a:r>
            <a:endParaRPr kumimoji="0" lang="tr-TR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581198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2" grpId="0" build="p"/>
      <p:bldP spid="1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tr-TR" sz="4400" b="1" dirty="0" smtClean="0">
                <a:solidFill>
                  <a:schemeClr val="bg1"/>
                </a:solidFill>
                <a:latin typeface="+mj-lt"/>
              </a:rPr>
              <a:t>HUKUKİ POZİTİVİZM</a:t>
            </a:r>
            <a:endParaRPr lang="tr-TR" sz="4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Serbest Form 3"/>
          <p:cNvSpPr/>
          <p:nvPr/>
        </p:nvSpPr>
        <p:spPr>
          <a:xfrm>
            <a:off x="358560" y="1643051"/>
            <a:ext cx="8426879" cy="668750"/>
          </a:xfrm>
          <a:custGeom>
            <a:avLst/>
            <a:gdLst>
              <a:gd name="connsiteX0" fmla="*/ 0 w 8426879"/>
              <a:gd name="connsiteY0" fmla="*/ 66875 h 668750"/>
              <a:gd name="connsiteX1" fmla="*/ 66875 w 8426879"/>
              <a:gd name="connsiteY1" fmla="*/ 0 h 668750"/>
              <a:gd name="connsiteX2" fmla="*/ 8360004 w 8426879"/>
              <a:gd name="connsiteY2" fmla="*/ 0 h 668750"/>
              <a:gd name="connsiteX3" fmla="*/ 8426879 w 8426879"/>
              <a:gd name="connsiteY3" fmla="*/ 66875 h 668750"/>
              <a:gd name="connsiteX4" fmla="*/ 8426879 w 8426879"/>
              <a:gd name="connsiteY4" fmla="*/ 601875 h 668750"/>
              <a:gd name="connsiteX5" fmla="*/ 8360004 w 8426879"/>
              <a:gd name="connsiteY5" fmla="*/ 668750 h 668750"/>
              <a:gd name="connsiteX6" fmla="*/ 66875 w 8426879"/>
              <a:gd name="connsiteY6" fmla="*/ 668750 h 668750"/>
              <a:gd name="connsiteX7" fmla="*/ 0 w 8426879"/>
              <a:gd name="connsiteY7" fmla="*/ 601875 h 668750"/>
              <a:gd name="connsiteX8" fmla="*/ 0 w 8426879"/>
              <a:gd name="connsiteY8" fmla="*/ 66875 h 66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426879" h="668750">
                <a:moveTo>
                  <a:pt x="0" y="66875"/>
                </a:moveTo>
                <a:cubicBezTo>
                  <a:pt x="0" y="29941"/>
                  <a:pt x="29941" y="0"/>
                  <a:pt x="66875" y="0"/>
                </a:cubicBezTo>
                <a:lnTo>
                  <a:pt x="8360004" y="0"/>
                </a:lnTo>
                <a:cubicBezTo>
                  <a:pt x="8396938" y="0"/>
                  <a:pt x="8426879" y="29941"/>
                  <a:pt x="8426879" y="66875"/>
                </a:cubicBezTo>
                <a:lnTo>
                  <a:pt x="8426879" y="601875"/>
                </a:lnTo>
                <a:cubicBezTo>
                  <a:pt x="8426879" y="638809"/>
                  <a:pt x="8396938" y="668750"/>
                  <a:pt x="8360004" y="668750"/>
                </a:cubicBezTo>
                <a:lnTo>
                  <a:pt x="66875" y="668750"/>
                </a:lnTo>
                <a:cubicBezTo>
                  <a:pt x="29941" y="668750"/>
                  <a:pt x="0" y="638809"/>
                  <a:pt x="0" y="601875"/>
                </a:cubicBezTo>
                <a:lnTo>
                  <a:pt x="0" y="66875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6747" tIns="156747" rIns="156747" bIns="156747" numCol="1" spcCol="1270" anchor="ctr" anchorCtr="0">
            <a:noAutofit/>
          </a:bodyPr>
          <a:lstStyle/>
          <a:p>
            <a:pPr lvl="0" algn="ctr" defTabSz="160020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</a:pPr>
            <a:r>
              <a:rPr lang="tr-TR" sz="3600" b="1" kern="1200" spc="500" baseline="0" dirty="0" smtClean="0"/>
              <a:t>Devlet/Norm</a:t>
            </a:r>
            <a:endParaRPr lang="tr-TR" sz="3600" kern="1200" spc="500" baseline="0" dirty="0" smtClean="0"/>
          </a:p>
        </p:txBody>
      </p:sp>
      <p:sp>
        <p:nvSpPr>
          <p:cNvPr id="6" name="Serbest Form 5"/>
          <p:cNvSpPr/>
          <p:nvPr/>
        </p:nvSpPr>
        <p:spPr>
          <a:xfrm>
            <a:off x="366785" y="2439634"/>
            <a:ext cx="1872245" cy="4093721"/>
          </a:xfrm>
          <a:custGeom>
            <a:avLst/>
            <a:gdLst>
              <a:gd name="connsiteX0" fmla="*/ 0 w 1872245"/>
              <a:gd name="connsiteY0" fmla="*/ 187225 h 4093721"/>
              <a:gd name="connsiteX1" fmla="*/ 187225 w 1872245"/>
              <a:gd name="connsiteY1" fmla="*/ 0 h 4093721"/>
              <a:gd name="connsiteX2" fmla="*/ 1685021 w 1872245"/>
              <a:gd name="connsiteY2" fmla="*/ 0 h 4093721"/>
              <a:gd name="connsiteX3" fmla="*/ 1872246 w 1872245"/>
              <a:gd name="connsiteY3" fmla="*/ 187225 h 4093721"/>
              <a:gd name="connsiteX4" fmla="*/ 1872245 w 1872245"/>
              <a:gd name="connsiteY4" fmla="*/ 3906497 h 4093721"/>
              <a:gd name="connsiteX5" fmla="*/ 1685020 w 1872245"/>
              <a:gd name="connsiteY5" fmla="*/ 4093722 h 4093721"/>
              <a:gd name="connsiteX6" fmla="*/ 187225 w 1872245"/>
              <a:gd name="connsiteY6" fmla="*/ 4093721 h 4093721"/>
              <a:gd name="connsiteX7" fmla="*/ 0 w 1872245"/>
              <a:gd name="connsiteY7" fmla="*/ 3906496 h 4093721"/>
              <a:gd name="connsiteX8" fmla="*/ 0 w 1872245"/>
              <a:gd name="connsiteY8" fmla="*/ 187225 h 4093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72245" h="4093721">
                <a:moveTo>
                  <a:pt x="0" y="187225"/>
                </a:moveTo>
                <a:cubicBezTo>
                  <a:pt x="0" y="83823"/>
                  <a:pt x="83823" y="0"/>
                  <a:pt x="187225" y="0"/>
                </a:cubicBezTo>
                <a:lnTo>
                  <a:pt x="1685021" y="0"/>
                </a:lnTo>
                <a:cubicBezTo>
                  <a:pt x="1788423" y="0"/>
                  <a:pt x="1872246" y="83823"/>
                  <a:pt x="1872246" y="187225"/>
                </a:cubicBezTo>
                <a:cubicBezTo>
                  <a:pt x="1872246" y="1426982"/>
                  <a:pt x="1872245" y="2666740"/>
                  <a:pt x="1872245" y="3906497"/>
                </a:cubicBezTo>
                <a:cubicBezTo>
                  <a:pt x="1872245" y="4009899"/>
                  <a:pt x="1788422" y="4093722"/>
                  <a:pt x="1685020" y="4093722"/>
                </a:cubicBezTo>
                <a:lnTo>
                  <a:pt x="187225" y="4093721"/>
                </a:lnTo>
                <a:cubicBezTo>
                  <a:pt x="83823" y="4093721"/>
                  <a:pt x="0" y="4009898"/>
                  <a:pt x="0" y="3906496"/>
                </a:cubicBezTo>
                <a:lnTo>
                  <a:pt x="0" y="187225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6276" tIns="146276" rIns="146276" bIns="146276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tr-TR" sz="2400" b="1" kern="1200" dirty="0" smtClean="0"/>
              <a:t>Uluslararası pozitif ahlak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tr-TR" sz="2400" b="1" kern="1200" dirty="0" smtClean="0"/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tr-TR" sz="2400" b="1" kern="1200" dirty="0" smtClean="0"/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tr-TR" sz="2400" b="1" kern="1200" dirty="0" smtClean="0"/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tr-TR" sz="2400" b="1" kern="1200" dirty="0" smtClean="0"/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tr-TR" sz="2400" b="1" kern="1200" dirty="0" smtClean="0"/>
          </a:p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tr-TR" sz="2000" b="1" kern="1200" dirty="0" smtClean="0"/>
              <a:t>- Austin</a:t>
            </a:r>
          </a:p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tr-TR" sz="2000" b="1" kern="1200" dirty="0" smtClean="0"/>
              <a:t>- </a:t>
            </a:r>
            <a:r>
              <a:rPr lang="tr-TR" sz="2000" b="1" kern="1200" dirty="0" err="1" smtClean="0"/>
              <a:t>Savigny</a:t>
            </a:r>
            <a:endParaRPr lang="tr-TR" sz="2000" b="1" kern="1200" dirty="0"/>
          </a:p>
        </p:txBody>
      </p:sp>
      <p:sp>
        <p:nvSpPr>
          <p:cNvPr id="7" name="Serbest Form 6"/>
          <p:cNvSpPr/>
          <p:nvPr/>
        </p:nvSpPr>
        <p:spPr>
          <a:xfrm>
            <a:off x="2416398" y="2439634"/>
            <a:ext cx="1645108" cy="4093721"/>
          </a:xfrm>
          <a:custGeom>
            <a:avLst/>
            <a:gdLst>
              <a:gd name="connsiteX0" fmla="*/ 0 w 1645108"/>
              <a:gd name="connsiteY0" fmla="*/ 164511 h 4093721"/>
              <a:gd name="connsiteX1" fmla="*/ 164511 w 1645108"/>
              <a:gd name="connsiteY1" fmla="*/ 0 h 4093721"/>
              <a:gd name="connsiteX2" fmla="*/ 1480597 w 1645108"/>
              <a:gd name="connsiteY2" fmla="*/ 0 h 4093721"/>
              <a:gd name="connsiteX3" fmla="*/ 1645108 w 1645108"/>
              <a:gd name="connsiteY3" fmla="*/ 164511 h 4093721"/>
              <a:gd name="connsiteX4" fmla="*/ 1645108 w 1645108"/>
              <a:gd name="connsiteY4" fmla="*/ 3929210 h 4093721"/>
              <a:gd name="connsiteX5" fmla="*/ 1480597 w 1645108"/>
              <a:gd name="connsiteY5" fmla="*/ 4093721 h 4093721"/>
              <a:gd name="connsiteX6" fmla="*/ 164511 w 1645108"/>
              <a:gd name="connsiteY6" fmla="*/ 4093721 h 4093721"/>
              <a:gd name="connsiteX7" fmla="*/ 0 w 1645108"/>
              <a:gd name="connsiteY7" fmla="*/ 3929210 h 4093721"/>
              <a:gd name="connsiteX8" fmla="*/ 0 w 1645108"/>
              <a:gd name="connsiteY8" fmla="*/ 164511 h 4093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45108" h="4093721">
                <a:moveTo>
                  <a:pt x="0" y="164511"/>
                </a:moveTo>
                <a:cubicBezTo>
                  <a:pt x="0" y="73654"/>
                  <a:pt x="73654" y="0"/>
                  <a:pt x="164511" y="0"/>
                </a:cubicBezTo>
                <a:lnTo>
                  <a:pt x="1480597" y="0"/>
                </a:lnTo>
                <a:cubicBezTo>
                  <a:pt x="1571454" y="0"/>
                  <a:pt x="1645108" y="73654"/>
                  <a:pt x="1645108" y="164511"/>
                </a:cubicBezTo>
                <a:lnTo>
                  <a:pt x="1645108" y="3929210"/>
                </a:lnTo>
                <a:cubicBezTo>
                  <a:pt x="1645108" y="4020067"/>
                  <a:pt x="1571454" y="4093721"/>
                  <a:pt x="1480597" y="4093721"/>
                </a:cubicBezTo>
                <a:lnTo>
                  <a:pt x="164511" y="4093721"/>
                </a:lnTo>
                <a:cubicBezTo>
                  <a:pt x="73654" y="4093721"/>
                  <a:pt x="0" y="4020067"/>
                  <a:pt x="0" y="3929210"/>
                </a:cubicBezTo>
                <a:lnTo>
                  <a:pt x="0" y="164511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9624" tIns="139624" rIns="139624" bIns="139624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tr-TR" sz="2400" b="1" kern="1200" dirty="0" smtClean="0"/>
              <a:t>Oto-</a:t>
            </a:r>
            <a:r>
              <a:rPr lang="tr-TR" sz="2400" b="1" kern="1200" dirty="0" err="1" smtClean="0"/>
              <a:t>limitasyon</a:t>
            </a:r>
            <a:endParaRPr lang="tr-TR" sz="2400" b="1" kern="1200" dirty="0" smtClean="0"/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tr-TR" sz="2400" b="1" kern="1200" dirty="0" smtClean="0"/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tr-TR" sz="2400" b="1" kern="1200" dirty="0" smtClean="0"/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tr-TR" sz="2400" b="1" kern="1200" dirty="0" smtClean="0"/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tr-TR" sz="2400" b="1" kern="1200" dirty="0" smtClean="0"/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tr-TR" sz="2400" b="1" kern="1200" dirty="0" smtClean="0"/>
          </a:p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tr-TR" sz="2000" b="1" kern="1200" dirty="0" smtClean="0"/>
              <a:t>- </a:t>
            </a:r>
            <a:r>
              <a:rPr lang="tr-TR" sz="2000" b="1" kern="1200" dirty="0" err="1" smtClean="0"/>
              <a:t>Jellinek</a:t>
            </a:r>
            <a:endParaRPr lang="tr-TR" sz="2000" b="1" kern="1200" dirty="0" smtClean="0"/>
          </a:p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tr-TR" sz="2000" b="1" kern="1200" dirty="0" smtClean="0"/>
              <a:t>- </a:t>
            </a:r>
            <a:r>
              <a:rPr lang="tr-TR" sz="2000" b="1" kern="1200" dirty="0" err="1" smtClean="0"/>
              <a:t>Jhering</a:t>
            </a:r>
            <a:endParaRPr lang="tr-TR" sz="2000" b="1" kern="1200" dirty="0"/>
          </a:p>
        </p:txBody>
      </p:sp>
      <p:sp>
        <p:nvSpPr>
          <p:cNvPr id="8" name="Serbest Form 7"/>
          <p:cNvSpPr/>
          <p:nvPr/>
        </p:nvSpPr>
        <p:spPr>
          <a:xfrm>
            <a:off x="4238875" y="2439634"/>
            <a:ext cx="1229560" cy="4093721"/>
          </a:xfrm>
          <a:custGeom>
            <a:avLst/>
            <a:gdLst>
              <a:gd name="connsiteX0" fmla="*/ 0 w 1229560"/>
              <a:gd name="connsiteY0" fmla="*/ 122956 h 4093721"/>
              <a:gd name="connsiteX1" fmla="*/ 122956 w 1229560"/>
              <a:gd name="connsiteY1" fmla="*/ 0 h 4093721"/>
              <a:gd name="connsiteX2" fmla="*/ 1106604 w 1229560"/>
              <a:gd name="connsiteY2" fmla="*/ 0 h 4093721"/>
              <a:gd name="connsiteX3" fmla="*/ 1229560 w 1229560"/>
              <a:gd name="connsiteY3" fmla="*/ 122956 h 4093721"/>
              <a:gd name="connsiteX4" fmla="*/ 1229560 w 1229560"/>
              <a:gd name="connsiteY4" fmla="*/ 3970765 h 4093721"/>
              <a:gd name="connsiteX5" fmla="*/ 1106604 w 1229560"/>
              <a:gd name="connsiteY5" fmla="*/ 4093721 h 4093721"/>
              <a:gd name="connsiteX6" fmla="*/ 122956 w 1229560"/>
              <a:gd name="connsiteY6" fmla="*/ 4093721 h 4093721"/>
              <a:gd name="connsiteX7" fmla="*/ 0 w 1229560"/>
              <a:gd name="connsiteY7" fmla="*/ 3970765 h 4093721"/>
              <a:gd name="connsiteX8" fmla="*/ 0 w 1229560"/>
              <a:gd name="connsiteY8" fmla="*/ 122956 h 4093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9560" h="4093721">
                <a:moveTo>
                  <a:pt x="0" y="122956"/>
                </a:moveTo>
                <a:cubicBezTo>
                  <a:pt x="0" y="55049"/>
                  <a:pt x="55049" y="0"/>
                  <a:pt x="122956" y="0"/>
                </a:cubicBezTo>
                <a:lnTo>
                  <a:pt x="1106604" y="0"/>
                </a:lnTo>
                <a:cubicBezTo>
                  <a:pt x="1174511" y="0"/>
                  <a:pt x="1229560" y="55049"/>
                  <a:pt x="1229560" y="122956"/>
                </a:cubicBezTo>
                <a:lnTo>
                  <a:pt x="1229560" y="3970765"/>
                </a:lnTo>
                <a:cubicBezTo>
                  <a:pt x="1229560" y="4038672"/>
                  <a:pt x="1174511" y="4093721"/>
                  <a:pt x="1106604" y="4093721"/>
                </a:cubicBezTo>
                <a:lnTo>
                  <a:pt x="122956" y="4093721"/>
                </a:lnTo>
                <a:cubicBezTo>
                  <a:pt x="55049" y="4093721"/>
                  <a:pt x="0" y="4038672"/>
                  <a:pt x="0" y="3970765"/>
                </a:cubicBezTo>
                <a:lnTo>
                  <a:pt x="0" y="122956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7453" tIns="127453" rIns="127453" bIns="127453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tr-TR" sz="2400" b="1" kern="1200" dirty="0" smtClean="0"/>
              <a:t>Bileşik irade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tr-TR" sz="2400" b="1" kern="1200" dirty="0" smtClean="0"/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tr-TR" sz="2400" b="1" kern="1200" dirty="0" smtClean="0"/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tr-TR" sz="2400" b="1" kern="1200" dirty="0" smtClean="0"/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tr-TR" sz="2400" b="1" kern="1200" dirty="0" smtClean="0"/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tr-TR" sz="2400" b="1" kern="1200" dirty="0" smtClean="0"/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tr-TR" sz="2400" b="1" kern="1200" dirty="0" smtClean="0"/>
          </a:p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tr-TR" sz="2000" b="1" kern="1200" dirty="0" smtClean="0"/>
              <a:t>- </a:t>
            </a:r>
            <a:r>
              <a:rPr lang="tr-TR" sz="2000" b="1" kern="1200" dirty="0" err="1" smtClean="0"/>
              <a:t>Triepel</a:t>
            </a:r>
            <a:endParaRPr lang="tr-TR" sz="2000" b="1" kern="1200" dirty="0"/>
          </a:p>
        </p:txBody>
      </p:sp>
      <p:sp>
        <p:nvSpPr>
          <p:cNvPr id="9" name="Serbest Form 8"/>
          <p:cNvSpPr/>
          <p:nvPr/>
        </p:nvSpPr>
        <p:spPr>
          <a:xfrm>
            <a:off x="5645804" y="2439634"/>
            <a:ext cx="1616391" cy="4093721"/>
          </a:xfrm>
          <a:custGeom>
            <a:avLst/>
            <a:gdLst>
              <a:gd name="connsiteX0" fmla="*/ 0 w 1616391"/>
              <a:gd name="connsiteY0" fmla="*/ 161639 h 4093721"/>
              <a:gd name="connsiteX1" fmla="*/ 161639 w 1616391"/>
              <a:gd name="connsiteY1" fmla="*/ 0 h 4093721"/>
              <a:gd name="connsiteX2" fmla="*/ 1454752 w 1616391"/>
              <a:gd name="connsiteY2" fmla="*/ 0 h 4093721"/>
              <a:gd name="connsiteX3" fmla="*/ 1616391 w 1616391"/>
              <a:gd name="connsiteY3" fmla="*/ 161639 h 4093721"/>
              <a:gd name="connsiteX4" fmla="*/ 1616391 w 1616391"/>
              <a:gd name="connsiteY4" fmla="*/ 3932082 h 4093721"/>
              <a:gd name="connsiteX5" fmla="*/ 1454752 w 1616391"/>
              <a:gd name="connsiteY5" fmla="*/ 4093721 h 4093721"/>
              <a:gd name="connsiteX6" fmla="*/ 161639 w 1616391"/>
              <a:gd name="connsiteY6" fmla="*/ 4093721 h 4093721"/>
              <a:gd name="connsiteX7" fmla="*/ 0 w 1616391"/>
              <a:gd name="connsiteY7" fmla="*/ 3932082 h 4093721"/>
              <a:gd name="connsiteX8" fmla="*/ 0 w 1616391"/>
              <a:gd name="connsiteY8" fmla="*/ 161639 h 4093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16391" h="4093721">
                <a:moveTo>
                  <a:pt x="0" y="161639"/>
                </a:moveTo>
                <a:cubicBezTo>
                  <a:pt x="0" y="72368"/>
                  <a:pt x="72368" y="0"/>
                  <a:pt x="161639" y="0"/>
                </a:cubicBezTo>
                <a:lnTo>
                  <a:pt x="1454752" y="0"/>
                </a:lnTo>
                <a:cubicBezTo>
                  <a:pt x="1544023" y="0"/>
                  <a:pt x="1616391" y="72368"/>
                  <a:pt x="1616391" y="161639"/>
                </a:cubicBezTo>
                <a:lnTo>
                  <a:pt x="1616391" y="3932082"/>
                </a:lnTo>
                <a:cubicBezTo>
                  <a:pt x="1616391" y="4021353"/>
                  <a:pt x="1544023" y="4093721"/>
                  <a:pt x="1454752" y="4093721"/>
                </a:cubicBezTo>
                <a:lnTo>
                  <a:pt x="161639" y="4093721"/>
                </a:lnTo>
                <a:cubicBezTo>
                  <a:pt x="72368" y="4093721"/>
                  <a:pt x="0" y="4021353"/>
                  <a:pt x="0" y="3932082"/>
                </a:cubicBezTo>
                <a:lnTo>
                  <a:pt x="0" y="161639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8782" tIns="138782" rIns="138782" bIns="138782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tr-TR" sz="2400" b="1" kern="1200" dirty="0" smtClean="0"/>
              <a:t>Normatif pozitivizm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tr-TR" sz="2200" b="1" kern="1200" dirty="0" smtClean="0"/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tr-TR" sz="2200" b="1" kern="1200" dirty="0" smtClean="0"/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tr-TR" sz="2200" b="1" kern="1200" dirty="0" smtClean="0"/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tr-TR" sz="2200" b="1" kern="1200" dirty="0" smtClean="0"/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tr-TR" sz="2200" b="1" kern="1200" dirty="0" smtClean="0"/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tr-TR" sz="2200" b="1" kern="1200" dirty="0" smtClean="0"/>
          </a:p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tr-TR" sz="2000" b="1" kern="1200" dirty="0" smtClean="0"/>
              <a:t>- Kelsen</a:t>
            </a:r>
          </a:p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Tx/>
              <a:buChar char="-"/>
            </a:pPr>
            <a:r>
              <a:rPr lang="tr-TR" sz="2000" b="1" kern="1200" dirty="0" smtClean="0"/>
              <a:t> </a:t>
            </a:r>
            <a:r>
              <a:rPr lang="tr-TR" sz="2000" b="1" kern="1200" dirty="0" err="1" smtClean="0"/>
              <a:t>Verdross</a:t>
            </a:r>
            <a:endParaRPr lang="tr-TR" sz="2000" b="1" kern="1200" dirty="0" smtClean="0"/>
          </a:p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Tx/>
              <a:buChar char="-"/>
            </a:pPr>
            <a:endParaRPr lang="tr-TR" sz="2000" b="1" kern="1200" dirty="0"/>
          </a:p>
        </p:txBody>
      </p:sp>
      <p:sp>
        <p:nvSpPr>
          <p:cNvPr id="10" name="Serbest Form 9"/>
          <p:cNvSpPr/>
          <p:nvPr/>
        </p:nvSpPr>
        <p:spPr>
          <a:xfrm>
            <a:off x="7389394" y="2440110"/>
            <a:ext cx="1337649" cy="4132161"/>
          </a:xfrm>
          <a:custGeom>
            <a:avLst/>
            <a:gdLst>
              <a:gd name="connsiteX0" fmla="*/ 0 w 1337649"/>
              <a:gd name="connsiteY0" fmla="*/ 133765 h 4132161"/>
              <a:gd name="connsiteX1" fmla="*/ 133765 w 1337649"/>
              <a:gd name="connsiteY1" fmla="*/ 0 h 4132161"/>
              <a:gd name="connsiteX2" fmla="*/ 1203884 w 1337649"/>
              <a:gd name="connsiteY2" fmla="*/ 0 h 4132161"/>
              <a:gd name="connsiteX3" fmla="*/ 1337649 w 1337649"/>
              <a:gd name="connsiteY3" fmla="*/ 133765 h 4132161"/>
              <a:gd name="connsiteX4" fmla="*/ 1337649 w 1337649"/>
              <a:gd name="connsiteY4" fmla="*/ 3998396 h 4132161"/>
              <a:gd name="connsiteX5" fmla="*/ 1203884 w 1337649"/>
              <a:gd name="connsiteY5" fmla="*/ 4132161 h 4132161"/>
              <a:gd name="connsiteX6" fmla="*/ 133765 w 1337649"/>
              <a:gd name="connsiteY6" fmla="*/ 4132161 h 4132161"/>
              <a:gd name="connsiteX7" fmla="*/ 0 w 1337649"/>
              <a:gd name="connsiteY7" fmla="*/ 3998396 h 4132161"/>
              <a:gd name="connsiteX8" fmla="*/ 0 w 1337649"/>
              <a:gd name="connsiteY8" fmla="*/ 133765 h 4132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37649" h="4132161">
                <a:moveTo>
                  <a:pt x="0" y="133765"/>
                </a:moveTo>
                <a:cubicBezTo>
                  <a:pt x="0" y="59889"/>
                  <a:pt x="59889" y="0"/>
                  <a:pt x="133765" y="0"/>
                </a:cubicBezTo>
                <a:lnTo>
                  <a:pt x="1203884" y="0"/>
                </a:lnTo>
                <a:cubicBezTo>
                  <a:pt x="1277760" y="0"/>
                  <a:pt x="1337649" y="59889"/>
                  <a:pt x="1337649" y="133765"/>
                </a:cubicBezTo>
                <a:lnTo>
                  <a:pt x="1337649" y="3998396"/>
                </a:lnTo>
                <a:cubicBezTo>
                  <a:pt x="1337649" y="4072272"/>
                  <a:pt x="1277760" y="4132161"/>
                  <a:pt x="1203884" y="4132161"/>
                </a:cubicBezTo>
                <a:lnTo>
                  <a:pt x="133765" y="4132161"/>
                </a:lnTo>
                <a:cubicBezTo>
                  <a:pt x="59889" y="4132161"/>
                  <a:pt x="0" y="4072272"/>
                  <a:pt x="0" y="3998396"/>
                </a:cubicBezTo>
                <a:lnTo>
                  <a:pt x="0" y="133765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808" tIns="126808" rIns="126808" bIns="126808" numCol="1" spcCol="1270" anchor="ctr" anchorCtr="0">
            <a:noAutofit/>
          </a:bodyPr>
          <a:lstStyle/>
          <a:p>
            <a:pPr lvl="0" algn="ctr" defTabSz="102235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tr-TR" sz="2300" b="1" kern="1200" dirty="0" smtClean="0">
                <a:solidFill>
                  <a:schemeClr val="bg1">
                    <a:lumMod val="85000"/>
                  </a:schemeClr>
                </a:solidFill>
              </a:rPr>
              <a:t>Diğerleri</a:t>
            </a:r>
          </a:p>
          <a:p>
            <a:pPr lvl="0" algn="ctr" defTabSz="102235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tr-TR" sz="2800" b="1" kern="1200" dirty="0" smtClean="0"/>
              <a:t> </a:t>
            </a:r>
          </a:p>
          <a:p>
            <a:pPr lvl="0" algn="ctr" defTabSz="102235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tr-TR" sz="2800" b="1" kern="1200" dirty="0" smtClean="0"/>
          </a:p>
          <a:p>
            <a:pPr lvl="0" algn="l" defTabSz="102235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1600" b="1" kern="1200" dirty="0" smtClean="0"/>
              <a:t>- </a:t>
            </a:r>
            <a:r>
              <a:rPr lang="tr-TR" sz="1600" b="1" kern="1200" dirty="0" err="1" smtClean="0"/>
              <a:t>Wheaton</a:t>
            </a:r>
            <a:endParaRPr lang="tr-TR" sz="1600" b="1" kern="1200" dirty="0" smtClean="0"/>
          </a:p>
          <a:p>
            <a:pPr lvl="0" algn="l" defTabSz="102235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1600" b="1" kern="1200" dirty="0" smtClean="0"/>
              <a:t>- </a:t>
            </a:r>
            <a:r>
              <a:rPr lang="tr-TR" sz="1600" b="1" kern="1200" dirty="0" err="1" smtClean="0"/>
              <a:t>Westlake</a:t>
            </a:r>
            <a:endParaRPr lang="tr-TR" sz="1600" b="1" kern="1200" dirty="0" smtClean="0"/>
          </a:p>
          <a:p>
            <a:pPr lvl="0" algn="l" defTabSz="102235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1600" b="1" kern="1200" dirty="0" smtClean="0"/>
              <a:t>- </a:t>
            </a:r>
            <a:r>
              <a:rPr lang="tr-TR" sz="1600" b="1" kern="1200" dirty="0" err="1" smtClean="0"/>
              <a:t>Lorimer</a:t>
            </a:r>
            <a:endParaRPr lang="tr-TR" sz="1600" b="1" kern="1200" dirty="0" smtClean="0"/>
          </a:p>
          <a:p>
            <a:pPr lvl="0" algn="l" defTabSz="102235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1600" b="1" kern="1200" dirty="0" smtClean="0"/>
              <a:t>- </a:t>
            </a:r>
            <a:r>
              <a:rPr lang="tr-TR" sz="1600" b="1" kern="1200" dirty="0" err="1" smtClean="0"/>
              <a:t>von</a:t>
            </a:r>
            <a:r>
              <a:rPr lang="tr-TR" sz="1600" b="1" kern="1200" dirty="0" smtClean="0"/>
              <a:t> </a:t>
            </a:r>
            <a:r>
              <a:rPr lang="tr-TR" sz="1600" b="1" kern="1200" dirty="0" err="1" smtClean="0"/>
              <a:t>Liszt</a:t>
            </a:r>
            <a:endParaRPr lang="tr-TR" sz="1600" b="1" kern="1200" dirty="0" smtClean="0"/>
          </a:p>
          <a:p>
            <a:pPr lvl="0" algn="l" defTabSz="102235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1600" b="1" kern="1200" spc="-20" baseline="0" dirty="0" smtClean="0"/>
              <a:t>- </a:t>
            </a:r>
            <a:r>
              <a:rPr lang="tr-TR" sz="1600" b="1" kern="1200" spc="-20" baseline="0" dirty="0" err="1" smtClean="0"/>
              <a:t>Oppenheim</a:t>
            </a:r>
            <a:endParaRPr lang="tr-TR" sz="1600" b="1" kern="1200" spc="-20" baseline="0" dirty="0" smtClean="0"/>
          </a:p>
          <a:p>
            <a:pPr lvl="0" algn="l" defTabSz="102235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1600" b="1" kern="1200" dirty="0" smtClean="0"/>
              <a:t>- </a:t>
            </a:r>
            <a:r>
              <a:rPr lang="tr-TR" sz="1600" b="1" kern="1200" dirty="0" err="1" smtClean="0"/>
              <a:t>Strupp</a:t>
            </a:r>
          </a:p>
          <a:p>
            <a:pPr lvl="0" algn="l" defTabSz="102235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1600" b="1" kern="1200" spc="-80" baseline="0" dirty="0" smtClean="0"/>
              <a:t>- </a:t>
            </a:r>
            <a:r>
              <a:rPr lang="tr-TR" sz="1600" b="1" kern="1200" spc="-80" baseline="0" dirty="0" err="1" smtClean="0"/>
              <a:t>Guggenheim</a:t>
            </a:r>
            <a:endParaRPr lang="tr-TR" sz="1600" b="1" kern="1200" spc="-80" baseline="0" dirty="0" smtClean="0"/>
          </a:p>
        </p:txBody>
      </p:sp>
    </p:spTree>
    <p:extLst>
      <p:ext uri="{BB962C8B-B14F-4D97-AF65-F5344CB8AC3E}">
        <p14:creationId xmlns="" xmlns:p14="http://schemas.microsoft.com/office/powerpoint/2010/main" val="20581198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tr-TR" sz="4400" b="1" cap="all" dirty="0" err="1" smtClean="0">
                <a:solidFill>
                  <a:schemeClr val="bg1"/>
                </a:solidFill>
                <a:latin typeface="+mj-lt"/>
              </a:rPr>
              <a:t>Dİğer</a:t>
            </a:r>
            <a:r>
              <a:rPr lang="tr-TR" sz="4400" b="1" cap="all" dirty="0" smtClean="0">
                <a:solidFill>
                  <a:schemeClr val="bg1"/>
                </a:solidFill>
                <a:latin typeface="+mj-lt"/>
              </a:rPr>
              <a:t> Görüşler</a:t>
            </a:r>
            <a:endParaRPr lang="tr-TR" sz="4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4" name="Serbest Form 13"/>
          <p:cNvSpPr/>
          <p:nvPr/>
        </p:nvSpPr>
        <p:spPr>
          <a:xfrm>
            <a:off x="755576" y="1643050"/>
            <a:ext cx="7632848" cy="327366"/>
          </a:xfrm>
          <a:custGeom>
            <a:avLst/>
            <a:gdLst>
              <a:gd name="connsiteX0" fmla="*/ 0 w 7632848"/>
              <a:gd name="connsiteY0" fmla="*/ 96137 h 576810"/>
              <a:gd name="connsiteX1" fmla="*/ 96137 w 7632848"/>
              <a:gd name="connsiteY1" fmla="*/ 0 h 576810"/>
              <a:gd name="connsiteX2" fmla="*/ 7536711 w 7632848"/>
              <a:gd name="connsiteY2" fmla="*/ 0 h 576810"/>
              <a:gd name="connsiteX3" fmla="*/ 7632848 w 7632848"/>
              <a:gd name="connsiteY3" fmla="*/ 96137 h 576810"/>
              <a:gd name="connsiteX4" fmla="*/ 7632848 w 7632848"/>
              <a:gd name="connsiteY4" fmla="*/ 480673 h 576810"/>
              <a:gd name="connsiteX5" fmla="*/ 7536711 w 7632848"/>
              <a:gd name="connsiteY5" fmla="*/ 576810 h 576810"/>
              <a:gd name="connsiteX6" fmla="*/ 96137 w 7632848"/>
              <a:gd name="connsiteY6" fmla="*/ 576810 h 576810"/>
              <a:gd name="connsiteX7" fmla="*/ 0 w 7632848"/>
              <a:gd name="connsiteY7" fmla="*/ 480673 h 576810"/>
              <a:gd name="connsiteX8" fmla="*/ 0 w 7632848"/>
              <a:gd name="connsiteY8" fmla="*/ 96137 h 576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32848" h="576810">
                <a:moveTo>
                  <a:pt x="0" y="96137"/>
                </a:moveTo>
                <a:cubicBezTo>
                  <a:pt x="0" y="43042"/>
                  <a:pt x="43042" y="0"/>
                  <a:pt x="96137" y="0"/>
                </a:cubicBezTo>
                <a:lnTo>
                  <a:pt x="7536711" y="0"/>
                </a:lnTo>
                <a:cubicBezTo>
                  <a:pt x="7589806" y="0"/>
                  <a:pt x="7632848" y="43042"/>
                  <a:pt x="7632848" y="96137"/>
                </a:cubicBezTo>
                <a:lnTo>
                  <a:pt x="7632848" y="480673"/>
                </a:lnTo>
                <a:cubicBezTo>
                  <a:pt x="7632848" y="533768"/>
                  <a:pt x="7589806" y="576810"/>
                  <a:pt x="7536711" y="576810"/>
                </a:cubicBezTo>
                <a:lnTo>
                  <a:pt x="96137" y="576810"/>
                </a:lnTo>
                <a:cubicBezTo>
                  <a:pt x="43042" y="576810"/>
                  <a:pt x="0" y="533768"/>
                  <a:pt x="0" y="480673"/>
                </a:cubicBezTo>
                <a:lnTo>
                  <a:pt x="0" y="96137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9598" tIns="119598" rIns="119598" bIns="119598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000" b="1" kern="1200" dirty="0" err="1" smtClean="0"/>
              <a:t>Biyo</a:t>
            </a:r>
            <a:r>
              <a:rPr lang="tr-TR" sz="2000" b="1" kern="1200" dirty="0" smtClean="0"/>
              <a:t>-sosyolojik (</a:t>
            </a:r>
            <a:r>
              <a:rPr lang="tr-TR" sz="2000" b="1" kern="1200" dirty="0" err="1" smtClean="0"/>
              <a:t>Scelle</a:t>
            </a:r>
            <a:r>
              <a:rPr lang="tr-TR" sz="2000" b="1" kern="1200" dirty="0" smtClean="0"/>
              <a:t>)</a:t>
            </a:r>
            <a:endParaRPr lang="tr-TR" sz="2000" b="1" kern="1200" dirty="0"/>
          </a:p>
        </p:txBody>
      </p:sp>
      <p:sp>
        <p:nvSpPr>
          <p:cNvPr id="15" name="Serbest Form 14"/>
          <p:cNvSpPr/>
          <p:nvPr/>
        </p:nvSpPr>
        <p:spPr>
          <a:xfrm>
            <a:off x="755576" y="2000240"/>
            <a:ext cx="7632848" cy="327366"/>
          </a:xfrm>
          <a:custGeom>
            <a:avLst/>
            <a:gdLst>
              <a:gd name="connsiteX0" fmla="*/ 0 w 7632848"/>
              <a:gd name="connsiteY0" fmla="*/ 96137 h 576810"/>
              <a:gd name="connsiteX1" fmla="*/ 96137 w 7632848"/>
              <a:gd name="connsiteY1" fmla="*/ 0 h 576810"/>
              <a:gd name="connsiteX2" fmla="*/ 7536711 w 7632848"/>
              <a:gd name="connsiteY2" fmla="*/ 0 h 576810"/>
              <a:gd name="connsiteX3" fmla="*/ 7632848 w 7632848"/>
              <a:gd name="connsiteY3" fmla="*/ 96137 h 576810"/>
              <a:gd name="connsiteX4" fmla="*/ 7632848 w 7632848"/>
              <a:gd name="connsiteY4" fmla="*/ 480673 h 576810"/>
              <a:gd name="connsiteX5" fmla="*/ 7536711 w 7632848"/>
              <a:gd name="connsiteY5" fmla="*/ 576810 h 576810"/>
              <a:gd name="connsiteX6" fmla="*/ 96137 w 7632848"/>
              <a:gd name="connsiteY6" fmla="*/ 576810 h 576810"/>
              <a:gd name="connsiteX7" fmla="*/ 0 w 7632848"/>
              <a:gd name="connsiteY7" fmla="*/ 480673 h 576810"/>
              <a:gd name="connsiteX8" fmla="*/ 0 w 7632848"/>
              <a:gd name="connsiteY8" fmla="*/ 96137 h 576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32848" h="576810">
                <a:moveTo>
                  <a:pt x="0" y="96137"/>
                </a:moveTo>
                <a:cubicBezTo>
                  <a:pt x="0" y="43042"/>
                  <a:pt x="43042" y="0"/>
                  <a:pt x="96137" y="0"/>
                </a:cubicBezTo>
                <a:lnTo>
                  <a:pt x="7536711" y="0"/>
                </a:lnTo>
                <a:cubicBezTo>
                  <a:pt x="7589806" y="0"/>
                  <a:pt x="7632848" y="43042"/>
                  <a:pt x="7632848" y="96137"/>
                </a:cubicBezTo>
                <a:lnTo>
                  <a:pt x="7632848" y="480673"/>
                </a:lnTo>
                <a:cubicBezTo>
                  <a:pt x="7632848" y="533768"/>
                  <a:pt x="7589806" y="576810"/>
                  <a:pt x="7536711" y="576810"/>
                </a:cubicBezTo>
                <a:lnTo>
                  <a:pt x="96137" y="576810"/>
                </a:lnTo>
                <a:cubicBezTo>
                  <a:pt x="43042" y="576810"/>
                  <a:pt x="0" y="533768"/>
                  <a:pt x="0" y="480673"/>
                </a:cubicBezTo>
                <a:lnTo>
                  <a:pt x="0" y="96137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9598" tIns="119598" rIns="119598" bIns="119598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000" kern="1200" dirty="0" smtClean="0"/>
              <a:t>«</a:t>
            </a:r>
            <a:r>
              <a:rPr lang="tr-TR" sz="2000" kern="1200" dirty="0" err="1" smtClean="0"/>
              <a:t>Pacta</a:t>
            </a:r>
            <a:r>
              <a:rPr lang="tr-TR" sz="2000" kern="1200" dirty="0" smtClean="0"/>
              <a:t> </a:t>
            </a:r>
            <a:r>
              <a:rPr lang="tr-TR" sz="2000" kern="1200" dirty="0" err="1" smtClean="0"/>
              <a:t>sunt</a:t>
            </a:r>
            <a:r>
              <a:rPr lang="tr-TR" sz="2000" kern="1200" dirty="0" smtClean="0"/>
              <a:t> </a:t>
            </a:r>
            <a:r>
              <a:rPr lang="tr-TR" sz="2000" kern="1200" dirty="0" err="1" smtClean="0"/>
              <a:t>servanda</a:t>
            </a:r>
            <a:r>
              <a:rPr lang="tr-TR" sz="2000" kern="1200" dirty="0" smtClean="0"/>
              <a:t>» (</a:t>
            </a:r>
            <a:r>
              <a:rPr lang="tr-TR" sz="2000" kern="1200" dirty="0" err="1" smtClean="0"/>
              <a:t>Anzilotti</a:t>
            </a:r>
            <a:r>
              <a:rPr lang="tr-TR" sz="2000" kern="1200" dirty="0" smtClean="0"/>
              <a:t>)</a:t>
            </a:r>
            <a:endParaRPr lang="tr-TR" sz="2000" kern="1200" dirty="0"/>
          </a:p>
        </p:txBody>
      </p:sp>
      <p:sp>
        <p:nvSpPr>
          <p:cNvPr id="16" name="Serbest Form 15"/>
          <p:cNvSpPr/>
          <p:nvPr/>
        </p:nvSpPr>
        <p:spPr>
          <a:xfrm>
            <a:off x="756000" y="2357430"/>
            <a:ext cx="7632848" cy="327366"/>
          </a:xfrm>
          <a:custGeom>
            <a:avLst/>
            <a:gdLst>
              <a:gd name="connsiteX0" fmla="*/ 0 w 7632848"/>
              <a:gd name="connsiteY0" fmla="*/ 96137 h 576810"/>
              <a:gd name="connsiteX1" fmla="*/ 96137 w 7632848"/>
              <a:gd name="connsiteY1" fmla="*/ 0 h 576810"/>
              <a:gd name="connsiteX2" fmla="*/ 7536711 w 7632848"/>
              <a:gd name="connsiteY2" fmla="*/ 0 h 576810"/>
              <a:gd name="connsiteX3" fmla="*/ 7632848 w 7632848"/>
              <a:gd name="connsiteY3" fmla="*/ 96137 h 576810"/>
              <a:gd name="connsiteX4" fmla="*/ 7632848 w 7632848"/>
              <a:gd name="connsiteY4" fmla="*/ 480673 h 576810"/>
              <a:gd name="connsiteX5" fmla="*/ 7536711 w 7632848"/>
              <a:gd name="connsiteY5" fmla="*/ 576810 h 576810"/>
              <a:gd name="connsiteX6" fmla="*/ 96137 w 7632848"/>
              <a:gd name="connsiteY6" fmla="*/ 576810 h 576810"/>
              <a:gd name="connsiteX7" fmla="*/ 0 w 7632848"/>
              <a:gd name="connsiteY7" fmla="*/ 480673 h 576810"/>
              <a:gd name="connsiteX8" fmla="*/ 0 w 7632848"/>
              <a:gd name="connsiteY8" fmla="*/ 96137 h 576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32848" h="576810">
                <a:moveTo>
                  <a:pt x="0" y="96137"/>
                </a:moveTo>
                <a:cubicBezTo>
                  <a:pt x="0" y="43042"/>
                  <a:pt x="43042" y="0"/>
                  <a:pt x="96137" y="0"/>
                </a:cubicBezTo>
                <a:lnTo>
                  <a:pt x="7536711" y="0"/>
                </a:lnTo>
                <a:cubicBezTo>
                  <a:pt x="7589806" y="0"/>
                  <a:pt x="7632848" y="43042"/>
                  <a:pt x="7632848" y="96137"/>
                </a:cubicBezTo>
                <a:lnTo>
                  <a:pt x="7632848" y="480673"/>
                </a:lnTo>
                <a:cubicBezTo>
                  <a:pt x="7632848" y="533768"/>
                  <a:pt x="7589806" y="576810"/>
                  <a:pt x="7536711" y="576810"/>
                </a:cubicBezTo>
                <a:lnTo>
                  <a:pt x="96137" y="576810"/>
                </a:lnTo>
                <a:cubicBezTo>
                  <a:pt x="43042" y="576810"/>
                  <a:pt x="0" y="533768"/>
                  <a:pt x="0" y="480673"/>
                </a:cubicBezTo>
                <a:lnTo>
                  <a:pt x="0" y="96137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9598" tIns="119598" rIns="119598" bIns="119598" numCol="1" spcCol="1270" anchor="ctr" anchorCtr="0">
            <a:noAutofit/>
          </a:bodyPr>
          <a:lstStyle/>
          <a:p>
            <a:pPr lvl="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000" b="1" kern="1200" dirty="0" smtClean="0"/>
              <a:t> </a:t>
            </a:r>
            <a:r>
              <a:rPr lang="tr-TR" sz="2000" b="1" dirty="0" smtClean="0"/>
              <a:t>«</a:t>
            </a:r>
            <a:r>
              <a:rPr lang="tr-TR" sz="2000" b="1" dirty="0" err="1" smtClean="0"/>
              <a:t>Complete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law</a:t>
            </a:r>
            <a:r>
              <a:rPr lang="tr-TR" sz="2000" b="1" dirty="0" smtClean="0"/>
              <a:t>» </a:t>
            </a:r>
            <a:r>
              <a:rPr lang="tr-TR" sz="2000" b="1" kern="1200" dirty="0" smtClean="0"/>
              <a:t>(</a:t>
            </a:r>
            <a:r>
              <a:rPr lang="tr-TR" sz="2000" b="1" kern="1200" dirty="0" err="1" smtClean="0"/>
              <a:t>Lauterpacht</a:t>
            </a:r>
            <a:r>
              <a:rPr lang="tr-TR" sz="2000" b="1" kern="1200" dirty="0" smtClean="0"/>
              <a:t>)</a:t>
            </a:r>
            <a:endParaRPr lang="tr-TR" sz="2000" b="1" kern="1200" dirty="0"/>
          </a:p>
        </p:txBody>
      </p:sp>
      <p:sp>
        <p:nvSpPr>
          <p:cNvPr id="17" name="Serbest Form 16"/>
          <p:cNvSpPr/>
          <p:nvPr/>
        </p:nvSpPr>
        <p:spPr>
          <a:xfrm>
            <a:off x="756000" y="2714620"/>
            <a:ext cx="7632848" cy="327366"/>
          </a:xfrm>
          <a:custGeom>
            <a:avLst/>
            <a:gdLst>
              <a:gd name="connsiteX0" fmla="*/ 0 w 7632848"/>
              <a:gd name="connsiteY0" fmla="*/ 96137 h 576810"/>
              <a:gd name="connsiteX1" fmla="*/ 96137 w 7632848"/>
              <a:gd name="connsiteY1" fmla="*/ 0 h 576810"/>
              <a:gd name="connsiteX2" fmla="*/ 7536711 w 7632848"/>
              <a:gd name="connsiteY2" fmla="*/ 0 h 576810"/>
              <a:gd name="connsiteX3" fmla="*/ 7632848 w 7632848"/>
              <a:gd name="connsiteY3" fmla="*/ 96137 h 576810"/>
              <a:gd name="connsiteX4" fmla="*/ 7632848 w 7632848"/>
              <a:gd name="connsiteY4" fmla="*/ 480673 h 576810"/>
              <a:gd name="connsiteX5" fmla="*/ 7536711 w 7632848"/>
              <a:gd name="connsiteY5" fmla="*/ 576810 h 576810"/>
              <a:gd name="connsiteX6" fmla="*/ 96137 w 7632848"/>
              <a:gd name="connsiteY6" fmla="*/ 576810 h 576810"/>
              <a:gd name="connsiteX7" fmla="*/ 0 w 7632848"/>
              <a:gd name="connsiteY7" fmla="*/ 480673 h 576810"/>
              <a:gd name="connsiteX8" fmla="*/ 0 w 7632848"/>
              <a:gd name="connsiteY8" fmla="*/ 96137 h 576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32848" h="576810">
                <a:moveTo>
                  <a:pt x="0" y="96137"/>
                </a:moveTo>
                <a:cubicBezTo>
                  <a:pt x="0" y="43042"/>
                  <a:pt x="43042" y="0"/>
                  <a:pt x="96137" y="0"/>
                </a:cubicBezTo>
                <a:lnTo>
                  <a:pt x="7536711" y="0"/>
                </a:lnTo>
                <a:cubicBezTo>
                  <a:pt x="7589806" y="0"/>
                  <a:pt x="7632848" y="43042"/>
                  <a:pt x="7632848" y="96137"/>
                </a:cubicBezTo>
                <a:lnTo>
                  <a:pt x="7632848" y="480673"/>
                </a:lnTo>
                <a:cubicBezTo>
                  <a:pt x="7632848" y="533768"/>
                  <a:pt x="7589806" y="576810"/>
                  <a:pt x="7536711" y="576810"/>
                </a:cubicBezTo>
                <a:lnTo>
                  <a:pt x="96137" y="576810"/>
                </a:lnTo>
                <a:cubicBezTo>
                  <a:pt x="43042" y="576810"/>
                  <a:pt x="0" y="533768"/>
                  <a:pt x="0" y="480673"/>
                </a:cubicBezTo>
                <a:lnTo>
                  <a:pt x="0" y="96137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9598" tIns="119598" rIns="119598" bIns="119598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000" kern="1200" dirty="0" smtClean="0"/>
              <a:t>«True </a:t>
            </a:r>
            <a:r>
              <a:rPr lang="tr-TR" sz="2000" kern="1200" dirty="0" err="1" smtClean="0"/>
              <a:t>laws</a:t>
            </a:r>
            <a:r>
              <a:rPr lang="tr-TR" sz="2000" kern="1200" dirty="0" smtClean="0"/>
              <a:t> of </a:t>
            </a:r>
            <a:r>
              <a:rPr lang="tr-TR" sz="2000" kern="1200" dirty="0" err="1" smtClean="0"/>
              <a:t>politics</a:t>
            </a:r>
            <a:r>
              <a:rPr lang="tr-TR" sz="2000" kern="1200" dirty="0" smtClean="0"/>
              <a:t>» (</a:t>
            </a:r>
            <a:r>
              <a:rPr lang="tr-TR" sz="2000" kern="1200" dirty="0" err="1" smtClean="0"/>
              <a:t>Morgenthau</a:t>
            </a:r>
            <a:r>
              <a:rPr lang="tr-TR" sz="2000" kern="1200" dirty="0" smtClean="0"/>
              <a:t>)</a:t>
            </a:r>
            <a:endParaRPr lang="tr-TR" sz="2000" kern="1200" dirty="0"/>
          </a:p>
        </p:txBody>
      </p:sp>
      <p:sp>
        <p:nvSpPr>
          <p:cNvPr id="18" name="Serbest Form 17"/>
          <p:cNvSpPr/>
          <p:nvPr/>
        </p:nvSpPr>
        <p:spPr>
          <a:xfrm>
            <a:off x="755576" y="3458824"/>
            <a:ext cx="7632848" cy="327366"/>
          </a:xfrm>
          <a:custGeom>
            <a:avLst/>
            <a:gdLst>
              <a:gd name="connsiteX0" fmla="*/ 0 w 7632848"/>
              <a:gd name="connsiteY0" fmla="*/ 96137 h 576810"/>
              <a:gd name="connsiteX1" fmla="*/ 96137 w 7632848"/>
              <a:gd name="connsiteY1" fmla="*/ 0 h 576810"/>
              <a:gd name="connsiteX2" fmla="*/ 7536711 w 7632848"/>
              <a:gd name="connsiteY2" fmla="*/ 0 h 576810"/>
              <a:gd name="connsiteX3" fmla="*/ 7632848 w 7632848"/>
              <a:gd name="connsiteY3" fmla="*/ 96137 h 576810"/>
              <a:gd name="connsiteX4" fmla="*/ 7632848 w 7632848"/>
              <a:gd name="connsiteY4" fmla="*/ 480673 h 576810"/>
              <a:gd name="connsiteX5" fmla="*/ 7536711 w 7632848"/>
              <a:gd name="connsiteY5" fmla="*/ 576810 h 576810"/>
              <a:gd name="connsiteX6" fmla="*/ 96137 w 7632848"/>
              <a:gd name="connsiteY6" fmla="*/ 576810 h 576810"/>
              <a:gd name="connsiteX7" fmla="*/ 0 w 7632848"/>
              <a:gd name="connsiteY7" fmla="*/ 480673 h 576810"/>
              <a:gd name="connsiteX8" fmla="*/ 0 w 7632848"/>
              <a:gd name="connsiteY8" fmla="*/ 96137 h 576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32848" h="576810">
                <a:moveTo>
                  <a:pt x="0" y="96137"/>
                </a:moveTo>
                <a:cubicBezTo>
                  <a:pt x="0" y="43042"/>
                  <a:pt x="43042" y="0"/>
                  <a:pt x="96137" y="0"/>
                </a:cubicBezTo>
                <a:lnTo>
                  <a:pt x="7536711" y="0"/>
                </a:lnTo>
                <a:cubicBezTo>
                  <a:pt x="7589806" y="0"/>
                  <a:pt x="7632848" y="43042"/>
                  <a:pt x="7632848" y="96137"/>
                </a:cubicBezTo>
                <a:lnTo>
                  <a:pt x="7632848" y="480673"/>
                </a:lnTo>
                <a:cubicBezTo>
                  <a:pt x="7632848" y="533768"/>
                  <a:pt x="7589806" y="576810"/>
                  <a:pt x="7536711" y="576810"/>
                </a:cubicBezTo>
                <a:lnTo>
                  <a:pt x="96137" y="576810"/>
                </a:lnTo>
                <a:cubicBezTo>
                  <a:pt x="43042" y="576810"/>
                  <a:pt x="0" y="533768"/>
                  <a:pt x="0" y="480673"/>
                </a:cubicBezTo>
                <a:lnTo>
                  <a:pt x="0" y="96137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9598" tIns="119598" rIns="119598" bIns="119598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000" b="1" kern="1200" dirty="0" smtClean="0"/>
              <a:t>«World </a:t>
            </a:r>
            <a:r>
              <a:rPr lang="tr-TR" sz="2000" b="1" kern="1200" dirty="0" err="1" smtClean="0"/>
              <a:t>public</a:t>
            </a:r>
            <a:r>
              <a:rPr lang="tr-TR" sz="2000" b="1" kern="1200" dirty="0" smtClean="0"/>
              <a:t> </a:t>
            </a:r>
            <a:r>
              <a:rPr lang="tr-TR" sz="2000" b="1" kern="1200" dirty="0" err="1" smtClean="0"/>
              <a:t>order</a:t>
            </a:r>
            <a:r>
              <a:rPr lang="tr-TR" sz="2000" b="1" kern="1200" dirty="0" smtClean="0"/>
              <a:t>» (</a:t>
            </a:r>
            <a:r>
              <a:rPr lang="tr-TR" sz="2000" b="1" kern="1200" dirty="0" err="1" smtClean="0"/>
              <a:t>McDougal</a:t>
            </a:r>
            <a:r>
              <a:rPr lang="tr-TR" sz="2000" b="1" kern="1200" dirty="0" smtClean="0"/>
              <a:t>)</a:t>
            </a:r>
            <a:endParaRPr lang="tr-TR" sz="2000" b="1" kern="1200" dirty="0"/>
          </a:p>
        </p:txBody>
      </p:sp>
      <p:sp>
        <p:nvSpPr>
          <p:cNvPr id="19" name="Serbest Form 18"/>
          <p:cNvSpPr/>
          <p:nvPr/>
        </p:nvSpPr>
        <p:spPr>
          <a:xfrm>
            <a:off x="755576" y="4530394"/>
            <a:ext cx="7632848" cy="327366"/>
          </a:xfrm>
          <a:custGeom>
            <a:avLst/>
            <a:gdLst>
              <a:gd name="connsiteX0" fmla="*/ 0 w 7632848"/>
              <a:gd name="connsiteY0" fmla="*/ 96137 h 576810"/>
              <a:gd name="connsiteX1" fmla="*/ 96137 w 7632848"/>
              <a:gd name="connsiteY1" fmla="*/ 0 h 576810"/>
              <a:gd name="connsiteX2" fmla="*/ 7536711 w 7632848"/>
              <a:gd name="connsiteY2" fmla="*/ 0 h 576810"/>
              <a:gd name="connsiteX3" fmla="*/ 7632848 w 7632848"/>
              <a:gd name="connsiteY3" fmla="*/ 96137 h 576810"/>
              <a:gd name="connsiteX4" fmla="*/ 7632848 w 7632848"/>
              <a:gd name="connsiteY4" fmla="*/ 480673 h 576810"/>
              <a:gd name="connsiteX5" fmla="*/ 7536711 w 7632848"/>
              <a:gd name="connsiteY5" fmla="*/ 576810 h 576810"/>
              <a:gd name="connsiteX6" fmla="*/ 96137 w 7632848"/>
              <a:gd name="connsiteY6" fmla="*/ 576810 h 576810"/>
              <a:gd name="connsiteX7" fmla="*/ 0 w 7632848"/>
              <a:gd name="connsiteY7" fmla="*/ 480673 h 576810"/>
              <a:gd name="connsiteX8" fmla="*/ 0 w 7632848"/>
              <a:gd name="connsiteY8" fmla="*/ 96137 h 576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32848" h="576810">
                <a:moveTo>
                  <a:pt x="0" y="96137"/>
                </a:moveTo>
                <a:cubicBezTo>
                  <a:pt x="0" y="43042"/>
                  <a:pt x="43042" y="0"/>
                  <a:pt x="96137" y="0"/>
                </a:cubicBezTo>
                <a:lnTo>
                  <a:pt x="7536711" y="0"/>
                </a:lnTo>
                <a:cubicBezTo>
                  <a:pt x="7589806" y="0"/>
                  <a:pt x="7632848" y="43042"/>
                  <a:pt x="7632848" y="96137"/>
                </a:cubicBezTo>
                <a:lnTo>
                  <a:pt x="7632848" y="480673"/>
                </a:lnTo>
                <a:cubicBezTo>
                  <a:pt x="7632848" y="533768"/>
                  <a:pt x="7589806" y="576810"/>
                  <a:pt x="7536711" y="576810"/>
                </a:cubicBezTo>
                <a:lnTo>
                  <a:pt x="96137" y="576810"/>
                </a:lnTo>
                <a:cubicBezTo>
                  <a:pt x="43042" y="576810"/>
                  <a:pt x="0" y="533768"/>
                  <a:pt x="0" y="480673"/>
                </a:cubicBezTo>
                <a:lnTo>
                  <a:pt x="0" y="96137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9598" tIns="119598" rIns="119598" bIns="119598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000" kern="1200" dirty="0" smtClean="0"/>
              <a:t>«Central </a:t>
            </a:r>
            <a:r>
              <a:rPr lang="tr-TR" sz="2000" kern="1200" dirty="0" err="1" smtClean="0"/>
              <a:t>guidance</a:t>
            </a:r>
            <a:r>
              <a:rPr lang="tr-TR" sz="2000" kern="1200" dirty="0" smtClean="0"/>
              <a:t>» (</a:t>
            </a:r>
            <a:r>
              <a:rPr lang="tr-TR" sz="2000" kern="1200" dirty="0" err="1" smtClean="0"/>
              <a:t>Falk</a:t>
            </a:r>
            <a:r>
              <a:rPr lang="tr-TR" sz="2000" kern="1200" dirty="0" smtClean="0"/>
              <a:t>)</a:t>
            </a:r>
            <a:endParaRPr lang="tr-TR" sz="2000" kern="1200" dirty="0"/>
          </a:p>
        </p:txBody>
      </p:sp>
      <p:sp>
        <p:nvSpPr>
          <p:cNvPr id="20" name="Serbest Form 19"/>
          <p:cNvSpPr/>
          <p:nvPr/>
        </p:nvSpPr>
        <p:spPr>
          <a:xfrm>
            <a:off x="755576" y="5244774"/>
            <a:ext cx="7632848" cy="327366"/>
          </a:xfrm>
          <a:custGeom>
            <a:avLst/>
            <a:gdLst>
              <a:gd name="connsiteX0" fmla="*/ 0 w 7632848"/>
              <a:gd name="connsiteY0" fmla="*/ 96137 h 576810"/>
              <a:gd name="connsiteX1" fmla="*/ 96137 w 7632848"/>
              <a:gd name="connsiteY1" fmla="*/ 0 h 576810"/>
              <a:gd name="connsiteX2" fmla="*/ 7536711 w 7632848"/>
              <a:gd name="connsiteY2" fmla="*/ 0 h 576810"/>
              <a:gd name="connsiteX3" fmla="*/ 7632848 w 7632848"/>
              <a:gd name="connsiteY3" fmla="*/ 96137 h 576810"/>
              <a:gd name="connsiteX4" fmla="*/ 7632848 w 7632848"/>
              <a:gd name="connsiteY4" fmla="*/ 480673 h 576810"/>
              <a:gd name="connsiteX5" fmla="*/ 7536711 w 7632848"/>
              <a:gd name="connsiteY5" fmla="*/ 576810 h 576810"/>
              <a:gd name="connsiteX6" fmla="*/ 96137 w 7632848"/>
              <a:gd name="connsiteY6" fmla="*/ 576810 h 576810"/>
              <a:gd name="connsiteX7" fmla="*/ 0 w 7632848"/>
              <a:gd name="connsiteY7" fmla="*/ 480673 h 576810"/>
              <a:gd name="connsiteX8" fmla="*/ 0 w 7632848"/>
              <a:gd name="connsiteY8" fmla="*/ 96137 h 576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32848" h="576810">
                <a:moveTo>
                  <a:pt x="0" y="96137"/>
                </a:moveTo>
                <a:cubicBezTo>
                  <a:pt x="0" y="43042"/>
                  <a:pt x="43042" y="0"/>
                  <a:pt x="96137" y="0"/>
                </a:cubicBezTo>
                <a:lnTo>
                  <a:pt x="7536711" y="0"/>
                </a:lnTo>
                <a:cubicBezTo>
                  <a:pt x="7589806" y="0"/>
                  <a:pt x="7632848" y="43042"/>
                  <a:pt x="7632848" y="96137"/>
                </a:cubicBezTo>
                <a:lnTo>
                  <a:pt x="7632848" y="480673"/>
                </a:lnTo>
                <a:cubicBezTo>
                  <a:pt x="7632848" y="533768"/>
                  <a:pt x="7589806" y="576810"/>
                  <a:pt x="7536711" y="576810"/>
                </a:cubicBezTo>
                <a:lnTo>
                  <a:pt x="96137" y="576810"/>
                </a:lnTo>
                <a:cubicBezTo>
                  <a:pt x="43042" y="576810"/>
                  <a:pt x="0" y="533768"/>
                  <a:pt x="0" y="480673"/>
                </a:cubicBezTo>
                <a:lnTo>
                  <a:pt x="0" y="96137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9598" tIns="119598" rIns="119598" bIns="119598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000" b="1" kern="1200" dirty="0" smtClean="0"/>
              <a:t>«</a:t>
            </a:r>
            <a:r>
              <a:rPr lang="tr-TR" sz="2000" b="1" kern="1200" dirty="0" err="1" smtClean="0"/>
              <a:t>Social</a:t>
            </a:r>
            <a:r>
              <a:rPr lang="tr-TR" sz="2000" b="1" kern="1200" dirty="0" smtClean="0"/>
              <a:t> </a:t>
            </a:r>
            <a:r>
              <a:rPr lang="tr-TR" sz="2000" b="1" kern="1200" dirty="0" err="1" smtClean="0"/>
              <a:t>function</a:t>
            </a:r>
            <a:r>
              <a:rPr lang="tr-TR" sz="2000" b="1" kern="1200" dirty="0" smtClean="0"/>
              <a:t>» (</a:t>
            </a:r>
            <a:r>
              <a:rPr lang="tr-TR" sz="2000" b="1" kern="1200" dirty="0" err="1" smtClean="0"/>
              <a:t>Allott</a:t>
            </a:r>
            <a:r>
              <a:rPr lang="tr-TR" sz="2000" b="1" kern="1200" dirty="0" smtClean="0"/>
              <a:t>)</a:t>
            </a:r>
            <a:endParaRPr lang="tr-TR" sz="2000" b="1" kern="1200" dirty="0"/>
          </a:p>
        </p:txBody>
      </p:sp>
      <p:sp>
        <p:nvSpPr>
          <p:cNvPr id="21" name="Serbest Form 20"/>
          <p:cNvSpPr/>
          <p:nvPr/>
        </p:nvSpPr>
        <p:spPr>
          <a:xfrm>
            <a:off x="755576" y="5601964"/>
            <a:ext cx="7632848" cy="327366"/>
          </a:xfrm>
          <a:custGeom>
            <a:avLst/>
            <a:gdLst>
              <a:gd name="connsiteX0" fmla="*/ 0 w 7632848"/>
              <a:gd name="connsiteY0" fmla="*/ 96137 h 576810"/>
              <a:gd name="connsiteX1" fmla="*/ 96137 w 7632848"/>
              <a:gd name="connsiteY1" fmla="*/ 0 h 576810"/>
              <a:gd name="connsiteX2" fmla="*/ 7536711 w 7632848"/>
              <a:gd name="connsiteY2" fmla="*/ 0 h 576810"/>
              <a:gd name="connsiteX3" fmla="*/ 7632848 w 7632848"/>
              <a:gd name="connsiteY3" fmla="*/ 96137 h 576810"/>
              <a:gd name="connsiteX4" fmla="*/ 7632848 w 7632848"/>
              <a:gd name="connsiteY4" fmla="*/ 480673 h 576810"/>
              <a:gd name="connsiteX5" fmla="*/ 7536711 w 7632848"/>
              <a:gd name="connsiteY5" fmla="*/ 576810 h 576810"/>
              <a:gd name="connsiteX6" fmla="*/ 96137 w 7632848"/>
              <a:gd name="connsiteY6" fmla="*/ 576810 h 576810"/>
              <a:gd name="connsiteX7" fmla="*/ 0 w 7632848"/>
              <a:gd name="connsiteY7" fmla="*/ 480673 h 576810"/>
              <a:gd name="connsiteX8" fmla="*/ 0 w 7632848"/>
              <a:gd name="connsiteY8" fmla="*/ 96137 h 576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32848" h="576810">
                <a:moveTo>
                  <a:pt x="0" y="96137"/>
                </a:moveTo>
                <a:cubicBezTo>
                  <a:pt x="0" y="43042"/>
                  <a:pt x="43042" y="0"/>
                  <a:pt x="96137" y="0"/>
                </a:cubicBezTo>
                <a:lnTo>
                  <a:pt x="7536711" y="0"/>
                </a:lnTo>
                <a:cubicBezTo>
                  <a:pt x="7589806" y="0"/>
                  <a:pt x="7632848" y="43042"/>
                  <a:pt x="7632848" y="96137"/>
                </a:cubicBezTo>
                <a:lnTo>
                  <a:pt x="7632848" y="480673"/>
                </a:lnTo>
                <a:cubicBezTo>
                  <a:pt x="7632848" y="533768"/>
                  <a:pt x="7589806" y="576810"/>
                  <a:pt x="7536711" y="576810"/>
                </a:cubicBezTo>
                <a:lnTo>
                  <a:pt x="96137" y="576810"/>
                </a:lnTo>
                <a:cubicBezTo>
                  <a:pt x="43042" y="576810"/>
                  <a:pt x="0" y="533768"/>
                  <a:pt x="0" y="480673"/>
                </a:cubicBezTo>
                <a:lnTo>
                  <a:pt x="0" y="96137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9598" tIns="119598" rIns="119598" bIns="119598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000" kern="1200" dirty="0" smtClean="0"/>
              <a:t>Eleştirel (</a:t>
            </a:r>
            <a:r>
              <a:rPr lang="tr-TR" sz="2000" kern="1200" dirty="0" err="1" smtClean="0"/>
              <a:t>Carty</a:t>
            </a:r>
            <a:r>
              <a:rPr lang="tr-TR" sz="2000" kern="1200" dirty="0" smtClean="0"/>
              <a:t>; Kennedy, </a:t>
            </a:r>
            <a:r>
              <a:rPr lang="tr-TR" sz="2000" kern="1200" dirty="0" err="1" smtClean="0"/>
              <a:t>Koskenniemi</a:t>
            </a:r>
            <a:r>
              <a:rPr lang="tr-TR" sz="2000" kern="1200" dirty="0" smtClean="0"/>
              <a:t>)</a:t>
            </a:r>
            <a:endParaRPr lang="tr-TR" sz="2000" kern="1200" dirty="0"/>
          </a:p>
        </p:txBody>
      </p:sp>
      <p:sp>
        <p:nvSpPr>
          <p:cNvPr id="12" name="Serbest Form 16"/>
          <p:cNvSpPr/>
          <p:nvPr/>
        </p:nvSpPr>
        <p:spPr>
          <a:xfrm>
            <a:off x="756000" y="3816014"/>
            <a:ext cx="7632848" cy="327366"/>
          </a:xfrm>
          <a:custGeom>
            <a:avLst/>
            <a:gdLst>
              <a:gd name="connsiteX0" fmla="*/ 0 w 7632848"/>
              <a:gd name="connsiteY0" fmla="*/ 96137 h 576810"/>
              <a:gd name="connsiteX1" fmla="*/ 96137 w 7632848"/>
              <a:gd name="connsiteY1" fmla="*/ 0 h 576810"/>
              <a:gd name="connsiteX2" fmla="*/ 7536711 w 7632848"/>
              <a:gd name="connsiteY2" fmla="*/ 0 h 576810"/>
              <a:gd name="connsiteX3" fmla="*/ 7632848 w 7632848"/>
              <a:gd name="connsiteY3" fmla="*/ 96137 h 576810"/>
              <a:gd name="connsiteX4" fmla="*/ 7632848 w 7632848"/>
              <a:gd name="connsiteY4" fmla="*/ 480673 h 576810"/>
              <a:gd name="connsiteX5" fmla="*/ 7536711 w 7632848"/>
              <a:gd name="connsiteY5" fmla="*/ 576810 h 576810"/>
              <a:gd name="connsiteX6" fmla="*/ 96137 w 7632848"/>
              <a:gd name="connsiteY6" fmla="*/ 576810 h 576810"/>
              <a:gd name="connsiteX7" fmla="*/ 0 w 7632848"/>
              <a:gd name="connsiteY7" fmla="*/ 480673 h 576810"/>
              <a:gd name="connsiteX8" fmla="*/ 0 w 7632848"/>
              <a:gd name="connsiteY8" fmla="*/ 96137 h 576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32848" h="576810">
                <a:moveTo>
                  <a:pt x="0" y="96137"/>
                </a:moveTo>
                <a:cubicBezTo>
                  <a:pt x="0" y="43042"/>
                  <a:pt x="43042" y="0"/>
                  <a:pt x="96137" y="0"/>
                </a:cubicBezTo>
                <a:lnTo>
                  <a:pt x="7536711" y="0"/>
                </a:lnTo>
                <a:cubicBezTo>
                  <a:pt x="7589806" y="0"/>
                  <a:pt x="7632848" y="43042"/>
                  <a:pt x="7632848" y="96137"/>
                </a:cubicBezTo>
                <a:lnTo>
                  <a:pt x="7632848" y="480673"/>
                </a:lnTo>
                <a:cubicBezTo>
                  <a:pt x="7632848" y="533768"/>
                  <a:pt x="7589806" y="576810"/>
                  <a:pt x="7536711" y="576810"/>
                </a:cubicBezTo>
                <a:lnTo>
                  <a:pt x="96137" y="576810"/>
                </a:lnTo>
                <a:cubicBezTo>
                  <a:pt x="43042" y="576810"/>
                  <a:pt x="0" y="533768"/>
                  <a:pt x="0" y="480673"/>
                </a:cubicBezTo>
                <a:lnTo>
                  <a:pt x="0" y="96137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9598" tIns="119598" rIns="119598" bIns="119598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000" kern="1200" dirty="0" smtClean="0"/>
              <a:t>«</a:t>
            </a:r>
            <a:r>
              <a:rPr lang="tr-TR" sz="2000" kern="1200" dirty="0" err="1" smtClean="0"/>
              <a:t>Common</a:t>
            </a:r>
            <a:r>
              <a:rPr lang="tr-TR" sz="2000" kern="1200" dirty="0" smtClean="0"/>
              <a:t> </a:t>
            </a:r>
            <a:r>
              <a:rPr lang="tr-TR" sz="2000" kern="1200" dirty="0" err="1" smtClean="0"/>
              <a:t>law</a:t>
            </a:r>
            <a:r>
              <a:rPr lang="tr-TR" sz="2000" kern="1200" dirty="0" smtClean="0"/>
              <a:t>/</a:t>
            </a:r>
            <a:r>
              <a:rPr lang="tr-TR" sz="2000" kern="1200" dirty="0" err="1" smtClean="0"/>
              <a:t>heritage</a:t>
            </a:r>
            <a:r>
              <a:rPr lang="tr-TR" sz="2000" kern="1200" dirty="0" smtClean="0"/>
              <a:t> of </a:t>
            </a:r>
            <a:r>
              <a:rPr lang="tr-TR" sz="2000" kern="1200" dirty="0" err="1" smtClean="0"/>
              <a:t>mankind</a:t>
            </a:r>
            <a:r>
              <a:rPr lang="tr-TR" sz="2000" kern="1200" dirty="0" smtClean="0"/>
              <a:t>» (</a:t>
            </a:r>
            <a:r>
              <a:rPr lang="tr-TR" sz="2000" kern="1200" dirty="0" err="1" smtClean="0"/>
              <a:t>Jenks</a:t>
            </a:r>
            <a:r>
              <a:rPr lang="tr-TR" sz="2000" kern="1200" dirty="0" smtClean="0"/>
              <a:t>)</a:t>
            </a:r>
            <a:endParaRPr lang="tr-TR" sz="2000" kern="1200" dirty="0"/>
          </a:p>
        </p:txBody>
      </p:sp>
      <p:sp>
        <p:nvSpPr>
          <p:cNvPr id="13" name="Serbest Form 17"/>
          <p:cNvSpPr/>
          <p:nvPr/>
        </p:nvSpPr>
        <p:spPr>
          <a:xfrm>
            <a:off x="756000" y="4173204"/>
            <a:ext cx="7632848" cy="327366"/>
          </a:xfrm>
          <a:custGeom>
            <a:avLst/>
            <a:gdLst>
              <a:gd name="connsiteX0" fmla="*/ 0 w 7632848"/>
              <a:gd name="connsiteY0" fmla="*/ 96137 h 576810"/>
              <a:gd name="connsiteX1" fmla="*/ 96137 w 7632848"/>
              <a:gd name="connsiteY1" fmla="*/ 0 h 576810"/>
              <a:gd name="connsiteX2" fmla="*/ 7536711 w 7632848"/>
              <a:gd name="connsiteY2" fmla="*/ 0 h 576810"/>
              <a:gd name="connsiteX3" fmla="*/ 7632848 w 7632848"/>
              <a:gd name="connsiteY3" fmla="*/ 96137 h 576810"/>
              <a:gd name="connsiteX4" fmla="*/ 7632848 w 7632848"/>
              <a:gd name="connsiteY4" fmla="*/ 480673 h 576810"/>
              <a:gd name="connsiteX5" fmla="*/ 7536711 w 7632848"/>
              <a:gd name="connsiteY5" fmla="*/ 576810 h 576810"/>
              <a:gd name="connsiteX6" fmla="*/ 96137 w 7632848"/>
              <a:gd name="connsiteY6" fmla="*/ 576810 h 576810"/>
              <a:gd name="connsiteX7" fmla="*/ 0 w 7632848"/>
              <a:gd name="connsiteY7" fmla="*/ 480673 h 576810"/>
              <a:gd name="connsiteX8" fmla="*/ 0 w 7632848"/>
              <a:gd name="connsiteY8" fmla="*/ 96137 h 576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32848" h="576810">
                <a:moveTo>
                  <a:pt x="0" y="96137"/>
                </a:moveTo>
                <a:cubicBezTo>
                  <a:pt x="0" y="43042"/>
                  <a:pt x="43042" y="0"/>
                  <a:pt x="96137" y="0"/>
                </a:cubicBezTo>
                <a:lnTo>
                  <a:pt x="7536711" y="0"/>
                </a:lnTo>
                <a:cubicBezTo>
                  <a:pt x="7589806" y="0"/>
                  <a:pt x="7632848" y="43042"/>
                  <a:pt x="7632848" y="96137"/>
                </a:cubicBezTo>
                <a:lnTo>
                  <a:pt x="7632848" y="480673"/>
                </a:lnTo>
                <a:cubicBezTo>
                  <a:pt x="7632848" y="533768"/>
                  <a:pt x="7589806" y="576810"/>
                  <a:pt x="7536711" y="576810"/>
                </a:cubicBezTo>
                <a:lnTo>
                  <a:pt x="96137" y="576810"/>
                </a:lnTo>
                <a:cubicBezTo>
                  <a:pt x="43042" y="576810"/>
                  <a:pt x="0" y="533768"/>
                  <a:pt x="0" y="480673"/>
                </a:cubicBezTo>
                <a:lnTo>
                  <a:pt x="0" y="96137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9598" tIns="119598" rIns="119598" bIns="119598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000" b="1" kern="1200" dirty="0" smtClean="0"/>
              <a:t>«</a:t>
            </a:r>
            <a:r>
              <a:rPr lang="tr-TR" sz="2000" b="1" kern="1200" dirty="0" err="1" smtClean="0"/>
              <a:t>Law</a:t>
            </a:r>
            <a:r>
              <a:rPr lang="tr-TR" sz="2000" b="1" kern="1200" dirty="0" smtClean="0"/>
              <a:t> of </a:t>
            </a:r>
            <a:r>
              <a:rPr lang="tr-TR" sz="2000" b="1" kern="1200" dirty="0" err="1" smtClean="0"/>
              <a:t>cooperation</a:t>
            </a:r>
            <a:r>
              <a:rPr lang="tr-TR" sz="2000" b="1" kern="1200" dirty="0" smtClean="0"/>
              <a:t>» (</a:t>
            </a:r>
            <a:r>
              <a:rPr lang="tr-TR" sz="2000" b="1" kern="1200" dirty="0" err="1" smtClean="0"/>
              <a:t>Friedmann</a:t>
            </a:r>
            <a:r>
              <a:rPr lang="tr-TR" sz="2000" b="1" kern="1200" dirty="0" smtClean="0"/>
              <a:t>, </a:t>
            </a:r>
            <a:r>
              <a:rPr lang="tr-TR" sz="2000" b="1" kern="1200" dirty="0" err="1" smtClean="0"/>
              <a:t>Henkin</a:t>
            </a:r>
            <a:r>
              <a:rPr lang="tr-TR" sz="2000" b="1" kern="1200" dirty="0" smtClean="0"/>
              <a:t>, </a:t>
            </a:r>
            <a:r>
              <a:rPr lang="tr-TR" sz="2000" b="1" kern="1200" dirty="0" err="1" smtClean="0"/>
              <a:t>Schachter</a:t>
            </a:r>
            <a:r>
              <a:rPr lang="tr-TR" sz="2000" b="1" kern="1200" dirty="0" smtClean="0"/>
              <a:t>)</a:t>
            </a:r>
            <a:endParaRPr lang="tr-TR" sz="2000" b="1" kern="1200" dirty="0"/>
          </a:p>
        </p:txBody>
      </p:sp>
    </p:spTree>
    <p:extLst>
      <p:ext uri="{BB962C8B-B14F-4D97-AF65-F5344CB8AC3E}">
        <p14:creationId xmlns="" xmlns:p14="http://schemas.microsoft.com/office/powerpoint/2010/main" val="40596997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800" b="1" cap="all" dirty="0" err="1" smtClean="0">
                <a:solidFill>
                  <a:schemeClr val="bg1"/>
                </a:solidFill>
              </a:rPr>
              <a:t>uluslararasI</a:t>
            </a:r>
            <a:r>
              <a:rPr lang="tr-TR" sz="3800" b="1" cap="all" dirty="0" smtClean="0">
                <a:solidFill>
                  <a:schemeClr val="bg1"/>
                </a:solidFill>
              </a:rPr>
              <a:t> hukuk – İç hukuk </a:t>
            </a:r>
            <a:r>
              <a:rPr lang="tr-TR" sz="3800" b="1" cap="all" dirty="0" err="1" smtClean="0">
                <a:solidFill>
                  <a:schemeClr val="bg1"/>
                </a:solidFill>
              </a:rPr>
              <a:t>İlİşkİsİ</a:t>
            </a:r>
            <a:endParaRPr lang="tr-TR" sz="3800" b="1" cap="all" dirty="0">
              <a:solidFill>
                <a:schemeClr val="bg1"/>
              </a:solidFill>
            </a:endParaRPr>
          </a:p>
        </p:txBody>
      </p:sp>
      <p:sp>
        <p:nvSpPr>
          <p:cNvPr id="4" name="Serbest Form 3"/>
          <p:cNvSpPr/>
          <p:nvPr/>
        </p:nvSpPr>
        <p:spPr>
          <a:xfrm>
            <a:off x="470574" y="1416087"/>
            <a:ext cx="8202851" cy="1227095"/>
          </a:xfrm>
          <a:custGeom>
            <a:avLst/>
            <a:gdLst>
              <a:gd name="connsiteX0" fmla="*/ 0 w 8202851"/>
              <a:gd name="connsiteY0" fmla="*/ 179848 h 1798477"/>
              <a:gd name="connsiteX1" fmla="*/ 179848 w 8202851"/>
              <a:gd name="connsiteY1" fmla="*/ 0 h 1798477"/>
              <a:gd name="connsiteX2" fmla="*/ 8023003 w 8202851"/>
              <a:gd name="connsiteY2" fmla="*/ 0 h 1798477"/>
              <a:gd name="connsiteX3" fmla="*/ 8202851 w 8202851"/>
              <a:gd name="connsiteY3" fmla="*/ 179848 h 1798477"/>
              <a:gd name="connsiteX4" fmla="*/ 8202851 w 8202851"/>
              <a:gd name="connsiteY4" fmla="*/ 1618629 h 1798477"/>
              <a:gd name="connsiteX5" fmla="*/ 8023003 w 8202851"/>
              <a:gd name="connsiteY5" fmla="*/ 1798477 h 1798477"/>
              <a:gd name="connsiteX6" fmla="*/ 179848 w 8202851"/>
              <a:gd name="connsiteY6" fmla="*/ 1798477 h 1798477"/>
              <a:gd name="connsiteX7" fmla="*/ 0 w 8202851"/>
              <a:gd name="connsiteY7" fmla="*/ 1618629 h 1798477"/>
              <a:gd name="connsiteX8" fmla="*/ 0 w 8202851"/>
              <a:gd name="connsiteY8" fmla="*/ 179848 h 1798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202851" h="1798477">
                <a:moveTo>
                  <a:pt x="0" y="179848"/>
                </a:moveTo>
                <a:cubicBezTo>
                  <a:pt x="0" y="80521"/>
                  <a:pt x="80521" y="0"/>
                  <a:pt x="179848" y="0"/>
                </a:cubicBezTo>
                <a:lnTo>
                  <a:pt x="8023003" y="0"/>
                </a:lnTo>
                <a:cubicBezTo>
                  <a:pt x="8122330" y="0"/>
                  <a:pt x="8202851" y="80521"/>
                  <a:pt x="8202851" y="179848"/>
                </a:cubicBezTo>
                <a:lnTo>
                  <a:pt x="8202851" y="1618629"/>
                </a:lnTo>
                <a:cubicBezTo>
                  <a:pt x="8202851" y="1717956"/>
                  <a:pt x="8122330" y="1798477"/>
                  <a:pt x="8023003" y="1798477"/>
                </a:cubicBezTo>
                <a:lnTo>
                  <a:pt x="179848" y="1798477"/>
                </a:lnTo>
                <a:cubicBezTo>
                  <a:pt x="80521" y="1798477"/>
                  <a:pt x="0" y="1717956"/>
                  <a:pt x="0" y="1618629"/>
                </a:cubicBezTo>
                <a:lnTo>
                  <a:pt x="0" y="179848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2216" tIns="182216" rIns="182216" bIns="182216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3400" b="1" kern="1200" dirty="0" smtClean="0"/>
              <a:t>Uluslararası/Ulusal Hukuk</a:t>
            </a:r>
            <a:endParaRPr lang="tr-TR" sz="3400" b="1" kern="1200" dirty="0"/>
          </a:p>
        </p:txBody>
      </p:sp>
      <p:sp>
        <p:nvSpPr>
          <p:cNvPr id="5" name="Serbest Form 4"/>
          <p:cNvSpPr/>
          <p:nvPr/>
        </p:nvSpPr>
        <p:spPr>
          <a:xfrm>
            <a:off x="470574" y="2857496"/>
            <a:ext cx="3936109" cy="2910769"/>
          </a:xfrm>
          <a:custGeom>
            <a:avLst/>
            <a:gdLst>
              <a:gd name="connsiteX0" fmla="*/ 0 w 3936109"/>
              <a:gd name="connsiteY0" fmla="*/ 291077 h 2910769"/>
              <a:gd name="connsiteX1" fmla="*/ 291077 w 3936109"/>
              <a:gd name="connsiteY1" fmla="*/ 0 h 2910769"/>
              <a:gd name="connsiteX2" fmla="*/ 3645032 w 3936109"/>
              <a:gd name="connsiteY2" fmla="*/ 0 h 2910769"/>
              <a:gd name="connsiteX3" fmla="*/ 3936109 w 3936109"/>
              <a:gd name="connsiteY3" fmla="*/ 291077 h 2910769"/>
              <a:gd name="connsiteX4" fmla="*/ 3936109 w 3936109"/>
              <a:gd name="connsiteY4" fmla="*/ 2619692 h 2910769"/>
              <a:gd name="connsiteX5" fmla="*/ 3645032 w 3936109"/>
              <a:gd name="connsiteY5" fmla="*/ 2910769 h 2910769"/>
              <a:gd name="connsiteX6" fmla="*/ 291077 w 3936109"/>
              <a:gd name="connsiteY6" fmla="*/ 2910769 h 2910769"/>
              <a:gd name="connsiteX7" fmla="*/ 0 w 3936109"/>
              <a:gd name="connsiteY7" fmla="*/ 2619692 h 2910769"/>
              <a:gd name="connsiteX8" fmla="*/ 0 w 3936109"/>
              <a:gd name="connsiteY8" fmla="*/ 291077 h 2910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36109" h="2910769">
                <a:moveTo>
                  <a:pt x="0" y="291077"/>
                </a:moveTo>
                <a:cubicBezTo>
                  <a:pt x="0" y="130320"/>
                  <a:pt x="130320" y="0"/>
                  <a:pt x="291077" y="0"/>
                </a:cubicBezTo>
                <a:lnTo>
                  <a:pt x="3645032" y="0"/>
                </a:lnTo>
                <a:cubicBezTo>
                  <a:pt x="3805789" y="0"/>
                  <a:pt x="3936109" y="130320"/>
                  <a:pt x="3936109" y="291077"/>
                </a:cubicBezTo>
                <a:lnTo>
                  <a:pt x="3936109" y="2619692"/>
                </a:lnTo>
                <a:cubicBezTo>
                  <a:pt x="3936109" y="2780449"/>
                  <a:pt x="3805789" y="2910769"/>
                  <a:pt x="3645032" y="2910769"/>
                </a:cubicBezTo>
                <a:lnTo>
                  <a:pt x="291077" y="2910769"/>
                </a:lnTo>
                <a:cubicBezTo>
                  <a:pt x="130320" y="2910769"/>
                  <a:pt x="0" y="2780449"/>
                  <a:pt x="0" y="2619692"/>
                </a:cubicBezTo>
                <a:lnTo>
                  <a:pt x="0" y="291077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4794" tIns="214794" rIns="214794" bIns="214794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3400" b="1" kern="1200" dirty="0" smtClean="0"/>
              <a:t>Monist</a:t>
            </a:r>
          </a:p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2800" b="1" kern="1200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kern="1200" dirty="0" smtClean="0">
                <a:solidFill>
                  <a:schemeClr val="bg1">
                    <a:lumMod val="85000"/>
                  </a:schemeClr>
                </a:solidFill>
              </a:rPr>
              <a:t>Kelsen</a:t>
            </a:r>
          </a:p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kern="1200" dirty="0" err="1" smtClean="0">
                <a:solidFill>
                  <a:schemeClr val="bg1">
                    <a:lumMod val="85000"/>
                  </a:schemeClr>
                </a:solidFill>
              </a:rPr>
              <a:t>Verdross</a:t>
            </a:r>
            <a:endParaRPr lang="tr-TR" sz="2800" b="1" kern="1200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kern="1200" dirty="0" err="1" smtClean="0">
                <a:solidFill>
                  <a:schemeClr val="bg1">
                    <a:lumMod val="85000"/>
                  </a:schemeClr>
                </a:solidFill>
              </a:rPr>
              <a:t>Scelle</a:t>
            </a:r>
            <a:endParaRPr lang="tr-TR" sz="2800" b="1" kern="12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" name="Serbest Form 5"/>
          <p:cNvSpPr/>
          <p:nvPr/>
        </p:nvSpPr>
        <p:spPr>
          <a:xfrm>
            <a:off x="4716022" y="2860808"/>
            <a:ext cx="3936109" cy="2910769"/>
          </a:xfrm>
          <a:custGeom>
            <a:avLst/>
            <a:gdLst>
              <a:gd name="connsiteX0" fmla="*/ 0 w 3936109"/>
              <a:gd name="connsiteY0" fmla="*/ 291077 h 2910769"/>
              <a:gd name="connsiteX1" fmla="*/ 291077 w 3936109"/>
              <a:gd name="connsiteY1" fmla="*/ 0 h 2910769"/>
              <a:gd name="connsiteX2" fmla="*/ 3645032 w 3936109"/>
              <a:gd name="connsiteY2" fmla="*/ 0 h 2910769"/>
              <a:gd name="connsiteX3" fmla="*/ 3936109 w 3936109"/>
              <a:gd name="connsiteY3" fmla="*/ 291077 h 2910769"/>
              <a:gd name="connsiteX4" fmla="*/ 3936109 w 3936109"/>
              <a:gd name="connsiteY4" fmla="*/ 2619692 h 2910769"/>
              <a:gd name="connsiteX5" fmla="*/ 3645032 w 3936109"/>
              <a:gd name="connsiteY5" fmla="*/ 2910769 h 2910769"/>
              <a:gd name="connsiteX6" fmla="*/ 291077 w 3936109"/>
              <a:gd name="connsiteY6" fmla="*/ 2910769 h 2910769"/>
              <a:gd name="connsiteX7" fmla="*/ 0 w 3936109"/>
              <a:gd name="connsiteY7" fmla="*/ 2619692 h 2910769"/>
              <a:gd name="connsiteX8" fmla="*/ 0 w 3936109"/>
              <a:gd name="connsiteY8" fmla="*/ 291077 h 2910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36109" h="2910769">
                <a:moveTo>
                  <a:pt x="0" y="291077"/>
                </a:moveTo>
                <a:cubicBezTo>
                  <a:pt x="0" y="130320"/>
                  <a:pt x="130320" y="0"/>
                  <a:pt x="291077" y="0"/>
                </a:cubicBezTo>
                <a:lnTo>
                  <a:pt x="3645032" y="0"/>
                </a:lnTo>
                <a:cubicBezTo>
                  <a:pt x="3805789" y="0"/>
                  <a:pt x="3936109" y="130320"/>
                  <a:pt x="3936109" y="291077"/>
                </a:cubicBezTo>
                <a:lnTo>
                  <a:pt x="3936109" y="2619692"/>
                </a:lnTo>
                <a:cubicBezTo>
                  <a:pt x="3936109" y="2780449"/>
                  <a:pt x="3805789" y="2910769"/>
                  <a:pt x="3645032" y="2910769"/>
                </a:cubicBezTo>
                <a:lnTo>
                  <a:pt x="291077" y="2910769"/>
                </a:lnTo>
                <a:cubicBezTo>
                  <a:pt x="130320" y="2910769"/>
                  <a:pt x="0" y="2780449"/>
                  <a:pt x="0" y="2619692"/>
                </a:cubicBezTo>
                <a:lnTo>
                  <a:pt x="0" y="291077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4794" tIns="214794" rIns="214794" bIns="214794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3400" b="1" kern="1200" dirty="0" smtClean="0"/>
              <a:t>Düalist</a:t>
            </a:r>
          </a:p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2800" b="1" kern="1200" dirty="0" smtClean="0"/>
          </a:p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2800" b="1" kern="1200" dirty="0" smtClean="0"/>
          </a:p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kern="1200" dirty="0" err="1" smtClean="0">
                <a:solidFill>
                  <a:schemeClr val="bg1">
                    <a:lumMod val="85000"/>
                  </a:schemeClr>
                </a:solidFill>
              </a:rPr>
              <a:t>Triepel</a:t>
            </a:r>
            <a:endParaRPr lang="tr-TR" sz="2800" b="1" kern="1200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kern="1200" dirty="0" err="1" smtClean="0">
                <a:solidFill>
                  <a:schemeClr val="bg1">
                    <a:lumMod val="85000"/>
                  </a:schemeClr>
                </a:solidFill>
              </a:rPr>
              <a:t>Anzilotti</a:t>
            </a:r>
            <a:endParaRPr lang="tr-TR" sz="2800" b="1" kern="12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500034" y="6000768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Dikkat : Hangisine öncelik tanınacağı tartışmalıdır!</a:t>
            </a:r>
            <a:endParaRPr lang="tr-TR" b="1" dirty="0"/>
          </a:p>
        </p:txBody>
      </p:sp>
    </p:spTree>
    <p:extLst>
      <p:ext uri="{BB962C8B-B14F-4D97-AF65-F5344CB8AC3E}">
        <p14:creationId xmlns="" xmlns:p14="http://schemas.microsoft.com/office/powerpoint/2010/main" val="375848481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2322</TotalTime>
  <Words>248</Words>
  <Application>Microsoft Office PowerPoint</Application>
  <PresentationFormat>Ekran Gösterisi (4:3)</PresentationFormat>
  <Paragraphs>126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ULUSLARARASI HUKUKUN BAĞLAYICILIĞINI AÇIKLAYAN GÖRÜŞLER</vt:lpstr>
      <vt:lpstr>DOĞAL HUKUK</vt:lpstr>
      <vt:lpstr>DOĞAL HUKUK</vt:lpstr>
      <vt:lpstr>DOĞAL HUKUK</vt:lpstr>
      <vt:lpstr>DOĞAL HUKUK</vt:lpstr>
      <vt:lpstr>HUKUKİ POZİTİVİZM</vt:lpstr>
      <vt:lpstr>HUKUKİ POZİTİVİZM</vt:lpstr>
      <vt:lpstr>Dİğer Görüşler</vt:lpstr>
      <vt:lpstr>uluslararasI hukuk – İç hukuk İlİşkİsİ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hukuk</dc:title>
  <dc:creator>Erkan AKDOĞAN</dc:creator>
  <cp:lastModifiedBy>Erkan Akdogan</cp:lastModifiedBy>
  <cp:revision>265</cp:revision>
  <dcterms:modified xsi:type="dcterms:W3CDTF">2018-02-15T15:32:35Z</dcterms:modified>
</cp:coreProperties>
</file>