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23850" y="2286000"/>
            <a:ext cx="8064500" cy="191770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Gövdeler genellikle yerçekimine ters olarak toprak üstünde dik olarak ilerler.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Bazıları toprak altında gelişerek rizom ve soğan gibi yapılar oluştururlar. </a:t>
            </a:r>
          </a:p>
        </p:txBody>
      </p:sp>
    </p:spTree>
    <p:extLst>
      <p:ext uri="{BB962C8B-B14F-4D97-AF65-F5344CB8AC3E}">
        <p14:creationId xmlns:p14="http://schemas.microsoft.com/office/powerpoint/2010/main" val="33752481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539750" y="260350"/>
            <a:ext cx="7993063" cy="6299200"/>
          </a:xfrm>
          <a:prstGeom prst="rect">
            <a:avLst/>
          </a:prstGeom>
          <a:noFill/>
          <a:ln w="9525">
            <a:noFill/>
            <a:miter lim="800000"/>
            <a:headEnd/>
            <a:tailEnd/>
          </a:ln>
          <a:effectLst/>
        </p:spPr>
        <p:txBody>
          <a:bodyPr anchor="ctr">
            <a:spAutoFit/>
          </a:bodyPr>
          <a:lstStyle/>
          <a:p>
            <a:pPr marL="723900" indent="-361950" algn="just">
              <a:buFontTx/>
              <a:buAutoNum type="arabicPeriod" startAt="2"/>
            </a:pPr>
            <a:r>
              <a:rPr lang="tr-TR" sz="2400" b="1">
                <a:latin typeface="Times New Roman" pitchFamily="18" charset="0"/>
              </a:rPr>
              <a:t>Kabuk (=Kortex) </a:t>
            </a:r>
          </a:p>
          <a:p>
            <a:pPr marL="723900" indent="-361950" algn="just">
              <a:buFont typeface="Wingdings" pitchFamily="2" charset="2"/>
              <a:buChar char="§"/>
            </a:pPr>
            <a:r>
              <a:rPr lang="tr-TR" sz="2400">
                <a:latin typeface="Times New Roman" pitchFamily="18" charset="0"/>
              </a:rPr>
              <a:t>Epidermanın altında çok hücreli ve iletim demetleri taşımayan kısımdır. Yani epiderma ile vasküler sistem arasındaki birçok hücre sırasından oluşmuş belirgin hücrelerarsı boşluk taşıyan parenkima hücrelerinden meydana gelmiştir. </a:t>
            </a:r>
          </a:p>
          <a:p>
            <a:pPr marL="723900" indent="-361950" algn="just">
              <a:buFont typeface="Wingdings" pitchFamily="2" charset="2"/>
              <a:buChar char="§"/>
            </a:pPr>
            <a:r>
              <a:rPr lang="tr-TR" sz="2400">
                <a:latin typeface="Times New Roman" pitchFamily="18" charset="0"/>
              </a:rPr>
              <a:t>Genç yeşil gövdelerin dış tarafındaki parenkima hücreleri kloroplast taşır. </a:t>
            </a:r>
          </a:p>
          <a:p>
            <a:pPr marL="723900" indent="-361950" algn="just">
              <a:buFont typeface="Wingdings" pitchFamily="2" charset="2"/>
              <a:buChar char="§"/>
            </a:pPr>
            <a:r>
              <a:rPr lang="tr-TR" sz="2400">
                <a:latin typeface="Times New Roman" pitchFamily="18" charset="0"/>
              </a:rPr>
              <a:t>Buna karşılık toprak altı gövdelerin parenkima hücreleri renksizdir, besin maddelerini depo eder. Destek altında yer alan bu doku </a:t>
            </a:r>
            <a:r>
              <a:rPr lang="tr-TR" sz="2400" u="sng">
                <a:latin typeface="Times New Roman" pitchFamily="18" charset="0"/>
              </a:rPr>
              <a:t>köşe/levha kollenkiması</a:t>
            </a:r>
            <a:r>
              <a:rPr lang="tr-TR" sz="2400">
                <a:latin typeface="Times New Roman" pitchFamily="18" charset="0"/>
              </a:rPr>
              <a:t> şeklindedir.</a:t>
            </a:r>
          </a:p>
          <a:p>
            <a:pPr marL="723900" indent="-361950" algn="just">
              <a:buFont typeface="Wingdings" pitchFamily="2" charset="2"/>
              <a:buChar char="§"/>
            </a:pPr>
            <a:r>
              <a:rPr lang="tr-TR" sz="2400">
                <a:latin typeface="Times New Roman" pitchFamily="18" charset="0"/>
              </a:rPr>
              <a:t>Kortekste </a:t>
            </a:r>
            <a:r>
              <a:rPr lang="tr-TR" sz="2400" u="sng">
                <a:latin typeface="Times New Roman" pitchFamily="18" charset="0"/>
              </a:rPr>
              <a:t>sklareitler</a:t>
            </a:r>
            <a:r>
              <a:rPr lang="tr-TR" sz="2400">
                <a:latin typeface="Times New Roman" pitchFamily="18" charset="0"/>
              </a:rPr>
              <a:t> ve </a:t>
            </a:r>
            <a:r>
              <a:rPr lang="tr-TR" sz="2400" u="sng">
                <a:latin typeface="Times New Roman" pitchFamily="18" charset="0"/>
              </a:rPr>
              <a:t>sklerenkimalar</a:t>
            </a:r>
            <a:r>
              <a:rPr lang="tr-TR" sz="2400">
                <a:latin typeface="Times New Roman" pitchFamily="18" charset="0"/>
              </a:rPr>
              <a:t> da bulunur.</a:t>
            </a:r>
          </a:p>
          <a:p>
            <a:pPr marL="723900" indent="-361950" algn="just">
              <a:buFont typeface="Wingdings" pitchFamily="2" charset="2"/>
              <a:buChar char="§"/>
            </a:pPr>
            <a:r>
              <a:rPr lang="tr-TR" sz="2400">
                <a:latin typeface="Times New Roman" pitchFamily="18" charset="0"/>
              </a:rPr>
              <a:t>Reçine kanalları ve salgı çepleri yine kortekxte yer alır.</a:t>
            </a:r>
          </a:p>
          <a:p>
            <a:pPr marL="723900" indent="-361950" algn="just">
              <a:buFont typeface="Wingdings" pitchFamily="2" charset="2"/>
              <a:buChar char="§"/>
            </a:pPr>
            <a:r>
              <a:rPr lang="tr-TR" sz="2400">
                <a:latin typeface="Times New Roman" pitchFamily="18" charset="0"/>
              </a:rPr>
              <a:t>Kabuğun en dış tabakası kök endodermisinde olduğu gibi bir sıra hücre dizisinden meydana gelen ve içlerinde nişasta taneleri bulunan endodermis/nişasta kını tabakasıdır.</a:t>
            </a:r>
          </a:p>
        </p:txBody>
      </p:sp>
    </p:spTree>
    <p:extLst>
      <p:ext uri="{BB962C8B-B14F-4D97-AF65-F5344CB8AC3E}">
        <p14:creationId xmlns:p14="http://schemas.microsoft.com/office/powerpoint/2010/main" val="17745076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539750" y="1052513"/>
            <a:ext cx="7991475" cy="4473575"/>
          </a:xfrm>
          <a:prstGeom prst="rect">
            <a:avLst/>
          </a:prstGeom>
          <a:noFill/>
          <a:ln w="9525">
            <a:noFill/>
            <a:miter lim="800000"/>
            <a:headEnd/>
            <a:tailEnd/>
          </a:ln>
          <a:effectLst/>
        </p:spPr>
        <p:txBody>
          <a:bodyPr anchor="ctr">
            <a:spAutoFit/>
          </a:bodyPr>
          <a:lstStyle/>
          <a:p>
            <a:pPr marL="342900" indent="-342900" algn="just">
              <a:buFontTx/>
              <a:buAutoNum type="arabicPeriod" startAt="3"/>
            </a:pPr>
            <a:r>
              <a:rPr lang="tr-TR" sz="2400" b="1">
                <a:latin typeface="Times New Roman" pitchFamily="18" charset="0"/>
              </a:rPr>
              <a:t>Merkezi Silindir</a:t>
            </a:r>
            <a:r>
              <a:rPr lang="tr-TR" sz="2400">
                <a:latin typeface="Times New Roman" pitchFamily="18" charset="0"/>
              </a:rPr>
              <a:t> </a:t>
            </a:r>
          </a:p>
          <a:p>
            <a:pPr marL="342900" indent="-342900" algn="just">
              <a:buFont typeface="Wingdings" pitchFamily="2" charset="2"/>
              <a:buChar char="§"/>
            </a:pPr>
            <a:r>
              <a:rPr lang="tr-TR" sz="2400">
                <a:latin typeface="Times New Roman" pitchFamily="18" charset="0"/>
              </a:rPr>
              <a:t>Endodermisin altında sklerenkima dokusu merkezi slindirin ilk tabakasıdır. Bu tabaka kökte perisikl’ a karşılıktır, ancak onun kadar belirgin değildir. Periskl sklerenkima hücrelerinden meydana geldiği gibi parenkima hücrelerinden de oluşabilir. </a:t>
            </a:r>
          </a:p>
          <a:p>
            <a:pPr marL="342900" indent="-342900" algn="just">
              <a:buFont typeface="Wingdings" pitchFamily="2" charset="2"/>
              <a:buChar char="§"/>
            </a:pPr>
            <a:endParaRPr lang="tr-TR" sz="2400">
              <a:latin typeface="Times New Roman" pitchFamily="18" charset="0"/>
            </a:endParaRPr>
          </a:p>
          <a:p>
            <a:pPr marL="342900" indent="-342900" algn="just">
              <a:buFont typeface="Wingdings" pitchFamily="2" charset="2"/>
              <a:buChar char="§"/>
            </a:pPr>
            <a:r>
              <a:rPr lang="tr-TR" sz="2400">
                <a:latin typeface="Times New Roman" pitchFamily="18" charset="0"/>
              </a:rPr>
              <a:t>Bu tabakanın altında dikotillerde kambiyumun etrafında düzgün sıralanmış iletim doku demetleri yer alır. Demetler arasında ve orta kısmında parenkimatik hücreler bulunur. Bunlara yani demetler arasında olana </a:t>
            </a:r>
            <a:r>
              <a:rPr lang="tr-TR" sz="2400" b="1">
                <a:latin typeface="Times New Roman" pitchFamily="18" charset="0"/>
              </a:rPr>
              <a:t>özkolu</a:t>
            </a:r>
            <a:r>
              <a:rPr lang="tr-TR" sz="2400">
                <a:latin typeface="Times New Roman" pitchFamily="18" charset="0"/>
              </a:rPr>
              <a:t> orta kısımda yer alana ise </a:t>
            </a:r>
            <a:r>
              <a:rPr lang="tr-TR" sz="2400" b="1">
                <a:latin typeface="Times New Roman" pitchFamily="18" charset="0"/>
              </a:rPr>
              <a:t>öz </a:t>
            </a:r>
            <a:r>
              <a:rPr lang="tr-TR" sz="2400">
                <a:latin typeface="Times New Roman" pitchFamily="18" charset="0"/>
              </a:rPr>
              <a:t>adı verilir. </a:t>
            </a:r>
          </a:p>
        </p:txBody>
      </p:sp>
    </p:spTree>
    <p:extLst>
      <p:ext uri="{BB962C8B-B14F-4D97-AF65-F5344CB8AC3E}">
        <p14:creationId xmlns:p14="http://schemas.microsoft.com/office/powerpoint/2010/main" val="5118832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23850" y="765175"/>
            <a:ext cx="8232775" cy="5203825"/>
          </a:xfrm>
          <a:prstGeom prst="rect">
            <a:avLst/>
          </a:prstGeom>
          <a:noFill/>
          <a:ln w="9525">
            <a:noFill/>
            <a:miter lim="800000"/>
            <a:headEnd/>
            <a:tailEnd/>
          </a:ln>
          <a:effectLst/>
        </p:spPr>
        <p:txBody>
          <a:bodyPr>
            <a:spAutoFit/>
          </a:bodyPr>
          <a:lstStyle/>
          <a:p>
            <a:pPr marL="361950" indent="-361950" algn="just">
              <a:buFont typeface="Wingdings" pitchFamily="2" charset="2"/>
              <a:buChar char="§"/>
            </a:pPr>
            <a:r>
              <a:rPr lang="tr-TR" sz="2400">
                <a:latin typeface="Times New Roman" pitchFamily="18" charset="0"/>
              </a:rPr>
              <a:t>İki çim yapraklı bitki gövdelerinde iletim doku demetleri açık kollateral tiptedir.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solidFill>
                  <a:srgbClr val="000000"/>
                </a:solidFill>
                <a:latin typeface="Times New Roman" pitchFamily="18" charset="0"/>
                <a:cs typeface="Times New Roman" pitchFamily="18" charset="0"/>
              </a:rPr>
              <a:t>Bir çim yapraklı bitki gövdesinden alınan enine keside ise </a:t>
            </a:r>
            <a:r>
              <a:rPr lang="tr-TR" sz="2400" b="1">
                <a:solidFill>
                  <a:srgbClr val="000000"/>
                </a:solidFill>
                <a:latin typeface="Times New Roman" pitchFamily="18" charset="0"/>
                <a:cs typeface="Times New Roman" pitchFamily="18" charset="0"/>
              </a:rPr>
              <a:t>epiderma</a:t>
            </a:r>
            <a:r>
              <a:rPr lang="tr-TR" sz="2400">
                <a:solidFill>
                  <a:srgbClr val="000000"/>
                </a:solidFill>
                <a:latin typeface="Times New Roman" pitchFamily="18" charset="0"/>
                <a:cs typeface="Times New Roman" pitchFamily="18" charset="0"/>
              </a:rPr>
              <a:t> koruyucu doku olarak yine en dış tarafta yer alır. </a:t>
            </a:r>
            <a:r>
              <a:rPr lang="tr-TR" sz="2400" b="1">
                <a:solidFill>
                  <a:srgbClr val="000000"/>
                </a:solidFill>
                <a:latin typeface="Times New Roman" pitchFamily="18" charset="0"/>
                <a:cs typeface="Times New Roman" pitchFamily="18" charset="0"/>
              </a:rPr>
              <a:t>Kabuk</a:t>
            </a:r>
            <a:r>
              <a:rPr lang="tr-TR" sz="2400">
                <a:solidFill>
                  <a:srgbClr val="000000"/>
                </a:solidFill>
                <a:latin typeface="Times New Roman" pitchFamily="18" charset="0"/>
                <a:cs typeface="Times New Roman" pitchFamily="18" charset="0"/>
              </a:rPr>
              <a:t> epidermanın altında yer alır. Aralarında yer yer destek doku hücrelerinin özellikjlede sklerenkimanın bulunduğu parenkimatik bir dokudur. </a:t>
            </a:r>
            <a:endParaRPr lang="tr-TR" sz="2400">
              <a:solidFill>
                <a:srgbClr val="000000"/>
              </a:solidFill>
              <a:latin typeface="Times New Roman" pitchFamily="18" charset="0"/>
            </a:endParaRPr>
          </a:p>
          <a:p>
            <a:pPr marL="361950" indent="-361950" algn="just">
              <a:buFont typeface="Wingdings" pitchFamily="2" charset="2"/>
              <a:buNone/>
            </a:pPr>
            <a:r>
              <a:rPr lang="tr-TR" sz="2400" b="1">
                <a:solidFill>
                  <a:srgbClr val="000000"/>
                </a:solidFill>
                <a:latin typeface="Times New Roman" pitchFamily="18" charset="0"/>
              </a:rPr>
              <a:t>	</a:t>
            </a:r>
            <a:r>
              <a:rPr lang="tr-TR" sz="2400" b="1">
                <a:solidFill>
                  <a:srgbClr val="000000"/>
                </a:solidFill>
                <a:latin typeface="Times New Roman" pitchFamily="18" charset="0"/>
                <a:cs typeface="Times New Roman" pitchFamily="18" charset="0"/>
              </a:rPr>
              <a:t>Merkezi slindir</a:t>
            </a:r>
            <a:r>
              <a:rPr lang="tr-TR" sz="2400">
                <a:solidFill>
                  <a:srgbClr val="000000"/>
                </a:solidFill>
                <a:latin typeface="Times New Roman" pitchFamily="18" charset="0"/>
                <a:cs typeface="Times New Roman" pitchFamily="18" charset="0"/>
              </a:rPr>
              <a:t> çok dar olan  kabuk kısmından sonra gödenin büyük kısmını meydana getiren parenkimatik doku içinde iletim doku demetleri dağınık olarak bulunurlar. Kapalı kolleteral tipte olan bu demetler çevrede daha çok ve daha küçük, merkeze doğru ise daha az fakat daha büyük demetler halindedir.</a:t>
            </a:r>
          </a:p>
        </p:txBody>
      </p:sp>
    </p:spTree>
    <p:extLst>
      <p:ext uri="{BB962C8B-B14F-4D97-AF65-F5344CB8AC3E}">
        <p14:creationId xmlns:p14="http://schemas.microsoft.com/office/powerpoint/2010/main" val="15123564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468313" y="2133600"/>
            <a:ext cx="8208962" cy="191770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Aynen kökte olduğu gibi  gövde de  büyüme bölgesi meristem  hücrelerinin  bölünmesi ve gelişmesi ile çok az </a:t>
            </a:r>
            <a:r>
              <a:rPr lang="tr-TR" sz="2400" b="1">
                <a:latin typeface="Times New Roman" pitchFamily="18" charset="0"/>
              </a:rPr>
              <a:t>primer kalınlaşma</a:t>
            </a:r>
            <a:r>
              <a:rPr lang="tr-TR" sz="2400">
                <a:latin typeface="Times New Roman" pitchFamily="18" charset="0"/>
              </a:rPr>
              <a:t> ama esas olarak  kambiyum hücrelerinin faaliyeti sonucu </a:t>
            </a:r>
            <a:r>
              <a:rPr lang="tr-TR" sz="2400" b="1">
                <a:latin typeface="Times New Roman" pitchFamily="18" charset="0"/>
              </a:rPr>
              <a:t>sekonder kalınlaşma</a:t>
            </a:r>
            <a:r>
              <a:rPr lang="tr-TR" sz="2400">
                <a:latin typeface="Times New Roman" pitchFamily="18" charset="0"/>
              </a:rPr>
              <a:t> görülür.  Monokotil ve dikotil gövde kalınlaşması farklıdır.</a:t>
            </a:r>
          </a:p>
        </p:txBody>
      </p:sp>
    </p:spTree>
    <p:extLst>
      <p:ext uri="{BB962C8B-B14F-4D97-AF65-F5344CB8AC3E}">
        <p14:creationId xmlns:p14="http://schemas.microsoft.com/office/powerpoint/2010/main" val="11099087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ChangeArrowheads="1"/>
          </p:cNvSpPr>
          <p:nvPr/>
        </p:nvSpPr>
        <p:spPr bwMode="auto">
          <a:xfrm>
            <a:off x="250825" y="981075"/>
            <a:ext cx="8642350" cy="1066800"/>
          </a:xfrm>
          <a:prstGeom prst="rect">
            <a:avLst/>
          </a:prstGeom>
          <a:noFill/>
          <a:ln w="9525">
            <a:noFill/>
            <a:miter lim="800000"/>
            <a:headEnd/>
            <a:tailEnd/>
          </a:ln>
          <a:effectLst/>
        </p:spPr>
        <p:txBody>
          <a:bodyPr anchor="ctr">
            <a:spAutoFit/>
          </a:bodyPr>
          <a:lstStyle/>
          <a:p>
            <a:pPr marL="990600" indent="-895350">
              <a:buFontTx/>
              <a:buAutoNum type="alphaUcPeriod"/>
            </a:pPr>
            <a:r>
              <a:rPr lang="tr-TR" sz="3200" b="1">
                <a:latin typeface="Times New Roman" pitchFamily="18" charset="0"/>
              </a:rPr>
              <a:t>Monokotil bitki gövdesinin sekonder kalınlaşması</a:t>
            </a:r>
            <a:r>
              <a:rPr lang="tr-TR" sz="3200">
                <a:latin typeface="Times New Roman" pitchFamily="18" charset="0"/>
              </a:rPr>
              <a:t> </a:t>
            </a:r>
          </a:p>
        </p:txBody>
      </p:sp>
      <p:sp>
        <p:nvSpPr>
          <p:cNvPr id="66563" name="Rectangle 3"/>
          <p:cNvSpPr>
            <a:spLocks noChangeArrowheads="1"/>
          </p:cNvSpPr>
          <p:nvPr/>
        </p:nvSpPr>
        <p:spPr bwMode="auto">
          <a:xfrm>
            <a:off x="323850" y="2133600"/>
            <a:ext cx="8569325" cy="301307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Monokotil bitkilerin gövdesinde kambiyum bulunmaz bu nedenle sekonder kalınlaşma da görülmez .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Ancak Dracena, Yucca gibi bazı monokotillerde sekonder kalınlaşma görülür. Bu bitkilerde kambiyum tabakası, merkezi silindir içinde dağınık olan kollateral iletim doku demetlerinin arasında bulunan parenkima hücrelerinden meydana gelir. Bu hücrelerin faaliyeti sonucu gövde enine büyür.</a:t>
            </a:r>
          </a:p>
        </p:txBody>
      </p:sp>
    </p:spTree>
    <p:extLst>
      <p:ext uri="{BB962C8B-B14F-4D97-AF65-F5344CB8AC3E}">
        <p14:creationId xmlns:p14="http://schemas.microsoft.com/office/powerpoint/2010/main" val="1877176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168275" y="1341438"/>
            <a:ext cx="8975725" cy="579437"/>
          </a:xfrm>
          <a:prstGeom prst="rect">
            <a:avLst/>
          </a:prstGeom>
          <a:noFill/>
          <a:ln w="9525">
            <a:noFill/>
            <a:miter lim="800000"/>
            <a:headEnd/>
            <a:tailEnd/>
          </a:ln>
          <a:effectLst/>
        </p:spPr>
        <p:txBody>
          <a:bodyPr wrap="none" anchor="ctr">
            <a:spAutoFit/>
          </a:bodyPr>
          <a:lstStyle/>
          <a:p>
            <a:pPr marL="342900" indent="-342900">
              <a:buFontTx/>
              <a:buAutoNum type="alphaUcPeriod" startAt="2"/>
            </a:pPr>
            <a:r>
              <a:rPr lang="tr-TR" sz="3200" b="1">
                <a:latin typeface="Times New Roman" pitchFamily="18" charset="0"/>
              </a:rPr>
              <a:t>  Dikotil  bitki gövdesinin sekonder kalınlaşması</a:t>
            </a:r>
            <a:r>
              <a:rPr lang="tr-TR" sz="3200">
                <a:latin typeface="Times New Roman" pitchFamily="18" charset="0"/>
              </a:rPr>
              <a:t> </a:t>
            </a:r>
          </a:p>
        </p:txBody>
      </p:sp>
      <p:sp>
        <p:nvSpPr>
          <p:cNvPr id="68611" name="Rectangle 3"/>
          <p:cNvSpPr>
            <a:spLocks noChangeArrowheads="1"/>
          </p:cNvSpPr>
          <p:nvPr/>
        </p:nvSpPr>
        <p:spPr bwMode="auto">
          <a:xfrm>
            <a:off x="468313" y="2349500"/>
            <a:ext cx="8353425" cy="264795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Açık kollateral iletim doku demetlerinde floem ve ksilem arasında bulunan ve bir süre için bölünme faaliyeti durmuş olan demet kambiyumu hücreleri yeniden bölünmeye başlar. </a:t>
            </a:r>
          </a:p>
          <a:p>
            <a:pPr marL="361950" indent="-361950" algn="just">
              <a:buFont typeface="Wingdings" pitchFamily="2" charset="2"/>
              <a:buNone/>
            </a:pPr>
            <a:r>
              <a:rPr lang="tr-TR" sz="2400">
                <a:latin typeface="Times New Roman" pitchFamily="18" charset="0"/>
              </a:rPr>
              <a:t>	Bu arada demetler arasındaki bazı hücreler meristematik özellik kazanır ve demetler arası kambiyumu meydana getirir. </a:t>
            </a:r>
          </a:p>
          <a:p>
            <a:pPr marL="361950" indent="-361950" algn="just">
              <a:buFont typeface="Wingdings" pitchFamily="2" charset="2"/>
              <a:buNone/>
            </a:pPr>
            <a:r>
              <a:rPr lang="tr-TR" sz="2400">
                <a:latin typeface="Times New Roman" pitchFamily="18" charset="0"/>
              </a:rPr>
              <a:t>	Bu iki kambiyum birbiriyle birleşerek gövdede kambiyum halkasını oluştururlar. </a:t>
            </a:r>
          </a:p>
        </p:txBody>
      </p:sp>
    </p:spTree>
    <p:extLst>
      <p:ext uri="{BB962C8B-B14F-4D97-AF65-F5344CB8AC3E}">
        <p14:creationId xmlns:p14="http://schemas.microsoft.com/office/powerpoint/2010/main" val="3701724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611188" y="260350"/>
            <a:ext cx="7993062" cy="629920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Oluşan kambiyum halkası hücreleri arasında boşluklar yoktur ve bulundukları yere göre dışa/içe doğru bölünerek çoğalırlar içeri doğru meydana gelen bütün sekonder dokulara </a:t>
            </a:r>
            <a:r>
              <a:rPr lang="tr-TR" sz="2400" b="1">
                <a:latin typeface="Times New Roman" pitchFamily="18" charset="0"/>
              </a:rPr>
              <a:t>sekonder ksilem</a:t>
            </a:r>
            <a:r>
              <a:rPr lang="tr-TR" sz="2400">
                <a:latin typeface="Times New Roman" pitchFamily="18" charset="0"/>
              </a:rPr>
              <a:t> denir. Çeperleri az/çok odunlaşmıştır.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Dışarı doğru meydana getirdiği bütün sekonder dokulara ise </a:t>
            </a:r>
            <a:r>
              <a:rPr lang="tr-TR" sz="2400" b="1">
                <a:latin typeface="Times New Roman" pitchFamily="18" charset="0"/>
              </a:rPr>
              <a:t>sekonder floem</a:t>
            </a:r>
            <a:r>
              <a:rPr lang="tr-TR" sz="2400">
                <a:latin typeface="Times New Roman" pitchFamily="18" charset="0"/>
              </a:rPr>
              <a:t> denir. Hücre çeperlerinde fazla odunlaşma görülmez.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Sekonder ksilem ve floem elemanları primer ksilem ve floem elemanlarının aynısıdır. </a:t>
            </a:r>
          </a:p>
          <a:p>
            <a:pPr marL="361950" indent="-361950" algn="just">
              <a:buFont typeface="Wingdings" pitchFamily="2" charset="2"/>
              <a:buNone/>
            </a:pPr>
            <a:r>
              <a:rPr lang="tr-TR" sz="2400">
                <a:latin typeface="Times New Roman" pitchFamily="18" charset="0"/>
              </a:rPr>
              <a:t>	Buna karşılık demetler arası kambiyum hücrelerinin bölünmesi ve gelişmesi ile içe ve dışa doğru öz kolları meydana gelir. </a:t>
            </a:r>
          </a:p>
          <a:p>
            <a:pPr marL="361950" indent="-361950" algn="just">
              <a:buFont typeface="Wingdings" pitchFamily="2" charset="2"/>
              <a:buNone/>
            </a:pPr>
            <a:r>
              <a:rPr lang="tr-TR" sz="2400">
                <a:latin typeface="Times New Roman" pitchFamily="18" charset="0"/>
              </a:rPr>
              <a:t>	Bu öz kolları ile kabuğu birbirine bağlar.</a:t>
            </a:r>
          </a:p>
          <a:p>
            <a:pPr marL="361950" indent="-361950" algn="just"/>
            <a:r>
              <a:rPr lang="tr-TR" sz="2400">
                <a:latin typeface="Times New Roman" pitchFamily="18" charset="0"/>
              </a:rPr>
              <a:t>	Bu şekilde olan öz kollarına </a:t>
            </a:r>
            <a:r>
              <a:rPr lang="tr-TR" sz="2400" b="1">
                <a:latin typeface="Times New Roman" pitchFamily="18" charset="0"/>
              </a:rPr>
              <a:t>pirimer özkolları</a:t>
            </a:r>
            <a:r>
              <a:rPr lang="tr-TR" sz="2400">
                <a:latin typeface="Times New Roman" pitchFamily="18" charset="0"/>
              </a:rPr>
              <a:t> denir. </a:t>
            </a:r>
          </a:p>
        </p:txBody>
      </p:sp>
    </p:spTree>
    <p:extLst>
      <p:ext uri="{BB962C8B-B14F-4D97-AF65-F5344CB8AC3E}">
        <p14:creationId xmlns:p14="http://schemas.microsoft.com/office/powerpoint/2010/main" val="12862545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250825" y="2060575"/>
            <a:ext cx="8604250" cy="228282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Sekonder öz kolları ise demetler arası kambiyumun odun ve kabuk kısmının herhangi bir yerinde meydana getirdiği özkollarıdır.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Bunlar öze kadar gitmez sekonder ksilem/floem içinde kalır. En geç meydana gelmeye başlayan en kısa öz koludur.</a:t>
            </a:r>
          </a:p>
        </p:txBody>
      </p:sp>
    </p:spTree>
    <p:extLst>
      <p:ext uri="{BB962C8B-B14F-4D97-AF65-F5344CB8AC3E}">
        <p14:creationId xmlns:p14="http://schemas.microsoft.com/office/powerpoint/2010/main" val="30487223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323850" y="953602"/>
            <a:ext cx="8418513" cy="4893647"/>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dirty="0">
                <a:latin typeface="Times New Roman" pitchFamily="18" charset="0"/>
              </a:rPr>
              <a:t>Gövde ve dallarının şekil ve görev yönünden değişikliklere uğramasına gövde </a:t>
            </a:r>
            <a:r>
              <a:rPr lang="tr-TR" sz="2400" b="1" dirty="0" err="1">
                <a:latin typeface="Times New Roman" pitchFamily="18" charset="0"/>
              </a:rPr>
              <a:t>matamorfozları</a:t>
            </a:r>
            <a:r>
              <a:rPr lang="tr-TR" sz="2400" dirty="0">
                <a:latin typeface="Times New Roman" pitchFamily="18" charset="0"/>
              </a:rPr>
              <a:t> denir. </a:t>
            </a:r>
          </a:p>
          <a:p>
            <a:pPr marL="361950" indent="-361950" algn="just">
              <a:buFont typeface="Wingdings" pitchFamily="2" charset="2"/>
              <a:buChar char="§"/>
            </a:pPr>
            <a:endParaRPr lang="tr-TR" sz="2400" dirty="0">
              <a:latin typeface="Times New Roman" pitchFamily="18" charset="0"/>
            </a:endParaRPr>
          </a:p>
          <a:p>
            <a:pPr marL="361950" indent="-361950" algn="just">
              <a:buFont typeface="Wingdings" pitchFamily="2" charset="2"/>
              <a:buAutoNum type="alphaUcPeriod"/>
            </a:pPr>
            <a:endParaRPr lang="tr-TR" sz="2400" b="1" dirty="0">
              <a:solidFill>
                <a:srgbClr val="000000"/>
              </a:solidFill>
              <a:latin typeface="Times New Roman" pitchFamily="18" charset="0"/>
            </a:endParaRPr>
          </a:p>
          <a:p>
            <a:pPr marL="361950" indent="-361950" algn="just">
              <a:buFont typeface="Wingdings" pitchFamily="2" charset="2"/>
              <a:buAutoNum type="alphaUcPeriod"/>
            </a:pPr>
            <a:r>
              <a:rPr lang="tr-TR" sz="2400" b="1" dirty="0">
                <a:solidFill>
                  <a:srgbClr val="000000"/>
                </a:solidFill>
                <a:latin typeface="Times New Roman" pitchFamily="18" charset="0"/>
                <a:cs typeface="Times New Roman" pitchFamily="18" charset="0"/>
              </a:rPr>
              <a:t>Toprak altı gövdeleri:</a:t>
            </a:r>
            <a:r>
              <a:rPr lang="tr-TR" sz="2400" dirty="0">
                <a:solidFill>
                  <a:srgbClr val="000000"/>
                </a:solidFill>
                <a:latin typeface="Times New Roman" pitchFamily="18" charset="0"/>
                <a:cs typeface="Times New Roman" pitchFamily="18" charset="0"/>
              </a:rPr>
              <a:t> </a:t>
            </a:r>
            <a:r>
              <a:rPr lang="tr-TR" sz="2400" dirty="0">
                <a:solidFill>
                  <a:srgbClr val="000000"/>
                </a:solidFill>
                <a:latin typeface="Times New Roman" pitchFamily="18" charset="0"/>
              </a:rPr>
              <a:t>G</a:t>
            </a:r>
            <a:r>
              <a:rPr lang="tr-TR" sz="2400" dirty="0">
                <a:solidFill>
                  <a:srgbClr val="000000"/>
                </a:solidFill>
                <a:latin typeface="Times New Roman" pitchFamily="18" charset="0"/>
                <a:cs typeface="Times New Roman" pitchFamily="18" charset="0"/>
              </a:rPr>
              <a:t>elişmelerini toprak altında sürdüren gövdelerdir.</a:t>
            </a:r>
            <a:r>
              <a:rPr lang="tr-TR" sz="2400" dirty="0">
                <a:latin typeface="Times New Roman" pitchFamily="18" charset="0"/>
              </a:rPr>
              <a:t> </a:t>
            </a:r>
          </a:p>
          <a:p>
            <a:pPr marL="361950" indent="-361950" algn="just">
              <a:buFont typeface="Wingdings" pitchFamily="2" charset="2"/>
              <a:buNone/>
            </a:pPr>
            <a:r>
              <a:rPr lang="tr-TR" sz="2400" b="1" dirty="0">
                <a:solidFill>
                  <a:srgbClr val="000000"/>
                </a:solidFill>
                <a:latin typeface="Times New Roman" pitchFamily="18" charset="0"/>
              </a:rPr>
              <a:t>	</a:t>
            </a:r>
          </a:p>
          <a:p>
            <a:pPr marL="361950" indent="-361950" algn="just">
              <a:buFont typeface="Wingdings" pitchFamily="2" charset="2"/>
              <a:buNone/>
            </a:pPr>
            <a:r>
              <a:rPr lang="tr-TR" sz="2400" b="1" dirty="0">
                <a:solidFill>
                  <a:srgbClr val="000000"/>
                </a:solidFill>
                <a:latin typeface="Times New Roman" pitchFamily="18" charset="0"/>
              </a:rPr>
              <a:t>	1</a:t>
            </a:r>
            <a:r>
              <a:rPr lang="tr-TR" sz="2400" b="1" dirty="0" smtClean="0">
                <a:solidFill>
                  <a:srgbClr val="000000"/>
                </a:solidFill>
                <a:latin typeface="Times New Roman" pitchFamily="18" charset="0"/>
              </a:rPr>
              <a:t>. </a:t>
            </a:r>
            <a:r>
              <a:rPr lang="tr-TR" sz="2400" b="1" dirty="0" err="1" smtClean="0">
                <a:solidFill>
                  <a:srgbClr val="000000"/>
                </a:solidFill>
                <a:latin typeface="Times New Roman" pitchFamily="18" charset="0"/>
                <a:cs typeface="Times New Roman" pitchFamily="18" charset="0"/>
              </a:rPr>
              <a:t>Rizomlar</a:t>
            </a:r>
            <a:r>
              <a:rPr lang="tr-TR" sz="2400" dirty="0">
                <a:solidFill>
                  <a:srgbClr val="000000"/>
                </a:solidFill>
                <a:latin typeface="Times New Roman" pitchFamily="18" charset="0"/>
                <a:cs typeface="Times New Roman" pitchFamily="18" charset="0"/>
              </a:rPr>
              <a:t>: Toprak altında yatay olarak gelişen gövdelerdir. </a:t>
            </a:r>
            <a:r>
              <a:rPr lang="tr-TR" sz="2400" dirty="0" err="1">
                <a:solidFill>
                  <a:srgbClr val="000000"/>
                </a:solidFill>
                <a:latin typeface="Times New Roman" pitchFamily="18" charset="0"/>
                <a:cs typeface="Times New Roman" pitchFamily="18" charset="0"/>
              </a:rPr>
              <a:t>Rizomlar</a:t>
            </a:r>
            <a:r>
              <a:rPr lang="tr-TR" sz="2400" dirty="0">
                <a:solidFill>
                  <a:srgbClr val="000000"/>
                </a:solidFill>
                <a:latin typeface="Times New Roman" pitchFamily="18" charset="0"/>
                <a:cs typeface="Times New Roman" pitchFamily="18" charset="0"/>
              </a:rPr>
              <a:t> genellikle köklerle karıştırılabilir. Ancak </a:t>
            </a:r>
            <a:r>
              <a:rPr lang="tr-TR" sz="2400" dirty="0" err="1">
                <a:solidFill>
                  <a:srgbClr val="000000"/>
                </a:solidFill>
                <a:latin typeface="Times New Roman" pitchFamily="18" charset="0"/>
                <a:cs typeface="Times New Roman" pitchFamily="18" charset="0"/>
              </a:rPr>
              <a:t>rizomlarda</a:t>
            </a:r>
            <a:r>
              <a:rPr lang="tr-TR" sz="2400" dirty="0">
                <a:solidFill>
                  <a:srgbClr val="000000"/>
                </a:solidFill>
                <a:latin typeface="Times New Roman" pitchFamily="18" charset="0"/>
                <a:cs typeface="Times New Roman" pitchFamily="18" charset="0"/>
              </a:rPr>
              <a:t> havada gelişme gösteren gövdelerde olduğu gibi , boğum ve boğum aralarına ayrılmıştır.</a:t>
            </a:r>
            <a:r>
              <a:rPr lang="tr-TR" sz="2400" dirty="0">
                <a:solidFill>
                  <a:srgbClr val="000000"/>
                </a:solidFill>
                <a:latin typeface="Times New Roman" pitchFamily="18" charset="0"/>
              </a:rPr>
              <a:t> </a:t>
            </a:r>
            <a:r>
              <a:rPr lang="tr-TR" sz="2400" dirty="0">
                <a:solidFill>
                  <a:srgbClr val="000000"/>
                </a:solidFill>
                <a:latin typeface="Times New Roman" pitchFamily="18" charset="0"/>
                <a:cs typeface="Times New Roman" pitchFamily="18" charset="0"/>
              </a:rPr>
              <a:t>Ayrıca üzerinde boğumlarda pulsu yapraklar, tomurcuklar ve alt kısımlarında da ek kökler vardır. </a:t>
            </a:r>
            <a:r>
              <a:rPr lang="tr-TR" sz="2400" dirty="0" err="1">
                <a:solidFill>
                  <a:srgbClr val="000000"/>
                </a:solidFill>
                <a:latin typeface="Times New Roman" pitchFamily="18" charset="0"/>
                <a:cs typeface="Times New Roman" pitchFamily="18" charset="0"/>
              </a:rPr>
              <a:t>Rizomlar</a:t>
            </a:r>
            <a:r>
              <a:rPr lang="tr-TR" sz="2400" dirty="0">
                <a:solidFill>
                  <a:srgbClr val="000000"/>
                </a:solidFill>
                <a:latin typeface="Times New Roman" pitchFamily="18" charset="0"/>
                <a:cs typeface="Times New Roman" pitchFamily="18" charset="0"/>
              </a:rPr>
              <a:t> genellikle çok yıllık gövdelerdir.</a:t>
            </a:r>
          </a:p>
        </p:txBody>
      </p:sp>
    </p:spTree>
    <p:extLst>
      <p:ext uri="{BB962C8B-B14F-4D97-AF65-F5344CB8AC3E}">
        <p14:creationId xmlns:p14="http://schemas.microsoft.com/office/powerpoint/2010/main" val="794704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395536" y="881247"/>
            <a:ext cx="8485188" cy="4893647"/>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b="1" dirty="0">
                <a:solidFill>
                  <a:srgbClr val="7030A0"/>
                </a:solidFill>
                <a:latin typeface="Comic Sans MS" panose="030F0702030302020204" pitchFamily="66" charset="0"/>
              </a:rPr>
              <a:t>Bitki gövdesinin başlıca görevleri </a:t>
            </a:r>
            <a:r>
              <a:rPr lang="tr-TR" sz="2400" b="1" dirty="0" smtClean="0">
                <a:solidFill>
                  <a:srgbClr val="7030A0"/>
                </a:solidFill>
                <a:latin typeface="Comic Sans MS" panose="030F0702030302020204" pitchFamily="66" charset="0"/>
              </a:rPr>
              <a:t>şunlardır</a:t>
            </a:r>
            <a:endParaRPr lang="tr-TR" sz="2400" b="1" dirty="0">
              <a:solidFill>
                <a:srgbClr val="7030A0"/>
              </a:solidFill>
              <a:latin typeface="Comic Sans MS" panose="030F0702030302020204" pitchFamily="66" charset="0"/>
            </a:endParaRPr>
          </a:p>
          <a:p>
            <a:pPr marL="361950" indent="-361950" algn="just">
              <a:buFont typeface="Wingdings" pitchFamily="2" charset="2"/>
              <a:buNone/>
            </a:pPr>
            <a:endParaRPr lang="tr-TR" sz="2400" dirty="0">
              <a:latin typeface="Times New Roman" pitchFamily="18" charset="0"/>
            </a:endParaRPr>
          </a:p>
          <a:p>
            <a:pPr marL="361950" indent="-361950" algn="just">
              <a:buFontTx/>
              <a:buAutoNum type="alphaLcParenR"/>
            </a:pPr>
            <a:r>
              <a:rPr lang="tr-TR" sz="2400" dirty="0">
                <a:latin typeface="Times New Roman" pitchFamily="18" charset="0"/>
              </a:rPr>
              <a:t>Yaprakları ve çiçekleri üzerinde taşır, yeni yapraklar ve çiçekler meydana getirir.</a:t>
            </a:r>
          </a:p>
          <a:p>
            <a:pPr marL="361950" indent="-361950" algn="just"/>
            <a:r>
              <a:rPr lang="tr-TR" sz="2400" dirty="0">
                <a:latin typeface="Times New Roman" pitchFamily="18" charset="0"/>
              </a:rPr>
              <a:t>b) Üzerinde bulunan yaprakların iyi bir şekilde güneş ışınlarından faydalanmasını sağlar</a:t>
            </a:r>
          </a:p>
          <a:p>
            <a:pPr marL="361950" indent="-361950" algn="just"/>
            <a:r>
              <a:rPr lang="tr-TR" sz="2400" dirty="0">
                <a:latin typeface="Times New Roman" pitchFamily="18" charset="0"/>
              </a:rPr>
              <a:t>c) Besin maddelerini yapraktan köke ve kökten yaprağa iletir. Böylece gövde yapraklar ile kökü birbirine bağlamış olur.</a:t>
            </a:r>
          </a:p>
          <a:p>
            <a:pPr marL="361950" indent="-361950" algn="just"/>
            <a:r>
              <a:rPr lang="tr-TR" sz="2400" dirty="0">
                <a:latin typeface="Times New Roman" pitchFamily="18" charset="0"/>
              </a:rPr>
              <a:t>d) </a:t>
            </a:r>
            <a:r>
              <a:rPr lang="tr-TR" sz="2400" dirty="0" err="1">
                <a:latin typeface="Times New Roman" pitchFamily="18" charset="0"/>
              </a:rPr>
              <a:t>vegatatif</a:t>
            </a:r>
            <a:r>
              <a:rPr lang="tr-TR" sz="2400" dirty="0">
                <a:latin typeface="Times New Roman" pitchFamily="18" charset="0"/>
              </a:rPr>
              <a:t> üremeyi sağlar. Bu yönden en elverişli gövde tipleri toprak altı gövdeleridir.</a:t>
            </a:r>
          </a:p>
          <a:p>
            <a:pPr marL="361950" indent="-361950" algn="just"/>
            <a:r>
              <a:rPr lang="tr-TR" sz="2400" dirty="0">
                <a:latin typeface="Times New Roman" pitchFamily="18" charset="0"/>
              </a:rPr>
              <a:t>e) Birçok bitkilerin gövdeleri çeşitli besin maddeleri depo etme </a:t>
            </a:r>
            <a:r>
              <a:rPr lang="tr-TR" sz="2400" dirty="0" err="1">
                <a:latin typeface="Times New Roman" pitchFamily="18" charset="0"/>
              </a:rPr>
              <a:t>görevinide</a:t>
            </a:r>
            <a:r>
              <a:rPr lang="tr-TR" sz="2400" dirty="0">
                <a:latin typeface="Times New Roman" pitchFamily="18" charset="0"/>
              </a:rPr>
              <a:t> yaparlar. Gövdenin iç ve dış yapısı bu görevleri yapmaya uygundur..</a:t>
            </a:r>
          </a:p>
        </p:txBody>
      </p:sp>
    </p:spTree>
    <p:extLst>
      <p:ext uri="{BB962C8B-B14F-4D97-AF65-F5344CB8AC3E}">
        <p14:creationId xmlns:p14="http://schemas.microsoft.com/office/powerpoint/2010/main" val="16288608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539750" y="1114425"/>
            <a:ext cx="7991475" cy="410845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solidFill>
                  <a:srgbClr val="000000"/>
                </a:solidFill>
                <a:latin typeface="Times New Roman" pitchFamily="18" charset="0"/>
                <a:cs typeface="Times New Roman" pitchFamily="18" charset="0"/>
              </a:rPr>
              <a:t>Hipokotilin alt ucunda embriyonik kök olan </a:t>
            </a:r>
            <a:r>
              <a:rPr lang="tr-TR" sz="2400" b="1">
                <a:solidFill>
                  <a:srgbClr val="000000"/>
                </a:solidFill>
                <a:latin typeface="Times New Roman" pitchFamily="18" charset="0"/>
                <a:cs typeface="Times New Roman" pitchFamily="18" charset="0"/>
              </a:rPr>
              <a:t>radikula</a:t>
            </a:r>
            <a:r>
              <a:rPr lang="tr-TR" sz="2400">
                <a:solidFill>
                  <a:srgbClr val="000000"/>
                </a:solidFill>
                <a:latin typeface="Times New Roman" pitchFamily="18" charset="0"/>
                <a:cs typeface="Times New Roman" pitchFamily="18" charset="0"/>
              </a:rPr>
              <a:t> bulunur.</a:t>
            </a:r>
            <a:endParaRPr lang="tr-TR" sz="2400">
              <a:solidFill>
                <a:srgbClr val="000000"/>
              </a:solidFill>
              <a:latin typeface="Times New Roman" pitchFamily="18" charset="0"/>
            </a:endParaRPr>
          </a:p>
          <a:p>
            <a:pPr marL="361950" indent="-361950" algn="just">
              <a:buFont typeface="Wingdings" pitchFamily="2" charset="2"/>
              <a:buNone/>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Bundan pirimer kök ve yan kökler gelişir.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Embriyonik gövde uzamamış intermodlu bir/daha fazal yaprak taslağı taşıyan bir eksendir.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Primer yapraklar plumulanın vejetasyon noktasının etkinliği sırasında ilk önce oluşan yapraklardır.</a:t>
            </a:r>
          </a:p>
        </p:txBody>
      </p:sp>
    </p:spTree>
    <p:extLst>
      <p:ext uri="{BB962C8B-B14F-4D97-AF65-F5344CB8AC3E}">
        <p14:creationId xmlns:p14="http://schemas.microsoft.com/office/powerpoint/2010/main" val="3943201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250825" y="1916113"/>
            <a:ext cx="8351838" cy="301307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Gövdenin farklılaşması hipokotil-kotiledon sisteminde oluşmaktadır.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Tohumun çimlenmesi sırasında kök meristemi ilk kökü oluşturur oysa gövde meristemi yeni yaprakların katılmasıyla gelişimini sürdürür. Daha sonra sürgün taslağı sistemine düğümler (nodyum) düğüm araları (intermodyum) ve yeni yapraklar katılr.</a:t>
            </a:r>
          </a:p>
        </p:txBody>
      </p:sp>
    </p:spTree>
    <p:extLst>
      <p:ext uri="{BB962C8B-B14F-4D97-AF65-F5344CB8AC3E}">
        <p14:creationId xmlns:p14="http://schemas.microsoft.com/office/powerpoint/2010/main" val="6662291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39750" y="542925"/>
            <a:ext cx="8101013" cy="556895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Bitki gelişmesinin primer döneminde gövdenin genel özelliği nodyum ve intermodyumları taşımasıdır.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Gövdede yaprakların bağlandığı yere </a:t>
            </a:r>
            <a:r>
              <a:rPr lang="tr-TR" sz="2400" b="1">
                <a:latin typeface="Times New Roman" pitchFamily="18" charset="0"/>
              </a:rPr>
              <a:t>nodyum</a:t>
            </a:r>
            <a:r>
              <a:rPr lang="tr-TR" sz="2400">
                <a:latin typeface="Times New Roman" pitchFamily="18" charset="0"/>
              </a:rPr>
              <a:t>, bunlar arasındaki yapraksız kısma </a:t>
            </a:r>
            <a:r>
              <a:rPr lang="tr-TR" sz="2400" b="1">
                <a:latin typeface="Times New Roman" pitchFamily="18" charset="0"/>
              </a:rPr>
              <a:t>internodyum</a:t>
            </a:r>
            <a:r>
              <a:rPr lang="tr-TR" sz="2400">
                <a:latin typeface="Times New Roman" pitchFamily="18" charset="0"/>
              </a:rPr>
              <a:t> denir.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Gövdenin uç bölgesinde internodyumlar kısadır, yaprak taslakları birbirine çok yakındır. Böylece büyüme bölgesi her biri 1/daha fazla yaprak taşıyan üst üste gelmiş disklerin oluşturduğu bir yapı meydana getirir. Daha sonra büyüme bu disklerin tabanında meydana gelir ve yaprak taslakları birbirinden ayrılır.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Bütün büyüme bölgesi ile genç olan yaprak yerleri meristem dokulardan meydana gelmiştir.</a:t>
            </a:r>
          </a:p>
        </p:txBody>
      </p:sp>
    </p:spTree>
    <p:extLst>
      <p:ext uri="{BB962C8B-B14F-4D97-AF65-F5344CB8AC3E}">
        <p14:creationId xmlns:p14="http://schemas.microsoft.com/office/powerpoint/2010/main" val="19184917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755650" y="1773238"/>
            <a:ext cx="7921625" cy="337820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Çiçekli bitkilerin uç kısımlarında meristem doku hücrelerinden meydana gelen düzgün tabakalar vardır. Bu tabakalar iç içe girmiş durumda görünür.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solidFill>
                  <a:srgbClr val="000000"/>
                </a:solidFill>
                <a:latin typeface="Times New Roman" pitchFamily="18" charset="0"/>
                <a:cs typeface="Times New Roman" pitchFamily="18" charset="0"/>
              </a:rPr>
              <a:t>Bu tabakalardan en dışta bulunanına </a:t>
            </a:r>
            <a:r>
              <a:rPr lang="tr-TR" sz="2400" b="1">
                <a:solidFill>
                  <a:srgbClr val="000000"/>
                </a:solidFill>
                <a:latin typeface="Times New Roman" pitchFamily="18" charset="0"/>
                <a:cs typeface="Times New Roman" pitchFamily="18" charset="0"/>
              </a:rPr>
              <a:t>dermatogen</a:t>
            </a:r>
            <a:r>
              <a:rPr lang="tr-TR" sz="2400">
                <a:solidFill>
                  <a:srgbClr val="000000"/>
                </a:solidFill>
                <a:latin typeface="Times New Roman" pitchFamily="18" charset="0"/>
                <a:cs typeface="Times New Roman" pitchFamily="18" charset="0"/>
              </a:rPr>
              <a:t> denir. Bu tabaka genç dokularda çoğunlukla epidermis tabakasını meydana getirir. </a:t>
            </a:r>
            <a:endParaRPr lang="tr-TR" sz="2400">
              <a:solidFill>
                <a:srgbClr val="000000"/>
              </a:solidFill>
              <a:latin typeface="Times New Roman" pitchFamily="18" charset="0"/>
            </a:endParaRPr>
          </a:p>
          <a:p>
            <a:pPr marL="361950" indent="-361950" algn="just">
              <a:buFont typeface="Wingdings" pitchFamily="2" charset="2"/>
              <a:buChar char="§"/>
            </a:pPr>
            <a:endParaRPr lang="tr-TR" sz="2400">
              <a:solidFill>
                <a:srgbClr val="000000"/>
              </a:solidFill>
              <a:latin typeface="Times New Roman" pitchFamily="18" charset="0"/>
            </a:endParaRPr>
          </a:p>
          <a:p>
            <a:pPr marL="361950" indent="-361950" algn="just">
              <a:buFont typeface="Wingdings" pitchFamily="2" charset="2"/>
              <a:buChar char="§"/>
            </a:pPr>
            <a:r>
              <a:rPr lang="tr-TR" sz="2400">
                <a:solidFill>
                  <a:srgbClr val="000000"/>
                </a:solidFill>
                <a:latin typeface="Times New Roman" pitchFamily="18" charset="0"/>
                <a:cs typeface="Times New Roman" pitchFamily="18" charset="0"/>
              </a:rPr>
              <a:t>Bundan sonra</a:t>
            </a:r>
            <a:r>
              <a:rPr lang="tr-TR" sz="2400" b="1">
                <a:solidFill>
                  <a:srgbClr val="000000"/>
                </a:solidFill>
                <a:latin typeface="Times New Roman" pitchFamily="18" charset="0"/>
                <a:cs typeface="Times New Roman" pitchFamily="18" charset="0"/>
              </a:rPr>
              <a:t> periblem</a:t>
            </a:r>
            <a:r>
              <a:rPr lang="tr-TR" sz="2400">
                <a:solidFill>
                  <a:srgbClr val="000000"/>
                </a:solidFill>
                <a:latin typeface="Times New Roman" pitchFamily="18" charset="0"/>
                <a:cs typeface="Times New Roman" pitchFamily="18" charset="0"/>
              </a:rPr>
              <a:t>, orta kısımda ise </a:t>
            </a:r>
            <a:r>
              <a:rPr lang="tr-TR" sz="2400" b="1">
                <a:solidFill>
                  <a:srgbClr val="000000"/>
                </a:solidFill>
                <a:latin typeface="Times New Roman" pitchFamily="18" charset="0"/>
                <a:cs typeface="Times New Roman" pitchFamily="18" charset="0"/>
              </a:rPr>
              <a:t>plerom</a:t>
            </a:r>
            <a:r>
              <a:rPr lang="tr-TR" sz="2400">
                <a:solidFill>
                  <a:srgbClr val="000000"/>
                </a:solidFill>
                <a:latin typeface="Times New Roman" pitchFamily="18" charset="0"/>
                <a:cs typeface="Times New Roman" pitchFamily="18" charset="0"/>
              </a:rPr>
              <a:t> yer alır.</a:t>
            </a:r>
            <a:r>
              <a:rPr lang="tr-TR" sz="2400">
                <a:latin typeface="Times New Roman" pitchFamily="18" charset="0"/>
              </a:rPr>
              <a:t> </a:t>
            </a:r>
          </a:p>
        </p:txBody>
      </p:sp>
    </p:spTree>
    <p:extLst>
      <p:ext uri="{BB962C8B-B14F-4D97-AF65-F5344CB8AC3E}">
        <p14:creationId xmlns:p14="http://schemas.microsoft.com/office/powerpoint/2010/main" val="23691202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323850" y="1318171"/>
            <a:ext cx="8351838" cy="4154984"/>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dirty="0" err="1">
                <a:latin typeface="Times New Roman" pitchFamily="18" charset="0"/>
              </a:rPr>
              <a:t>Periblem</a:t>
            </a:r>
            <a:r>
              <a:rPr lang="tr-TR" sz="2400" dirty="0">
                <a:latin typeface="Times New Roman" pitchFamily="18" charset="0"/>
              </a:rPr>
              <a:t> ve </a:t>
            </a:r>
            <a:r>
              <a:rPr lang="tr-TR" sz="2400" dirty="0" err="1">
                <a:latin typeface="Times New Roman" pitchFamily="18" charset="0"/>
              </a:rPr>
              <a:t>pleromu</a:t>
            </a:r>
            <a:r>
              <a:rPr lang="tr-TR" sz="2400" dirty="0">
                <a:latin typeface="Times New Roman" pitchFamily="18" charset="0"/>
              </a:rPr>
              <a:t> birbirinden ayırt etmek çok </a:t>
            </a:r>
            <a:r>
              <a:rPr lang="tr-TR" sz="2400" dirty="0" err="1">
                <a:latin typeface="Times New Roman" pitchFamily="18" charset="0"/>
              </a:rPr>
              <a:t>güctür</a:t>
            </a:r>
            <a:r>
              <a:rPr lang="tr-TR" sz="2400" dirty="0">
                <a:latin typeface="Times New Roman" pitchFamily="18" charset="0"/>
              </a:rPr>
              <a:t>. Bu nedenle büyüme bölgesinin en dıştaki düzgün sıralı 1/ birkaç tabakadan meydana gelen yani </a:t>
            </a:r>
            <a:r>
              <a:rPr lang="tr-TR" sz="2400" dirty="0" err="1">
                <a:latin typeface="Times New Roman" pitchFamily="18" charset="0"/>
              </a:rPr>
              <a:t>dermatojen</a:t>
            </a:r>
            <a:r>
              <a:rPr lang="tr-TR" sz="2400" dirty="0">
                <a:latin typeface="Times New Roman" pitchFamily="18" charset="0"/>
              </a:rPr>
              <a:t>+</a:t>
            </a:r>
            <a:r>
              <a:rPr lang="tr-TR" sz="2400" dirty="0" err="1">
                <a:latin typeface="Times New Roman" pitchFamily="18" charset="0"/>
              </a:rPr>
              <a:t>periblem</a:t>
            </a:r>
            <a:r>
              <a:rPr lang="tr-TR" sz="2400" dirty="0">
                <a:latin typeface="Times New Roman" pitchFamily="18" charset="0"/>
              </a:rPr>
              <a:t> kısmına </a:t>
            </a:r>
            <a:r>
              <a:rPr lang="tr-TR" sz="2400" b="1" dirty="0" err="1">
                <a:latin typeface="Times New Roman" pitchFamily="18" charset="0"/>
              </a:rPr>
              <a:t>tunika</a:t>
            </a:r>
            <a:r>
              <a:rPr lang="tr-TR" sz="2400" dirty="0">
                <a:latin typeface="Times New Roman" pitchFamily="18" charset="0"/>
              </a:rPr>
              <a:t> denir.</a:t>
            </a:r>
          </a:p>
          <a:p>
            <a:pPr marL="361950" indent="-361950" algn="just">
              <a:buFont typeface="Wingdings" pitchFamily="2" charset="2"/>
              <a:buChar char="§"/>
            </a:pPr>
            <a:endParaRPr lang="tr-TR" sz="2400" dirty="0">
              <a:latin typeface="Times New Roman" pitchFamily="18" charset="0"/>
            </a:endParaRPr>
          </a:p>
          <a:p>
            <a:pPr marL="361950" indent="-361950" algn="just">
              <a:buFont typeface="Wingdings" pitchFamily="2" charset="2"/>
              <a:buChar char="§"/>
            </a:pPr>
            <a:r>
              <a:rPr lang="tr-TR" sz="2400" dirty="0">
                <a:latin typeface="Times New Roman" pitchFamily="18" charset="0"/>
              </a:rPr>
              <a:t>İçte kalan kısma ise yani </a:t>
            </a:r>
            <a:r>
              <a:rPr lang="tr-TR" sz="2400" dirty="0" err="1">
                <a:latin typeface="Times New Roman" pitchFamily="18" charset="0"/>
              </a:rPr>
              <a:t>pleroma</a:t>
            </a:r>
            <a:r>
              <a:rPr lang="tr-TR" sz="2400" dirty="0">
                <a:latin typeface="Times New Roman" pitchFamily="18" charset="0"/>
              </a:rPr>
              <a:t> karşılık gelen kısma </a:t>
            </a:r>
            <a:r>
              <a:rPr lang="tr-TR" sz="2400" b="1" dirty="0" err="1">
                <a:latin typeface="Times New Roman" pitchFamily="18" charset="0"/>
              </a:rPr>
              <a:t>korpus</a:t>
            </a:r>
            <a:r>
              <a:rPr lang="tr-TR" sz="2400" dirty="0">
                <a:latin typeface="Times New Roman" pitchFamily="18" charset="0"/>
              </a:rPr>
              <a:t> adı verilir. </a:t>
            </a:r>
          </a:p>
          <a:p>
            <a:pPr marL="361950" indent="-361950" algn="just"/>
            <a:endParaRPr lang="tr-TR" sz="2400" dirty="0">
              <a:latin typeface="Times New Roman" pitchFamily="18" charset="0"/>
            </a:endParaRPr>
          </a:p>
          <a:p>
            <a:pPr marL="361950" indent="-361950" algn="just">
              <a:buFont typeface="Wingdings" pitchFamily="2" charset="2"/>
              <a:buChar char="§"/>
            </a:pPr>
            <a:r>
              <a:rPr lang="tr-TR" sz="2400" b="1" dirty="0" err="1">
                <a:solidFill>
                  <a:srgbClr val="CC0066"/>
                </a:solidFill>
                <a:latin typeface="Comic Sans MS" pitchFamily="66" charset="0"/>
              </a:rPr>
              <a:t>Tunika</a:t>
            </a:r>
            <a:r>
              <a:rPr lang="tr-TR" sz="2400" b="1" dirty="0">
                <a:solidFill>
                  <a:srgbClr val="CC0066"/>
                </a:solidFill>
                <a:latin typeface="Comic Sans MS" pitchFamily="66" charset="0"/>
              </a:rPr>
              <a:t> yüzey, </a:t>
            </a:r>
            <a:r>
              <a:rPr lang="tr-TR" sz="2400" b="1" dirty="0" err="1">
                <a:solidFill>
                  <a:srgbClr val="CC0066"/>
                </a:solidFill>
                <a:latin typeface="Comic Sans MS" pitchFamily="66" charset="0"/>
              </a:rPr>
              <a:t>korpus</a:t>
            </a:r>
            <a:r>
              <a:rPr lang="tr-TR" sz="2400" b="1" dirty="0">
                <a:solidFill>
                  <a:srgbClr val="CC0066"/>
                </a:solidFill>
                <a:latin typeface="Comic Sans MS" pitchFamily="66" charset="0"/>
              </a:rPr>
              <a:t> ise hacim büyümesi sağlar. </a:t>
            </a:r>
          </a:p>
          <a:p>
            <a:pPr marL="361950" indent="-361950" algn="just">
              <a:buFont typeface="Wingdings" pitchFamily="2" charset="2"/>
              <a:buChar char="§"/>
            </a:pPr>
            <a:endParaRPr lang="tr-TR" sz="2400" dirty="0">
              <a:latin typeface="Times New Roman" pitchFamily="18" charset="0"/>
            </a:endParaRPr>
          </a:p>
          <a:p>
            <a:pPr marL="361950" indent="-361950" algn="just">
              <a:buFont typeface="Wingdings" pitchFamily="2" charset="2"/>
              <a:buChar char="§"/>
            </a:pPr>
            <a:r>
              <a:rPr lang="tr-TR" sz="2400" dirty="0">
                <a:latin typeface="Times New Roman" pitchFamily="18" charset="0"/>
              </a:rPr>
              <a:t>Yan dallar ve yapraklar </a:t>
            </a:r>
            <a:r>
              <a:rPr lang="tr-TR" sz="2400" dirty="0" err="1">
                <a:latin typeface="Times New Roman" pitchFamily="18" charset="0"/>
              </a:rPr>
              <a:t>periblemden</a:t>
            </a:r>
            <a:r>
              <a:rPr lang="tr-TR" sz="2400" dirty="0">
                <a:latin typeface="Times New Roman" pitchFamily="18" charset="0"/>
              </a:rPr>
              <a:t> köken alır.</a:t>
            </a:r>
          </a:p>
        </p:txBody>
      </p:sp>
    </p:spTree>
    <p:extLst>
      <p:ext uri="{BB962C8B-B14F-4D97-AF65-F5344CB8AC3E}">
        <p14:creationId xmlns:p14="http://schemas.microsoft.com/office/powerpoint/2010/main" val="40956745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468313" y="1557338"/>
            <a:ext cx="8208962" cy="264795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Gövde önce sadece primer olan dokulardan meydana gelir. Primer olan bu dokulara sekonder kalınlaşma yoluyla sekonder dokular eklenir.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Gövdenin yapısı bitkinin dikotil/monokotil oluşuna göre, dokuların durumu, iletim doku demetlerinin dağılışı ve yapısı yönünden farklılık gösterir. </a:t>
            </a:r>
          </a:p>
        </p:txBody>
      </p:sp>
    </p:spTree>
    <p:extLst>
      <p:ext uri="{BB962C8B-B14F-4D97-AF65-F5344CB8AC3E}">
        <p14:creationId xmlns:p14="http://schemas.microsoft.com/office/powerpoint/2010/main" val="561638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rot="10800000" flipV="1">
            <a:off x="395288" y="1412875"/>
            <a:ext cx="7993062" cy="301307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İki çim yapraklı bitki gövdesinden alınan kesitle birbirinden ayrı üç kısım kolayca ayırt edilir.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AutoNum type="arabicPeriod"/>
            </a:pPr>
            <a:r>
              <a:rPr lang="tr-TR" sz="2400" b="1">
                <a:solidFill>
                  <a:srgbClr val="000000"/>
                </a:solidFill>
                <a:latin typeface="Times New Roman" pitchFamily="18" charset="0"/>
                <a:cs typeface="Times New Roman" pitchFamily="18" charset="0"/>
              </a:rPr>
              <a:t>Epiderma</a:t>
            </a:r>
            <a:endParaRPr lang="tr-TR" sz="2400" b="1">
              <a:solidFill>
                <a:srgbClr val="000000"/>
              </a:solidFill>
              <a:latin typeface="Times New Roman" pitchFamily="18" charset="0"/>
            </a:endParaRPr>
          </a:p>
          <a:p>
            <a:pPr marL="361950" indent="-361950" algn="just">
              <a:buFont typeface="Wingdings" pitchFamily="2" charset="2"/>
              <a:buNone/>
            </a:pPr>
            <a:r>
              <a:rPr lang="tr-TR" sz="2400">
                <a:solidFill>
                  <a:srgbClr val="000000"/>
                </a:solidFill>
                <a:latin typeface="Times New Roman" pitchFamily="18" charset="0"/>
              </a:rPr>
              <a:t>	G</a:t>
            </a:r>
            <a:r>
              <a:rPr lang="tr-TR" sz="2400">
                <a:solidFill>
                  <a:srgbClr val="000000"/>
                </a:solidFill>
                <a:latin typeface="Times New Roman" pitchFamily="18" charset="0"/>
                <a:cs typeface="Times New Roman" pitchFamily="18" charset="0"/>
              </a:rPr>
              <a:t>en</a:t>
            </a:r>
            <a:r>
              <a:rPr lang="tr-TR" sz="2400">
                <a:solidFill>
                  <a:srgbClr val="000000"/>
                </a:solidFill>
                <a:latin typeface="Times New Roman" pitchFamily="18" charset="0"/>
              </a:rPr>
              <a:t>ç</a:t>
            </a:r>
            <a:r>
              <a:rPr lang="tr-TR" sz="2400">
                <a:solidFill>
                  <a:srgbClr val="000000"/>
                </a:solidFill>
                <a:latin typeface="Times New Roman" pitchFamily="18" charset="0"/>
                <a:cs typeface="Times New Roman" pitchFamily="18" charset="0"/>
              </a:rPr>
              <a:t> bir gövdenin en dış kısmında tipik bir sıra epiderma hücresi vardır. Gövde epiderma hücrelerinin boyları daha uzun ve hava ile temas eden dış çeperleri </a:t>
            </a:r>
            <a:r>
              <a:rPr lang="tr-TR" sz="2400">
                <a:solidFill>
                  <a:srgbClr val="000000"/>
                </a:solidFill>
                <a:latin typeface="Times New Roman" pitchFamily="18" charset="0"/>
              </a:rPr>
              <a:t>k</a:t>
            </a:r>
            <a:r>
              <a:rPr lang="tr-TR" sz="2400">
                <a:solidFill>
                  <a:srgbClr val="000000"/>
                </a:solidFill>
                <a:latin typeface="Times New Roman" pitchFamily="18" charset="0"/>
                <a:cs typeface="Times New Roman" pitchFamily="18" charset="0"/>
              </a:rPr>
              <a:t>utinleşmiştir. Üzerlerinde az da olsa stoma ve tüylere rastlanır.</a:t>
            </a:r>
          </a:p>
        </p:txBody>
      </p:sp>
    </p:spTree>
    <p:extLst>
      <p:ext uri="{BB962C8B-B14F-4D97-AF65-F5344CB8AC3E}">
        <p14:creationId xmlns:p14="http://schemas.microsoft.com/office/powerpoint/2010/main" val="24632095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918</Words>
  <Application>Microsoft Office PowerPoint</Application>
  <PresentationFormat>Ekran Gösterisi (4:3)</PresentationFormat>
  <Paragraphs>88</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2018-06-08T11:24:42Z</dcterms:created>
  <dcterms:modified xsi:type="dcterms:W3CDTF">2018-06-08T11:25:22Z</dcterms:modified>
</cp:coreProperties>
</file>