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67" r:id="rId3"/>
    <p:sldId id="257" r:id="rId4"/>
    <p:sldId id="261" r:id="rId5"/>
    <p:sldId id="262" r:id="rId6"/>
    <p:sldId id="258" r:id="rId7"/>
    <p:sldId id="259" r:id="rId8"/>
    <p:sldId id="263" r:id="rId9"/>
    <p:sldId id="264" r:id="rId10"/>
    <p:sldId id="265" r:id="rId11"/>
    <p:sldId id="260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6187" autoAdjust="0"/>
  </p:normalViewPr>
  <p:slideViewPr>
    <p:cSldViewPr snapToGrid="0">
      <p:cViewPr varScale="1">
        <p:scale>
          <a:sx n="76" d="100"/>
          <a:sy n="76" d="100"/>
        </p:scale>
        <p:origin x="126" y="7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7A814-CE3E-4795-9379-A52DECB57BC6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91A53-802B-4B85-AC99-58669AA0B5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34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D7591-27EE-4BB4-BD6B-7CCF75018C1D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A4AE1-6707-41B8-98BC-0259323E8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24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A4AE1-6707-41B8-98BC-0259323E8B4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69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EC2-8269-4F89-A006-98E86255D12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92D-ED15-444D-BB5A-00741A4C8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47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EC2-8269-4F89-A006-98E86255D12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92D-ED15-444D-BB5A-00741A4C8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601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EC2-8269-4F89-A006-98E86255D12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92D-ED15-444D-BB5A-00741A4C8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8218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EC2-8269-4F89-A006-98E86255D12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92D-ED15-444D-BB5A-00741A4C83DA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6052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EC2-8269-4F89-A006-98E86255D12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92D-ED15-444D-BB5A-00741A4C8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53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EC2-8269-4F89-A006-98E86255D12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92D-ED15-444D-BB5A-00741A4C8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522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EC2-8269-4F89-A006-98E86255D12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92D-ED15-444D-BB5A-00741A4C8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9635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EC2-8269-4F89-A006-98E86255D12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92D-ED15-444D-BB5A-00741A4C8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594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EC2-8269-4F89-A006-98E86255D12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92D-ED15-444D-BB5A-00741A4C8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596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EC2-8269-4F89-A006-98E86255D12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92D-ED15-444D-BB5A-00741A4C8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483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EC2-8269-4F89-A006-98E86255D12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92D-ED15-444D-BB5A-00741A4C8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5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EC2-8269-4F89-A006-98E86255D12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92D-ED15-444D-BB5A-00741A4C8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80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EC2-8269-4F89-A006-98E86255D12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92D-ED15-444D-BB5A-00741A4C8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56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EC2-8269-4F89-A006-98E86255D12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92D-ED15-444D-BB5A-00741A4C8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20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EC2-8269-4F89-A006-98E86255D12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92D-ED15-444D-BB5A-00741A4C8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211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EC2-8269-4F89-A006-98E86255D12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92D-ED15-444D-BB5A-00741A4C8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66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EC2-8269-4F89-A006-98E86255D12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092D-ED15-444D-BB5A-00741A4C8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948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7366EC2-8269-4F89-A006-98E86255D12A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8092D-ED15-444D-BB5A-00741A4C8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8425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54955" y="622301"/>
            <a:ext cx="8825658" cy="2425700"/>
          </a:xfrm>
        </p:spPr>
        <p:txBody>
          <a:bodyPr/>
          <a:lstStyle/>
          <a:p>
            <a:r>
              <a:rPr lang="tr-TR" sz="4800" dirty="0">
                <a:solidFill>
                  <a:srgbClr val="FFFF00"/>
                </a:solidFill>
              </a:rPr>
              <a:t>HAREKETLİ BÖLÜMLÜ PROTEZ YAPIM AŞAMALARININ TANITILMASI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                 </a:t>
            </a:r>
            <a:r>
              <a:rPr lang="tr-TR" sz="2800" dirty="0" err="1" smtClean="0">
                <a:solidFill>
                  <a:schemeClr val="tx1"/>
                </a:solidFill>
              </a:rPr>
              <a:t>Prof.Dr.pelin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özkan</a:t>
            </a:r>
            <a:endParaRPr lang="tr-TR" sz="2800" dirty="0" smtClean="0">
              <a:solidFill>
                <a:schemeClr val="tx1"/>
              </a:solidFill>
            </a:endParaRPr>
          </a:p>
          <a:p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892585"/>
            <a:ext cx="5295900" cy="536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99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İskelet Bölümlü </a:t>
            </a:r>
            <a:r>
              <a:rPr lang="tr-TR" sz="2800" dirty="0"/>
              <a:t>Protezlerin </a:t>
            </a:r>
            <a:r>
              <a:rPr lang="tr-TR" sz="2800" dirty="0" smtClean="0"/>
              <a:t>Laboratuvarda Yapım Aşamaları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473200"/>
            <a:ext cx="9297988" cy="5080000"/>
          </a:xfrm>
        </p:spPr>
        <p:txBody>
          <a:bodyPr>
            <a:noAutofit/>
          </a:bodyPr>
          <a:lstStyle/>
          <a:p>
            <a:r>
              <a:rPr lang="tr-TR" sz="1400" dirty="0" smtClean="0"/>
              <a:t>Modelin </a:t>
            </a:r>
            <a:r>
              <a:rPr lang="tr-TR" sz="1400" dirty="0"/>
              <a:t>incelenmesi,</a:t>
            </a:r>
          </a:p>
          <a:p>
            <a:r>
              <a:rPr lang="tr-TR" sz="1400" dirty="0"/>
              <a:t>Doldurma,</a:t>
            </a:r>
          </a:p>
          <a:p>
            <a:r>
              <a:rPr lang="tr-TR" sz="1400" dirty="0" err="1"/>
              <a:t>Duplikasyon</a:t>
            </a:r>
            <a:r>
              <a:rPr lang="tr-TR" sz="1400" dirty="0"/>
              <a:t>,</a:t>
            </a:r>
          </a:p>
          <a:p>
            <a:r>
              <a:rPr lang="tr-TR" sz="1400" dirty="0"/>
              <a:t>Modelaj,</a:t>
            </a:r>
          </a:p>
          <a:p>
            <a:r>
              <a:rPr lang="tr-TR" sz="1400" dirty="0"/>
              <a:t>Döküm,</a:t>
            </a:r>
          </a:p>
          <a:p>
            <a:r>
              <a:rPr lang="tr-TR" sz="1400" dirty="0"/>
              <a:t>Tesviye ve </a:t>
            </a:r>
            <a:r>
              <a:rPr lang="tr-TR" sz="1400" dirty="0" smtClean="0"/>
              <a:t>cila.</a:t>
            </a:r>
          </a:p>
          <a:p>
            <a:r>
              <a:rPr lang="tr-TR" sz="1400" dirty="0" smtClean="0"/>
              <a:t>Modellerin </a:t>
            </a:r>
            <a:r>
              <a:rPr lang="tr-TR" sz="1400" dirty="0" err="1" smtClean="0"/>
              <a:t>artikülatöre</a:t>
            </a:r>
            <a:r>
              <a:rPr lang="tr-TR" sz="1400" dirty="0" smtClean="0"/>
              <a:t> bağlanması,</a:t>
            </a:r>
          </a:p>
          <a:p>
            <a:r>
              <a:rPr lang="tr-TR" sz="1400" dirty="0" smtClean="0"/>
              <a:t>Diş </a:t>
            </a:r>
            <a:r>
              <a:rPr lang="tr-TR" sz="1400" dirty="0"/>
              <a:t>dizimi,</a:t>
            </a:r>
          </a:p>
          <a:p>
            <a:r>
              <a:rPr lang="tr-TR" sz="1400" dirty="0" smtClean="0"/>
              <a:t>Modelaj</a:t>
            </a:r>
            <a:r>
              <a:rPr lang="tr-TR" sz="1400" dirty="0"/>
              <a:t>,</a:t>
            </a:r>
          </a:p>
          <a:p>
            <a:r>
              <a:rPr lang="tr-TR" sz="1400" dirty="0"/>
              <a:t>Modellerin </a:t>
            </a:r>
            <a:r>
              <a:rPr lang="tr-TR" sz="1400" dirty="0" err="1"/>
              <a:t>artikülatörden</a:t>
            </a:r>
            <a:r>
              <a:rPr lang="tr-TR" sz="1400" dirty="0"/>
              <a:t> çıkartılması,</a:t>
            </a:r>
          </a:p>
          <a:p>
            <a:r>
              <a:rPr lang="tr-TR" sz="1400" dirty="0"/>
              <a:t>Muflaya alma,</a:t>
            </a:r>
          </a:p>
          <a:p>
            <a:r>
              <a:rPr lang="tr-TR" sz="1400" dirty="0"/>
              <a:t>Muflanın açılıp mumların eliminasyonu,</a:t>
            </a:r>
          </a:p>
          <a:p>
            <a:r>
              <a:rPr lang="tr-TR" sz="1400" dirty="0"/>
              <a:t>Akrilik tepilmesi ve </a:t>
            </a:r>
            <a:r>
              <a:rPr lang="tr-TR" sz="1400" dirty="0" err="1"/>
              <a:t>polimerizasyon</a:t>
            </a:r>
            <a:r>
              <a:rPr lang="tr-TR" sz="1400" dirty="0"/>
              <a:t>,</a:t>
            </a:r>
          </a:p>
          <a:p>
            <a:r>
              <a:rPr lang="tr-TR" sz="1400" dirty="0"/>
              <a:t>Protezin mufladan çıkartılması,</a:t>
            </a:r>
          </a:p>
          <a:p>
            <a:r>
              <a:rPr lang="tr-TR" sz="1400" dirty="0"/>
              <a:t>Tesviye ve cila.</a:t>
            </a:r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80405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HAREKETLİ BÖLÜMLÜ PROTEZLERİN KLİNİK VE </a:t>
            </a:r>
            <a:r>
              <a:rPr lang="tr-TR" sz="3600" dirty="0">
                <a:solidFill>
                  <a:srgbClr val="FFFF00"/>
                </a:solidFill>
              </a:rPr>
              <a:t>LABORATUVAR</a:t>
            </a:r>
            <a:r>
              <a:rPr lang="tr-TR" sz="3600" dirty="0"/>
              <a:t> YAPIM AŞAMALARI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Muayene (klinik ve radyolojik</a:t>
            </a:r>
            <a:r>
              <a:rPr lang="tr-TR" dirty="0" smtClean="0"/>
              <a:t>)..</a:t>
            </a:r>
            <a:endParaRPr lang="tr-TR" dirty="0"/>
          </a:p>
          <a:p>
            <a:r>
              <a:rPr lang="tr-TR" dirty="0"/>
              <a:t>Teşhis-</a:t>
            </a:r>
            <a:r>
              <a:rPr lang="tr-TR" dirty="0" err="1"/>
              <a:t>endikasyon</a:t>
            </a:r>
            <a:endParaRPr lang="tr-TR" dirty="0"/>
          </a:p>
          <a:p>
            <a:r>
              <a:rPr lang="tr-TR" dirty="0"/>
              <a:t>İlk ölçü (anatomik)</a:t>
            </a:r>
          </a:p>
          <a:p>
            <a:r>
              <a:rPr lang="tr-TR" dirty="0">
                <a:solidFill>
                  <a:srgbClr val="FFFF00"/>
                </a:solidFill>
              </a:rPr>
              <a:t>Teşhis modeli hazırlığı</a:t>
            </a:r>
          </a:p>
          <a:p>
            <a:r>
              <a:rPr lang="tr-TR" dirty="0">
                <a:solidFill>
                  <a:srgbClr val="FFFF00"/>
                </a:solidFill>
              </a:rPr>
              <a:t>Model analizi</a:t>
            </a:r>
          </a:p>
          <a:p>
            <a:r>
              <a:rPr lang="tr-TR" dirty="0">
                <a:solidFill>
                  <a:srgbClr val="FFFF00"/>
                </a:solidFill>
              </a:rPr>
              <a:t>Şahsi kaşık hazırlığı</a:t>
            </a:r>
          </a:p>
          <a:p>
            <a:r>
              <a:rPr lang="tr-TR" dirty="0"/>
              <a:t>İkinci ölçü (anatomik veya fonksiyonel)</a:t>
            </a:r>
          </a:p>
          <a:p>
            <a:r>
              <a:rPr lang="tr-TR" dirty="0">
                <a:solidFill>
                  <a:srgbClr val="FFFF00"/>
                </a:solidFill>
              </a:rPr>
              <a:t>Ana (</a:t>
            </a:r>
            <a:r>
              <a:rPr lang="tr-TR" dirty="0" err="1">
                <a:solidFill>
                  <a:srgbClr val="FFFF00"/>
                </a:solidFill>
              </a:rPr>
              <a:t>master</a:t>
            </a:r>
            <a:r>
              <a:rPr lang="tr-TR" dirty="0">
                <a:solidFill>
                  <a:srgbClr val="FFFF00"/>
                </a:solidFill>
              </a:rPr>
              <a:t>) model hazırlığı</a:t>
            </a:r>
          </a:p>
          <a:p>
            <a:r>
              <a:rPr lang="tr-TR" dirty="0">
                <a:solidFill>
                  <a:srgbClr val="FFFF00"/>
                </a:solidFill>
              </a:rPr>
              <a:t>Model analizi</a:t>
            </a:r>
          </a:p>
          <a:p>
            <a:r>
              <a:rPr lang="tr-TR" dirty="0">
                <a:solidFill>
                  <a:srgbClr val="FFFF00"/>
                </a:solidFill>
              </a:rPr>
              <a:t>Planlama</a:t>
            </a:r>
          </a:p>
          <a:p>
            <a:r>
              <a:rPr lang="tr-TR" dirty="0"/>
              <a:t>Ağız hazırlığı</a:t>
            </a:r>
          </a:p>
          <a:p>
            <a:r>
              <a:rPr lang="tr-TR" dirty="0">
                <a:solidFill>
                  <a:srgbClr val="FFFF00"/>
                </a:solidFill>
              </a:rPr>
              <a:t>Metal alt yapının hazırlığı (iskelet için)</a:t>
            </a:r>
          </a:p>
          <a:p>
            <a:r>
              <a:rPr lang="tr-TR" dirty="0"/>
              <a:t>Metal alt yapı provası (iskelet için)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>
                <a:solidFill>
                  <a:srgbClr val="FFFF00"/>
                </a:solidFill>
              </a:rPr>
              <a:t>Geçici kaide plağı ve şablon </a:t>
            </a:r>
          </a:p>
          <a:p>
            <a:r>
              <a:rPr lang="tr-TR" dirty="0"/>
              <a:t>Dikey ve yatay çene ilişkisi</a:t>
            </a:r>
          </a:p>
          <a:p>
            <a:r>
              <a:rPr lang="tr-TR" dirty="0">
                <a:solidFill>
                  <a:srgbClr val="FFFF00"/>
                </a:solidFill>
              </a:rPr>
              <a:t>Modellerin </a:t>
            </a:r>
            <a:r>
              <a:rPr lang="tr-TR" dirty="0" err="1">
                <a:solidFill>
                  <a:srgbClr val="FFFF00"/>
                </a:solidFill>
              </a:rPr>
              <a:t>artikülatöre</a:t>
            </a:r>
            <a:r>
              <a:rPr lang="tr-TR" dirty="0">
                <a:solidFill>
                  <a:srgbClr val="FFFF00"/>
                </a:solidFill>
              </a:rPr>
              <a:t> alınması</a:t>
            </a:r>
          </a:p>
          <a:p>
            <a:r>
              <a:rPr lang="tr-TR" dirty="0">
                <a:solidFill>
                  <a:srgbClr val="FFFF00"/>
                </a:solidFill>
              </a:rPr>
              <a:t>Diş dizimi</a:t>
            </a:r>
          </a:p>
          <a:p>
            <a:r>
              <a:rPr lang="tr-TR" dirty="0"/>
              <a:t>Mumlu dişli prova</a:t>
            </a:r>
          </a:p>
          <a:p>
            <a:r>
              <a:rPr lang="tr-TR" dirty="0">
                <a:solidFill>
                  <a:srgbClr val="FFFF00"/>
                </a:solidFill>
              </a:rPr>
              <a:t>Protezin bitirilmesi </a:t>
            </a:r>
          </a:p>
          <a:p>
            <a:r>
              <a:rPr lang="tr-TR" dirty="0"/>
              <a:t>Protezin ağıza uyumlandırılması</a:t>
            </a:r>
          </a:p>
          <a:p>
            <a:r>
              <a:rPr lang="tr-TR" dirty="0"/>
              <a:t> Protezin hastaya teslimi ve eğitimi</a:t>
            </a:r>
          </a:p>
          <a:p>
            <a:r>
              <a:rPr lang="tr-TR" dirty="0"/>
              <a:t>Periyodik kontrol</a:t>
            </a:r>
          </a:p>
          <a:p>
            <a:r>
              <a:rPr lang="tr-TR" dirty="0"/>
              <a:t>Periyodik bakım (kaide astarlama, tamir, kaide yenileme, kroşe tamiri)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57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Akrilik </a:t>
            </a:r>
            <a:r>
              <a:rPr lang="tr-TR" dirty="0" smtClean="0"/>
              <a:t>(Klasik) Bölümlü</a:t>
            </a:r>
            <a:r>
              <a:rPr lang="sv-SE" dirty="0" smtClean="0"/>
              <a:t> </a:t>
            </a:r>
            <a:r>
              <a:rPr lang="sv-SE" dirty="0"/>
              <a:t>Protezlerin </a:t>
            </a:r>
            <a:r>
              <a:rPr lang="tr-TR" dirty="0" smtClean="0"/>
              <a:t>Klinik </a:t>
            </a:r>
            <a:r>
              <a:rPr lang="sv-SE" dirty="0" smtClean="0"/>
              <a:t>Aşamaları</a:t>
            </a:r>
            <a:r>
              <a:rPr lang="sv-SE" dirty="0"/>
              <a:t/>
            </a:r>
            <a:br>
              <a:rPr lang="sv-SE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Muayene</a:t>
            </a:r>
          </a:p>
          <a:p>
            <a:r>
              <a:rPr lang="tr-TR" dirty="0" smtClean="0"/>
              <a:t>Ölçü (1. ve 2. ölçüler)</a:t>
            </a:r>
          </a:p>
          <a:p>
            <a:r>
              <a:rPr lang="tr-TR" dirty="0" err="1" smtClean="0"/>
              <a:t>Sentrik</a:t>
            </a:r>
            <a:r>
              <a:rPr lang="tr-TR" dirty="0" smtClean="0"/>
              <a:t> ilişki dikey boyut tespiti</a:t>
            </a:r>
          </a:p>
          <a:p>
            <a:r>
              <a:rPr lang="tr-TR" dirty="0" smtClean="0"/>
              <a:t>Dişli Prova</a:t>
            </a:r>
          </a:p>
          <a:p>
            <a:r>
              <a:rPr lang="tr-TR" dirty="0" smtClean="0"/>
              <a:t>Protezin Hastaya teslimi ve gerekli tavsiyeler</a:t>
            </a:r>
          </a:p>
          <a:p>
            <a:r>
              <a:rPr lang="tr-TR" dirty="0" smtClean="0"/>
              <a:t>Kontrol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91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316" y="1853247"/>
            <a:ext cx="8325483" cy="455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508" y="2019300"/>
            <a:ext cx="6840583" cy="38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0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Akrilik </a:t>
            </a:r>
            <a:r>
              <a:rPr lang="sv-SE" sz="3200" dirty="0"/>
              <a:t>(Klasik) Bölümlü Protezlerin Laboratuvarda </a:t>
            </a:r>
            <a:r>
              <a:rPr lang="sv-SE" sz="3200" dirty="0" smtClean="0"/>
              <a:t>Yapım </a:t>
            </a:r>
            <a:r>
              <a:rPr lang="sv-SE" sz="3200" dirty="0"/>
              <a:t>Aşamaları</a:t>
            </a:r>
            <a:r>
              <a:rPr lang="sv-SE" dirty="0"/>
              <a:t/>
            </a:r>
            <a:br>
              <a:rPr lang="sv-SE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574800"/>
            <a:ext cx="8946541" cy="4673599"/>
          </a:xfrm>
        </p:spPr>
        <p:txBody>
          <a:bodyPr>
            <a:normAutofit fontScale="70000" lnSpcReduction="20000"/>
          </a:bodyPr>
          <a:lstStyle/>
          <a:p>
            <a:r>
              <a:rPr lang="tr-TR" sz="2300" dirty="0"/>
              <a:t>Modellerin </a:t>
            </a:r>
            <a:r>
              <a:rPr lang="tr-TR" sz="2300" dirty="0" err="1"/>
              <a:t>andırkat</a:t>
            </a:r>
            <a:r>
              <a:rPr lang="tr-TR" sz="2300" dirty="0"/>
              <a:t> bölgelerinin </a:t>
            </a:r>
            <a:r>
              <a:rPr lang="tr-TR" sz="2300" dirty="0" smtClean="0"/>
              <a:t>doldurulması</a:t>
            </a:r>
          </a:p>
          <a:p>
            <a:r>
              <a:rPr lang="tr-TR" sz="2300" dirty="0"/>
              <a:t>Kaide plaklarının yapılması,</a:t>
            </a:r>
          </a:p>
          <a:p>
            <a:r>
              <a:rPr lang="tr-TR" sz="2300" dirty="0" smtClean="0"/>
              <a:t>Kroşelerin </a:t>
            </a:r>
            <a:r>
              <a:rPr lang="tr-TR" sz="2300" dirty="0"/>
              <a:t>bükülmesi,</a:t>
            </a:r>
          </a:p>
          <a:p>
            <a:r>
              <a:rPr lang="tr-TR" sz="2300" dirty="0" smtClean="0"/>
              <a:t>Mum </a:t>
            </a:r>
            <a:r>
              <a:rPr lang="tr-TR" sz="2300" dirty="0"/>
              <a:t>duvarların hazırlanması,</a:t>
            </a:r>
          </a:p>
          <a:p>
            <a:r>
              <a:rPr lang="tr-TR" sz="2300" dirty="0" smtClean="0"/>
              <a:t>Modellerin </a:t>
            </a:r>
            <a:r>
              <a:rPr lang="tr-TR" sz="2300" dirty="0" err="1"/>
              <a:t>artikülatöre</a:t>
            </a:r>
            <a:r>
              <a:rPr lang="tr-TR" sz="2300" dirty="0"/>
              <a:t> bağlanması,</a:t>
            </a:r>
          </a:p>
          <a:p>
            <a:r>
              <a:rPr lang="tr-TR" sz="2300" dirty="0" smtClean="0"/>
              <a:t>Kroşelerin </a:t>
            </a:r>
            <a:r>
              <a:rPr lang="tr-TR" sz="2300" dirty="0"/>
              <a:t>yerine konulması,</a:t>
            </a:r>
          </a:p>
          <a:p>
            <a:r>
              <a:rPr lang="tr-TR" sz="2300" dirty="0" smtClean="0"/>
              <a:t>Diş </a:t>
            </a:r>
            <a:r>
              <a:rPr lang="tr-TR" sz="2300" dirty="0"/>
              <a:t>dizimi,</a:t>
            </a:r>
          </a:p>
          <a:p>
            <a:r>
              <a:rPr lang="tr-TR" sz="2300" dirty="0" smtClean="0"/>
              <a:t>Modelaj</a:t>
            </a:r>
            <a:r>
              <a:rPr lang="tr-TR" sz="2300" dirty="0"/>
              <a:t>,</a:t>
            </a:r>
          </a:p>
          <a:p>
            <a:r>
              <a:rPr lang="tr-TR" sz="2300" dirty="0" smtClean="0"/>
              <a:t>Modellerin </a:t>
            </a:r>
            <a:r>
              <a:rPr lang="tr-TR" sz="2300" dirty="0" err="1"/>
              <a:t>artikülatörden</a:t>
            </a:r>
            <a:r>
              <a:rPr lang="tr-TR" sz="2300" dirty="0"/>
              <a:t> çıkartılması,</a:t>
            </a:r>
          </a:p>
          <a:p>
            <a:r>
              <a:rPr lang="tr-TR" sz="2300" dirty="0" smtClean="0"/>
              <a:t>Muflaya </a:t>
            </a:r>
            <a:r>
              <a:rPr lang="tr-TR" sz="2300" dirty="0"/>
              <a:t>alma,</a:t>
            </a:r>
          </a:p>
          <a:p>
            <a:r>
              <a:rPr lang="tr-TR" sz="2300" dirty="0" smtClean="0"/>
              <a:t>Muflanın </a:t>
            </a:r>
            <a:r>
              <a:rPr lang="tr-TR" sz="2300" dirty="0"/>
              <a:t>açılıp mumların eliminasyonu,</a:t>
            </a:r>
          </a:p>
          <a:p>
            <a:r>
              <a:rPr lang="tr-TR" sz="2300" dirty="0" smtClean="0"/>
              <a:t>Akrilik </a:t>
            </a:r>
            <a:r>
              <a:rPr lang="tr-TR" sz="2300" dirty="0"/>
              <a:t>tepilmesi ve </a:t>
            </a:r>
            <a:r>
              <a:rPr lang="tr-TR" sz="2300" dirty="0" err="1"/>
              <a:t>polimerizasyon</a:t>
            </a:r>
            <a:r>
              <a:rPr lang="tr-TR" sz="2300" dirty="0"/>
              <a:t>,</a:t>
            </a:r>
          </a:p>
          <a:p>
            <a:r>
              <a:rPr lang="tr-TR" sz="2300" dirty="0" smtClean="0"/>
              <a:t>Protezin </a:t>
            </a:r>
            <a:r>
              <a:rPr lang="tr-TR" sz="2300" dirty="0"/>
              <a:t>mufladan çıkartılması,</a:t>
            </a:r>
          </a:p>
          <a:p>
            <a:r>
              <a:rPr lang="tr-TR" sz="2300" dirty="0" smtClean="0"/>
              <a:t>Tesviye </a:t>
            </a:r>
            <a:r>
              <a:rPr lang="tr-TR" sz="2300" dirty="0"/>
              <a:t>ve cila.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377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İskelet</a:t>
            </a:r>
            <a:r>
              <a:rPr lang="de-DE" dirty="0" smtClean="0"/>
              <a:t> </a:t>
            </a:r>
            <a:r>
              <a:rPr lang="tr-TR" dirty="0" smtClean="0"/>
              <a:t>Bölümlü</a:t>
            </a:r>
            <a:r>
              <a:rPr lang="de-DE" dirty="0" smtClean="0"/>
              <a:t> </a:t>
            </a:r>
            <a:r>
              <a:rPr lang="de-DE" dirty="0" err="1"/>
              <a:t>Protezlerin</a:t>
            </a:r>
            <a:r>
              <a:rPr lang="de-DE" dirty="0"/>
              <a:t> Klinik </a:t>
            </a:r>
            <a:r>
              <a:rPr lang="de-DE" dirty="0" err="1"/>
              <a:t>Aşamaları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Muayene</a:t>
            </a:r>
          </a:p>
          <a:p>
            <a:r>
              <a:rPr lang="tr-TR" dirty="0" smtClean="0"/>
              <a:t>Ölçü (1. ve 2. ölçüler)</a:t>
            </a:r>
          </a:p>
          <a:p>
            <a:r>
              <a:rPr lang="tr-TR" dirty="0" smtClean="0"/>
              <a:t>Dökülmüş olan iskelet protezin ağızda prova edilmesi</a:t>
            </a:r>
          </a:p>
          <a:p>
            <a:r>
              <a:rPr lang="tr-TR" dirty="0" err="1" smtClean="0"/>
              <a:t>Sentrik</a:t>
            </a:r>
            <a:r>
              <a:rPr lang="tr-TR" dirty="0" smtClean="0"/>
              <a:t> ilişki dikey boyut tespiti</a:t>
            </a:r>
          </a:p>
          <a:p>
            <a:r>
              <a:rPr lang="tr-TR" dirty="0" smtClean="0"/>
              <a:t>Dişli Prova</a:t>
            </a:r>
          </a:p>
          <a:p>
            <a:r>
              <a:rPr lang="tr-TR" dirty="0"/>
              <a:t>Protezin Hastaya teslimi ve gerekli tavsiyeler</a:t>
            </a:r>
          </a:p>
          <a:p>
            <a:r>
              <a:rPr lang="tr-TR" dirty="0"/>
              <a:t>Kontrol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52810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00" y="1828221"/>
            <a:ext cx="5867257" cy="43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7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7800" y="1724981"/>
            <a:ext cx="5791200" cy="491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69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193</TotalTime>
  <Words>302</Words>
  <Application>Microsoft Office PowerPoint</Application>
  <PresentationFormat>Geniş ekran</PresentationFormat>
  <Paragraphs>74</Paragraphs>
  <Slides>11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İyon</vt:lpstr>
      <vt:lpstr>HAREKETLİ BÖLÜMLÜ PROTEZ YAPIM AŞAMALARININ TANITILMASI</vt:lpstr>
      <vt:lpstr>HAREKETLİ BÖLÜMLÜ PROTEZLERİN KLİNİK VE LABORATUVAR YAPIM AŞAMALARI</vt:lpstr>
      <vt:lpstr>Akrilik (Klasik) Bölümlü Protezlerin Klinik Aşamaları </vt:lpstr>
      <vt:lpstr>PowerPoint Sunusu</vt:lpstr>
      <vt:lpstr>PowerPoint Sunusu</vt:lpstr>
      <vt:lpstr>Akrilik (Klasik) Bölümlü Protezlerin Laboratuvarda Yapım Aşamaları </vt:lpstr>
      <vt:lpstr>İskelet Bölümlü Protezlerin Klinik Aşamaları</vt:lpstr>
      <vt:lpstr>PowerPoint Sunusu</vt:lpstr>
      <vt:lpstr>PowerPoint Sunusu</vt:lpstr>
      <vt:lpstr>PowerPoint Sunusu</vt:lpstr>
      <vt:lpstr>İskelet Bölümlü Protezlerin Laboratuvarda Yapım Aşamaları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Laboratuvarda Akrilik Parsiyel Protezlerin Yapım Aşamaları</dc:title>
  <dc:creator>Gulay Kansu</dc:creator>
  <cp:lastModifiedBy>FUNDAAKALTAN</cp:lastModifiedBy>
  <cp:revision>9</cp:revision>
  <dcterms:created xsi:type="dcterms:W3CDTF">2017-03-02T08:03:57Z</dcterms:created>
  <dcterms:modified xsi:type="dcterms:W3CDTF">2020-01-31T08:23:32Z</dcterms:modified>
</cp:coreProperties>
</file>