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87" r:id="rId4"/>
    <p:sldId id="258" r:id="rId5"/>
    <p:sldId id="259" r:id="rId6"/>
    <p:sldId id="260" r:id="rId7"/>
    <p:sldId id="261" r:id="rId8"/>
    <p:sldId id="263" r:id="rId9"/>
    <p:sldId id="264" r:id="rId10"/>
    <p:sldId id="265" r:id="rId11"/>
    <p:sldId id="266" r:id="rId12"/>
    <p:sldId id="270" r:id="rId13"/>
    <p:sldId id="272" r:id="rId14"/>
    <p:sldId id="274" r:id="rId15"/>
    <p:sldId id="276" r:id="rId16"/>
    <p:sldId id="277" r:id="rId17"/>
    <p:sldId id="280" r:id="rId18"/>
    <p:sldId id="283" r:id="rId19"/>
    <p:sldId id="284" r:id="rId20"/>
    <p:sldId id="288" r:id="rId21"/>
    <p:sldId id="289" r:id="rId22"/>
    <p:sldId id="28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26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CEB23D3-C8DB-45EB-9B9C-6F66513EE8D4}" type="datetimeFigureOut">
              <a:rPr lang="tr-TR" smtClean="0"/>
              <a:pPr/>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8F80A8A-975A-46DD-80CF-F5B2649A5364}"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EB23D3-C8DB-45EB-9B9C-6F66513EE8D4}" type="datetimeFigureOut">
              <a:rPr lang="tr-TR" smtClean="0"/>
              <a:pPr/>
              <a:t>21.05.2020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F80A8A-975A-46DD-80CF-F5B2649A5364}"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371600" y="1268760"/>
            <a:ext cx="6400800" cy="4680520"/>
          </a:xfrm>
        </p:spPr>
        <p:txBody>
          <a:bodyPr>
            <a:noAutofit/>
          </a:bodyPr>
          <a:lstStyle/>
          <a:p>
            <a:r>
              <a:rPr lang="tr-TR" sz="4400" dirty="0" smtClean="0">
                <a:solidFill>
                  <a:schemeClr val="tx1"/>
                </a:solidFill>
              </a:rPr>
              <a:t>KANSERLİ HASTAYA YAKLAŞIM</a:t>
            </a:r>
          </a:p>
          <a:p>
            <a:endParaRPr lang="tr-TR" sz="4400"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Tedavinin en aktif olduğu dönem sona erince üçüncü aşamaya geçilir ve hasta yeni durumuna uyum sağlamaya çalışır.</a:t>
            </a:r>
          </a:p>
          <a:p>
            <a:pPr algn="just"/>
            <a:r>
              <a:rPr lang="tr-TR" dirty="0" smtClean="0"/>
              <a:t> Yaşamında artık eskiye döndüremeyeceği değişiklikler olmuştur. Ölüme bu kadar yaklaştıktan sonra yaşama bakış açısını sorgulayabilir. </a:t>
            </a:r>
          </a:p>
          <a:p>
            <a:pPr algn="just"/>
            <a:r>
              <a:rPr lang="tr-TR" dirty="0" smtClean="0"/>
              <a:t>Bu noktada, bundan sonra yaşamı nasıl değerlendirmek gerektiği sorusu, bu hastaların en önemli sorularından biridir.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Son aşama ise hastanın gerçeği kabul edip, enerjisini ve ruhsal gücünü yeni yaşamına yönelttiği uyum dönemdir.</a:t>
            </a:r>
          </a:p>
          <a:p>
            <a:pPr algn="just"/>
            <a:r>
              <a:rPr lang="tr-TR" dirty="0" smtClean="0"/>
              <a:t> Kişi yeni kimliğini ve hastalığını benimsemeye başlar. </a:t>
            </a:r>
          </a:p>
          <a:p>
            <a:pPr algn="just"/>
            <a:r>
              <a:rPr lang="tr-TR" dirty="0" smtClean="0"/>
              <a:t>Bu dönemle birlikte, kişi yaşamını, geçmişini, geleceğini, varoluşunu yeniden yorumlaya başlar. Güven ve denge arayışı içindedir.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67544" y="1196752"/>
            <a:ext cx="8219256" cy="4929411"/>
          </a:xfrm>
        </p:spPr>
        <p:txBody>
          <a:bodyPr>
            <a:normAutofit fontScale="85000" lnSpcReduction="10000"/>
          </a:bodyPr>
          <a:lstStyle/>
          <a:p>
            <a:pPr algn="just"/>
            <a:r>
              <a:rPr lang="tr-TR" dirty="0" smtClean="0"/>
              <a:t>Kanserli hastalarda ortaya çıkan psikiyatrik bozuklukları şu şekilde sınıflandırabiliriz:</a:t>
            </a:r>
          </a:p>
          <a:p>
            <a:pPr algn="just">
              <a:buNone/>
            </a:pPr>
            <a:r>
              <a:rPr lang="tr-TR" dirty="0" smtClean="0"/>
              <a:t>	• Uyum bozuklukları </a:t>
            </a:r>
          </a:p>
          <a:p>
            <a:pPr algn="just">
              <a:buNone/>
            </a:pPr>
            <a:r>
              <a:rPr lang="tr-TR" dirty="0" smtClean="0"/>
              <a:t>	• </a:t>
            </a:r>
            <a:r>
              <a:rPr lang="tr-TR" dirty="0" err="1" smtClean="0"/>
              <a:t>Depresif</a:t>
            </a:r>
            <a:r>
              <a:rPr lang="tr-TR" dirty="0" smtClean="0"/>
              <a:t> sendromlar </a:t>
            </a:r>
          </a:p>
          <a:p>
            <a:pPr algn="just">
              <a:buNone/>
            </a:pPr>
            <a:r>
              <a:rPr lang="tr-TR" dirty="0" smtClean="0"/>
              <a:t>	• </a:t>
            </a:r>
            <a:r>
              <a:rPr lang="tr-TR" dirty="0" err="1" smtClean="0"/>
              <a:t>Anksiyete</a:t>
            </a:r>
            <a:r>
              <a:rPr lang="tr-TR" dirty="0" smtClean="0"/>
              <a:t> bozuklukları</a:t>
            </a:r>
          </a:p>
          <a:p>
            <a:pPr algn="just">
              <a:buNone/>
            </a:pPr>
            <a:r>
              <a:rPr lang="tr-TR" dirty="0" smtClean="0"/>
              <a:t>	 • Organik beyin sendromları (</a:t>
            </a:r>
            <a:r>
              <a:rPr lang="tr-TR" dirty="0" err="1" smtClean="0"/>
              <a:t>deliryum</a:t>
            </a:r>
            <a:r>
              <a:rPr lang="tr-TR" dirty="0" smtClean="0"/>
              <a:t>, </a:t>
            </a:r>
            <a:r>
              <a:rPr lang="tr-TR" dirty="0" err="1" smtClean="0"/>
              <a:t>demans</a:t>
            </a:r>
            <a:r>
              <a:rPr lang="tr-TR" dirty="0" smtClean="0"/>
              <a:t> ve diğer organik psikiyatrik sendromlar, </a:t>
            </a:r>
            <a:r>
              <a:rPr lang="tr-TR" dirty="0" err="1" smtClean="0"/>
              <a:t>kemoterapötik</a:t>
            </a:r>
            <a:r>
              <a:rPr lang="tr-TR" dirty="0" smtClean="0"/>
              <a:t> ajanların </a:t>
            </a:r>
            <a:r>
              <a:rPr lang="tr-TR" dirty="0" err="1" smtClean="0"/>
              <a:t>nöropsikiyatrik</a:t>
            </a:r>
            <a:r>
              <a:rPr lang="tr-TR" dirty="0" smtClean="0"/>
              <a:t> yan etkileri) </a:t>
            </a:r>
          </a:p>
          <a:p>
            <a:pPr algn="just">
              <a:buNone/>
            </a:pPr>
            <a:r>
              <a:rPr lang="tr-TR" dirty="0" smtClean="0"/>
              <a:t>	• Kişilik ve tutum değişiklikleri </a:t>
            </a:r>
          </a:p>
          <a:p>
            <a:pPr algn="just">
              <a:buNone/>
            </a:pPr>
            <a:r>
              <a:rPr lang="tr-TR" dirty="0" smtClean="0"/>
              <a:t>	• Ağrılı sendromlara eşlik eden psikiyatrik sendromlar</a:t>
            </a:r>
          </a:p>
          <a:p>
            <a:pPr algn="just">
              <a:buNone/>
            </a:pPr>
            <a:r>
              <a:rPr lang="tr-TR" dirty="0" smtClean="0"/>
              <a:t>	 • İştahsızlık, bulantı-kusma (kemoterapiye bağlı)</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Yaşam tarzı ve rol değişiklikleri, ekonomik güçlükler, hastaya yönelik bakımın artması ve geleceğe yönelik belirsizlik ve korku nedenleriyle hastada oluşan </a:t>
            </a:r>
            <a:r>
              <a:rPr lang="tr-TR" dirty="0" err="1" smtClean="0"/>
              <a:t>anksiyete</a:t>
            </a:r>
            <a:r>
              <a:rPr lang="tr-TR" dirty="0" smtClean="0"/>
              <a:t>, depresyona neden olabilmektedir.</a:t>
            </a:r>
          </a:p>
          <a:p>
            <a:pPr algn="just"/>
            <a:endParaRPr lang="tr-TR" dirty="0" smtClean="0"/>
          </a:p>
          <a:p>
            <a:pPr algn="just"/>
            <a:r>
              <a:rPr lang="tr-TR" dirty="0" smtClean="0"/>
              <a:t> Ayrıca bedensel sağlığın yitimine duyulan üzüntü ve ölüme ilişkin kaygı gibi nedenlerle klinik düzeyde depresyon görülebilinir.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 Bundan yola çıkılarak, kanserin tedavisinin yapılması ve hastaların yaşam kalitelerinin artırılmasının yeterli olmadığı, </a:t>
            </a:r>
            <a:r>
              <a:rPr lang="tr-TR" dirty="0" err="1" smtClean="0"/>
              <a:t>psikososyal</a:t>
            </a:r>
            <a:r>
              <a:rPr lang="tr-TR" dirty="0" smtClean="0"/>
              <a:t> sorunlarının çözümlenerek hayat kalitelerinin yükseltilebilmesi için onkoloji psikiyatri ve sosyal hizmetlerin birlikteliği ile </a:t>
            </a:r>
            <a:r>
              <a:rPr lang="tr-TR" dirty="0" err="1" smtClean="0"/>
              <a:t>multidisipliner</a:t>
            </a:r>
            <a:r>
              <a:rPr lang="tr-TR" dirty="0" smtClean="0"/>
              <a:t> bir yaklaşımın gerekliliği ve önemi ortaya çıkmaktadır.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Hastanın mevcut </a:t>
            </a:r>
            <a:r>
              <a:rPr lang="tr-TR" dirty="0" err="1" smtClean="0"/>
              <a:t>psikososyal</a:t>
            </a:r>
            <a:r>
              <a:rPr lang="tr-TR" dirty="0" smtClean="0"/>
              <a:t> sorunlarının saptanıp uygun </a:t>
            </a:r>
            <a:r>
              <a:rPr lang="tr-TR" dirty="0" err="1" smtClean="0"/>
              <a:t>psikososyal</a:t>
            </a:r>
            <a:r>
              <a:rPr lang="tr-TR" dirty="0" smtClean="0"/>
              <a:t> desteğin yapılması için </a:t>
            </a:r>
            <a:r>
              <a:rPr lang="tr-TR" dirty="0" err="1" smtClean="0"/>
              <a:t>psikososyal</a:t>
            </a:r>
            <a:r>
              <a:rPr lang="tr-TR" dirty="0" smtClean="0"/>
              <a:t> onkolojiye gereksinim vardır.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Kanser hastaları tanı, tedavi ve palyatif dönemlerde çeşitli ve değişik duygusal, davranışsal reaksiyonlar geliştirirler. Kanser hastalarının </a:t>
            </a:r>
            <a:r>
              <a:rPr lang="tr-TR" dirty="0" err="1" smtClean="0"/>
              <a:t>psikososyal</a:t>
            </a:r>
            <a:r>
              <a:rPr lang="tr-TR" dirty="0" smtClean="0"/>
              <a:t> açıdan doğru değerlendirilmesi için birçok faktör göz önünde bulundurulmalıdır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Bu faktörler;</a:t>
            </a:r>
          </a:p>
          <a:p>
            <a:pPr algn="just"/>
            <a:r>
              <a:rPr lang="tr-TR" dirty="0" smtClean="0"/>
              <a:t> 1. Hastalığın özellikleri: Etkilenen organ, işlev kaybı olup olmadığı, tedavinin komplikasyonları</a:t>
            </a:r>
          </a:p>
          <a:p>
            <a:pPr algn="just"/>
            <a:r>
              <a:rPr lang="tr-TR" dirty="0" smtClean="0"/>
              <a:t> 2. Hastanın bir birey olarak özellikleri: Hastalığa ilişkin genel algı, kişilik yapısı, yaşı, yaşam dönemi, baş etme yöntemleri, geçmişte geçirdiği hastalıklara verdiği tepki, bir yakınında kanser bulunma öyküsü,</a:t>
            </a:r>
          </a:p>
          <a:p>
            <a:pPr algn="just"/>
            <a:r>
              <a:rPr lang="tr-TR" dirty="0" smtClean="0"/>
              <a:t> 3. </a:t>
            </a:r>
            <a:r>
              <a:rPr lang="tr-TR" dirty="0" err="1" smtClean="0"/>
              <a:t>Psikososyal</a:t>
            </a:r>
            <a:r>
              <a:rPr lang="tr-TR" dirty="0" smtClean="0"/>
              <a:t> çevre: Ailenin, toplumun hastalığı algılama şekli, hastanın aile ile ilişkisi, hasta-aile ve tedavi ekibi ilişkisi ve işbirliğidir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gn="just"/>
            <a:r>
              <a:rPr lang="tr-TR" dirty="0" smtClean="0"/>
              <a:t>Kanser tedavisi, </a:t>
            </a:r>
            <a:r>
              <a:rPr lang="tr-TR" dirty="0" err="1" smtClean="0"/>
              <a:t>onkolog</a:t>
            </a:r>
            <a:r>
              <a:rPr lang="tr-TR" dirty="0" smtClean="0"/>
              <a:t>, </a:t>
            </a:r>
            <a:r>
              <a:rPr lang="tr-TR" dirty="0" err="1" smtClean="0"/>
              <a:t>psikiyatrist</a:t>
            </a:r>
            <a:r>
              <a:rPr lang="tr-TR" dirty="0" smtClean="0"/>
              <a:t>, psikolog, sosyal hizmet uzmanı, hemşire, diyetisyeni içeren </a:t>
            </a:r>
            <a:r>
              <a:rPr lang="tr-TR" dirty="0" err="1" smtClean="0"/>
              <a:t>multidisipliner</a:t>
            </a:r>
            <a:r>
              <a:rPr lang="tr-TR" dirty="0" smtClean="0"/>
              <a:t> bir yaklaşımı gerektirmektedir.</a:t>
            </a:r>
          </a:p>
          <a:p>
            <a:pPr algn="just"/>
            <a:r>
              <a:rPr lang="tr-TR" dirty="0" smtClean="0"/>
              <a:t> Onkolojide hizmet veren personel, birçok </a:t>
            </a:r>
            <a:r>
              <a:rPr lang="tr-TR" dirty="0" err="1" smtClean="0"/>
              <a:t>biyopsikososyal</a:t>
            </a:r>
            <a:r>
              <a:rPr lang="tr-TR" dirty="0" smtClean="0"/>
              <a:t> sorunla mücadele eden hastaya karşı sempatik, anlayışlı ve ulaşılabilir bir şekilde yaklaşmalıdır. </a:t>
            </a:r>
          </a:p>
          <a:p>
            <a:pPr algn="just"/>
            <a:r>
              <a:rPr lang="tr-TR" dirty="0" smtClean="0"/>
              <a:t>Eğitici hemşire, hastalık ve tedavinin neden olabileceği sorunlar hakkında hastaya bilgi vererek tedavi öncesi hastalarda yaşanan, belirsizlikten ve bilgisizlikten kaynaklı psikolojik sorunların azaltılmasında rol oynamaktadırlar. </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gn="just"/>
            <a:r>
              <a:rPr lang="tr-TR" dirty="0" smtClean="0"/>
              <a:t>Hastalık, bulunduğu organ, hastalığın türü, belirti ve bulguları, hastanın yaşı, kişilik yapısı, hastalıklara ilişkin deneyim ve düşünceleri, sosyokültürel düzeyi, baş etme süreçleri, çevresel destek sistemleri hastalığa uyumda rol oynamakta ve kişiden kişiye değişkenlik arz etmektedir. </a:t>
            </a:r>
          </a:p>
          <a:p>
            <a:pPr algn="just"/>
            <a:endParaRPr lang="tr-TR" dirty="0" smtClean="0"/>
          </a:p>
          <a:p>
            <a:pPr algn="just"/>
            <a:r>
              <a:rPr lang="tr-TR" dirty="0" smtClean="0"/>
              <a:t>Tüm bu faktörler kanserli hastaya bakım veren sağlık personelleri için göz önünde bulundurulması gereken unsurlardır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196752"/>
            <a:ext cx="8229600" cy="4929411"/>
          </a:xfrm>
        </p:spPr>
        <p:txBody>
          <a:bodyPr>
            <a:normAutofit fontScale="92500" lnSpcReduction="10000"/>
          </a:bodyPr>
          <a:lstStyle/>
          <a:p>
            <a:pPr algn="just"/>
            <a:r>
              <a:rPr lang="tr-TR" dirty="0" smtClean="0"/>
              <a:t>Kanser hastalığı, tanıyı alan bireylerin ve yakınlarının, bilişsel, psikolojik, duygusal ve sosyal alanlarında derin etkiler yapmaktadır.</a:t>
            </a:r>
          </a:p>
          <a:p>
            <a:pPr algn="just"/>
            <a:endParaRPr lang="tr-TR" dirty="0" smtClean="0"/>
          </a:p>
          <a:p>
            <a:pPr algn="just"/>
            <a:r>
              <a:rPr lang="tr-TR" dirty="0" smtClean="0"/>
              <a:t>Gerek hastalığın tanısında gerekse tedavi sürecinde hastanın benlik saygısında, bedeniyle ilgili algısında, yaşam kalitesinde, hayatının işleyişinde, seksüel durumunda, kişisel ve sosyal rollerinde, aile ve çevresiyle olan ilişkilerinde değişiklik yaratmakta, sosyal desteğe duyulan ihtiyacı artırmaktadır .</a:t>
            </a:r>
          </a:p>
          <a:p>
            <a:pPr algn="just"/>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Kanserli hastaya yaklaşırken </a:t>
            </a:r>
            <a:r>
              <a:rPr lang="tr-TR" dirty="0" err="1" smtClean="0"/>
              <a:t>psikososyal</a:t>
            </a:r>
            <a:r>
              <a:rPr lang="tr-TR" dirty="0" smtClean="0"/>
              <a:t> etkiler dışında klinik olarak da ne tür bir hastalıkla karşı karşıya olunduğu iyi analiz edilmeli, hastanın </a:t>
            </a:r>
            <a:r>
              <a:rPr lang="tr-TR" dirty="0" err="1" smtClean="0"/>
              <a:t>bilişssel</a:t>
            </a:r>
            <a:r>
              <a:rPr lang="tr-TR" dirty="0" smtClean="0"/>
              <a:t> fonksiyonlarının yerinde olup olması, veya organ veya kas gücü kaybı nedeni ile kendi kendine idame </a:t>
            </a:r>
            <a:r>
              <a:rPr lang="tr-TR" dirty="0" err="1" smtClean="0"/>
              <a:t>edememedi</a:t>
            </a:r>
            <a:r>
              <a:rPr lang="tr-TR" dirty="0" smtClean="0"/>
              <a:t> veya var olan hastalık nedeni ile düşme veya kırık riski gibi durumlar göz önünde bulundurulmalı ve buna yönelik önlemler alınmalıdır.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nedenle , hastayı öncelikle etkin dinleme, empati yaparak onun duygu ve düşüncelerini anlama , iletişim esnasında kriz yönetimi yapabilme, öfkeyi kontrol edebilme ve stresle başa çıkabilme, hastayı olumlu şeylere yönlendirebilme tüm sağlık çalışanlarının uygulayabilmesi </a:t>
            </a:r>
            <a:r>
              <a:rPr lang="tr-TR" smtClean="0"/>
              <a:t>gereken davranışlardır.</a:t>
            </a:r>
            <a:endParaRPr lang="tr-TR" dirty="0"/>
          </a:p>
        </p:txBody>
      </p:sp>
    </p:spTree>
    <p:extLst>
      <p:ext uri="{BB962C8B-B14F-4D97-AF65-F5344CB8AC3E}">
        <p14:creationId xmlns:p14="http://schemas.microsoft.com/office/powerpoint/2010/main" val="42473360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5400" dirty="0" smtClean="0"/>
              <a:t>			</a:t>
            </a:r>
          </a:p>
          <a:p>
            <a:pPr>
              <a:buNone/>
            </a:pPr>
            <a:r>
              <a:rPr lang="tr-TR" sz="5400" dirty="0" smtClean="0"/>
              <a:t>			TEŞEKKÜRLER</a:t>
            </a:r>
            <a:endParaRPr lang="tr-TR" sz="5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r>
              <a:rPr lang="tr-TR" dirty="0" smtClean="0"/>
              <a:t>Sosyal destek, yaşamda ortaya çıkan olumsuz olayların fiziksel sağlık ve kendini iyi hissetme üzerindeki zarar verici etkisini azaltmaya ve bu olumsuzluklar karşısında strese karşı tampon işlevi görmeye yardımcı olmaktadır.</a:t>
            </a:r>
          </a:p>
          <a:p>
            <a:pPr algn="just"/>
            <a:endParaRPr lang="tr-TR" dirty="0" smtClean="0"/>
          </a:p>
          <a:p>
            <a:pPr algn="just"/>
            <a:r>
              <a:rPr lang="tr-TR" dirty="0" smtClean="0"/>
              <a:t>Sosyal destek, bireyin duygusal sorunlarıyla mücadele edebilmesi için psikolojik dinamiklerini güçlendiren, bireye duygusal, maddi ve bilişsel yardım sağlayan aile, arkadaşlar, komşular ve kurumlardan aldığı destek olarak tanımlanabilir</a:t>
            </a:r>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just"/>
            <a:r>
              <a:rPr lang="tr-TR" dirty="0" smtClean="0"/>
              <a:t>Genel olarak güç bir durum içindeki bireye sağlanan fiziksel ve psikolojik bir yardım görüntüsüyle sosyal destek; bireylerin sevgi, bağlılık, benlik saygısı ve bir gruba ait olma gibi temel sosyal gereksinimleri karşılar.</a:t>
            </a:r>
          </a:p>
          <a:p>
            <a:pPr algn="just"/>
            <a:r>
              <a:rPr lang="tr-TR" dirty="0" smtClean="0"/>
              <a:t> Sosyal destek, kanser hastalarının yaşadığı psikolojik gerilimlerle başa çıkmada yardımcı olabilecek en önemli kaynaklardan biridir.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pPr algn="just"/>
            <a:r>
              <a:rPr lang="tr-TR" dirty="0" smtClean="0"/>
              <a:t>Bazı aile bireyleri birbirine daha çok yakınlaşmakta, bazıları ise birbirinden uzaklaşmaktadır, </a:t>
            </a:r>
          </a:p>
          <a:p>
            <a:pPr algn="just"/>
            <a:endParaRPr lang="tr-TR" dirty="0" smtClean="0"/>
          </a:p>
          <a:p>
            <a:pPr algn="just"/>
            <a:r>
              <a:rPr lang="tr-TR" dirty="0" smtClean="0"/>
              <a:t>Eşler, genellikle evle ilgili rol ve sorumlulukların değişmesi ve hasta eşin duygusal sorunları karşısında yetersizlik ve çaresizlik hissetmektedirler,</a:t>
            </a:r>
          </a:p>
          <a:p>
            <a:pPr algn="just"/>
            <a:endParaRPr lang="tr-TR" dirty="0" smtClean="0"/>
          </a:p>
          <a:p>
            <a:pPr algn="just"/>
            <a:r>
              <a:rPr lang="tr-TR" dirty="0" smtClean="0"/>
              <a:t>Aile bireyleri ve arkadaşlar kendi alışkanlıkları ve hastaya karşı nasıl davranacakları hakkındaki belirsizlik yüzünden hasta ile yakın olmaktan kaçınabilirler, bu da sosyal izolasyona neden olmaktadır,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fontScale="70000" lnSpcReduction="20000"/>
          </a:bodyPr>
          <a:lstStyle/>
          <a:p>
            <a:pPr algn="just">
              <a:buNone/>
            </a:pPr>
            <a:endParaRPr lang="tr-TR" dirty="0" smtClean="0"/>
          </a:p>
          <a:p>
            <a:pPr algn="just"/>
            <a:r>
              <a:rPr lang="tr-TR" dirty="0" smtClean="0"/>
              <a:t>Hasta, ailede ve toplumdaki rol ve sorumluluklarını yerine getiremeyebilir,</a:t>
            </a:r>
          </a:p>
          <a:p>
            <a:pPr algn="just"/>
            <a:endParaRPr lang="tr-TR" dirty="0" smtClean="0"/>
          </a:p>
          <a:p>
            <a:pPr algn="just"/>
            <a:r>
              <a:rPr lang="tr-TR" dirty="0" smtClean="0"/>
              <a:t>Mesleki yaşamda performans eksilmesi, işe gidememe, buna bağlı sosyal konumunda ve maddi kazançta kayba uğrayabilirler, </a:t>
            </a:r>
          </a:p>
          <a:p>
            <a:pPr algn="just"/>
            <a:endParaRPr lang="tr-TR" dirty="0" smtClean="0"/>
          </a:p>
          <a:p>
            <a:pPr algn="just"/>
            <a:r>
              <a:rPr lang="tr-TR" dirty="0" smtClean="0"/>
              <a:t>Kanser hastası olmaktan kaynaklanan etiketlenme sorunu yaşayabilirler,</a:t>
            </a:r>
          </a:p>
          <a:p>
            <a:pPr algn="just"/>
            <a:endParaRPr lang="tr-TR" dirty="0" smtClean="0"/>
          </a:p>
          <a:p>
            <a:pPr algn="just"/>
            <a:r>
              <a:rPr lang="tr-TR" dirty="0" smtClean="0"/>
              <a:t>Yakınlarla ve tedavi ekibiyle sağlıklı iletişim becerilerini geliştirememekten kaynaklanan sorunlar yaşayabilirler,</a:t>
            </a:r>
          </a:p>
          <a:p>
            <a:pPr algn="just"/>
            <a:endParaRPr lang="tr-TR" dirty="0" smtClean="0"/>
          </a:p>
          <a:p>
            <a:pPr algn="just"/>
            <a:r>
              <a:rPr lang="tr-TR" dirty="0" smtClean="0"/>
              <a:t>Yaşam planı ve önceliklerini yeniden oluşturmaya gereksinim duyabilirler ki bu durum da hastanın psikolojisi üzerinde yoğun bir baskıya neden olabilir,</a:t>
            </a: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Hastalarda beden imajında ve benlik saygısında değişim, yorgunluk, aktivite </a:t>
            </a:r>
            <a:r>
              <a:rPr lang="tr-TR" dirty="0" err="1" smtClean="0"/>
              <a:t>intoleransı</a:t>
            </a:r>
            <a:r>
              <a:rPr lang="tr-TR" dirty="0" smtClean="0"/>
              <a:t>, </a:t>
            </a:r>
            <a:r>
              <a:rPr lang="tr-TR" dirty="0" err="1" smtClean="0"/>
              <a:t>immobilite</a:t>
            </a:r>
            <a:r>
              <a:rPr lang="tr-TR" dirty="0" smtClean="0"/>
              <a:t> ve </a:t>
            </a:r>
            <a:r>
              <a:rPr lang="tr-TR" dirty="0" err="1" smtClean="0"/>
              <a:t>immünsüpresyona</a:t>
            </a:r>
            <a:r>
              <a:rPr lang="tr-TR" dirty="0" smtClean="0"/>
              <a:t> </a:t>
            </a:r>
            <a:r>
              <a:rPr lang="tr-TR" dirty="0" err="1" smtClean="0"/>
              <a:t>sekonder</a:t>
            </a:r>
            <a:r>
              <a:rPr lang="tr-TR" dirty="0" smtClean="0"/>
              <a:t> olarak enfeksiyona yatkınlık gibi nedenlere bağlı sosyal izolasyon meydana gelebilmekte; sosyal izolasyon da </a:t>
            </a:r>
            <a:r>
              <a:rPr lang="tr-TR" dirty="0" err="1" smtClean="0"/>
              <a:t>anksiyete</a:t>
            </a:r>
            <a:r>
              <a:rPr lang="tr-TR" dirty="0" smtClean="0"/>
              <a:t> ve depresyonu artırabilmektedir. </a:t>
            </a:r>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39552" y="1052736"/>
            <a:ext cx="8147248" cy="5073427"/>
          </a:xfrm>
        </p:spPr>
        <p:txBody>
          <a:bodyPr>
            <a:normAutofit fontScale="92500" lnSpcReduction="10000"/>
          </a:bodyPr>
          <a:lstStyle/>
          <a:p>
            <a:pPr algn="just"/>
            <a:r>
              <a:rPr lang="tr-TR" dirty="0" smtClean="0"/>
              <a:t>Genel olarak kanser tanısına ilk aşamada gösterilen en yaygın tepki şok olma ve inanmamadır. </a:t>
            </a:r>
          </a:p>
          <a:p>
            <a:pPr algn="just"/>
            <a:r>
              <a:rPr lang="tr-TR" dirty="0" smtClean="0"/>
              <a:t>Kişi, kendi bedenine yabancılaşır ve kendi bedenine güvenmez. Kısa bir süreliğine kişinin iç dünyası karışıktır.</a:t>
            </a:r>
          </a:p>
          <a:p>
            <a:pPr algn="just"/>
            <a:r>
              <a:rPr lang="tr-TR" dirty="0" smtClean="0"/>
              <a:t> Bu durum birkaç saatten birkaç gün ya da haftaya kadar uzayabilir. </a:t>
            </a:r>
          </a:p>
          <a:p>
            <a:pPr algn="just"/>
            <a:r>
              <a:rPr lang="tr-TR" dirty="0" smtClean="0"/>
              <a:t>Bu aşamada en yaygın uyum biçimi, inkardır. İnkar katlanılması güç olan gerçeği bilinç dışında tutma, benlik bütünlüğünü koruma çabasıdır.</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t>İkinci aşama, hastanın gerçeği yavaş yavaş kabullenme sürecine girdiği dönemdir.</a:t>
            </a:r>
          </a:p>
          <a:p>
            <a:pPr algn="just"/>
            <a:r>
              <a:rPr lang="tr-TR" dirty="0" smtClean="0"/>
              <a:t> Bu aşamada, temel tepki biçimi kaygıdır.</a:t>
            </a:r>
          </a:p>
          <a:p>
            <a:pPr algn="just"/>
            <a:r>
              <a:rPr lang="tr-TR" dirty="0" smtClean="0"/>
              <a:t> Kaygıyı yok etmek için hasta inkar, bastırma, karşıt duruş gibi tepkileri de bu aşamada görülen reaksiyonlardandır.</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1081</Words>
  <Application>Microsoft Office PowerPoint</Application>
  <PresentationFormat>Ekran Gösterisi (4:3)</PresentationFormat>
  <Paragraphs>66</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dc:creator>
  <cp:lastModifiedBy>user</cp:lastModifiedBy>
  <cp:revision>14</cp:revision>
  <dcterms:created xsi:type="dcterms:W3CDTF">2018-10-25T15:21:16Z</dcterms:created>
  <dcterms:modified xsi:type="dcterms:W3CDTF">2020-05-21T11:22:30Z</dcterms:modified>
</cp:coreProperties>
</file>