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28" autoAdjust="0"/>
    <p:restoredTop sz="94660"/>
  </p:normalViewPr>
  <p:slideViewPr>
    <p:cSldViewPr snapToGrid="0">
      <p:cViewPr varScale="1">
        <p:scale>
          <a:sx n="91" d="100"/>
          <a:sy n="91" d="100"/>
        </p:scale>
        <p:origin x="7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26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356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749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590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596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04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88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807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17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09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937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7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aschooltours.com/blog/the-benefits-of-learning-outside-the-classro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97876" y="1122363"/>
            <a:ext cx="9270124" cy="1053278"/>
          </a:xfrm>
        </p:spPr>
        <p:txBody>
          <a:bodyPr>
            <a:normAutofit/>
          </a:bodyPr>
          <a:lstStyle/>
          <a:p>
            <a:r>
              <a:rPr lang="tr-TR" dirty="0" smtClean="0"/>
              <a:t>Okul Dışı Öğrenme Ortamı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97876" y="2175641"/>
            <a:ext cx="9270124" cy="3082159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1987 yılında </a:t>
            </a:r>
            <a:r>
              <a:rPr lang="tr-TR" dirty="0" err="1" smtClean="0"/>
              <a:t>Lauren</a:t>
            </a:r>
            <a:r>
              <a:rPr lang="tr-TR" dirty="0" smtClean="0"/>
              <a:t> </a:t>
            </a:r>
            <a:r>
              <a:rPr lang="tr-TR" dirty="0" err="1" smtClean="0"/>
              <a:t>Resnick</a:t>
            </a:r>
            <a:r>
              <a:rPr lang="tr-TR" dirty="0" smtClean="0"/>
              <a:t> tarafından Amerikan Eğitim Araştırmaları Birliğinin başkanlığını yaptığı dönemde ortaya attığı bir kavramdır.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Öğrencilerde öğrenme güçlüklerini ortadan kaldırmak, öğrencilerin becerilerini geliştirmek, toplumsal bağları güçlendirmek ve eğitime olan ilgiyi arttırmak hedefler arasındadır.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901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09903" y="365125"/>
            <a:ext cx="10943897" cy="4133303"/>
          </a:xfrm>
        </p:spPr>
        <p:txBody>
          <a:bodyPr>
            <a:normAutofit fontScale="90000"/>
          </a:bodyPr>
          <a:lstStyle/>
          <a:p>
            <a:pPr algn="ctr"/>
            <a:r>
              <a:rPr lang="tr-TR" sz="6000" dirty="0">
                <a:solidFill>
                  <a:prstClr val="black"/>
                </a:solidFill>
              </a:rPr>
              <a:t>Okul Dışı Öğrenme </a:t>
            </a:r>
            <a:r>
              <a:rPr lang="tr-TR" sz="6000" dirty="0" smtClean="0">
                <a:solidFill>
                  <a:prstClr val="black"/>
                </a:solidFill>
              </a:rPr>
              <a:t>Ortamı</a:t>
            </a:r>
            <a:br>
              <a:rPr lang="tr-TR" sz="6000" dirty="0" smtClean="0">
                <a:solidFill>
                  <a:prstClr val="black"/>
                </a:solidFill>
              </a:rPr>
            </a:br>
            <a:r>
              <a:rPr lang="tr-TR" sz="6000" dirty="0" err="1" smtClean="0">
                <a:solidFill>
                  <a:prstClr val="black"/>
                </a:solidFill>
              </a:rPr>
              <a:t>Burdan</a:t>
            </a:r>
            <a:r>
              <a:rPr lang="tr-TR" sz="6000" dirty="0" smtClean="0">
                <a:solidFill>
                  <a:prstClr val="black"/>
                </a:solidFill>
              </a:rPr>
              <a:t> sonraki bilgiler </a:t>
            </a:r>
            <a:r>
              <a:rPr lang="tr-TR" sz="6000" dirty="0" err="1">
                <a:solidFill>
                  <a:prstClr val="black"/>
                </a:solidFill>
              </a:rPr>
              <a:t>R</a:t>
            </a:r>
            <a:r>
              <a:rPr lang="tr-TR" sz="6000" dirty="0" err="1" smtClean="0">
                <a:solidFill>
                  <a:prstClr val="black"/>
                </a:solidFill>
              </a:rPr>
              <a:t>esnick</a:t>
            </a:r>
            <a:r>
              <a:rPr lang="tr-TR" sz="6000" dirty="0" smtClean="0">
                <a:solidFill>
                  <a:prstClr val="black"/>
                </a:solidFill>
              </a:rPr>
              <a:t> tarafından 1987’de yazılan «</a:t>
            </a:r>
            <a:r>
              <a:rPr lang="tr-TR" sz="6000" dirty="0" err="1" smtClean="0">
                <a:solidFill>
                  <a:prstClr val="black"/>
                </a:solidFill>
              </a:rPr>
              <a:t>the</a:t>
            </a:r>
            <a:r>
              <a:rPr lang="tr-TR" sz="6000" dirty="0" smtClean="0">
                <a:solidFill>
                  <a:prstClr val="black"/>
                </a:solidFill>
              </a:rPr>
              <a:t> 1987 </a:t>
            </a:r>
            <a:r>
              <a:rPr lang="tr-TR" sz="6000" dirty="0" err="1" smtClean="0">
                <a:solidFill>
                  <a:prstClr val="black"/>
                </a:solidFill>
              </a:rPr>
              <a:t>presidential</a:t>
            </a:r>
            <a:r>
              <a:rPr lang="tr-TR" sz="6000" dirty="0" smtClean="0">
                <a:solidFill>
                  <a:prstClr val="black"/>
                </a:solidFill>
              </a:rPr>
              <a:t> </a:t>
            </a:r>
            <a:r>
              <a:rPr lang="tr-TR" sz="6000" dirty="0" err="1" smtClean="0">
                <a:solidFill>
                  <a:prstClr val="black"/>
                </a:solidFill>
              </a:rPr>
              <a:t>address</a:t>
            </a:r>
            <a:r>
              <a:rPr lang="tr-TR" sz="6000" dirty="0" smtClean="0">
                <a:solidFill>
                  <a:prstClr val="black"/>
                </a:solidFill>
              </a:rPr>
              <a:t>: </a:t>
            </a:r>
            <a:r>
              <a:rPr lang="tr-TR" sz="6000" dirty="0" err="1" smtClean="0">
                <a:solidFill>
                  <a:prstClr val="black"/>
                </a:solidFill>
              </a:rPr>
              <a:t>learning</a:t>
            </a:r>
            <a:r>
              <a:rPr lang="tr-TR" sz="6000" dirty="0" smtClean="0">
                <a:solidFill>
                  <a:prstClr val="black"/>
                </a:solidFill>
              </a:rPr>
              <a:t> in </a:t>
            </a:r>
            <a:r>
              <a:rPr lang="tr-TR" sz="6000" dirty="0" err="1" smtClean="0">
                <a:solidFill>
                  <a:prstClr val="black"/>
                </a:solidFill>
              </a:rPr>
              <a:t>school</a:t>
            </a:r>
            <a:r>
              <a:rPr lang="tr-TR" sz="6000" dirty="0" smtClean="0">
                <a:solidFill>
                  <a:prstClr val="black"/>
                </a:solidFill>
              </a:rPr>
              <a:t> </a:t>
            </a:r>
            <a:r>
              <a:rPr lang="tr-TR" sz="6000" dirty="0" err="1" smtClean="0">
                <a:solidFill>
                  <a:prstClr val="black"/>
                </a:solidFill>
              </a:rPr>
              <a:t>and</a:t>
            </a:r>
            <a:r>
              <a:rPr lang="tr-TR" sz="6000" dirty="0" smtClean="0">
                <a:solidFill>
                  <a:prstClr val="black"/>
                </a:solidFill>
              </a:rPr>
              <a:t> </a:t>
            </a:r>
            <a:r>
              <a:rPr lang="tr-TR" sz="6000" dirty="0" err="1" smtClean="0">
                <a:solidFill>
                  <a:prstClr val="black"/>
                </a:solidFill>
              </a:rPr>
              <a:t>out</a:t>
            </a:r>
            <a:r>
              <a:rPr lang="tr-TR" sz="6000" dirty="0" smtClean="0">
                <a:solidFill>
                  <a:prstClr val="black"/>
                </a:solidFill>
              </a:rPr>
              <a:t>» başlıklı çalışmasının Türkçe özetidir.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605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Pratik zeka, akademik zekaya göre gerçek hayatta daha fazla önem taşır.</a:t>
            </a:r>
          </a:p>
          <a:p>
            <a:r>
              <a:rPr lang="tr-TR" dirty="0" smtClean="0"/>
              <a:t>Geçmişlerinde Okul yaşantıları olmayan bireyler de ileri hayatlarında sağduyularını kullanarak başarılı olabilirler.</a:t>
            </a:r>
          </a:p>
          <a:p>
            <a:r>
              <a:rPr lang="tr-TR" dirty="0" smtClean="0"/>
              <a:t>Peki, okulda çok başarılı olan bireyler, hayatta da çok başarılı olur mu?</a:t>
            </a:r>
          </a:p>
          <a:p>
            <a:r>
              <a:rPr lang="tr-TR" dirty="0" smtClean="0"/>
              <a:t>Okulda harcanan zamanı daha iyi değerlendirmek için okulların tekrar organize edilmesi mi gerekir?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339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Okul </a:t>
            </a:r>
            <a:r>
              <a:rPr lang="tr-TR" dirty="0" err="1" smtClean="0"/>
              <a:t>DışıÖğrenme</a:t>
            </a:r>
            <a:r>
              <a:rPr lang="tr-TR" dirty="0" smtClean="0"/>
              <a:t> Gereklidir. Çünkü;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Akademik </a:t>
            </a:r>
            <a:r>
              <a:rPr lang="tr-TR" dirty="0"/>
              <a:t>başarıyı </a:t>
            </a:r>
            <a:r>
              <a:rPr lang="tr-TR" dirty="0" smtClean="0"/>
              <a:t>artırır. </a:t>
            </a:r>
          </a:p>
          <a:p>
            <a:r>
              <a:rPr lang="tr-TR" dirty="0" smtClean="0"/>
              <a:t>Farklı </a:t>
            </a:r>
            <a:r>
              <a:rPr lang="tr-TR" dirty="0"/>
              <a:t>ortamlarda beceri ve bağımsızlık </a:t>
            </a:r>
            <a:r>
              <a:rPr lang="tr-TR" dirty="0" smtClean="0"/>
              <a:t>geliştirir.</a:t>
            </a:r>
          </a:p>
          <a:p>
            <a:r>
              <a:rPr lang="tr-TR" dirty="0" smtClean="0"/>
              <a:t> Gençler için </a:t>
            </a:r>
            <a:r>
              <a:rPr lang="tr-TR" dirty="0"/>
              <a:t>öğrenmeyi daha ilgi çekici ve alakalı hale </a:t>
            </a:r>
            <a:r>
              <a:rPr lang="tr-TR" dirty="0" smtClean="0"/>
              <a:t>getirir. </a:t>
            </a:r>
          </a:p>
          <a:p>
            <a:r>
              <a:rPr lang="tr-TR" dirty="0" smtClean="0"/>
              <a:t>Sınıf </a:t>
            </a:r>
            <a:r>
              <a:rPr lang="tr-TR" dirty="0"/>
              <a:t>dışında öğrenme birçok farklı müfredat alanı için destek </a:t>
            </a:r>
            <a:r>
              <a:rPr lang="tr-TR" dirty="0" smtClean="0"/>
              <a:t>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7167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Öğretmenlerin </a:t>
            </a:r>
            <a:r>
              <a:rPr lang="tr-TR" dirty="0"/>
              <a:t>çoğu, sınıf olanakları dışında daha fazla öğrenme teklif edebilmelerini isterken</a:t>
            </a:r>
            <a:r>
              <a:rPr lang="tr-TR" dirty="0" smtClean="0"/>
              <a:t>, öğretmenlerin % 67'si okul dışı öğrenme ortamı faaliyetlerinin maliyetini </a:t>
            </a:r>
            <a:r>
              <a:rPr lang="tr-TR" dirty="0"/>
              <a:t>ve organizasyonunu birincil </a:t>
            </a:r>
            <a:r>
              <a:rPr lang="tr-TR" dirty="0" smtClean="0"/>
              <a:t>caydırıcılar </a:t>
            </a:r>
            <a:r>
              <a:rPr lang="tr-TR" dirty="0"/>
              <a:t>olarak </a:t>
            </a:r>
            <a:r>
              <a:rPr lang="tr-TR" dirty="0" smtClean="0"/>
              <a:t>göstermiştir.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8898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www.easchooltours.com/blog/the-benefits-of-learning-outside-the-classroom</a:t>
            </a:r>
            <a:endParaRPr lang="tr-TR" dirty="0" smtClean="0"/>
          </a:p>
          <a:p>
            <a:pPr lvl="0"/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Resnick, L. B. (1987). The 1987 presidential address learning in school and out. </a:t>
            </a:r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Educational researcher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16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(9), 13-54.</a:t>
            </a:r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9179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194</Words>
  <Application>Microsoft Office PowerPoint</Application>
  <PresentationFormat>Geniş ekran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Okul Dışı Öğrenme Ortamı</vt:lpstr>
      <vt:lpstr>Okul Dışı Öğrenme Ortamı Burdan sonraki bilgiler Resnick tarafından 1987’de yazılan «the 1987 presidential address: learning in school and out» başlıklı çalışmasının Türkçe özetidir.</vt:lpstr>
      <vt:lpstr>PowerPoint Sunusu</vt:lpstr>
      <vt:lpstr>Okul DışıÖğrenme Gereklidir. Çünkü;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Dışı Öğrenme Ortamı</dc:title>
  <dc:creator>Windows Kullanıcısı</dc:creator>
  <cp:lastModifiedBy>Windows Kullanıcısı</cp:lastModifiedBy>
  <cp:revision>13</cp:revision>
  <dcterms:created xsi:type="dcterms:W3CDTF">2019-10-23T12:17:02Z</dcterms:created>
  <dcterms:modified xsi:type="dcterms:W3CDTF">2019-11-21T13:18:29Z</dcterms:modified>
</cp:coreProperties>
</file>