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3" r:id="rId4"/>
    <p:sldId id="258" r:id="rId5"/>
    <p:sldId id="259" r:id="rId6"/>
    <p:sldId id="264" r:id="rId7"/>
    <p:sldId id="265" r:id="rId8"/>
    <p:sldId id="266" r:id="rId9"/>
    <p:sldId id="267" r:id="rId10"/>
    <p:sldId id="268"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272"/>
    <p:restoredTop sz="94656"/>
  </p:normalViewPr>
  <p:slideViewPr>
    <p:cSldViewPr snapToGrid="0" snapToObjects="1">
      <p:cViewPr varScale="1">
        <p:scale>
          <a:sx n="106" d="100"/>
          <a:sy n="106" d="100"/>
        </p:scale>
        <p:origin x="184" y="200"/>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09F05-291C-F441-BEF7-09EF92A965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tr-TR"/>
          </a:p>
        </p:txBody>
      </p:sp>
      <p:sp>
        <p:nvSpPr>
          <p:cNvPr id="3" name="Subtitle 2">
            <a:extLst>
              <a:ext uri="{FF2B5EF4-FFF2-40B4-BE49-F238E27FC236}">
                <a16:creationId xmlns:a16="http://schemas.microsoft.com/office/drawing/2014/main" id="{B04AE043-E8E3-644F-BA26-B129E15D79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tr-TR"/>
          </a:p>
        </p:txBody>
      </p:sp>
      <p:sp>
        <p:nvSpPr>
          <p:cNvPr id="4" name="Date Placeholder 3">
            <a:extLst>
              <a:ext uri="{FF2B5EF4-FFF2-40B4-BE49-F238E27FC236}">
                <a16:creationId xmlns:a16="http://schemas.microsoft.com/office/drawing/2014/main" id="{74FAD461-878C-774A-B91E-2AC8F9815BF0}"/>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7E0C56A3-FE54-3042-9CDA-501FE351FE9B}"/>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B69AF164-FF54-E142-A7CB-ACE9843749E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650514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E7F7A-C5D8-1041-97DD-67B71A8F001F}"/>
              </a:ext>
            </a:extLst>
          </p:cNvPr>
          <p:cNvSpPr>
            <a:spLocks noGrp="1"/>
          </p:cNvSpPr>
          <p:nvPr>
            <p:ph type="title"/>
          </p:nvPr>
        </p:nvSpPr>
        <p:spPr/>
        <p:txBody>
          <a:bodyPr/>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CBA02FD1-C6F2-E54F-8489-09F563BD1A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130CB309-404F-3E4E-AE52-1C9D67DDC41F}"/>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DABBDD1D-0AEF-4345-8276-A81525532E10}"/>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A4CF99D8-147F-A846-81AD-E1F73A68B48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482242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9290FD-2E6D-294D-B2A4-5242C257AAA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6661609B-CAE5-324E-BD2C-DC2FA5DB81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EE679B8D-4D81-5044-BF00-9DACCA6FAAF9}"/>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163391F7-0DD0-0F45-92D0-573E3E000137}"/>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3DC36849-3D8A-E549-8894-4E00D9E56DDD}"/>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674816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08758-D72B-CB48-A9CD-CBE7FF5B6BE4}"/>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F33CDBF5-C2F1-3F45-A9BA-A6B738CDCB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D8B49B56-7C80-734D-A241-D6401140A3E2}"/>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BDDE894D-38C3-3F40-8C4B-E39B707B1D65}"/>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3CCE8235-4F8F-914F-AA19-B1AA3E75C552}"/>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4146823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EDDE3-BCDE-A647-9F21-D3E3C0B776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tr-TR"/>
          </a:p>
        </p:txBody>
      </p:sp>
      <p:sp>
        <p:nvSpPr>
          <p:cNvPr id="3" name="Text Placeholder 2">
            <a:extLst>
              <a:ext uri="{FF2B5EF4-FFF2-40B4-BE49-F238E27FC236}">
                <a16:creationId xmlns:a16="http://schemas.microsoft.com/office/drawing/2014/main" id="{A1F53870-207E-3C40-B966-3A7B5E5684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78BE83-8D86-ED47-BFF0-58C44FF93D48}"/>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00BF5BB8-F675-4E49-9FDC-E23A21AD9486}"/>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9AEB012C-F2EC-F14D-8AC7-900E8682A52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873218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FEEE1-7A77-3741-8078-6DD38225FF3D}"/>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064BC8B0-403F-614C-BEE4-1E332932B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a:extLst>
              <a:ext uri="{FF2B5EF4-FFF2-40B4-BE49-F238E27FC236}">
                <a16:creationId xmlns:a16="http://schemas.microsoft.com/office/drawing/2014/main" id="{4A3001D5-2172-8847-9D98-EB74CD12952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a:extLst>
              <a:ext uri="{FF2B5EF4-FFF2-40B4-BE49-F238E27FC236}">
                <a16:creationId xmlns:a16="http://schemas.microsoft.com/office/drawing/2014/main" id="{22EA793C-143F-F24F-BBA2-D89DB225AB9F}"/>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7E0ACDDA-FB11-C34F-AAFA-54DB7F52583C}"/>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729A6B79-E597-B84A-9982-58D61B64D21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152920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01D83-679B-A343-A852-19C4C123CB4D}"/>
              </a:ext>
            </a:extLst>
          </p:cNvPr>
          <p:cNvSpPr>
            <a:spLocks noGrp="1"/>
          </p:cNvSpPr>
          <p:nvPr>
            <p:ph type="title"/>
          </p:nvPr>
        </p:nvSpPr>
        <p:spPr>
          <a:xfrm>
            <a:off x="839788" y="365125"/>
            <a:ext cx="10515600" cy="1325563"/>
          </a:xfrm>
        </p:spPr>
        <p:txBody>
          <a:bodyPr/>
          <a:lstStyle/>
          <a:p>
            <a:r>
              <a:rPr lang="en-US"/>
              <a:t>Click to edit Master title style</a:t>
            </a:r>
            <a:endParaRPr lang="tr-TR"/>
          </a:p>
        </p:txBody>
      </p:sp>
      <p:sp>
        <p:nvSpPr>
          <p:cNvPr id="3" name="Text Placeholder 2">
            <a:extLst>
              <a:ext uri="{FF2B5EF4-FFF2-40B4-BE49-F238E27FC236}">
                <a16:creationId xmlns:a16="http://schemas.microsoft.com/office/drawing/2014/main" id="{FD684FBE-2AB3-7C43-A72F-167B9C5E11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8DD1BF-1704-4F4C-9DF5-86026F8CA4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a:extLst>
              <a:ext uri="{FF2B5EF4-FFF2-40B4-BE49-F238E27FC236}">
                <a16:creationId xmlns:a16="http://schemas.microsoft.com/office/drawing/2014/main" id="{4779DBDB-5D9C-DA4D-BC4D-F74583790D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1B11BE-63B0-D24D-B0E3-78B19336DD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a:extLst>
              <a:ext uri="{FF2B5EF4-FFF2-40B4-BE49-F238E27FC236}">
                <a16:creationId xmlns:a16="http://schemas.microsoft.com/office/drawing/2014/main" id="{CF4081AA-A63A-E14B-8C51-B341A3CF005D}"/>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8" name="Footer Placeholder 7">
            <a:extLst>
              <a:ext uri="{FF2B5EF4-FFF2-40B4-BE49-F238E27FC236}">
                <a16:creationId xmlns:a16="http://schemas.microsoft.com/office/drawing/2014/main" id="{C656FA20-D59A-264C-AFDA-23E5F1E890DD}"/>
              </a:ext>
            </a:extLst>
          </p:cNvPr>
          <p:cNvSpPr>
            <a:spLocks noGrp="1"/>
          </p:cNvSpPr>
          <p:nvPr>
            <p:ph type="ftr" sz="quarter" idx="11"/>
          </p:nvPr>
        </p:nvSpPr>
        <p:spPr/>
        <p:txBody>
          <a:bodyPr/>
          <a:lstStyle/>
          <a:p>
            <a:endParaRPr lang="tr-TR"/>
          </a:p>
        </p:txBody>
      </p:sp>
      <p:sp>
        <p:nvSpPr>
          <p:cNvPr id="9" name="Slide Number Placeholder 8">
            <a:extLst>
              <a:ext uri="{FF2B5EF4-FFF2-40B4-BE49-F238E27FC236}">
                <a16:creationId xmlns:a16="http://schemas.microsoft.com/office/drawing/2014/main" id="{1F041338-2A67-DD4E-BD4F-831A87DBB978}"/>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137588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60D0E-9ABF-AB47-9B9D-6B12C2FA3214}"/>
              </a:ext>
            </a:extLst>
          </p:cNvPr>
          <p:cNvSpPr>
            <a:spLocks noGrp="1"/>
          </p:cNvSpPr>
          <p:nvPr>
            <p:ph type="title"/>
          </p:nvPr>
        </p:nvSpPr>
        <p:spPr/>
        <p:txBody>
          <a:bodyPr/>
          <a:lstStyle/>
          <a:p>
            <a:r>
              <a:rPr lang="en-US"/>
              <a:t>Click to edit Master title style</a:t>
            </a:r>
            <a:endParaRPr lang="tr-TR"/>
          </a:p>
        </p:txBody>
      </p:sp>
      <p:sp>
        <p:nvSpPr>
          <p:cNvPr id="3" name="Date Placeholder 2">
            <a:extLst>
              <a:ext uri="{FF2B5EF4-FFF2-40B4-BE49-F238E27FC236}">
                <a16:creationId xmlns:a16="http://schemas.microsoft.com/office/drawing/2014/main" id="{BA5296DA-21EE-0644-A9A5-71724E7D6AF1}"/>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4" name="Footer Placeholder 3">
            <a:extLst>
              <a:ext uri="{FF2B5EF4-FFF2-40B4-BE49-F238E27FC236}">
                <a16:creationId xmlns:a16="http://schemas.microsoft.com/office/drawing/2014/main" id="{F8E618FF-B95D-D244-80C6-8388B7F12A47}"/>
              </a:ext>
            </a:extLst>
          </p:cNvPr>
          <p:cNvSpPr>
            <a:spLocks noGrp="1"/>
          </p:cNvSpPr>
          <p:nvPr>
            <p:ph type="ftr" sz="quarter" idx="11"/>
          </p:nvPr>
        </p:nvSpPr>
        <p:spPr/>
        <p:txBody>
          <a:bodyPr/>
          <a:lstStyle/>
          <a:p>
            <a:endParaRPr lang="tr-TR"/>
          </a:p>
        </p:txBody>
      </p:sp>
      <p:sp>
        <p:nvSpPr>
          <p:cNvPr id="5" name="Slide Number Placeholder 4">
            <a:extLst>
              <a:ext uri="{FF2B5EF4-FFF2-40B4-BE49-F238E27FC236}">
                <a16:creationId xmlns:a16="http://schemas.microsoft.com/office/drawing/2014/main" id="{DC56E3F6-2607-4942-ACDD-BB30279641E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896566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F1D0CFE-8934-1845-A795-2CF6876827ED}"/>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3" name="Footer Placeholder 2">
            <a:extLst>
              <a:ext uri="{FF2B5EF4-FFF2-40B4-BE49-F238E27FC236}">
                <a16:creationId xmlns:a16="http://schemas.microsoft.com/office/drawing/2014/main" id="{74BECD09-F342-C347-94C3-0E3C30D6530F}"/>
              </a:ext>
            </a:extLst>
          </p:cNvPr>
          <p:cNvSpPr>
            <a:spLocks noGrp="1"/>
          </p:cNvSpPr>
          <p:nvPr>
            <p:ph type="ftr" sz="quarter" idx="11"/>
          </p:nvPr>
        </p:nvSpPr>
        <p:spPr/>
        <p:txBody>
          <a:bodyPr/>
          <a:lstStyle/>
          <a:p>
            <a:endParaRPr lang="tr-TR"/>
          </a:p>
        </p:txBody>
      </p:sp>
      <p:sp>
        <p:nvSpPr>
          <p:cNvPr id="4" name="Slide Number Placeholder 3">
            <a:extLst>
              <a:ext uri="{FF2B5EF4-FFF2-40B4-BE49-F238E27FC236}">
                <a16:creationId xmlns:a16="http://schemas.microsoft.com/office/drawing/2014/main" id="{0901E7D1-18DD-C04E-B10C-3649BA1C26C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245169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D1CC0-E768-9F4C-9C84-00AD428C83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Content Placeholder 2">
            <a:extLst>
              <a:ext uri="{FF2B5EF4-FFF2-40B4-BE49-F238E27FC236}">
                <a16:creationId xmlns:a16="http://schemas.microsoft.com/office/drawing/2014/main" id="{E4303E34-1586-CE42-B458-8807B89E00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a:extLst>
              <a:ext uri="{FF2B5EF4-FFF2-40B4-BE49-F238E27FC236}">
                <a16:creationId xmlns:a16="http://schemas.microsoft.com/office/drawing/2014/main" id="{80C5E0A6-13F5-E647-AB1F-531F52695D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84B777-F3A3-D64E-B932-C03DAD1267E6}"/>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5586540A-60CA-D94A-A435-9B19B06C50D8}"/>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BA6B5BB9-95A3-774E-A9D1-827A9D56C096}"/>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778411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1C025-1A37-F04D-8346-18F64E749B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Picture Placeholder 2">
            <a:extLst>
              <a:ext uri="{FF2B5EF4-FFF2-40B4-BE49-F238E27FC236}">
                <a16:creationId xmlns:a16="http://schemas.microsoft.com/office/drawing/2014/main" id="{7CFA5112-2771-A44D-BEA6-163F7C72BF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a:extLst>
              <a:ext uri="{FF2B5EF4-FFF2-40B4-BE49-F238E27FC236}">
                <a16:creationId xmlns:a16="http://schemas.microsoft.com/office/drawing/2014/main" id="{4B327234-FB12-424A-91B3-9F9DF924DC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D9D315-3B10-7942-A29E-1BDC747BCB09}"/>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CAEFD233-9BBD-694E-BC85-D9A99B994E43}"/>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8EB87EC0-E539-AE41-A427-D0A42DEBC68A}"/>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54113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60E0AA-0E51-A442-BD30-423E9E9378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a:extLst>
              <a:ext uri="{FF2B5EF4-FFF2-40B4-BE49-F238E27FC236}">
                <a16:creationId xmlns:a16="http://schemas.microsoft.com/office/drawing/2014/main" id="{A30383C1-2C43-F94C-99BA-26B8C04459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F7A4CCB7-FD76-B74D-8B2F-7947F98026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749C192E-D2D6-814F-9A8E-0DEE776E65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a:extLst>
              <a:ext uri="{FF2B5EF4-FFF2-40B4-BE49-F238E27FC236}">
                <a16:creationId xmlns:a16="http://schemas.microsoft.com/office/drawing/2014/main" id="{CC986A21-830A-A742-B768-4A88DB63F3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F95D26-1811-3B4E-BEE8-EE009B1D92A8}" type="slidenum">
              <a:rPr lang="tr-TR" smtClean="0"/>
              <a:t>‹#›</a:t>
            </a:fld>
            <a:endParaRPr lang="tr-TR"/>
          </a:p>
        </p:txBody>
      </p:sp>
    </p:spTree>
    <p:extLst>
      <p:ext uri="{BB962C8B-B14F-4D97-AF65-F5344CB8AC3E}">
        <p14:creationId xmlns:p14="http://schemas.microsoft.com/office/powerpoint/2010/main" val="81938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B31E223E-9CA1-9D40-A230-EFA6ABD00001}"/>
              </a:ext>
            </a:extLst>
          </p:cNvPr>
          <p:cNvSpPr>
            <a:spLocks noGrp="1"/>
          </p:cNvSpPr>
          <p:nvPr>
            <p:ph type="title"/>
          </p:nvPr>
        </p:nvSpPr>
        <p:spPr>
          <a:xfrm>
            <a:off x="2555631" y="1441938"/>
            <a:ext cx="7080738" cy="3974124"/>
          </a:xfrm>
        </p:spPr>
        <p:txBody>
          <a:bodyPr>
            <a:normAutofit fontScale="90000"/>
          </a:bodyPr>
          <a:lstStyle/>
          <a:p>
            <a:pPr algn="ctr"/>
            <a:br>
              <a:rPr lang="tr-TR" sz="5400" dirty="0">
                <a:solidFill>
                  <a:schemeClr val="bg1">
                    <a:lumMod val="95000"/>
                    <a:lumOff val="5000"/>
                  </a:schemeClr>
                </a:solidFill>
              </a:rPr>
            </a:br>
            <a:r>
              <a:rPr lang="tr-TR" sz="5400" dirty="0">
                <a:solidFill>
                  <a:schemeClr val="bg1">
                    <a:lumMod val="95000"/>
                    <a:lumOff val="5000"/>
                  </a:schemeClr>
                </a:solidFill>
              </a:rPr>
              <a:t>PHI 421</a:t>
            </a:r>
            <a:br>
              <a:rPr lang="tr-TR" sz="5400" dirty="0">
                <a:solidFill>
                  <a:schemeClr val="bg1">
                    <a:lumMod val="95000"/>
                    <a:lumOff val="5000"/>
                  </a:schemeClr>
                </a:solidFill>
              </a:rPr>
            </a:br>
            <a:r>
              <a:rPr lang="tr-TR" sz="5400" dirty="0" err="1">
                <a:solidFill>
                  <a:schemeClr val="bg1">
                    <a:lumMod val="95000"/>
                    <a:lumOff val="5000"/>
                  </a:schemeClr>
                </a:solidFill>
              </a:rPr>
              <a:t>Contemporary</a:t>
            </a:r>
            <a:r>
              <a:rPr lang="tr-TR" sz="5400" dirty="0">
                <a:solidFill>
                  <a:schemeClr val="bg1">
                    <a:lumMod val="95000"/>
                    <a:lumOff val="5000"/>
                  </a:schemeClr>
                </a:solidFill>
              </a:rPr>
              <a:t> </a:t>
            </a:r>
            <a:r>
              <a:rPr lang="tr-TR" sz="5400" dirty="0" err="1">
                <a:solidFill>
                  <a:schemeClr val="bg1">
                    <a:lumMod val="95000"/>
                    <a:lumOff val="5000"/>
                  </a:schemeClr>
                </a:solidFill>
              </a:rPr>
              <a:t>Philosophy</a:t>
            </a:r>
            <a:br>
              <a:rPr lang="tr-TR" sz="2700" dirty="0">
                <a:solidFill>
                  <a:schemeClr val="bg1">
                    <a:lumMod val="95000"/>
                    <a:lumOff val="5000"/>
                  </a:schemeClr>
                </a:solidFill>
              </a:rPr>
            </a:br>
            <a:br>
              <a:rPr lang="tr-TR" sz="2700" dirty="0">
                <a:solidFill>
                  <a:schemeClr val="bg1">
                    <a:lumMod val="95000"/>
                    <a:lumOff val="5000"/>
                  </a:schemeClr>
                </a:solidFill>
              </a:rPr>
            </a:br>
            <a:r>
              <a:rPr lang="tr-TR" sz="2700" dirty="0" err="1">
                <a:solidFill>
                  <a:schemeClr val="bg1">
                    <a:lumMod val="95000"/>
                    <a:lumOff val="5000"/>
                  </a:schemeClr>
                </a:solidFill>
              </a:rPr>
              <a:t>Week</a:t>
            </a:r>
            <a:r>
              <a:rPr lang="tr-TR" sz="2700" dirty="0">
                <a:solidFill>
                  <a:schemeClr val="bg1">
                    <a:lumMod val="95000"/>
                    <a:lumOff val="5000"/>
                  </a:schemeClr>
                </a:solidFill>
              </a:rPr>
              <a:t> 3</a:t>
            </a:r>
            <a:br>
              <a:rPr lang="tr-TR" sz="2700" dirty="0">
                <a:solidFill>
                  <a:schemeClr val="bg1">
                    <a:lumMod val="95000"/>
                    <a:lumOff val="5000"/>
                  </a:schemeClr>
                </a:solidFill>
              </a:rPr>
            </a:br>
            <a:br>
              <a:rPr lang="tr-TR" sz="2700">
                <a:solidFill>
                  <a:schemeClr val="bg1">
                    <a:lumMod val="95000"/>
                    <a:lumOff val="5000"/>
                  </a:schemeClr>
                </a:solidFill>
              </a:rPr>
            </a:br>
            <a:endParaRPr lang="tr-TR" sz="2700" dirty="0">
              <a:solidFill>
                <a:schemeClr val="bg1">
                  <a:lumMod val="95000"/>
                  <a:lumOff val="5000"/>
                </a:schemeClr>
              </a:solidFill>
            </a:endParaRPr>
          </a:p>
        </p:txBody>
      </p:sp>
    </p:spTree>
    <p:extLst>
      <p:ext uri="{BB962C8B-B14F-4D97-AF65-F5344CB8AC3E}">
        <p14:creationId xmlns:p14="http://schemas.microsoft.com/office/powerpoint/2010/main" val="160469249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9" name="Straight Connector 8">
            <a:extLst>
              <a:ext uri="{FF2B5EF4-FFF2-40B4-BE49-F238E27FC236}">
                <a16:creationId xmlns:a16="http://schemas.microsoft.com/office/drawing/2014/main" id="{911DBBF1-3229-4BD9-B3D1-B4CA571E743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843625"/>
            <a:ext cx="12188824"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5BC87C3E-1040-4EE4-9BDB-9537F7A1B3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6" y="968282"/>
            <a:ext cx="12188824" cy="49469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FA8D11-0DCD-1169-3745-0DE7A60226BC}"/>
              </a:ext>
            </a:extLst>
          </p:cNvPr>
          <p:cNvSpPr>
            <a:spLocks noGrp="1"/>
          </p:cNvSpPr>
          <p:nvPr>
            <p:ph type="title"/>
          </p:nvPr>
        </p:nvSpPr>
        <p:spPr>
          <a:xfrm>
            <a:off x="795338" y="2034076"/>
            <a:ext cx="10601325" cy="2631230"/>
          </a:xfrm>
        </p:spPr>
        <p:txBody>
          <a:bodyPr vert="horz" lIns="91440" tIns="45720" rIns="91440" bIns="45720" rtlCol="0" anchor="b">
            <a:normAutofit fontScale="90000"/>
          </a:bodyPr>
          <a:lstStyle/>
          <a:p>
            <a:pPr>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br>
              <a:rPr lang="en-US" sz="1800" dirty="0">
                <a:solidFill>
                  <a:srgbClr val="000000"/>
                </a:solidFill>
                <a:effectLst/>
                <a:latin typeface="Times" pitchFamily="2" charset="0"/>
                <a:ea typeface="Calibri" panose="020F0502020204030204" pitchFamily="34" charset="0"/>
                <a:cs typeface="Times" pitchFamily="2" charset="0"/>
              </a:rPr>
            </a:br>
            <a:br>
              <a:rPr lang="en-US" sz="1800" dirty="0">
                <a:solidFill>
                  <a:srgbClr val="000000"/>
                </a:solidFill>
                <a:effectLst/>
                <a:latin typeface="Times" pitchFamily="2" charset="0"/>
                <a:ea typeface="Calibri" panose="020F0502020204030204" pitchFamily="34" charset="0"/>
                <a:cs typeface="Times" pitchFamily="2" charset="0"/>
              </a:rPr>
            </a:br>
            <a:r>
              <a:rPr lang="en-US" sz="1800" dirty="0">
                <a:solidFill>
                  <a:srgbClr val="000000"/>
                </a:solidFill>
                <a:effectLst/>
                <a:latin typeface="Times" pitchFamily="2" charset="0"/>
                <a:ea typeface="Calibri" panose="020F0502020204030204" pitchFamily="34" charset="0"/>
                <a:cs typeface="Times" pitchFamily="2" charset="0"/>
              </a:rPr>
              <a:t>Problem: </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solidFill>
                  <a:srgbClr val="000000"/>
                </a:solidFill>
                <a:effectLst/>
                <a:latin typeface="Times" pitchFamily="2" charset="0"/>
                <a:ea typeface="Calibri" panose="020F0502020204030204" pitchFamily="34" charset="0"/>
                <a:cs typeface="Times" pitchFamily="2" charset="0"/>
              </a:rPr>
              <a:t>According to Husserl, every object must necessarily be understood in its correlation to experiencing (constituting) subjectivity if dogmatic pre-suppositions are to be avoided. But if a decisive break with ontological dogmatism demands and implies a return to the field of givenness, any assertion concerning the existence of an absolutely mind-independent reality seems unacceptable. We are thus confronted with Husserl's </a:t>
            </a:r>
            <a:r>
              <a:rPr lang="en-US" sz="1800" i="1" dirty="0">
                <a:solidFill>
                  <a:srgbClr val="000000"/>
                </a:solidFill>
                <a:effectLst/>
                <a:latin typeface="Times" pitchFamily="2" charset="0"/>
                <a:ea typeface="Calibri" panose="020F0502020204030204" pitchFamily="34" charset="0"/>
                <a:cs typeface="Times" pitchFamily="2" charset="0"/>
              </a:rPr>
              <a:t>idealism, </a:t>
            </a:r>
            <a:r>
              <a:rPr lang="en-US" sz="1800" dirty="0">
                <a:solidFill>
                  <a:srgbClr val="000000"/>
                </a:solidFill>
                <a:effectLst/>
                <a:latin typeface="Times" pitchFamily="2" charset="0"/>
                <a:ea typeface="Calibri" panose="020F0502020204030204" pitchFamily="34" charset="0"/>
                <a:cs typeface="Times" pitchFamily="2" charset="0"/>
              </a:rPr>
              <a:t>leading to a sort of solipsism.</a:t>
            </a:r>
            <a:r>
              <a:rPr lang="en-US" sz="1800" i="1" dirty="0">
                <a:solidFill>
                  <a:srgbClr val="000000"/>
                </a:solidFill>
                <a:effectLst/>
                <a:latin typeface="Times" pitchFamily="2" charset="0"/>
                <a:ea typeface="Calibri" panose="020F0502020204030204" pitchFamily="34" charset="0"/>
                <a:cs typeface="Times" pitchFamily="2" charset="0"/>
              </a:rPr>
              <a:t> </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endParaRPr lang="en-US" sz="6600" kern="1200" dirty="0">
              <a:solidFill>
                <a:schemeClr val="tx1"/>
              </a:solidFill>
              <a:latin typeface="+mj-lt"/>
              <a:ea typeface="+mj-ea"/>
              <a:cs typeface="+mj-cs"/>
            </a:endParaRPr>
          </a:p>
        </p:txBody>
      </p:sp>
      <p:cxnSp>
        <p:nvCxnSpPr>
          <p:cNvPr id="13" name="Straight Connector 12">
            <a:extLst>
              <a:ext uri="{FF2B5EF4-FFF2-40B4-BE49-F238E27FC236}">
                <a16:creationId xmlns:a16="http://schemas.microsoft.com/office/drawing/2014/main" id="{42CDBECE-872A-4C73-9DC1-BB4E805E2CF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3894594"/>
            <a:ext cx="2743200"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5CD5A0B-CDD7-427C-AA42-2EECFDFA181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6028863"/>
            <a:ext cx="12188824"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2065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0B946A4C-0966-FB47-93AA-BA74B3B1C23F}"/>
              </a:ext>
            </a:extLst>
          </p:cNvPr>
          <p:cNvSpPr>
            <a:spLocks noGrp="1"/>
          </p:cNvSpPr>
          <p:nvPr>
            <p:ph type="title"/>
          </p:nvPr>
        </p:nvSpPr>
        <p:spPr>
          <a:xfrm>
            <a:off x="1028700" y="190501"/>
            <a:ext cx="2886075" cy="2486024"/>
          </a:xfrm>
          <a:noFill/>
        </p:spPr>
        <p:txBody>
          <a:bodyPr anchor="ctr">
            <a:noAutofit/>
          </a:bodyPr>
          <a:lstStyle/>
          <a:p>
            <a:pPr algn="ctr"/>
            <a:r>
              <a:rPr lang="tr-TR" sz="2000" dirty="0" err="1">
                <a:solidFill>
                  <a:schemeClr val="bg1"/>
                </a:solidFill>
              </a:rPr>
              <a:t>Today’s</a:t>
            </a:r>
            <a:r>
              <a:rPr lang="tr-TR" sz="2000" dirty="0">
                <a:solidFill>
                  <a:schemeClr val="bg1"/>
                </a:solidFill>
              </a:rPr>
              <a:t> Class: </a:t>
            </a:r>
            <a:br>
              <a:rPr lang="tr-TR" sz="2000" dirty="0">
                <a:solidFill>
                  <a:schemeClr val="bg1"/>
                </a:solidFill>
              </a:rPr>
            </a:br>
            <a:r>
              <a:rPr lang="en-US" sz="2000" dirty="0">
                <a:solidFill>
                  <a:schemeClr val="bg1"/>
                </a:solidFill>
                <a:effectLst/>
                <a:latin typeface="Times New Roman" panose="02020603050405020304" pitchFamily="18" charset="0"/>
                <a:ea typeface="Calibri" panose="020F0502020204030204" pitchFamily="34" charset="0"/>
              </a:rPr>
              <a:t>Husserl’s Turn to Transcendental Philosophy: </a:t>
            </a:r>
            <a:br>
              <a:rPr lang="tr-TR" sz="2000" dirty="0">
                <a:solidFill>
                  <a:schemeClr val="bg1"/>
                </a:solidFill>
              </a:rPr>
            </a:br>
            <a:br>
              <a:rPr lang="tr-TR" sz="2000" dirty="0">
                <a:solidFill>
                  <a:schemeClr val="bg1"/>
                </a:solidFill>
              </a:rPr>
            </a:br>
            <a:r>
              <a:rPr lang="tr-TR" sz="2000" dirty="0">
                <a:solidFill>
                  <a:schemeClr val="bg1"/>
                </a:solidFill>
              </a:rPr>
              <a:t> </a:t>
            </a:r>
            <a:r>
              <a:rPr lang="en-US"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Presuppositionless, </a:t>
            </a:r>
            <a:r>
              <a:rPr lang="en-US" sz="20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Epoché</a:t>
            </a:r>
            <a:r>
              <a:rPr lang="en-US"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Reduction, and Transcendental Idealism </a:t>
            </a:r>
            <a:br>
              <a:rPr lang="en-TR" sz="2000" dirty="0">
                <a:effectLst/>
                <a:latin typeface="Calibri" panose="020F0502020204030204" pitchFamily="34" charset="0"/>
                <a:ea typeface="Calibri" panose="020F0502020204030204" pitchFamily="34" charset="0"/>
                <a:cs typeface="Times New Roman" panose="02020603050405020304" pitchFamily="18" charset="0"/>
              </a:rPr>
            </a:br>
            <a:endParaRPr lang="tr-TR" sz="2000" dirty="0">
              <a:solidFill>
                <a:schemeClr val="bg1"/>
              </a:solidFill>
            </a:endParaRPr>
          </a:p>
        </p:txBody>
      </p:sp>
      <p:sp>
        <p:nvSpPr>
          <p:cNvPr id="4" name="TextBox 3">
            <a:extLst>
              <a:ext uri="{FF2B5EF4-FFF2-40B4-BE49-F238E27FC236}">
                <a16:creationId xmlns:a16="http://schemas.microsoft.com/office/drawing/2014/main" id="{C94F1C4C-B12E-FD45-AA5C-1F1D7B17B194}"/>
              </a:ext>
            </a:extLst>
          </p:cNvPr>
          <p:cNvSpPr txBox="1"/>
          <p:nvPr/>
        </p:nvSpPr>
        <p:spPr>
          <a:xfrm>
            <a:off x="4544787" y="828288"/>
            <a:ext cx="7058343" cy="3617272"/>
          </a:xfrm>
          <a:prstGeom prst="rect">
            <a:avLst/>
          </a:prstGeom>
          <a:noFill/>
        </p:spPr>
        <p:txBody>
          <a:bodyPr wrap="none" rtlCol="0">
            <a:spAutoFit/>
          </a:bodyPr>
          <a:lstStyle/>
          <a:p>
            <a:endParaRPr lang="en-US" dirty="0">
              <a:latin typeface="Times New Roman" panose="02020603050405020304" pitchFamily="18" charset="0"/>
              <a:ea typeface="Calibri" panose="020F0502020204030204" pitchFamily="34" charset="0"/>
              <a:cs typeface="Times New Roman" panose="02020603050405020304" pitchFamily="18" charset="0"/>
            </a:endParaRPr>
          </a:p>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main book: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Ideas Pertaining to a Pure Phenomenology 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(1913)</a:t>
            </a:r>
            <a:endParaRPr lang="tr-TR" sz="2800" dirty="0"/>
          </a:p>
          <a:p>
            <a:endParaRPr lang="tr-TR" sz="2800" dirty="0"/>
          </a:p>
          <a:p>
            <a:pPr algn="just">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a:solidFill>
                  <a:srgbClr val="000000"/>
                </a:solidFill>
                <a:effectLst/>
                <a:latin typeface="Times" pitchFamily="2" charset="0"/>
                <a:ea typeface="Calibri" panose="020F0502020204030204" pitchFamily="34" charset="0"/>
                <a:cs typeface="Times" pitchFamily="2" charset="0"/>
              </a:rPr>
              <a:t>In order to understand the concept of phenomenology that is developed in </a:t>
            </a:r>
          </a:p>
          <a:p>
            <a:pPr algn="just">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err="1">
                <a:solidFill>
                  <a:srgbClr val="000000"/>
                </a:solidFill>
                <a:effectLst/>
                <a:latin typeface="Times" pitchFamily="2" charset="0"/>
                <a:ea typeface="Calibri" panose="020F0502020204030204" pitchFamily="34" charset="0"/>
                <a:cs typeface="Times" pitchFamily="2" charset="0"/>
              </a:rPr>
              <a:t>Logische</a:t>
            </a:r>
            <a:r>
              <a:rPr lang="en-US" sz="1800" dirty="0">
                <a:solidFill>
                  <a:srgbClr val="000000"/>
                </a:solidFill>
                <a:effectLst/>
                <a:latin typeface="Times" pitchFamily="2" charset="0"/>
                <a:ea typeface="Calibri" panose="020F0502020204030204" pitchFamily="34" charset="0"/>
                <a:cs typeface="Times" pitchFamily="2" charset="0"/>
              </a:rPr>
              <a:t> </a:t>
            </a:r>
            <a:r>
              <a:rPr lang="en-US" sz="1800" dirty="0" err="1">
                <a:solidFill>
                  <a:srgbClr val="000000"/>
                </a:solidFill>
                <a:effectLst/>
                <a:latin typeface="Times" pitchFamily="2" charset="0"/>
                <a:ea typeface="Calibri" panose="020F0502020204030204" pitchFamily="34" charset="0"/>
                <a:cs typeface="Times" pitchFamily="2" charset="0"/>
              </a:rPr>
              <a:t>Untersuchungen</a:t>
            </a:r>
            <a:r>
              <a:rPr lang="en-US" sz="1800" dirty="0">
                <a:solidFill>
                  <a:srgbClr val="000000"/>
                </a:solidFill>
                <a:effectLst/>
                <a:latin typeface="Times" pitchFamily="2" charset="0"/>
                <a:ea typeface="Calibri" panose="020F0502020204030204" pitchFamily="34" charset="0"/>
                <a:cs typeface="Times" pitchFamily="2" charset="0"/>
              </a:rPr>
              <a:t>, and, in particular, Husserl’s later turn toward </a:t>
            </a:r>
          </a:p>
          <a:p>
            <a:pPr algn="just">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a:solidFill>
                  <a:srgbClr val="000000"/>
                </a:solidFill>
                <a:effectLst/>
                <a:latin typeface="Times" pitchFamily="2" charset="0"/>
                <a:ea typeface="Calibri" panose="020F0502020204030204" pitchFamily="34" charset="0"/>
                <a:cs typeface="Times" pitchFamily="2" charset="0"/>
              </a:rPr>
              <a:t>transcendental philosophy, it is important not to misunderstand Husserl’s </a:t>
            </a:r>
          </a:p>
          <a:p>
            <a:pPr algn="just">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a:solidFill>
                  <a:srgbClr val="000000"/>
                </a:solidFill>
                <a:effectLst/>
                <a:latin typeface="Times" pitchFamily="2" charset="0"/>
                <a:ea typeface="Calibri" panose="020F0502020204030204" pitchFamily="34" charset="0"/>
                <a:cs typeface="Times" pitchFamily="2" charset="0"/>
              </a:rPr>
              <a:t>analysis of intentionality (as has occasionally happened) by claiming that </a:t>
            </a:r>
          </a:p>
          <a:p>
            <a:pPr algn="just">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a:solidFill>
                  <a:srgbClr val="000000"/>
                </a:solidFill>
                <a:effectLst/>
                <a:latin typeface="Times" pitchFamily="2" charset="0"/>
                <a:ea typeface="Calibri" panose="020F0502020204030204" pitchFamily="34" charset="0"/>
                <a:cs typeface="Times" pitchFamily="2" charset="0"/>
              </a:rPr>
              <a:t>his identification of the intentional object and the real object can be taken </a:t>
            </a:r>
          </a:p>
          <a:p>
            <a:pPr algn="just">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a:solidFill>
                  <a:srgbClr val="000000"/>
                </a:solidFill>
                <a:effectLst/>
                <a:latin typeface="Times" pitchFamily="2" charset="0"/>
                <a:ea typeface="Calibri" panose="020F0502020204030204" pitchFamily="34" charset="0"/>
                <a:cs typeface="Times" pitchFamily="2" charset="0"/>
              </a:rPr>
              <a:t>in support of a metaphysical realism. </a:t>
            </a:r>
            <a:endParaRPr lang="tr-TR" sz="2800" dirty="0"/>
          </a:p>
        </p:txBody>
      </p:sp>
    </p:spTree>
    <p:extLst>
      <p:ext uri="{BB962C8B-B14F-4D97-AF65-F5344CB8AC3E}">
        <p14:creationId xmlns:p14="http://schemas.microsoft.com/office/powerpoint/2010/main" val="1982413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4FB2F3E-259B-4650-B258-F09745BAA8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084C5BAC-71DF-48C0-AB51-699516D3BE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a:noFill/>
        </p:grpSpPr>
        <p:sp>
          <p:nvSpPr>
            <p:cNvPr id="10" name="Freeform 5">
              <a:extLst>
                <a:ext uri="{FF2B5EF4-FFF2-40B4-BE49-F238E27FC236}">
                  <a16:creationId xmlns:a16="http://schemas.microsoft.com/office/drawing/2014/main" id="{6742FA10-28D2-4023-A08B-427E93706E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17000"/>
                </a:schemeClr>
              </a:solidFill>
              <a:prstDash val="solid"/>
              <a:miter lim="800000"/>
              <a:headEnd/>
              <a:tailEnd/>
            </a:ln>
          </p:spPr>
        </p:sp>
        <p:sp>
          <p:nvSpPr>
            <p:cNvPr id="11" name="Freeform 6">
              <a:extLst>
                <a:ext uri="{FF2B5EF4-FFF2-40B4-BE49-F238E27FC236}">
                  <a16:creationId xmlns:a16="http://schemas.microsoft.com/office/drawing/2014/main" id="{BC497CE0-1368-4C66-923F-CA97C35ED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p:spPr>
        </p:sp>
        <p:sp>
          <p:nvSpPr>
            <p:cNvPr id="12" name="Freeform 7">
              <a:extLst>
                <a:ext uri="{FF2B5EF4-FFF2-40B4-BE49-F238E27FC236}">
                  <a16:creationId xmlns:a16="http://schemas.microsoft.com/office/drawing/2014/main" id="{F96D638D-D7BB-43E9-BC7A-6FBBDB507B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18000"/>
                </a:schemeClr>
              </a:solidFill>
              <a:prstDash val="dash"/>
              <a:miter lim="800000"/>
              <a:headEnd/>
              <a:tailEnd/>
            </a:ln>
          </p:spPr>
        </p:sp>
        <p:sp>
          <p:nvSpPr>
            <p:cNvPr id="13" name="Freeform 8">
              <a:extLst>
                <a:ext uri="{FF2B5EF4-FFF2-40B4-BE49-F238E27FC236}">
                  <a16:creationId xmlns:a16="http://schemas.microsoft.com/office/drawing/2014/main" id="{207DB018-8F92-42DF-A1CA-065C774E68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15000"/>
                </a:schemeClr>
              </a:solidFill>
              <a:prstDash val="solid"/>
              <a:miter lim="800000"/>
              <a:headEnd/>
              <a:tailEnd/>
            </a:ln>
          </p:spPr>
        </p:sp>
        <p:sp>
          <p:nvSpPr>
            <p:cNvPr id="14" name="Freeform 9">
              <a:extLst>
                <a:ext uri="{FF2B5EF4-FFF2-40B4-BE49-F238E27FC236}">
                  <a16:creationId xmlns:a16="http://schemas.microsoft.com/office/drawing/2014/main" id="{BB2A6006-A798-4927-B799-42A45D5B1F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15000"/>
                </a:schemeClr>
              </a:solidFill>
              <a:prstDash val="solid"/>
              <a:miter lim="800000"/>
              <a:headEnd/>
              <a:tailEnd/>
            </a:ln>
          </p:spPr>
        </p:sp>
        <p:sp>
          <p:nvSpPr>
            <p:cNvPr id="15" name="Freeform 10">
              <a:extLst>
                <a:ext uri="{FF2B5EF4-FFF2-40B4-BE49-F238E27FC236}">
                  <a16:creationId xmlns:a16="http://schemas.microsoft.com/office/drawing/2014/main" id="{3F6DB3F4-548A-4D02-A6CC-D5275E6C85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14000"/>
                </a:schemeClr>
              </a:solidFill>
              <a:prstDash val="solid"/>
              <a:miter lim="800000"/>
              <a:headEnd/>
              <a:tailEnd/>
            </a:ln>
          </p:spPr>
        </p:sp>
        <p:sp>
          <p:nvSpPr>
            <p:cNvPr id="16" name="Freeform 11">
              <a:extLst>
                <a:ext uri="{FF2B5EF4-FFF2-40B4-BE49-F238E27FC236}">
                  <a16:creationId xmlns:a16="http://schemas.microsoft.com/office/drawing/2014/main" id="{2D9F4A59-DDA2-427E-802B-9056AD99C0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13000"/>
                </a:schemeClr>
              </a:solidFill>
              <a:prstDash val="solid"/>
              <a:miter lim="800000"/>
              <a:headEnd/>
              <a:tailEnd/>
            </a:ln>
          </p:spPr>
        </p:sp>
        <p:sp>
          <p:nvSpPr>
            <p:cNvPr id="17" name="Freeform 12">
              <a:extLst>
                <a:ext uri="{FF2B5EF4-FFF2-40B4-BE49-F238E27FC236}">
                  <a16:creationId xmlns:a16="http://schemas.microsoft.com/office/drawing/2014/main" id="{BF086A79-DD15-4D5E-A197-9ADE0ACFD1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13000"/>
                </a:schemeClr>
              </a:solidFill>
              <a:prstDash val="solid"/>
              <a:miter lim="800000"/>
              <a:headEnd/>
              <a:tailEnd/>
            </a:ln>
          </p:spPr>
        </p:sp>
        <p:sp>
          <p:nvSpPr>
            <p:cNvPr id="18" name="Freeform 13">
              <a:extLst>
                <a:ext uri="{FF2B5EF4-FFF2-40B4-BE49-F238E27FC236}">
                  <a16:creationId xmlns:a16="http://schemas.microsoft.com/office/drawing/2014/main" id="{CCB86A9C-D602-4645-AF2E-7BADDF1E91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12000"/>
                </a:schemeClr>
              </a:solidFill>
              <a:prstDash val="dash"/>
              <a:miter lim="800000"/>
              <a:headEnd/>
              <a:tailEnd/>
            </a:ln>
          </p:spPr>
        </p:sp>
        <p:sp>
          <p:nvSpPr>
            <p:cNvPr id="19" name="Freeform 14">
              <a:extLst>
                <a:ext uri="{FF2B5EF4-FFF2-40B4-BE49-F238E27FC236}">
                  <a16:creationId xmlns:a16="http://schemas.microsoft.com/office/drawing/2014/main" id="{21C6649F-C4FA-423E-A09A-1B286FAE29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12000"/>
                </a:schemeClr>
              </a:solidFill>
              <a:prstDash val="dash"/>
              <a:miter lim="800000"/>
              <a:headEnd/>
              <a:tailEnd/>
            </a:ln>
          </p:spPr>
        </p:sp>
        <p:sp>
          <p:nvSpPr>
            <p:cNvPr id="20" name="Freeform 15">
              <a:extLst>
                <a:ext uri="{FF2B5EF4-FFF2-40B4-BE49-F238E27FC236}">
                  <a16:creationId xmlns:a16="http://schemas.microsoft.com/office/drawing/2014/main" id="{F00891A4-E0CB-4F23-AD2A-4A21087532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12000"/>
                </a:schemeClr>
              </a:solidFill>
              <a:prstDash val="dashDot"/>
              <a:miter lim="800000"/>
              <a:headEnd/>
              <a:tailEnd/>
            </a:ln>
          </p:spPr>
        </p:sp>
        <p:sp>
          <p:nvSpPr>
            <p:cNvPr id="21" name="Freeform 16">
              <a:extLst>
                <a:ext uri="{FF2B5EF4-FFF2-40B4-BE49-F238E27FC236}">
                  <a16:creationId xmlns:a16="http://schemas.microsoft.com/office/drawing/2014/main" id="{0688C71A-541C-4CD1-9821-92958FFC0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12000"/>
                </a:schemeClr>
              </a:solidFill>
              <a:prstDash val="dashDot"/>
              <a:miter lim="800000"/>
              <a:headEnd/>
              <a:tailEnd/>
            </a:ln>
          </p:spPr>
        </p:sp>
        <p:sp>
          <p:nvSpPr>
            <p:cNvPr id="22" name="Freeform 17">
              <a:extLst>
                <a:ext uri="{FF2B5EF4-FFF2-40B4-BE49-F238E27FC236}">
                  <a16:creationId xmlns:a16="http://schemas.microsoft.com/office/drawing/2014/main" id="{B5F5BDE4-42C0-4408-B6A9-B35D037F15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12000"/>
                </a:schemeClr>
              </a:solidFill>
              <a:prstDash val="solid"/>
              <a:miter lim="800000"/>
              <a:headEnd/>
              <a:tailEnd/>
            </a:ln>
          </p:spPr>
        </p:sp>
        <p:sp>
          <p:nvSpPr>
            <p:cNvPr id="23" name="Freeform 18">
              <a:extLst>
                <a:ext uri="{FF2B5EF4-FFF2-40B4-BE49-F238E27FC236}">
                  <a16:creationId xmlns:a16="http://schemas.microsoft.com/office/drawing/2014/main" id="{B215F5C9-B825-47D1-8E5B-AE5BE61A40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12000"/>
                </a:schemeClr>
              </a:solidFill>
              <a:prstDash val="solid"/>
              <a:miter lim="800000"/>
              <a:headEnd/>
              <a:tailEnd/>
            </a:ln>
          </p:spPr>
        </p:sp>
        <p:sp>
          <p:nvSpPr>
            <p:cNvPr id="24" name="Freeform 19">
              <a:extLst>
                <a:ext uri="{FF2B5EF4-FFF2-40B4-BE49-F238E27FC236}">
                  <a16:creationId xmlns:a16="http://schemas.microsoft.com/office/drawing/2014/main" id="{8FDD346A-E62F-4D05-B776-13CE8F35FA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11000"/>
                </a:schemeClr>
              </a:solidFill>
              <a:prstDash val="solid"/>
              <a:miter lim="800000"/>
              <a:headEnd/>
              <a:tailEnd/>
            </a:ln>
          </p:spPr>
        </p:sp>
        <p:sp>
          <p:nvSpPr>
            <p:cNvPr id="25" name="Freeform 20">
              <a:extLst>
                <a:ext uri="{FF2B5EF4-FFF2-40B4-BE49-F238E27FC236}">
                  <a16:creationId xmlns:a16="http://schemas.microsoft.com/office/drawing/2014/main" id="{C1037E36-F1A3-4462-A9C6-C94A781467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11000"/>
                </a:schemeClr>
              </a:solidFill>
              <a:prstDash val="solid"/>
              <a:miter lim="800000"/>
              <a:headEnd/>
              <a:tailEnd/>
            </a:ln>
          </p:spPr>
        </p:sp>
        <p:sp>
          <p:nvSpPr>
            <p:cNvPr id="26" name="Freeform 21">
              <a:extLst>
                <a:ext uri="{FF2B5EF4-FFF2-40B4-BE49-F238E27FC236}">
                  <a16:creationId xmlns:a16="http://schemas.microsoft.com/office/drawing/2014/main" id="{10D539D8-C2C4-45F9-9778-440E86248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10000"/>
                </a:schemeClr>
              </a:solidFill>
              <a:prstDash val="solid"/>
              <a:miter lim="800000"/>
              <a:headEnd/>
              <a:tailEnd/>
            </a:ln>
          </p:spPr>
        </p:sp>
        <p:sp>
          <p:nvSpPr>
            <p:cNvPr id="27" name="Freeform 22">
              <a:extLst>
                <a:ext uri="{FF2B5EF4-FFF2-40B4-BE49-F238E27FC236}">
                  <a16:creationId xmlns:a16="http://schemas.microsoft.com/office/drawing/2014/main" id="{8B003199-95C6-4E08-9D5D-E53DAF421B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10000"/>
                </a:schemeClr>
              </a:solidFill>
              <a:prstDash val="dash"/>
              <a:miter lim="800000"/>
              <a:headEnd/>
              <a:tailEnd/>
            </a:ln>
          </p:spPr>
        </p:sp>
        <p:sp>
          <p:nvSpPr>
            <p:cNvPr id="28" name="Freeform 23">
              <a:extLst>
                <a:ext uri="{FF2B5EF4-FFF2-40B4-BE49-F238E27FC236}">
                  <a16:creationId xmlns:a16="http://schemas.microsoft.com/office/drawing/2014/main" id="{6A2507B4-2AA4-44A1-93B1-D65EC73AF5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10000"/>
                </a:schemeClr>
              </a:solidFill>
              <a:prstDash val="solid"/>
              <a:miter lim="800000"/>
              <a:headEnd/>
              <a:tailEnd/>
            </a:ln>
          </p:spPr>
        </p:sp>
      </p:grpSp>
      <p:sp>
        <p:nvSpPr>
          <p:cNvPr id="30" name="Isosceles Triangle 29">
            <a:extLst>
              <a:ext uri="{FF2B5EF4-FFF2-40B4-BE49-F238E27FC236}">
                <a16:creationId xmlns:a16="http://schemas.microsoft.com/office/drawing/2014/main" id="{83CB2632-0822-4E49-A707-FA1B8A4D0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435823" y="3320139"/>
            <a:ext cx="300774" cy="259288"/>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schemeClr val="tx1"/>
              </a:solidFill>
            </a:endParaRPr>
          </a:p>
        </p:txBody>
      </p:sp>
      <p:sp>
        <p:nvSpPr>
          <p:cNvPr id="5" name="TextBox 4">
            <a:extLst>
              <a:ext uri="{FF2B5EF4-FFF2-40B4-BE49-F238E27FC236}">
                <a16:creationId xmlns:a16="http://schemas.microsoft.com/office/drawing/2014/main" id="{E811978C-E4B2-4E48-BCDC-E5755101C0E7}"/>
              </a:ext>
            </a:extLst>
          </p:cNvPr>
          <p:cNvSpPr txBox="1"/>
          <p:nvPr/>
        </p:nvSpPr>
        <p:spPr>
          <a:xfrm>
            <a:off x="315386" y="3977009"/>
            <a:ext cx="11206163" cy="1754326"/>
          </a:xfrm>
          <a:prstGeom prst="rect">
            <a:avLst/>
          </a:prstGeom>
          <a:noFill/>
        </p:spPr>
        <p:txBody>
          <a:bodyPr wrap="square" rtlCol="0">
            <a:spAutoFit/>
          </a:bodyPr>
          <a:lstStyle/>
          <a:p>
            <a:r>
              <a:rPr lang="en-US" sz="1800" dirty="0">
                <a:effectLst/>
                <a:latin typeface="Times" pitchFamily="2" charset="0"/>
                <a:ea typeface="Calibri" panose="020F0502020204030204" pitchFamily="34" charset="0"/>
                <a:cs typeface="Times" pitchFamily="2" charset="0"/>
              </a:rPr>
              <a:t>Husserl’s point is merely that the intentional object is the real object of the intention. Even more importantly: When he calls an object real, this characterization carries no metaphysical implications, nor does it imply that the object exists mind-independently It is merely to be taken as a descriptive characterization: The object is intuitively given in its bodily presence.</a:t>
            </a: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sz="3600" dirty="0"/>
          </a:p>
        </p:txBody>
      </p:sp>
      <p:sp>
        <p:nvSpPr>
          <p:cNvPr id="6" name="Title 5">
            <a:extLst>
              <a:ext uri="{FF2B5EF4-FFF2-40B4-BE49-F238E27FC236}">
                <a16:creationId xmlns:a16="http://schemas.microsoft.com/office/drawing/2014/main" id="{9DEBF6C5-7CB7-BCC7-E197-3D1624F3FF74}"/>
              </a:ext>
            </a:extLst>
          </p:cNvPr>
          <p:cNvSpPr>
            <a:spLocks noGrp="1"/>
          </p:cNvSpPr>
          <p:nvPr>
            <p:ph type="title"/>
          </p:nvPr>
        </p:nvSpPr>
        <p:spPr/>
        <p:txBody>
          <a:bodyPr>
            <a:normAutofit fontScale="90000"/>
          </a:bodyPr>
          <a:lstStyle/>
          <a:p>
            <a:r>
              <a:rPr lang="en-US" dirty="0"/>
              <a:t>Husserl’s Turn to Transcendental Philosophy: </a:t>
            </a:r>
            <a:br>
              <a:rPr lang="en-US" dirty="0"/>
            </a:br>
            <a:r>
              <a:rPr lang="en-US" sz="3100" b="1" dirty="0">
                <a:effectLst/>
                <a:latin typeface="Times New Roman" panose="02020603050405020304" pitchFamily="18" charset="0"/>
                <a:ea typeface="Calibri" panose="020F0502020204030204" pitchFamily="34" charset="0"/>
                <a:cs typeface="Times New Roman" panose="02020603050405020304" pitchFamily="18" charset="0"/>
              </a:rPr>
              <a:t>Presuppositionless, </a:t>
            </a:r>
            <a:r>
              <a:rPr lang="en-US" sz="3100" b="1" dirty="0" err="1">
                <a:effectLst/>
                <a:latin typeface="Times New Roman" panose="02020603050405020304" pitchFamily="18" charset="0"/>
                <a:ea typeface="Calibri" panose="020F0502020204030204" pitchFamily="34" charset="0"/>
                <a:cs typeface="Times New Roman" panose="02020603050405020304" pitchFamily="18" charset="0"/>
              </a:rPr>
              <a:t>Epoché</a:t>
            </a:r>
            <a:r>
              <a:rPr lang="en-US" sz="3100" b="1" dirty="0">
                <a:effectLst/>
                <a:latin typeface="Times New Roman" panose="02020603050405020304" pitchFamily="18" charset="0"/>
                <a:ea typeface="Calibri" panose="020F0502020204030204" pitchFamily="34" charset="0"/>
                <a:cs typeface="Times New Roman" panose="02020603050405020304" pitchFamily="18" charset="0"/>
              </a:rPr>
              <a:t>, Reduction, and Transcendental Idealism </a:t>
            </a:r>
            <a:br>
              <a:rPr lang="en-TR" sz="3100" dirty="0">
                <a:effectLst/>
                <a:latin typeface="Calibri" panose="020F0502020204030204" pitchFamily="34" charset="0"/>
                <a:ea typeface="Calibri" panose="020F0502020204030204" pitchFamily="34" charset="0"/>
                <a:cs typeface="Times New Roman" panose="02020603050405020304" pitchFamily="18" charset="0"/>
              </a:rPr>
            </a:br>
            <a:endParaRPr lang="en-US" sz="3100" dirty="0"/>
          </a:p>
        </p:txBody>
      </p:sp>
    </p:spTree>
    <p:extLst>
      <p:ext uri="{BB962C8B-B14F-4D97-AF65-F5344CB8AC3E}">
        <p14:creationId xmlns:p14="http://schemas.microsoft.com/office/powerpoint/2010/main" val="409506474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5326C-F8C6-8547-9F10-E2C83E4732AF}"/>
              </a:ext>
            </a:extLst>
          </p:cNvPr>
          <p:cNvSpPr>
            <a:spLocks noGrp="1"/>
          </p:cNvSpPr>
          <p:nvPr>
            <p:ph type="title"/>
          </p:nvPr>
        </p:nvSpPr>
        <p:spPr>
          <a:xfrm>
            <a:off x="6400800" y="1007707"/>
            <a:ext cx="5791199" cy="4519094"/>
          </a:xfrm>
        </p:spPr>
        <p:txBody>
          <a:bodyPr>
            <a:normAutofit fontScale="90000"/>
          </a:bodyPr>
          <a:lstStyle/>
          <a:p>
            <a:pPr lvl="0">
              <a:lnSpc>
                <a:spcPct val="115000"/>
              </a:lnSpc>
            </a:pP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r>
              <a:rPr lang="en-US" sz="1800" dirty="0">
                <a:solidFill>
                  <a:srgbClr val="000000"/>
                </a:solidFill>
                <a:effectLst/>
                <a:latin typeface="Times" pitchFamily="2" charset="0"/>
                <a:ea typeface="Calibri" panose="020F0502020204030204" pitchFamily="34" charset="0"/>
                <a:cs typeface="Times" pitchFamily="2" charset="0"/>
              </a:rPr>
              <a:t>Phenomenology is presented as a new, critical, and rigorous science, and Husserl takes its task to consist of a disclosure and examination of all the fundamental claims and assumptions that are presupposed by the positive (objective, dogmatic) sciences.</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solidFill>
                  <a:srgbClr val="000000"/>
                </a:solidFill>
                <a:effectLst/>
                <a:latin typeface="Times" pitchFamily="2" charset="0"/>
                <a:ea typeface="Calibri" panose="020F0502020204030204" pitchFamily="34" charset="0"/>
                <a:cs typeface="Times" pitchFamily="2" charset="0"/>
              </a:rPr>
              <a:t>The task of phenomenology is to thematize and elucidate the philosophical core questions concerning the being and nature of reality. Husserl, however, argues that it is impossible to carry out this investigation with the required radicality if one simply presupposes and accepts the metaphysical and epistemological assumptions that characterize our daily life, which is implicitly and unquestionably accepted by all of the positive sciences.</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i="1" dirty="0">
                <a:solidFill>
                  <a:srgbClr val="000000"/>
                </a:solidFill>
                <a:effectLst/>
                <a:latin typeface="Times" pitchFamily="2" charset="0"/>
                <a:ea typeface="Calibri" panose="020F0502020204030204" pitchFamily="34" charset="0"/>
                <a:cs typeface="Times" pitchFamily="2" charset="0"/>
              </a:rPr>
              <a:t> </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endParaRPr lang="tr-TR" sz="3200" dirty="0"/>
          </a:p>
        </p:txBody>
      </p:sp>
      <p:sp>
        <p:nvSpPr>
          <p:cNvPr id="7" name="Freeform: Shape 6">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tx1">
              <a:lumMod val="75000"/>
              <a:lumOff val="2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8">
            <a:extLst>
              <a:ext uri="{FF2B5EF4-FFF2-40B4-BE49-F238E27FC236}">
                <a16:creationId xmlns:a16="http://schemas.microsoft.com/office/drawing/2014/main" id="{F55FFF17-D3D5-4F58-BA56-54EA901CE0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rgbClr val="40404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extBox 2">
            <a:extLst>
              <a:ext uri="{FF2B5EF4-FFF2-40B4-BE49-F238E27FC236}">
                <a16:creationId xmlns:a16="http://schemas.microsoft.com/office/drawing/2014/main" id="{410CB095-EC15-594A-A5DA-B39D557C9569}"/>
              </a:ext>
            </a:extLst>
          </p:cNvPr>
          <p:cNvSpPr txBox="1"/>
          <p:nvPr/>
        </p:nvSpPr>
        <p:spPr>
          <a:xfrm>
            <a:off x="0" y="1007707"/>
            <a:ext cx="6024154" cy="1015663"/>
          </a:xfrm>
          <a:prstGeom prst="rect">
            <a:avLst/>
          </a:prstGeom>
          <a:noFill/>
        </p:spPr>
        <p:txBody>
          <a:bodyPr wrap="square" rtlCol="0">
            <a:spAutoFit/>
          </a:bodyPr>
          <a:lstStyle/>
          <a:p>
            <a:r>
              <a:rPr lang="tr-TR" sz="6000" dirty="0" err="1">
                <a:solidFill>
                  <a:schemeClr val="bg1"/>
                </a:solidFill>
              </a:rPr>
              <a:t>Presuppositionless</a:t>
            </a:r>
            <a:endParaRPr lang="tr-TR" sz="6000" dirty="0">
              <a:solidFill>
                <a:schemeClr val="bg2"/>
              </a:solidFill>
            </a:endParaRPr>
          </a:p>
        </p:txBody>
      </p:sp>
    </p:spTree>
    <p:extLst>
      <p:ext uri="{BB962C8B-B14F-4D97-AF65-F5344CB8AC3E}">
        <p14:creationId xmlns:p14="http://schemas.microsoft.com/office/powerpoint/2010/main" val="92312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73240-88D0-8E41-964C-494DC4582530}"/>
              </a:ext>
            </a:extLst>
          </p:cNvPr>
          <p:cNvSpPr>
            <a:spLocks noGrp="1"/>
          </p:cNvSpPr>
          <p:nvPr>
            <p:ph type="title"/>
          </p:nvPr>
        </p:nvSpPr>
        <p:spPr>
          <a:xfrm>
            <a:off x="640080" y="719725"/>
            <a:ext cx="2752354" cy="2709275"/>
          </a:xfrm>
          <a:prstGeom prst="ellipse">
            <a:avLst/>
          </a:prstGeom>
          <a:solidFill>
            <a:schemeClr val="tx1"/>
          </a:solidFill>
          <a:ln w="174625" cmpd="thinThick">
            <a:solidFill>
              <a:schemeClr val="tx1"/>
            </a:solidFill>
          </a:ln>
        </p:spPr>
        <p:txBody>
          <a:bodyPr anchor="ctr">
            <a:noAutofit/>
          </a:bodyPr>
          <a:lstStyle/>
          <a:p>
            <a:pPr algn="ctr"/>
            <a:r>
              <a:rPr lang="tr-TR" sz="2400" dirty="0" err="1">
                <a:solidFill>
                  <a:schemeClr val="bg1"/>
                </a:solidFill>
              </a:rPr>
              <a:t>Epoché</a:t>
            </a:r>
            <a:endParaRPr lang="tr-TR" sz="2000" dirty="0">
              <a:solidFill>
                <a:schemeClr val="bg1"/>
              </a:solidFill>
            </a:endParaRPr>
          </a:p>
        </p:txBody>
      </p:sp>
      <p:sp>
        <p:nvSpPr>
          <p:cNvPr id="4" name="Rectangle 3">
            <a:extLst>
              <a:ext uri="{FF2B5EF4-FFF2-40B4-BE49-F238E27FC236}">
                <a16:creationId xmlns:a16="http://schemas.microsoft.com/office/drawing/2014/main" id="{A770B3C1-601D-1A44-B2FF-743FB661B658}"/>
              </a:ext>
            </a:extLst>
          </p:cNvPr>
          <p:cNvSpPr/>
          <p:nvPr/>
        </p:nvSpPr>
        <p:spPr>
          <a:xfrm>
            <a:off x="5654351" y="3429000"/>
            <a:ext cx="5381202" cy="4385816"/>
          </a:xfrm>
          <a:prstGeom prst="rect">
            <a:avLst/>
          </a:prstGeom>
        </p:spPr>
        <p:txBody>
          <a:bodyPr wrap="square">
            <a:spAutoFit/>
          </a:bodyPr>
          <a:lstStyle/>
          <a:p>
            <a:pPr marL="342900" lvl="0" indent="-342900" algn="just">
              <a:lnSpc>
                <a:spcPct val="115000"/>
              </a:lnSpc>
              <a:buFont typeface="+mj-lt"/>
              <a:buAutoNum type="alphaLcParenR"/>
            </a:pPr>
            <a:r>
              <a:rPr lang="en-US" sz="1800" dirty="0">
                <a:solidFill>
                  <a:srgbClr val="000000"/>
                </a:solidFill>
                <a:effectLst/>
                <a:latin typeface="Times" pitchFamily="2" charset="0"/>
                <a:ea typeface="Calibri" panose="020F0502020204030204" pitchFamily="34" charset="0"/>
                <a:cs typeface="Times" pitchFamily="2" charset="0"/>
              </a:rPr>
              <a:t>The </a:t>
            </a:r>
            <a:r>
              <a:rPr lang="en-US" sz="1800" dirty="0" err="1">
                <a:solidFill>
                  <a:srgbClr val="000000"/>
                </a:solidFill>
                <a:effectLst/>
                <a:latin typeface="Times" pitchFamily="2" charset="0"/>
                <a:ea typeface="Calibri" panose="020F0502020204030204" pitchFamily="34" charset="0"/>
                <a:cs typeface="Times" pitchFamily="2" charset="0"/>
              </a:rPr>
              <a:t>epoché</a:t>
            </a:r>
            <a:r>
              <a:rPr lang="en-US" sz="1800" dirty="0">
                <a:solidFill>
                  <a:srgbClr val="000000"/>
                </a:solidFill>
                <a:effectLst/>
                <a:latin typeface="Times" pitchFamily="2" charset="0"/>
                <a:ea typeface="Calibri" panose="020F0502020204030204" pitchFamily="34" charset="0"/>
                <a:cs typeface="Times" pitchFamily="2" charset="0"/>
              </a:rPr>
              <a:t> entails a change of attitude toward reality, and not an exclusion of reality. It is only through such a suspension that we will be able to approach reality in a way that will allow for a disclosure of its true sense</a:t>
            </a: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mj-lt"/>
              <a:buAutoNum type="alphaLcParen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a:solidFill>
                  <a:srgbClr val="000000"/>
                </a:solidFill>
                <a:effectLst/>
                <a:latin typeface="Times" pitchFamily="2" charset="0"/>
                <a:ea typeface="Calibri" panose="020F0502020204030204" pitchFamily="34" charset="0"/>
                <a:cs typeface="Times" pitchFamily="2" charset="0"/>
              </a:rPr>
              <a:t>To speak of the </a:t>
            </a:r>
            <a:r>
              <a:rPr lang="en-US" sz="1800" i="1" dirty="0">
                <a:solidFill>
                  <a:srgbClr val="000000"/>
                </a:solidFill>
                <a:effectLst/>
                <a:latin typeface="Times" pitchFamily="2" charset="0"/>
                <a:ea typeface="Calibri" panose="020F0502020204030204" pitchFamily="34" charset="0"/>
                <a:cs typeface="Times" pitchFamily="2" charset="0"/>
              </a:rPr>
              <a:t>sense </a:t>
            </a:r>
            <a:r>
              <a:rPr lang="en-US" sz="1800" dirty="0">
                <a:solidFill>
                  <a:srgbClr val="000000"/>
                </a:solidFill>
                <a:effectLst/>
                <a:latin typeface="Times" pitchFamily="2" charset="0"/>
                <a:ea typeface="Calibri" panose="020F0502020204030204" pitchFamily="34" charset="0"/>
                <a:cs typeface="Times" pitchFamily="2" charset="0"/>
              </a:rPr>
              <a:t>of reality in this context does not, as Husserl will continually emphasize, imply that the </a:t>
            </a:r>
            <a:r>
              <a:rPr lang="en-US" sz="1800" i="1" dirty="0">
                <a:solidFill>
                  <a:srgbClr val="000000"/>
                </a:solidFill>
                <a:effectLst/>
                <a:latin typeface="Times" pitchFamily="2" charset="0"/>
                <a:ea typeface="Calibri" panose="020F0502020204030204" pitchFamily="34" charset="0"/>
                <a:cs typeface="Times" pitchFamily="2" charset="0"/>
              </a:rPr>
              <a:t>being </a:t>
            </a:r>
            <a:r>
              <a:rPr lang="en-US" sz="1800" dirty="0">
                <a:solidFill>
                  <a:srgbClr val="000000"/>
                </a:solidFill>
                <a:effectLst/>
                <a:latin typeface="Times" pitchFamily="2" charset="0"/>
                <a:ea typeface="Calibri" panose="020F0502020204030204" pitchFamily="34" charset="0"/>
                <a:cs typeface="Times" pitchFamily="2" charset="0"/>
              </a:rPr>
              <a:t>of reality, that is, the really existing world, is somehow excluded from the phenomenological sphere of research.</a:t>
            </a: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br>
              <a:rPr lang="tr-TR" sz="3600" dirty="0">
                <a:solidFill>
                  <a:schemeClr val="bg2">
                    <a:lumMod val="25000"/>
                  </a:schemeClr>
                </a:solidFill>
              </a:rPr>
            </a:br>
            <a:endParaRPr lang="tr-TR" sz="3600" dirty="0">
              <a:solidFill>
                <a:schemeClr val="bg2">
                  <a:lumMod val="25000"/>
                </a:schemeClr>
              </a:solidFill>
            </a:endParaRPr>
          </a:p>
        </p:txBody>
      </p:sp>
    </p:spTree>
    <p:extLst>
      <p:ext uri="{BB962C8B-B14F-4D97-AF65-F5344CB8AC3E}">
        <p14:creationId xmlns:p14="http://schemas.microsoft.com/office/powerpoint/2010/main" val="2529901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87F4F1C-8D3D-4EC1-B72D-A0470A5A0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D1E3DD61-64DB-46AD-B249-E273CD86B05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296011"/>
            <a:ext cx="12192000" cy="3561989"/>
            <a:chOff x="0" y="3296011"/>
            <a:chExt cx="12192000" cy="3561989"/>
          </a:xfrm>
          <a:effectLst>
            <a:outerShdw blurRad="254000" dist="152400" dir="16200000" rotWithShape="0">
              <a:prstClr val="black">
                <a:alpha val="10000"/>
              </a:prstClr>
            </a:outerShdw>
          </a:effectLst>
        </p:grpSpPr>
        <p:grpSp>
          <p:nvGrpSpPr>
            <p:cNvPr id="10" name="Group 9">
              <a:extLst>
                <a:ext uri="{FF2B5EF4-FFF2-40B4-BE49-F238E27FC236}">
                  <a16:creationId xmlns:a16="http://schemas.microsoft.com/office/drawing/2014/main" id="{0D7053D3-590A-4E94-B092-C96EAF744C3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3681702"/>
              <a:ext cx="12192000" cy="3176298"/>
              <a:chOff x="0" y="3681702"/>
              <a:chExt cx="12192000" cy="3176298"/>
            </a:xfrm>
          </p:grpSpPr>
          <p:sp>
            <p:nvSpPr>
              <p:cNvPr id="14" name="Freeform: Shape 13">
                <a:extLst>
                  <a:ext uri="{FF2B5EF4-FFF2-40B4-BE49-F238E27FC236}">
                    <a16:creationId xmlns:a16="http://schemas.microsoft.com/office/drawing/2014/main" id="{2EB67199-6FF0-4DED-89D1-BAEA95F9F5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A0BEEB-C008-4150-A935-C6AAF537DA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1" name="Group 10">
              <a:extLst>
                <a:ext uri="{FF2B5EF4-FFF2-40B4-BE49-F238E27FC236}">
                  <a16:creationId xmlns:a16="http://schemas.microsoft.com/office/drawing/2014/main" id="{05148B0F-801C-45A1-80C1-EEC25A22A7C6}"/>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44" y="3296011"/>
              <a:ext cx="12191456" cy="2849975"/>
              <a:chOff x="544" y="3296011"/>
              <a:chExt cx="12191456" cy="2849975"/>
            </a:xfrm>
          </p:grpSpPr>
          <p:sp>
            <p:nvSpPr>
              <p:cNvPr id="12" name="Freeform: Shape 11">
                <a:extLst>
                  <a:ext uri="{FF2B5EF4-FFF2-40B4-BE49-F238E27FC236}">
                    <a16:creationId xmlns:a16="http://schemas.microsoft.com/office/drawing/2014/main" id="{E7715ED9-C8CE-4651-82AA-1C4B5F14A0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B911230A-EF3B-4760-9087-E4FBE05BD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blipFill>
                <a:blip r:embed="rId2">
                  <a:alphaModFix amt="57000"/>
                </a:blip>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sp>
        <p:nvSpPr>
          <p:cNvPr id="2" name="Title 1">
            <a:extLst>
              <a:ext uri="{FF2B5EF4-FFF2-40B4-BE49-F238E27FC236}">
                <a16:creationId xmlns:a16="http://schemas.microsoft.com/office/drawing/2014/main" id="{C08AD093-12CF-AF9D-452B-9EE65AE2FB2F}"/>
              </a:ext>
            </a:extLst>
          </p:cNvPr>
          <p:cNvSpPr>
            <a:spLocks noGrp="1"/>
          </p:cNvSpPr>
          <p:nvPr>
            <p:ph type="title"/>
          </p:nvPr>
        </p:nvSpPr>
        <p:spPr>
          <a:xfrm>
            <a:off x="838199" y="1120676"/>
            <a:ext cx="7021513" cy="2308324"/>
          </a:xfrm>
        </p:spPr>
        <p:txBody>
          <a:bodyPr vert="horz" lIns="91440" tIns="45720" rIns="91440" bIns="45720" rtlCol="0" anchor="b">
            <a:normAutofit/>
          </a:bodyPr>
          <a:lstStyle/>
          <a:p>
            <a:pPr lvl="0" algn="just">
              <a:lnSpc>
                <a:spcPct val="115000"/>
              </a:lnSpc>
              <a:spcAft>
                <a:spcPts val="100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2000" dirty="0">
                <a:solidFill>
                  <a:schemeClr val="bg1"/>
                </a:solidFill>
                <a:effectLst/>
                <a:latin typeface="Times" pitchFamily="2" charset="0"/>
                <a:ea typeface="Calibri" panose="020F0502020204030204" pitchFamily="34" charset="0"/>
                <a:cs typeface="Times" pitchFamily="2" charset="0"/>
              </a:rPr>
              <a:t>c) Husserl occasionally speaks of the </a:t>
            </a:r>
            <a:r>
              <a:rPr lang="en-US" sz="2000" dirty="0" err="1">
                <a:solidFill>
                  <a:schemeClr val="bg1"/>
                </a:solidFill>
                <a:effectLst/>
                <a:latin typeface="Times" pitchFamily="2" charset="0"/>
                <a:ea typeface="Calibri" panose="020F0502020204030204" pitchFamily="34" charset="0"/>
                <a:cs typeface="Times" pitchFamily="2" charset="0"/>
              </a:rPr>
              <a:t>epoché</a:t>
            </a:r>
            <a:r>
              <a:rPr lang="en-US" sz="2000" dirty="0">
                <a:solidFill>
                  <a:schemeClr val="bg1"/>
                </a:solidFill>
                <a:effectLst/>
                <a:latin typeface="Times" pitchFamily="2" charset="0"/>
                <a:ea typeface="Calibri" panose="020F0502020204030204" pitchFamily="34" charset="0"/>
                <a:cs typeface="Times" pitchFamily="2" charset="0"/>
              </a:rPr>
              <a:t> as the condition of possibility for the reduction. The </a:t>
            </a:r>
            <a:r>
              <a:rPr lang="en-US" sz="2000" dirty="0" err="1">
                <a:solidFill>
                  <a:schemeClr val="bg1"/>
                </a:solidFill>
                <a:effectLst/>
                <a:latin typeface="Times" pitchFamily="2" charset="0"/>
                <a:ea typeface="Calibri" panose="020F0502020204030204" pitchFamily="34" charset="0"/>
                <a:cs typeface="Times" pitchFamily="2" charset="0"/>
              </a:rPr>
              <a:t>epoche</a:t>
            </a:r>
            <a:r>
              <a:rPr lang="en-US" sz="2000" dirty="0">
                <a:solidFill>
                  <a:schemeClr val="bg1"/>
                </a:solidFill>
                <a:effectLst/>
                <a:latin typeface="Times" pitchFamily="2" charset="0"/>
                <a:ea typeface="Calibri" panose="020F0502020204030204" pitchFamily="34" charset="0"/>
                <a:cs typeface="Times" pitchFamily="2" charset="0"/>
              </a:rPr>
              <a:t> is the term for our abrupt suspension of a naive metaphysical attitude, and it can consequently be likened to a philosophical gate of entry.</a:t>
            </a:r>
            <a:endParaRPr lang="en-TR"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5558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3C47C2-33A2-44B2-BEAB-FEB679075C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3324"/>
            <a:ext cx="12192000" cy="6861324"/>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3">
            <a:extLst>
              <a:ext uri="{FF2B5EF4-FFF2-40B4-BE49-F238E27FC236}">
                <a16:creationId xmlns:a16="http://schemas.microsoft.com/office/drawing/2014/main" id="{AD182BA8-54AD-4D9F-8264-B0FA8BB47D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246925" y="-479"/>
            <a:ext cx="9468701" cy="6858478"/>
          </a:xfrm>
          <a:custGeom>
            <a:avLst/>
            <a:gdLst>
              <a:gd name="connsiteX0" fmla="*/ 0 w 8078051"/>
              <a:gd name="connsiteY0" fmla="*/ 0 h 5829300"/>
              <a:gd name="connsiteX1" fmla="*/ 4453793 w 8078051"/>
              <a:gd name="connsiteY1" fmla="*/ 0 h 5829300"/>
              <a:gd name="connsiteX2" fmla="*/ 5363426 w 8078051"/>
              <a:gd name="connsiteY2" fmla="*/ 0 h 5829300"/>
              <a:gd name="connsiteX3" fmla="*/ 5368184 w 8078051"/>
              <a:gd name="connsiteY3" fmla="*/ 0 h 5829300"/>
              <a:gd name="connsiteX4" fmla="*/ 8078051 w 8078051"/>
              <a:gd name="connsiteY4" fmla="*/ 5829300 h 5829300"/>
              <a:gd name="connsiteX5" fmla="*/ 1743926 w 8078051"/>
              <a:gd name="connsiteY5" fmla="*/ 5829300 h 5829300"/>
              <a:gd name="connsiteX6" fmla="*/ 1744148 w 8078051"/>
              <a:gd name="connsiteY6" fmla="*/ 5828822 h 5829300"/>
              <a:gd name="connsiteX7" fmla="*/ 0 w 8078051"/>
              <a:gd name="connsiteY7" fmla="*/ 5828822 h 582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1" h="5829300">
                <a:moveTo>
                  <a:pt x="0" y="0"/>
                </a:moveTo>
                <a:lnTo>
                  <a:pt x="4453793" y="0"/>
                </a:lnTo>
                <a:lnTo>
                  <a:pt x="5363426" y="0"/>
                </a:lnTo>
                <a:lnTo>
                  <a:pt x="5368184" y="0"/>
                </a:lnTo>
                <a:lnTo>
                  <a:pt x="8078051" y="5829300"/>
                </a:lnTo>
                <a:lnTo>
                  <a:pt x="1743926" y="5829300"/>
                </a:lnTo>
                <a:lnTo>
                  <a:pt x="1744148" y="5828822"/>
                </a:lnTo>
                <a:lnTo>
                  <a:pt x="0" y="5828822"/>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16">
            <a:extLst>
              <a:ext uri="{FF2B5EF4-FFF2-40B4-BE49-F238E27FC236}">
                <a16:creationId xmlns:a16="http://schemas.microsoft.com/office/drawing/2014/main" id="{4ED83379-0499-45E1-AB78-6AA230F964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479"/>
            <a:ext cx="9324977" cy="6858479"/>
          </a:xfrm>
          <a:custGeom>
            <a:avLst/>
            <a:gdLst>
              <a:gd name="connsiteX0" fmla="*/ 1246925 w 9324977"/>
              <a:gd name="connsiteY0" fmla="*/ 0 h 6858479"/>
              <a:gd name="connsiteX1" fmla="*/ 5076797 w 9324977"/>
              <a:gd name="connsiteY1" fmla="*/ 0 h 6858479"/>
              <a:gd name="connsiteX2" fmla="*/ 6143025 w 9324977"/>
              <a:gd name="connsiteY2" fmla="*/ 0 h 6858479"/>
              <a:gd name="connsiteX3" fmla="*/ 6148602 w 9324977"/>
              <a:gd name="connsiteY3" fmla="*/ 0 h 6858479"/>
              <a:gd name="connsiteX4" fmla="*/ 9324977 w 9324977"/>
              <a:gd name="connsiteY4" fmla="*/ 6858478 h 6858479"/>
              <a:gd name="connsiteX5" fmla="*/ 3359025 w 9324977"/>
              <a:gd name="connsiteY5" fmla="*/ 6858478 h 6858479"/>
              <a:gd name="connsiteX6" fmla="*/ 3359025 w 9324977"/>
              <a:gd name="connsiteY6" fmla="*/ 6858479 h 6858479"/>
              <a:gd name="connsiteX7" fmla="*/ 0 w 9324977"/>
              <a:gd name="connsiteY7" fmla="*/ 6858479 h 6858479"/>
              <a:gd name="connsiteX8" fmla="*/ 0 w 9324977"/>
              <a:gd name="connsiteY8" fmla="*/ 479 h 6858479"/>
              <a:gd name="connsiteX9" fmla="*/ 1246925 w 9324977"/>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24977" h="6858479">
                <a:moveTo>
                  <a:pt x="1246925" y="0"/>
                </a:moveTo>
                <a:lnTo>
                  <a:pt x="5076797" y="0"/>
                </a:lnTo>
                <a:lnTo>
                  <a:pt x="6143025" y="0"/>
                </a:lnTo>
                <a:lnTo>
                  <a:pt x="6148602" y="0"/>
                </a:lnTo>
                <a:lnTo>
                  <a:pt x="9324977" y="6858478"/>
                </a:lnTo>
                <a:lnTo>
                  <a:pt x="3359025" y="6858478"/>
                </a:lnTo>
                <a:lnTo>
                  <a:pt x="3359025" y="6858479"/>
                </a:lnTo>
                <a:lnTo>
                  <a:pt x="0" y="6858479"/>
                </a:lnTo>
                <a:lnTo>
                  <a:pt x="0" y="479"/>
                </a:lnTo>
                <a:lnTo>
                  <a:pt x="1246925"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E9B342E-4894-202C-1268-548432C04DDF}"/>
              </a:ext>
            </a:extLst>
          </p:cNvPr>
          <p:cNvSpPr>
            <a:spLocks noGrp="1"/>
          </p:cNvSpPr>
          <p:nvPr>
            <p:ph type="title"/>
          </p:nvPr>
        </p:nvSpPr>
        <p:spPr>
          <a:xfrm>
            <a:off x="242596" y="671804"/>
            <a:ext cx="7035282" cy="6186196"/>
          </a:xfrm>
        </p:spPr>
        <p:txBody>
          <a:bodyPr vert="horz" lIns="91440" tIns="45720" rIns="91440" bIns="45720" rtlCol="0" anchor="b">
            <a:normAutofit fontScale="90000"/>
          </a:bodyPr>
          <a:lstStyle/>
          <a:p>
            <a:pPr lvl="0">
              <a:lnSpc>
                <a:spcPct val="115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Reduction</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effectLst/>
                <a:latin typeface="Times" pitchFamily="2" charset="0"/>
                <a:ea typeface="Calibri" panose="020F0502020204030204" pitchFamily="34" charset="0"/>
                <a:cs typeface="Times" pitchFamily="2" charset="0"/>
              </a:rPr>
              <a:t>The </a:t>
            </a:r>
            <a:r>
              <a:rPr lang="en-US" sz="1800" i="1" dirty="0">
                <a:effectLst/>
                <a:latin typeface="Times" pitchFamily="2" charset="0"/>
                <a:ea typeface="Calibri" panose="020F0502020204030204" pitchFamily="34" charset="0"/>
                <a:cs typeface="Times" pitchFamily="2" charset="0"/>
              </a:rPr>
              <a:t>reduction </a:t>
            </a:r>
            <a:r>
              <a:rPr lang="en-US" sz="1800" dirty="0">
                <a:effectLst/>
                <a:latin typeface="Times" pitchFamily="2" charset="0"/>
                <a:ea typeface="Calibri" panose="020F0502020204030204" pitchFamily="34" charset="0"/>
                <a:cs typeface="Times" pitchFamily="2" charset="0"/>
              </a:rPr>
              <a:t>is the term for our thematization of the correlation between subjectivity and world. This is a long and difficult analysis that </a:t>
            </a:r>
            <a:r>
              <a:rPr lang="en-US" sz="1800" i="1" dirty="0">
                <a:effectLst/>
                <a:latin typeface="Times" pitchFamily="2" charset="0"/>
                <a:ea typeface="Calibri" panose="020F0502020204030204" pitchFamily="34" charset="0"/>
                <a:cs typeface="Times" pitchFamily="2" charset="0"/>
              </a:rPr>
              <a:t>leads </a:t>
            </a:r>
            <a:r>
              <a:rPr lang="en-US" sz="1800" dirty="0">
                <a:effectLst/>
                <a:latin typeface="Times" pitchFamily="2" charset="0"/>
                <a:ea typeface="Calibri" panose="020F0502020204030204" pitchFamily="34" charset="0"/>
                <a:cs typeface="Times" pitchFamily="2" charset="0"/>
              </a:rPr>
              <a:t>from the natural sphere </a:t>
            </a:r>
            <a:r>
              <a:rPr lang="en-US" sz="1800" i="1" dirty="0">
                <a:effectLst/>
                <a:latin typeface="Times" pitchFamily="2" charset="0"/>
                <a:ea typeface="Calibri" panose="020F0502020204030204" pitchFamily="34" charset="0"/>
                <a:cs typeface="Times" pitchFamily="2" charset="0"/>
              </a:rPr>
              <a:t>back to (re-</a:t>
            </a:r>
            <a:r>
              <a:rPr lang="en-US" sz="1800" i="1" dirty="0" err="1">
                <a:effectLst/>
                <a:latin typeface="Times" pitchFamily="2" charset="0"/>
                <a:ea typeface="Calibri" panose="020F0502020204030204" pitchFamily="34" charset="0"/>
                <a:cs typeface="Times" pitchFamily="2" charset="0"/>
              </a:rPr>
              <a:t>ducere</a:t>
            </a:r>
            <a:r>
              <a:rPr lang="en-US" sz="1800" i="1" dirty="0">
                <a:effectLst/>
                <a:latin typeface="Times" pitchFamily="2" charset="0"/>
                <a:ea typeface="Calibri" panose="020F0502020204030204" pitchFamily="34" charset="0"/>
                <a:cs typeface="Times" pitchFamily="2" charset="0"/>
              </a:rPr>
              <a:t>) </a:t>
            </a:r>
            <a:r>
              <a:rPr lang="en-US" sz="1800" dirty="0">
                <a:effectLst/>
                <a:latin typeface="Times" pitchFamily="2" charset="0"/>
                <a:ea typeface="Calibri" panose="020F0502020204030204" pitchFamily="34" charset="0"/>
                <a:cs typeface="Times" pitchFamily="2" charset="0"/>
              </a:rPr>
              <a:t>its transcendental foundation.</a:t>
            </a:r>
            <a:br>
              <a:rPr lang="en-US" sz="1800" dirty="0">
                <a:effectLst/>
                <a:latin typeface="Times" pitchFamily="2" charset="0"/>
                <a:ea typeface="Calibri" panose="020F0502020204030204" pitchFamily="34" charset="0"/>
                <a:cs typeface="Times" pitchFamily="2"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effectLst/>
                <a:latin typeface="Times" pitchFamily="2" charset="0"/>
                <a:ea typeface="Calibri" panose="020F0502020204030204" pitchFamily="34" charset="0"/>
                <a:cs typeface="Times" pitchFamily="2" charset="0"/>
              </a:rPr>
              <a:t>Both </a:t>
            </a:r>
            <a:r>
              <a:rPr lang="en-US" sz="1800" dirty="0" err="1">
                <a:effectLst/>
                <a:latin typeface="Times" pitchFamily="2" charset="0"/>
                <a:ea typeface="Calibri" panose="020F0502020204030204" pitchFamily="34" charset="0"/>
                <a:cs typeface="Times" pitchFamily="2" charset="0"/>
              </a:rPr>
              <a:t>epoché</a:t>
            </a:r>
            <a:r>
              <a:rPr lang="en-US" sz="1800" dirty="0">
                <a:effectLst/>
                <a:latin typeface="Times" pitchFamily="2" charset="0"/>
                <a:ea typeface="Calibri" panose="020F0502020204030204" pitchFamily="34" charset="0"/>
                <a:cs typeface="Times" pitchFamily="2" charset="0"/>
              </a:rPr>
              <a:t> and reduction can consequently be seen as elements of a transcendental reflection, the purpose of which is to liberate us from a natural(</a:t>
            </a:r>
            <a:r>
              <a:rPr lang="en-US" sz="1800" dirty="0" err="1">
                <a:effectLst/>
                <a:latin typeface="Times" pitchFamily="2" charset="0"/>
                <a:ea typeface="Calibri" panose="020F0502020204030204" pitchFamily="34" charset="0"/>
                <a:cs typeface="Times" pitchFamily="2" charset="0"/>
              </a:rPr>
              <a:t>istic</a:t>
            </a:r>
            <a:r>
              <a:rPr lang="en-US" sz="1800" dirty="0">
                <a:effectLst/>
                <a:latin typeface="Times" pitchFamily="2" charset="0"/>
                <a:ea typeface="Calibri" panose="020F0502020204030204" pitchFamily="34" charset="0"/>
                <a:cs typeface="Times" pitchFamily="2" charset="0"/>
              </a:rPr>
              <a:t>) dogmatism and to make us aware of our own constitutive (that is, cognitive, meaning-giving) contribution.</a:t>
            </a:r>
            <a:br>
              <a:rPr lang="en-US" sz="1800" dirty="0">
                <a:effectLst/>
                <a:latin typeface="Times" pitchFamily="2" charset="0"/>
                <a:ea typeface="Calibri" panose="020F0502020204030204" pitchFamily="34" charset="0"/>
                <a:cs typeface="Times" pitchFamily="2"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effectLst/>
                <a:latin typeface="Times" pitchFamily="2" charset="0"/>
                <a:ea typeface="Calibri" panose="020F0502020204030204" pitchFamily="34" charset="0"/>
                <a:cs typeface="Times" pitchFamily="2" charset="0"/>
              </a:rPr>
              <a:t>To perform the </a:t>
            </a:r>
            <a:r>
              <a:rPr lang="en-US" sz="1800" dirty="0" err="1">
                <a:effectLst/>
                <a:latin typeface="Times" pitchFamily="2" charset="0"/>
                <a:ea typeface="Calibri" panose="020F0502020204030204" pitchFamily="34" charset="0"/>
                <a:cs typeface="Times" pitchFamily="2" charset="0"/>
              </a:rPr>
              <a:t>epoché</a:t>
            </a:r>
            <a:r>
              <a:rPr lang="en-US" sz="1800" dirty="0">
                <a:effectLst/>
                <a:latin typeface="Times" pitchFamily="2" charset="0"/>
                <a:ea typeface="Calibri" panose="020F0502020204030204" pitchFamily="34" charset="0"/>
                <a:cs typeface="Times" pitchFamily="2" charset="0"/>
              </a:rPr>
              <a:t> and the reduction is not to abstain from an investigation of the real world in order to focus on mental content and representations, as it has occasionally been claimed. The </a:t>
            </a:r>
            <a:r>
              <a:rPr lang="en-US" sz="1800" dirty="0" err="1">
                <a:effectLst/>
                <a:latin typeface="Times" pitchFamily="2" charset="0"/>
                <a:ea typeface="Calibri" panose="020F0502020204030204" pitchFamily="34" charset="0"/>
                <a:cs typeface="Times" pitchFamily="2" charset="0"/>
              </a:rPr>
              <a:t>epoché</a:t>
            </a:r>
            <a:r>
              <a:rPr lang="en-US" sz="1800" dirty="0">
                <a:effectLst/>
                <a:latin typeface="Times" pitchFamily="2" charset="0"/>
                <a:ea typeface="Calibri" panose="020F0502020204030204" pitchFamily="34" charset="0"/>
                <a:cs typeface="Times" pitchFamily="2" charset="0"/>
              </a:rPr>
              <a:t> and the reduction do not involve an exclusive turn toward inwardness, and they do not imply any loss. On the contrary, the fundamental change of attitude makes possible a decisive discovery and should consequently be understood as an </a:t>
            </a:r>
            <a:r>
              <a:rPr lang="en-US" sz="1800" i="1" dirty="0">
                <a:effectLst/>
                <a:latin typeface="Times" pitchFamily="2" charset="0"/>
                <a:ea typeface="Calibri" panose="020F0502020204030204" pitchFamily="34" charset="0"/>
                <a:cs typeface="Times" pitchFamily="2" charset="0"/>
              </a:rPr>
              <a:t>expansion </a:t>
            </a:r>
            <a:r>
              <a:rPr lang="en-US" sz="1800" dirty="0">
                <a:effectLst/>
                <a:latin typeface="Times" pitchFamily="2" charset="0"/>
                <a:ea typeface="Calibri" panose="020F0502020204030204" pitchFamily="34" charset="0"/>
                <a:cs typeface="Times" pitchFamily="2" charset="0"/>
              </a:rPr>
              <a:t>of our field of research.</a:t>
            </a:r>
            <a:br>
              <a:rPr lang="en-US" sz="1800" dirty="0">
                <a:effectLst/>
                <a:latin typeface="Times" pitchFamily="2" charset="0"/>
                <a:ea typeface="Calibri" panose="020F0502020204030204" pitchFamily="34" charset="0"/>
                <a:cs typeface="Times" pitchFamily="2"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effectLst/>
                <a:latin typeface="Times" pitchFamily="2" charset="0"/>
                <a:ea typeface="Calibri" panose="020F0502020204030204" pitchFamily="34" charset="0"/>
                <a:cs typeface="Times" pitchFamily="2" charset="0"/>
              </a:rPr>
              <a:t>Husserl himself compares the performance of the </a:t>
            </a:r>
            <a:r>
              <a:rPr lang="en-US" sz="1800" dirty="0" err="1">
                <a:effectLst/>
                <a:latin typeface="Times" pitchFamily="2" charset="0"/>
                <a:ea typeface="Calibri" panose="020F0502020204030204" pitchFamily="34" charset="0"/>
                <a:cs typeface="Times" pitchFamily="2" charset="0"/>
              </a:rPr>
              <a:t>epoché</a:t>
            </a:r>
            <a:r>
              <a:rPr lang="en-US" sz="1800" dirty="0">
                <a:effectLst/>
                <a:latin typeface="Times" pitchFamily="2" charset="0"/>
                <a:ea typeface="Calibri" panose="020F0502020204030204" pitchFamily="34" charset="0"/>
                <a:cs typeface="Times" pitchFamily="2" charset="0"/>
              </a:rPr>
              <a:t> with the transition </a:t>
            </a:r>
            <a:br>
              <a:rPr lang="en-US" sz="1800" dirty="0">
                <a:effectLst/>
                <a:latin typeface="Times" pitchFamily="2" charset="0"/>
                <a:ea typeface="Calibri" panose="020F0502020204030204" pitchFamily="34" charset="0"/>
                <a:cs typeface="Times" pitchFamily="2" charset="0"/>
              </a:rPr>
            </a:br>
            <a:r>
              <a:rPr lang="en-US" sz="1800" dirty="0">
                <a:effectLst/>
                <a:latin typeface="Times" pitchFamily="2" charset="0"/>
                <a:ea typeface="Calibri" panose="020F0502020204030204" pitchFamily="34" charset="0"/>
                <a:cs typeface="Times" pitchFamily="2" charset="0"/>
              </a:rPr>
              <a:t>from a two-dimensional to a three-dimensional life.</a:t>
            </a:r>
            <a:r>
              <a:rPr lang="en-TR" sz="900" dirty="0">
                <a:effectLst/>
              </a:rPr>
              <a:t> </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endParaRPr lang="en-US" sz="5400" kern="1200" dirty="0">
              <a:latin typeface="+mj-lt"/>
              <a:ea typeface="+mj-ea"/>
              <a:cs typeface="+mj-cs"/>
            </a:endParaRPr>
          </a:p>
        </p:txBody>
      </p:sp>
    </p:spTree>
    <p:extLst>
      <p:ext uri="{BB962C8B-B14F-4D97-AF65-F5344CB8AC3E}">
        <p14:creationId xmlns:p14="http://schemas.microsoft.com/office/powerpoint/2010/main" val="560290695"/>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FB946D7-1CA4-446E-8795-007CACFDE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192416F2-BC84-4D7C-80C6-6296C10C3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795338" y="981075"/>
            <a:ext cx="10601325" cy="4552949"/>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521E99-BB42-1B35-64FA-4197229276A6}"/>
              </a:ext>
            </a:extLst>
          </p:cNvPr>
          <p:cNvSpPr>
            <a:spLocks noGrp="1"/>
          </p:cNvSpPr>
          <p:nvPr>
            <p:ph type="title"/>
          </p:nvPr>
        </p:nvSpPr>
        <p:spPr>
          <a:xfrm>
            <a:off x="1537097" y="1428750"/>
            <a:ext cx="9117807" cy="3479152"/>
          </a:xfrm>
        </p:spPr>
        <p:txBody>
          <a:bodyPr vert="horz" lIns="91440" tIns="45720" rIns="91440" bIns="45720" rtlCol="0" anchor="b">
            <a:noAutofit/>
          </a:bodyPr>
          <a:lstStyle/>
          <a:p>
            <a:pPr marL="342900" lvl="0" indent="-342900">
              <a:lnSpc>
                <a:spcPct val="115000"/>
              </a:lnSpc>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Transcendental Idealism </a:t>
            </a:r>
            <a:br>
              <a:rPr lang="en-TR" sz="2000" dirty="0">
                <a:effectLst/>
                <a:latin typeface="Calibri" panose="020F0502020204030204" pitchFamily="34" charset="0"/>
                <a:ea typeface="Calibri" panose="020F0502020204030204" pitchFamily="34" charset="0"/>
                <a:cs typeface="Times New Roman" panose="02020603050405020304" pitchFamily="18" charset="0"/>
              </a:rPr>
            </a:b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br>
              <a:rPr lang="en-TR" sz="2000" dirty="0">
                <a:effectLst/>
                <a:latin typeface="Calibri" panose="020F0502020204030204" pitchFamily="34" charset="0"/>
                <a:ea typeface="Calibri" panose="020F0502020204030204" pitchFamily="34" charset="0"/>
                <a:cs typeface="Times New Roman" panose="02020603050405020304" pitchFamily="18" charset="0"/>
              </a:rPr>
            </a:br>
            <a:r>
              <a:rPr lang="en-US" sz="2000" dirty="0">
                <a:solidFill>
                  <a:srgbClr val="000000"/>
                </a:solidFill>
                <a:effectLst/>
                <a:latin typeface="Times" pitchFamily="2" charset="0"/>
                <a:ea typeface="Calibri" panose="020F0502020204030204" pitchFamily="34" charset="0"/>
                <a:cs typeface="Times" pitchFamily="2" charset="0"/>
              </a:rPr>
              <a:t>The perpetually functioning, but so far hidden, transcendental subjectivity is disclosed as the subjective condition of possibility for manifestation.</a:t>
            </a:r>
            <a:br>
              <a:rPr lang="en-TR" sz="2000" dirty="0">
                <a:effectLst/>
                <a:latin typeface="Calibri" panose="020F0502020204030204" pitchFamily="34" charset="0"/>
                <a:ea typeface="Calibri" panose="020F0502020204030204" pitchFamily="34" charset="0"/>
                <a:cs typeface="Times New Roman" panose="02020603050405020304" pitchFamily="18" charset="0"/>
              </a:rPr>
            </a:br>
            <a:r>
              <a:rPr lang="en-US" sz="2000" dirty="0">
                <a:solidFill>
                  <a:srgbClr val="000000"/>
                </a:solidFill>
                <a:effectLst/>
                <a:latin typeface="Times" pitchFamily="2" charset="0"/>
                <a:ea typeface="Calibri" panose="020F0502020204030204" pitchFamily="34" charset="0"/>
                <a:cs typeface="Times" pitchFamily="2" charset="0"/>
              </a:rPr>
              <a:t>The relation between the transcendental subject and the empirical subject is not a relation between two different subjects, but between two different self-apprehensions, a primary and a secondary. The transcendental subject is the subject in its primary constitutive function. The empirical subject is the same subject, but now apprehended and interpreted as an object in the world, that is, as a constituted and </a:t>
            </a:r>
            <a:r>
              <a:rPr lang="en-US" sz="2000" dirty="0" err="1">
                <a:solidFill>
                  <a:srgbClr val="000000"/>
                </a:solidFill>
                <a:effectLst/>
                <a:latin typeface="Times" pitchFamily="2" charset="0"/>
                <a:ea typeface="Calibri" panose="020F0502020204030204" pitchFamily="34" charset="0"/>
                <a:cs typeface="Times" pitchFamily="2" charset="0"/>
              </a:rPr>
              <a:t>mundanized</a:t>
            </a:r>
            <a:r>
              <a:rPr lang="en-US" sz="2000" dirty="0">
                <a:solidFill>
                  <a:srgbClr val="000000"/>
                </a:solidFill>
                <a:effectLst/>
                <a:latin typeface="Times" pitchFamily="2" charset="0"/>
                <a:ea typeface="Calibri" panose="020F0502020204030204" pitchFamily="34" charset="0"/>
                <a:cs typeface="Times" pitchFamily="2" charset="0"/>
              </a:rPr>
              <a:t> entity.</a:t>
            </a:r>
            <a:endParaRPr lang="en-US" sz="2000" kern="1200" dirty="0">
              <a:solidFill>
                <a:schemeClr val="tx1"/>
              </a:solidFill>
              <a:latin typeface="+mj-lt"/>
              <a:ea typeface="+mj-ea"/>
              <a:cs typeface="+mj-cs"/>
            </a:endParaRPr>
          </a:p>
        </p:txBody>
      </p:sp>
      <p:cxnSp>
        <p:nvCxnSpPr>
          <p:cNvPr id="11" name="Straight Connector 10">
            <a:extLst>
              <a:ext uri="{FF2B5EF4-FFF2-40B4-BE49-F238E27FC236}">
                <a16:creationId xmlns:a16="http://schemas.microsoft.com/office/drawing/2014/main" id="{2330623A-AB89-4E04-AC9A-2BAFBF85AE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352800" y="3771366"/>
            <a:ext cx="5486400"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0403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7FAE6E8-1D9E-4905-AAFE-978D331822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BF2CC5F-5A2D-9B7D-E65E-047C3B39D689}"/>
              </a:ext>
            </a:extLst>
          </p:cNvPr>
          <p:cNvSpPr>
            <a:spLocks noGrp="1"/>
          </p:cNvSpPr>
          <p:nvPr>
            <p:ph type="title"/>
          </p:nvPr>
        </p:nvSpPr>
        <p:spPr>
          <a:xfrm>
            <a:off x="831317" y="1354819"/>
            <a:ext cx="10361531" cy="5139287"/>
          </a:xfrm>
        </p:spPr>
        <p:txBody>
          <a:bodyPr vert="horz" lIns="91440" tIns="45720" rIns="91440" bIns="45720" rtlCol="0" anchor="b">
            <a:normAutofit fontScale="90000"/>
          </a:bodyPr>
          <a:lstStyle/>
          <a:p>
            <a:pPr marL="342900" lvl="0" indent="-342900">
              <a:lnSpc>
                <a:spcPct val="115000"/>
              </a:lnSpc>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dirty="0">
                <a:solidFill>
                  <a:schemeClr val="bg1"/>
                </a:solidFill>
                <a:effectLst/>
                <a:latin typeface="Times" pitchFamily="2" charset="0"/>
                <a:ea typeface="Calibri" panose="020F0502020204030204" pitchFamily="34" charset="0"/>
                <a:cs typeface="Times" pitchFamily="2" charset="0"/>
              </a:rPr>
              <a:t>	It is in this context that Husserl calls attention to the fact that subjectivity can be thematized in two radically different ways, namely in a natural or psychological reflection on the one hand, and in a pure or transcendental reflection on the other.</a:t>
            </a:r>
            <a:br>
              <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r>
              <a:rPr lang="en-US" sz="1800" dirty="0">
                <a:solidFill>
                  <a:schemeClr val="bg1"/>
                </a:solidFill>
                <a:effectLst/>
                <a:latin typeface="Times" pitchFamily="2" charset="0"/>
                <a:ea typeface="Calibri" panose="020F0502020204030204" pitchFamily="34" charset="0"/>
                <a:cs typeface="Times" pitchFamily="2" charset="0"/>
              </a:rPr>
              <a:t> </a:t>
            </a:r>
            <a:br>
              <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r>
              <a:rPr lang="en-US" sz="1800" dirty="0">
                <a:solidFill>
                  <a:schemeClr val="bg1"/>
                </a:solidFill>
                <a:effectLst/>
                <a:latin typeface="Times" pitchFamily="2" charset="0"/>
                <a:ea typeface="Calibri" panose="020F0502020204030204" pitchFamily="34" charset="0"/>
                <a:cs typeface="Times" pitchFamily="2" charset="0"/>
              </a:rPr>
              <a:t>It is true that transcendental phenomenology and metaphysics are two very different enterprises. Metaphysics remains to some extent pre-critical or naive. In its attempt to map out the building stones of reality it never leaves the natural attitude. It doesn't partake in the reflective move that is the defining moment of transcendental thought. Whereas meta- physics has a straightforward object-oriented nature, transcendental phenomenology does have a distinctly reflective orientation. But it is one thing to make this point, and something different to claim that transcendental phenomenology has no metaphysical impact whatsoever, as if it is in principle compatible with a variety of different metaphysical views.</a:t>
            </a:r>
            <a:br>
              <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r>
              <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br>
              <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r>
              <a:rPr lang="en-US" sz="1800" dirty="0">
                <a:solidFill>
                  <a:schemeClr val="bg1"/>
                </a:solidFill>
                <a:effectLst/>
                <a:latin typeface="Times" pitchFamily="2" charset="0"/>
                <a:ea typeface="Calibri" panose="020F0502020204030204" pitchFamily="34" charset="0"/>
                <a:cs typeface="Times" pitchFamily="2" charset="0"/>
              </a:rPr>
              <a:t>Constituting subjectivity or Constitution, must be understood as a process that allows for manifestation and signification, that is, it must be understood as a process that permits that which is constituted to appear, unfold, articulate, and show itself as what it is.</a:t>
            </a:r>
            <a:br>
              <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endParaRPr lang="en-US" sz="7200" kern="1200" dirty="0">
              <a:solidFill>
                <a:schemeClr val="bg1"/>
              </a:solidFill>
              <a:latin typeface="+mj-lt"/>
              <a:ea typeface="+mj-ea"/>
              <a:cs typeface="+mj-cs"/>
            </a:endParaRPr>
          </a:p>
        </p:txBody>
      </p:sp>
      <p:grpSp>
        <p:nvGrpSpPr>
          <p:cNvPr id="9" name="Group 8">
            <a:extLst>
              <a:ext uri="{FF2B5EF4-FFF2-40B4-BE49-F238E27FC236}">
                <a16:creationId xmlns:a16="http://schemas.microsoft.com/office/drawing/2014/main" id="{5F9D1CBF-A219-4C01-85A0-9DF6151EE27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79015" y="0"/>
            <a:ext cx="712985" cy="6858000"/>
            <a:chOff x="11479015" y="0"/>
            <a:chExt cx="712985" cy="6858000"/>
          </a:xfrm>
          <a:effectLst>
            <a:outerShdw blurRad="381000" dist="152400" dir="10800000" algn="ctr" rotWithShape="0">
              <a:schemeClr val="bg1">
                <a:alpha val="10000"/>
              </a:schemeClr>
            </a:outerShdw>
          </a:effectLst>
        </p:grpSpPr>
        <p:sp>
          <p:nvSpPr>
            <p:cNvPr id="10" name="Freeform: Shape 9">
              <a:extLst>
                <a:ext uri="{FF2B5EF4-FFF2-40B4-BE49-F238E27FC236}">
                  <a16:creationId xmlns:a16="http://schemas.microsoft.com/office/drawing/2014/main" id="{D9FC63AB-02B8-4DDD-8778-397188A370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79018" y="0"/>
              <a:ext cx="712982" cy="6858000"/>
            </a:xfrm>
            <a:custGeom>
              <a:avLst/>
              <a:gdLst>
                <a:gd name="connsiteX0" fmla="*/ 280560 w 712982"/>
                <a:gd name="connsiteY0" fmla="*/ 0 h 6858000"/>
                <a:gd name="connsiteX1" fmla="*/ 712982 w 712982"/>
                <a:gd name="connsiteY1" fmla="*/ 0 h 6858000"/>
                <a:gd name="connsiteX2" fmla="*/ 712982 w 712982"/>
                <a:gd name="connsiteY2" fmla="*/ 6858000 h 6858000"/>
                <a:gd name="connsiteX3" fmla="*/ 372527 w 712982"/>
                <a:gd name="connsiteY3" fmla="*/ 6858000 h 6858000"/>
                <a:gd name="connsiteX4" fmla="*/ 372901 w 712982"/>
                <a:gd name="connsiteY4" fmla="*/ 6835810 h 6858000"/>
                <a:gd name="connsiteX5" fmla="*/ 363017 w 712982"/>
                <a:gd name="connsiteY5" fmla="*/ 6518145 h 6858000"/>
                <a:gd name="connsiteX6" fmla="*/ 310498 w 712982"/>
                <a:gd name="connsiteY6" fmla="*/ 6393936 h 6858000"/>
                <a:gd name="connsiteX7" fmla="*/ 305420 w 712982"/>
                <a:gd name="connsiteY7" fmla="*/ 6355564 h 6858000"/>
                <a:gd name="connsiteX8" fmla="*/ 311030 w 712982"/>
                <a:gd name="connsiteY8" fmla="*/ 6267729 h 6858000"/>
                <a:gd name="connsiteX9" fmla="*/ 281440 w 712982"/>
                <a:gd name="connsiteY9" fmla="*/ 6090959 h 6858000"/>
                <a:gd name="connsiteX10" fmla="*/ 258928 w 712982"/>
                <a:gd name="connsiteY10" fmla="*/ 6026981 h 6858000"/>
                <a:gd name="connsiteX11" fmla="*/ 245105 w 712982"/>
                <a:gd name="connsiteY11" fmla="*/ 5991615 h 6858000"/>
                <a:gd name="connsiteX12" fmla="*/ 197441 w 712982"/>
                <a:gd name="connsiteY12" fmla="*/ 5807458 h 6858000"/>
                <a:gd name="connsiteX13" fmla="*/ 159115 w 712982"/>
                <a:gd name="connsiteY13" fmla="*/ 5727356 h 6858000"/>
                <a:gd name="connsiteX14" fmla="*/ 152306 w 712982"/>
                <a:gd name="connsiteY14" fmla="*/ 5705270 h 6858000"/>
                <a:gd name="connsiteX15" fmla="*/ 150939 w 712982"/>
                <a:gd name="connsiteY15" fmla="*/ 5580441 h 6858000"/>
                <a:gd name="connsiteX16" fmla="*/ 187956 w 712982"/>
                <a:gd name="connsiteY16" fmla="*/ 5482729 h 6858000"/>
                <a:gd name="connsiteX17" fmla="*/ 201902 w 712982"/>
                <a:gd name="connsiteY17" fmla="*/ 5463053 h 6858000"/>
                <a:gd name="connsiteX18" fmla="*/ 168174 w 712982"/>
                <a:gd name="connsiteY18" fmla="*/ 5205662 h 6858000"/>
                <a:gd name="connsiteX19" fmla="*/ 157186 w 712982"/>
                <a:gd name="connsiteY19" fmla="*/ 5166766 h 6858000"/>
                <a:gd name="connsiteX20" fmla="*/ 163999 w 712982"/>
                <a:gd name="connsiteY20" fmla="*/ 4972256 h 6858000"/>
                <a:gd name="connsiteX21" fmla="*/ 163388 w 712982"/>
                <a:gd name="connsiteY21" fmla="*/ 4915833 h 6858000"/>
                <a:gd name="connsiteX22" fmla="*/ 166361 w 712982"/>
                <a:gd name="connsiteY22" fmla="*/ 4712964 h 6858000"/>
                <a:gd name="connsiteX23" fmla="*/ 140122 w 712982"/>
                <a:gd name="connsiteY23" fmla="*/ 4687152 h 6858000"/>
                <a:gd name="connsiteX24" fmla="*/ 73058 w 712982"/>
                <a:gd name="connsiteY24" fmla="*/ 4611951 h 6858000"/>
                <a:gd name="connsiteX25" fmla="*/ 3979 w 712982"/>
                <a:gd name="connsiteY25" fmla="*/ 4456771 h 6858000"/>
                <a:gd name="connsiteX26" fmla="*/ 2091 w 712982"/>
                <a:gd name="connsiteY26" fmla="*/ 4412781 h 6858000"/>
                <a:gd name="connsiteX27" fmla="*/ 75905 w 712982"/>
                <a:gd name="connsiteY27" fmla="*/ 4292897 h 6858000"/>
                <a:gd name="connsiteX28" fmla="*/ 104434 w 712982"/>
                <a:gd name="connsiteY28" fmla="*/ 4235333 h 6858000"/>
                <a:gd name="connsiteX29" fmla="*/ 151065 w 712982"/>
                <a:gd name="connsiteY29" fmla="*/ 4075686 h 6858000"/>
                <a:gd name="connsiteX30" fmla="*/ 161243 w 712982"/>
                <a:gd name="connsiteY30" fmla="*/ 4061695 h 6858000"/>
                <a:gd name="connsiteX31" fmla="*/ 286285 w 712982"/>
                <a:gd name="connsiteY31" fmla="*/ 3933862 h 6858000"/>
                <a:gd name="connsiteX32" fmla="*/ 306926 w 712982"/>
                <a:gd name="connsiteY32" fmla="*/ 3905847 h 6858000"/>
                <a:gd name="connsiteX33" fmla="*/ 340015 w 712982"/>
                <a:gd name="connsiteY33" fmla="*/ 3871199 h 6858000"/>
                <a:gd name="connsiteX34" fmla="*/ 400111 w 712982"/>
                <a:gd name="connsiteY34" fmla="*/ 3767743 h 6858000"/>
                <a:gd name="connsiteX35" fmla="*/ 409694 w 712982"/>
                <a:gd name="connsiteY35" fmla="*/ 3646690 h 6858000"/>
                <a:gd name="connsiteX36" fmla="*/ 428447 w 712982"/>
                <a:gd name="connsiteY36" fmla="*/ 3499752 h 6858000"/>
                <a:gd name="connsiteX37" fmla="*/ 445033 w 712982"/>
                <a:gd name="connsiteY37" fmla="*/ 3437349 h 6858000"/>
                <a:gd name="connsiteX38" fmla="*/ 471431 w 712982"/>
                <a:gd name="connsiteY38" fmla="*/ 3272018 h 6858000"/>
                <a:gd name="connsiteX39" fmla="*/ 495919 w 712982"/>
                <a:gd name="connsiteY39" fmla="*/ 3153432 h 6858000"/>
                <a:gd name="connsiteX40" fmla="*/ 499541 w 712982"/>
                <a:gd name="connsiteY40" fmla="*/ 2985907 h 6858000"/>
                <a:gd name="connsiteX41" fmla="*/ 491640 w 712982"/>
                <a:gd name="connsiteY41" fmla="*/ 2905697 h 6858000"/>
                <a:gd name="connsiteX42" fmla="*/ 586592 w 712982"/>
                <a:gd name="connsiteY42" fmla="*/ 2746325 h 6858000"/>
                <a:gd name="connsiteX43" fmla="*/ 647211 w 712982"/>
                <a:gd name="connsiteY43" fmla="*/ 2620857 h 6858000"/>
                <a:gd name="connsiteX44" fmla="*/ 598120 w 712982"/>
                <a:gd name="connsiteY44" fmla="*/ 2501248 h 6858000"/>
                <a:gd name="connsiteX45" fmla="*/ 560897 w 712982"/>
                <a:gd name="connsiteY45" fmla="*/ 2471368 h 6858000"/>
                <a:gd name="connsiteX46" fmla="*/ 506928 w 712982"/>
                <a:gd name="connsiteY46" fmla="*/ 2272389 h 6858000"/>
                <a:gd name="connsiteX47" fmla="*/ 474122 w 712982"/>
                <a:gd name="connsiteY47" fmla="*/ 1983284 h 6858000"/>
                <a:gd name="connsiteX48" fmla="*/ 349180 w 712982"/>
                <a:gd name="connsiteY48" fmla="*/ 1510207 h 6858000"/>
                <a:gd name="connsiteX49" fmla="*/ 306451 w 712982"/>
                <a:gd name="connsiteY49" fmla="*/ 1430003 h 6858000"/>
                <a:gd name="connsiteX50" fmla="*/ 287747 w 712982"/>
                <a:gd name="connsiteY50" fmla="*/ 1336633 h 6858000"/>
                <a:gd name="connsiteX51" fmla="*/ 304326 w 712982"/>
                <a:gd name="connsiteY51" fmla="*/ 1298229 h 6858000"/>
                <a:gd name="connsiteX52" fmla="*/ 317671 w 712982"/>
                <a:gd name="connsiteY52" fmla="*/ 1136667 h 6858000"/>
                <a:gd name="connsiteX53" fmla="*/ 314959 w 712982"/>
                <a:gd name="connsiteY53" fmla="*/ 1106522 h 6858000"/>
                <a:gd name="connsiteX54" fmla="*/ 290675 w 712982"/>
                <a:gd name="connsiteY54" fmla="*/ 1004980 h 6858000"/>
                <a:gd name="connsiteX55" fmla="*/ 272712 w 712982"/>
                <a:gd name="connsiteY55" fmla="*/ 910357 h 6858000"/>
                <a:gd name="connsiteX56" fmla="*/ 270963 w 712982"/>
                <a:gd name="connsiteY56" fmla="*/ 667028 h 6858000"/>
                <a:gd name="connsiteX57" fmla="*/ 244986 w 712982"/>
                <a:gd name="connsiteY57" fmla="*/ 483131 h 6858000"/>
                <a:gd name="connsiteX58" fmla="*/ 241465 w 712982"/>
                <a:gd name="connsiteY58" fmla="*/ 397465 h 6858000"/>
                <a:gd name="connsiteX59" fmla="*/ 244890 w 712982"/>
                <a:gd name="connsiteY59" fmla="*/ 348507 h 6858000"/>
                <a:gd name="connsiteX60" fmla="*/ 293439 w 712982"/>
                <a:gd name="connsiteY60" fmla="*/ 233141 h 6858000"/>
                <a:gd name="connsiteX61" fmla="*/ 300513 w 712982"/>
                <a:gd name="connsiteY61" fmla="*/ 17206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712982" h="6858000">
                  <a:moveTo>
                    <a:pt x="280560" y="0"/>
                  </a:moveTo>
                  <a:lnTo>
                    <a:pt x="712982" y="0"/>
                  </a:lnTo>
                  <a:lnTo>
                    <a:pt x="712982" y="6858000"/>
                  </a:lnTo>
                  <a:lnTo>
                    <a:pt x="372527" y="6858000"/>
                  </a:lnTo>
                  <a:lnTo>
                    <a:pt x="372901" y="6835810"/>
                  </a:lnTo>
                  <a:cubicBezTo>
                    <a:pt x="343741" y="6729822"/>
                    <a:pt x="373381" y="6623551"/>
                    <a:pt x="363017" y="6518145"/>
                  </a:cubicBezTo>
                  <a:cubicBezTo>
                    <a:pt x="358372" y="6470360"/>
                    <a:pt x="362468" y="6422202"/>
                    <a:pt x="310498" y="6393936"/>
                  </a:cubicBezTo>
                  <a:cubicBezTo>
                    <a:pt x="303659" y="6390296"/>
                    <a:pt x="304819" y="6368800"/>
                    <a:pt x="305420" y="6355564"/>
                  </a:cubicBezTo>
                  <a:cubicBezTo>
                    <a:pt x="306594" y="6326166"/>
                    <a:pt x="314451" y="6296329"/>
                    <a:pt x="311030" y="6267729"/>
                  </a:cubicBezTo>
                  <a:cubicBezTo>
                    <a:pt x="304253" y="6208466"/>
                    <a:pt x="293104" y="6149393"/>
                    <a:pt x="281440" y="6090959"/>
                  </a:cubicBezTo>
                  <a:cubicBezTo>
                    <a:pt x="276978" y="6068911"/>
                    <a:pt x="266829" y="6048361"/>
                    <a:pt x="258928" y="6026981"/>
                  </a:cubicBezTo>
                  <a:cubicBezTo>
                    <a:pt x="254416" y="6015184"/>
                    <a:pt x="244605" y="6003083"/>
                    <a:pt x="245105" y="5991615"/>
                  </a:cubicBezTo>
                  <a:cubicBezTo>
                    <a:pt x="248075" y="5925141"/>
                    <a:pt x="216651" y="5867990"/>
                    <a:pt x="197441" y="5807458"/>
                  </a:cubicBezTo>
                  <a:cubicBezTo>
                    <a:pt x="188523" y="5779456"/>
                    <a:pt x="171697" y="5754078"/>
                    <a:pt x="159115" y="5727356"/>
                  </a:cubicBezTo>
                  <a:cubicBezTo>
                    <a:pt x="155717" y="5720411"/>
                    <a:pt x="152517" y="5712566"/>
                    <a:pt x="152306" y="5705270"/>
                  </a:cubicBezTo>
                  <a:cubicBezTo>
                    <a:pt x="151252" y="5663532"/>
                    <a:pt x="151674" y="5621922"/>
                    <a:pt x="150939" y="5580441"/>
                  </a:cubicBezTo>
                  <a:cubicBezTo>
                    <a:pt x="150326" y="5542748"/>
                    <a:pt x="147369" y="5505023"/>
                    <a:pt x="187956" y="5482729"/>
                  </a:cubicBezTo>
                  <a:cubicBezTo>
                    <a:pt x="194324" y="5479395"/>
                    <a:pt x="198291" y="5470181"/>
                    <a:pt x="201902" y="5463053"/>
                  </a:cubicBezTo>
                  <a:cubicBezTo>
                    <a:pt x="257480" y="5353065"/>
                    <a:pt x="249730" y="5298303"/>
                    <a:pt x="168174" y="5205662"/>
                  </a:cubicBezTo>
                  <a:cubicBezTo>
                    <a:pt x="159805" y="5196040"/>
                    <a:pt x="152161" y="5174340"/>
                    <a:pt x="157186" y="5166766"/>
                  </a:cubicBezTo>
                  <a:cubicBezTo>
                    <a:pt x="198743" y="5102508"/>
                    <a:pt x="186477" y="5038579"/>
                    <a:pt x="163999" y="4972256"/>
                  </a:cubicBezTo>
                  <a:cubicBezTo>
                    <a:pt x="158020" y="4955056"/>
                    <a:pt x="155299" y="4930181"/>
                    <a:pt x="163388" y="4915833"/>
                  </a:cubicBezTo>
                  <a:cubicBezTo>
                    <a:pt x="200708" y="4847649"/>
                    <a:pt x="186907" y="4780374"/>
                    <a:pt x="166361" y="4712964"/>
                  </a:cubicBezTo>
                  <a:cubicBezTo>
                    <a:pt x="163165" y="4702485"/>
                    <a:pt x="150748" y="4690669"/>
                    <a:pt x="140122" y="4687152"/>
                  </a:cubicBezTo>
                  <a:cubicBezTo>
                    <a:pt x="102452" y="4674589"/>
                    <a:pt x="86917" y="4644970"/>
                    <a:pt x="73058" y="4611951"/>
                  </a:cubicBezTo>
                  <a:cubicBezTo>
                    <a:pt x="50686" y="4559957"/>
                    <a:pt x="25516" y="4509149"/>
                    <a:pt x="3979" y="4456771"/>
                  </a:cubicBezTo>
                  <a:cubicBezTo>
                    <a:pt x="-1236" y="4443877"/>
                    <a:pt x="-726" y="4427139"/>
                    <a:pt x="2091" y="4412781"/>
                  </a:cubicBezTo>
                  <a:cubicBezTo>
                    <a:pt x="11653" y="4363733"/>
                    <a:pt x="45382" y="4329603"/>
                    <a:pt x="75905" y="4292897"/>
                  </a:cubicBezTo>
                  <a:cubicBezTo>
                    <a:pt x="89361" y="4276787"/>
                    <a:pt x="97880" y="4255660"/>
                    <a:pt x="104434" y="4235333"/>
                  </a:cubicBezTo>
                  <a:cubicBezTo>
                    <a:pt x="121200" y="4182569"/>
                    <a:pt x="135523" y="4128901"/>
                    <a:pt x="151065" y="4075686"/>
                  </a:cubicBezTo>
                  <a:cubicBezTo>
                    <a:pt x="152552" y="4070549"/>
                    <a:pt x="157315" y="4065932"/>
                    <a:pt x="161243" y="4061695"/>
                  </a:cubicBezTo>
                  <a:cubicBezTo>
                    <a:pt x="202828" y="4019095"/>
                    <a:pt x="244731" y="3976753"/>
                    <a:pt x="286285" y="3933862"/>
                  </a:cubicBezTo>
                  <a:cubicBezTo>
                    <a:pt x="294168" y="3925683"/>
                    <a:pt x="299393" y="3914571"/>
                    <a:pt x="306926" y="3905847"/>
                  </a:cubicBezTo>
                  <a:cubicBezTo>
                    <a:pt x="317292" y="3893589"/>
                    <a:pt x="326766" y="3878502"/>
                    <a:pt x="340015" y="3871199"/>
                  </a:cubicBezTo>
                  <a:cubicBezTo>
                    <a:pt x="381725" y="3848490"/>
                    <a:pt x="396760" y="3812013"/>
                    <a:pt x="400111" y="3767743"/>
                  </a:cubicBezTo>
                  <a:cubicBezTo>
                    <a:pt x="403294" y="3727294"/>
                    <a:pt x="405323" y="3686973"/>
                    <a:pt x="409694" y="3646690"/>
                  </a:cubicBezTo>
                  <a:cubicBezTo>
                    <a:pt x="414852" y="3597538"/>
                    <a:pt x="420910" y="3548579"/>
                    <a:pt x="428447" y="3499752"/>
                  </a:cubicBezTo>
                  <a:cubicBezTo>
                    <a:pt x="431696" y="3478619"/>
                    <a:pt x="435683" y="3456228"/>
                    <a:pt x="445033" y="3437349"/>
                  </a:cubicBezTo>
                  <a:cubicBezTo>
                    <a:pt x="470858" y="3384475"/>
                    <a:pt x="486179" y="3329236"/>
                    <a:pt x="471431" y="3272018"/>
                  </a:cubicBezTo>
                  <a:cubicBezTo>
                    <a:pt x="459682" y="3226180"/>
                    <a:pt x="472474" y="3185267"/>
                    <a:pt x="495919" y="3153432"/>
                  </a:cubicBezTo>
                  <a:cubicBezTo>
                    <a:pt x="538461" y="3095505"/>
                    <a:pt x="521296" y="3040311"/>
                    <a:pt x="499541" y="2985907"/>
                  </a:cubicBezTo>
                  <a:cubicBezTo>
                    <a:pt x="488276" y="2957871"/>
                    <a:pt x="486838" y="2934028"/>
                    <a:pt x="491640" y="2905697"/>
                  </a:cubicBezTo>
                  <a:cubicBezTo>
                    <a:pt x="502898" y="2840071"/>
                    <a:pt x="547705" y="2792141"/>
                    <a:pt x="586592" y="2746325"/>
                  </a:cubicBezTo>
                  <a:cubicBezTo>
                    <a:pt x="619786" y="2707275"/>
                    <a:pt x="636305" y="2665661"/>
                    <a:pt x="647211" y="2620857"/>
                  </a:cubicBezTo>
                  <a:cubicBezTo>
                    <a:pt x="661216" y="2564298"/>
                    <a:pt x="648982" y="2522027"/>
                    <a:pt x="598120" y="2501248"/>
                  </a:cubicBezTo>
                  <a:cubicBezTo>
                    <a:pt x="583733" y="2495506"/>
                    <a:pt x="566431" y="2484521"/>
                    <a:pt x="560897" y="2471368"/>
                  </a:cubicBezTo>
                  <a:cubicBezTo>
                    <a:pt x="533469" y="2407931"/>
                    <a:pt x="496686" y="2344634"/>
                    <a:pt x="506928" y="2272389"/>
                  </a:cubicBezTo>
                  <a:cubicBezTo>
                    <a:pt x="520879" y="2172517"/>
                    <a:pt x="509052" y="2077807"/>
                    <a:pt x="474122" y="1983284"/>
                  </a:cubicBezTo>
                  <a:cubicBezTo>
                    <a:pt x="417537" y="1829959"/>
                    <a:pt x="358639" y="1676886"/>
                    <a:pt x="349180" y="1510207"/>
                  </a:cubicBezTo>
                  <a:cubicBezTo>
                    <a:pt x="347619" y="1482573"/>
                    <a:pt x="326399" y="1451821"/>
                    <a:pt x="306451" y="1430003"/>
                  </a:cubicBezTo>
                  <a:cubicBezTo>
                    <a:pt x="268511" y="1388202"/>
                    <a:pt x="266127" y="1390512"/>
                    <a:pt x="287747" y="1336633"/>
                  </a:cubicBezTo>
                  <a:cubicBezTo>
                    <a:pt x="293070" y="1323756"/>
                    <a:pt x="295470" y="1308272"/>
                    <a:pt x="304326" y="1298229"/>
                  </a:cubicBezTo>
                  <a:cubicBezTo>
                    <a:pt x="349361" y="1247057"/>
                    <a:pt x="331041" y="1191986"/>
                    <a:pt x="317671" y="1136667"/>
                  </a:cubicBezTo>
                  <a:cubicBezTo>
                    <a:pt x="315148" y="1126990"/>
                    <a:pt x="311827" y="1115354"/>
                    <a:pt x="314959" y="1106522"/>
                  </a:cubicBezTo>
                  <a:cubicBezTo>
                    <a:pt x="329032" y="1066641"/>
                    <a:pt x="319157" y="1035231"/>
                    <a:pt x="290675" y="1004980"/>
                  </a:cubicBezTo>
                  <a:cubicBezTo>
                    <a:pt x="266138" y="978690"/>
                    <a:pt x="249805" y="947108"/>
                    <a:pt x="272712" y="910357"/>
                  </a:cubicBezTo>
                  <a:cubicBezTo>
                    <a:pt x="323486" y="828702"/>
                    <a:pt x="317578" y="747981"/>
                    <a:pt x="270963" y="667028"/>
                  </a:cubicBezTo>
                  <a:cubicBezTo>
                    <a:pt x="237707" y="609204"/>
                    <a:pt x="225082" y="549995"/>
                    <a:pt x="244986" y="483131"/>
                  </a:cubicBezTo>
                  <a:cubicBezTo>
                    <a:pt x="252708" y="457408"/>
                    <a:pt x="242285" y="426353"/>
                    <a:pt x="241465" y="397465"/>
                  </a:cubicBezTo>
                  <a:cubicBezTo>
                    <a:pt x="240850" y="381142"/>
                    <a:pt x="239176" y="363176"/>
                    <a:pt x="244890" y="348507"/>
                  </a:cubicBezTo>
                  <a:cubicBezTo>
                    <a:pt x="259350" y="309454"/>
                    <a:pt x="279299" y="272445"/>
                    <a:pt x="293439" y="233141"/>
                  </a:cubicBezTo>
                  <a:cubicBezTo>
                    <a:pt x="300152" y="214256"/>
                    <a:pt x="302437" y="192349"/>
                    <a:pt x="300513" y="172069"/>
                  </a:cubicBezTo>
                  <a:close/>
                </a:path>
              </a:pathLst>
            </a:custGeom>
            <a:solidFill>
              <a:srgbClr val="FFFF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AC0AB7ED-D983-4149-A166-B31B71163F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79015" y="0"/>
              <a:ext cx="712985" cy="6858000"/>
            </a:xfrm>
            <a:custGeom>
              <a:avLst/>
              <a:gdLst>
                <a:gd name="connsiteX0" fmla="*/ 280560 w 712985"/>
                <a:gd name="connsiteY0" fmla="*/ 0 h 6858000"/>
                <a:gd name="connsiteX1" fmla="*/ 712985 w 712985"/>
                <a:gd name="connsiteY1" fmla="*/ 0 h 6858000"/>
                <a:gd name="connsiteX2" fmla="*/ 712985 w 712985"/>
                <a:gd name="connsiteY2" fmla="*/ 6858000 h 6858000"/>
                <a:gd name="connsiteX3" fmla="*/ 372527 w 712985"/>
                <a:gd name="connsiteY3" fmla="*/ 6858000 h 6858000"/>
                <a:gd name="connsiteX4" fmla="*/ 372901 w 712985"/>
                <a:gd name="connsiteY4" fmla="*/ 6835810 h 6858000"/>
                <a:gd name="connsiteX5" fmla="*/ 363017 w 712985"/>
                <a:gd name="connsiteY5" fmla="*/ 6518145 h 6858000"/>
                <a:gd name="connsiteX6" fmla="*/ 310498 w 712985"/>
                <a:gd name="connsiteY6" fmla="*/ 6393936 h 6858000"/>
                <a:gd name="connsiteX7" fmla="*/ 305420 w 712985"/>
                <a:gd name="connsiteY7" fmla="*/ 6355564 h 6858000"/>
                <a:gd name="connsiteX8" fmla="*/ 311030 w 712985"/>
                <a:gd name="connsiteY8" fmla="*/ 6267729 h 6858000"/>
                <a:gd name="connsiteX9" fmla="*/ 281440 w 712985"/>
                <a:gd name="connsiteY9" fmla="*/ 6090959 h 6858000"/>
                <a:gd name="connsiteX10" fmla="*/ 258928 w 712985"/>
                <a:gd name="connsiteY10" fmla="*/ 6026981 h 6858000"/>
                <a:gd name="connsiteX11" fmla="*/ 245105 w 712985"/>
                <a:gd name="connsiteY11" fmla="*/ 5991615 h 6858000"/>
                <a:gd name="connsiteX12" fmla="*/ 197441 w 712985"/>
                <a:gd name="connsiteY12" fmla="*/ 5807458 h 6858000"/>
                <a:gd name="connsiteX13" fmla="*/ 159115 w 712985"/>
                <a:gd name="connsiteY13" fmla="*/ 5727356 h 6858000"/>
                <a:gd name="connsiteX14" fmla="*/ 152306 w 712985"/>
                <a:gd name="connsiteY14" fmla="*/ 5705270 h 6858000"/>
                <a:gd name="connsiteX15" fmla="*/ 150939 w 712985"/>
                <a:gd name="connsiteY15" fmla="*/ 5580441 h 6858000"/>
                <a:gd name="connsiteX16" fmla="*/ 187956 w 712985"/>
                <a:gd name="connsiteY16" fmla="*/ 5482729 h 6858000"/>
                <a:gd name="connsiteX17" fmla="*/ 201902 w 712985"/>
                <a:gd name="connsiteY17" fmla="*/ 5463053 h 6858000"/>
                <a:gd name="connsiteX18" fmla="*/ 168174 w 712985"/>
                <a:gd name="connsiteY18" fmla="*/ 5205662 h 6858000"/>
                <a:gd name="connsiteX19" fmla="*/ 157186 w 712985"/>
                <a:gd name="connsiteY19" fmla="*/ 5166766 h 6858000"/>
                <a:gd name="connsiteX20" fmla="*/ 163999 w 712985"/>
                <a:gd name="connsiteY20" fmla="*/ 4972256 h 6858000"/>
                <a:gd name="connsiteX21" fmla="*/ 163388 w 712985"/>
                <a:gd name="connsiteY21" fmla="*/ 4915833 h 6858000"/>
                <a:gd name="connsiteX22" fmla="*/ 166361 w 712985"/>
                <a:gd name="connsiteY22" fmla="*/ 4712964 h 6858000"/>
                <a:gd name="connsiteX23" fmla="*/ 140122 w 712985"/>
                <a:gd name="connsiteY23" fmla="*/ 4687152 h 6858000"/>
                <a:gd name="connsiteX24" fmla="*/ 73058 w 712985"/>
                <a:gd name="connsiteY24" fmla="*/ 4611951 h 6858000"/>
                <a:gd name="connsiteX25" fmla="*/ 3979 w 712985"/>
                <a:gd name="connsiteY25" fmla="*/ 4456771 h 6858000"/>
                <a:gd name="connsiteX26" fmla="*/ 2091 w 712985"/>
                <a:gd name="connsiteY26" fmla="*/ 4412781 h 6858000"/>
                <a:gd name="connsiteX27" fmla="*/ 75905 w 712985"/>
                <a:gd name="connsiteY27" fmla="*/ 4292897 h 6858000"/>
                <a:gd name="connsiteX28" fmla="*/ 104434 w 712985"/>
                <a:gd name="connsiteY28" fmla="*/ 4235333 h 6858000"/>
                <a:gd name="connsiteX29" fmla="*/ 151065 w 712985"/>
                <a:gd name="connsiteY29" fmla="*/ 4075686 h 6858000"/>
                <a:gd name="connsiteX30" fmla="*/ 161243 w 712985"/>
                <a:gd name="connsiteY30" fmla="*/ 4061695 h 6858000"/>
                <a:gd name="connsiteX31" fmla="*/ 286285 w 712985"/>
                <a:gd name="connsiteY31" fmla="*/ 3933862 h 6858000"/>
                <a:gd name="connsiteX32" fmla="*/ 306926 w 712985"/>
                <a:gd name="connsiteY32" fmla="*/ 3905847 h 6858000"/>
                <a:gd name="connsiteX33" fmla="*/ 340015 w 712985"/>
                <a:gd name="connsiteY33" fmla="*/ 3871199 h 6858000"/>
                <a:gd name="connsiteX34" fmla="*/ 400111 w 712985"/>
                <a:gd name="connsiteY34" fmla="*/ 3767743 h 6858000"/>
                <a:gd name="connsiteX35" fmla="*/ 409694 w 712985"/>
                <a:gd name="connsiteY35" fmla="*/ 3646690 h 6858000"/>
                <a:gd name="connsiteX36" fmla="*/ 428447 w 712985"/>
                <a:gd name="connsiteY36" fmla="*/ 3499752 h 6858000"/>
                <a:gd name="connsiteX37" fmla="*/ 445033 w 712985"/>
                <a:gd name="connsiteY37" fmla="*/ 3437349 h 6858000"/>
                <a:gd name="connsiteX38" fmla="*/ 471431 w 712985"/>
                <a:gd name="connsiteY38" fmla="*/ 3272018 h 6858000"/>
                <a:gd name="connsiteX39" fmla="*/ 495919 w 712985"/>
                <a:gd name="connsiteY39" fmla="*/ 3153432 h 6858000"/>
                <a:gd name="connsiteX40" fmla="*/ 499541 w 712985"/>
                <a:gd name="connsiteY40" fmla="*/ 2985907 h 6858000"/>
                <a:gd name="connsiteX41" fmla="*/ 491640 w 712985"/>
                <a:gd name="connsiteY41" fmla="*/ 2905697 h 6858000"/>
                <a:gd name="connsiteX42" fmla="*/ 586592 w 712985"/>
                <a:gd name="connsiteY42" fmla="*/ 2746325 h 6858000"/>
                <a:gd name="connsiteX43" fmla="*/ 647211 w 712985"/>
                <a:gd name="connsiteY43" fmla="*/ 2620857 h 6858000"/>
                <a:gd name="connsiteX44" fmla="*/ 598120 w 712985"/>
                <a:gd name="connsiteY44" fmla="*/ 2501248 h 6858000"/>
                <a:gd name="connsiteX45" fmla="*/ 560897 w 712985"/>
                <a:gd name="connsiteY45" fmla="*/ 2471368 h 6858000"/>
                <a:gd name="connsiteX46" fmla="*/ 506928 w 712985"/>
                <a:gd name="connsiteY46" fmla="*/ 2272389 h 6858000"/>
                <a:gd name="connsiteX47" fmla="*/ 474122 w 712985"/>
                <a:gd name="connsiteY47" fmla="*/ 1983284 h 6858000"/>
                <a:gd name="connsiteX48" fmla="*/ 349180 w 712985"/>
                <a:gd name="connsiteY48" fmla="*/ 1510207 h 6858000"/>
                <a:gd name="connsiteX49" fmla="*/ 306451 w 712985"/>
                <a:gd name="connsiteY49" fmla="*/ 1430003 h 6858000"/>
                <a:gd name="connsiteX50" fmla="*/ 287747 w 712985"/>
                <a:gd name="connsiteY50" fmla="*/ 1336633 h 6858000"/>
                <a:gd name="connsiteX51" fmla="*/ 304326 w 712985"/>
                <a:gd name="connsiteY51" fmla="*/ 1298229 h 6858000"/>
                <a:gd name="connsiteX52" fmla="*/ 317671 w 712985"/>
                <a:gd name="connsiteY52" fmla="*/ 1136667 h 6858000"/>
                <a:gd name="connsiteX53" fmla="*/ 314959 w 712985"/>
                <a:gd name="connsiteY53" fmla="*/ 1106522 h 6858000"/>
                <a:gd name="connsiteX54" fmla="*/ 290675 w 712985"/>
                <a:gd name="connsiteY54" fmla="*/ 1004980 h 6858000"/>
                <a:gd name="connsiteX55" fmla="*/ 272712 w 712985"/>
                <a:gd name="connsiteY55" fmla="*/ 910357 h 6858000"/>
                <a:gd name="connsiteX56" fmla="*/ 270963 w 712985"/>
                <a:gd name="connsiteY56" fmla="*/ 667028 h 6858000"/>
                <a:gd name="connsiteX57" fmla="*/ 244986 w 712985"/>
                <a:gd name="connsiteY57" fmla="*/ 483131 h 6858000"/>
                <a:gd name="connsiteX58" fmla="*/ 241465 w 712985"/>
                <a:gd name="connsiteY58" fmla="*/ 397465 h 6858000"/>
                <a:gd name="connsiteX59" fmla="*/ 244890 w 712985"/>
                <a:gd name="connsiteY59" fmla="*/ 348507 h 6858000"/>
                <a:gd name="connsiteX60" fmla="*/ 293439 w 712985"/>
                <a:gd name="connsiteY60" fmla="*/ 233141 h 6858000"/>
                <a:gd name="connsiteX61" fmla="*/ 300513 w 712985"/>
                <a:gd name="connsiteY61" fmla="*/ 17206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712985" h="6858000">
                  <a:moveTo>
                    <a:pt x="280560" y="0"/>
                  </a:moveTo>
                  <a:lnTo>
                    <a:pt x="712985" y="0"/>
                  </a:lnTo>
                  <a:lnTo>
                    <a:pt x="712985" y="6858000"/>
                  </a:lnTo>
                  <a:lnTo>
                    <a:pt x="372527" y="6858000"/>
                  </a:lnTo>
                  <a:lnTo>
                    <a:pt x="372901" y="6835810"/>
                  </a:lnTo>
                  <a:cubicBezTo>
                    <a:pt x="343741" y="6729822"/>
                    <a:pt x="373381" y="6623551"/>
                    <a:pt x="363017" y="6518145"/>
                  </a:cubicBezTo>
                  <a:cubicBezTo>
                    <a:pt x="358372" y="6470360"/>
                    <a:pt x="362468" y="6422202"/>
                    <a:pt x="310498" y="6393936"/>
                  </a:cubicBezTo>
                  <a:cubicBezTo>
                    <a:pt x="303659" y="6390296"/>
                    <a:pt x="304819" y="6368800"/>
                    <a:pt x="305420" y="6355564"/>
                  </a:cubicBezTo>
                  <a:cubicBezTo>
                    <a:pt x="306594" y="6326166"/>
                    <a:pt x="314451" y="6296329"/>
                    <a:pt x="311030" y="6267729"/>
                  </a:cubicBezTo>
                  <a:cubicBezTo>
                    <a:pt x="304253" y="6208466"/>
                    <a:pt x="293104" y="6149393"/>
                    <a:pt x="281440" y="6090959"/>
                  </a:cubicBezTo>
                  <a:cubicBezTo>
                    <a:pt x="276978" y="6068911"/>
                    <a:pt x="266829" y="6048361"/>
                    <a:pt x="258928" y="6026981"/>
                  </a:cubicBezTo>
                  <a:cubicBezTo>
                    <a:pt x="254416" y="6015184"/>
                    <a:pt x="244605" y="6003083"/>
                    <a:pt x="245105" y="5991615"/>
                  </a:cubicBezTo>
                  <a:cubicBezTo>
                    <a:pt x="248075" y="5925141"/>
                    <a:pt x="216651" y="5867990"/>
                    <a:pt x="197441" y="5807458"/>
                  </a:cubicBezTo>
                  <a:cubicBezTo>
                    <a:pt x="188523" y="5779456"/>
                    <a:pt x="171697" y="5754078"/>
                    <a:pt x="159115" y="5727356"/>
                  </a:cubicBezTo>
                  <a:cubicBezTo>
                    <a:pt x="155717" y="5720411"/>
                    <a:pt x="152517" y="5712566"/>
                    <a:pt x="152306" y="5705270"/>
                  </a:cubicBezTo>
                  <a:cubicBezTo>
                    <a:pt x="151252" y="5663532"/>
                    <a:pt x="151674" y="5621922"/>
                    <a:pt x="150939" y="5580441"/>
                  </a:cubicBezTo>
                  <a:cubicBezTo>
                    <a:pt x="150326" y="5542748"/>
                    <a:pt x="147369" y="5505023"/>
                    <a:pt x="187956" y="5482729"/>
                  </a:cubicBezTo>
                  <a:cubicBezTo>
                    <a:pt x="194324" y="5479395"/>
                    <a:pt x="198291" y="5470181"/>
                    <a:pt x="201902" y="5463053"/>
                  </a:cubicBezTo>
                  <a:cubicBezTo>
                    <a:pt x="257480" y="5353065"/>
                    <a:pt x="249730" y="5298303"/>
                    <a:pt x="168174" y="5205662"/>
                  </a:cubicBezTo>
                  <a:cubicBezTo>
                    <a:pt x="159805" y="5196040"/>
                    <a:pt x="152161" y="5174340"/>
                    <a:pt x="157186" y="5166766"/>
                  </a:cubicBezTo>
                  <a:cubicBezTo>
                    <a:pt x="198743" y="5102508"/>
                    <a:pt x="186477" y="5038579"/>
                    <a:pt x="163999" y="4972256"/>
                  </a:cubicBezTo>
                  <a:cubicBezTo>
                    <a:pt x="158020" y="4955056"/>
                    <a:pt x="155299" y="4930181"/>
                    <a:pt x="163388" y="4915833"/>
                  </a:cubicBezTo>
                  <a:cubicBezTo>
                    <a:pt x="200708" y="4847649"/>
                    <a:pt x="186907" y="4780374"/>
                    <a:pt x="166361" y="4712964"/>
                  </a:cubicBezTo>
                  <a:cubicBezTo>
                    <a:pt x="163165" y="4702485"/>
                    <a:pt x="150748" y="4690669"/>
                    <a:pt x="140122" y="4687152"/>
                  </a:cubicBezTo>
                  <a:cubicBezTo>
                    <a:pt x="102452" y="4674589"/>
                    <a:pt x="86917" y="4644970"/>
                    <a:pt x="73058" y="4611951"/>
                  </a:cubicBezTo>
                  <a:cubicBezTo>
                    <a:pt x="50686" y="4559957"/>
                    <a:pt x="25516" y="4509149"/>
                    <a:pt x="3979" y="4456771"/>
                  </a:cubicBezTo>
                  <a:cubicBezTo>
                    <a:pt x="-1236" y="4443877"/>
                    <a:pt x="-726" y="4427139"/>
                    <a:pt x="2091" y="4412781"/>
                  </a:cubicBezTo>
                  <a:cubicBezTo>
                    <a:pt x="11653" y="4363733"/>
                    <a:pt x="45382" y="4329603"/>
                    <a:pt x="75905" y="4292897"/>
                  </a:cubicBezTo>
                  <a:cubicBezTo>
                    <a:pt x="89361" y="4276787"/>
                    <a:pt x="97880" y="4255660"/>
                    <a:pt x="104434" y="4235333"/>
                  </a:cubicBezTo>
                  <a:cubicBezTo>
                    <a:pt x="121200" y="4182569"/>
                    <a:pt x="135523" y="4128901"/>
                    <a:pt x="151065" y="4075686"/>
                  </a:cubicBezTo>
                  <a:cubicBezTo>
                    <a:pt x="152552" y="4070549"/>
                    <a:pt x="157315" y="4065932"/>
                    <a:pt x="161243" y="4061695"/>
                  </a:cubicBezTo>
                  <a:cubicBezTo>
                    <a:pt x="202828" y="4019095"/>
                    <a:pt x="244731" y="3976753"/>
                    <a:pt x="286285" y="3933862"/>
                  </a:cubicBezTo>
                  <a:cubicBezTo>
                    <a:pt x="294168" y="3925683"/>
                    <a:pt x="299393" y="3914571"/>
                    <a:pt x="306926" y="3905847"/>
                  </a:cubicBezTo>
                  <a:cubicBezTo>
                    <a:pt x="317292" y="3893589"/>
                    <a:pt x="326766" y="3878502"/>
                    <a:pt x="340015" y="3871199"/>
                  </a:cubicBezTo>
                  <a:cubicBezTo>
                    <a:pt x="381725" y="3848490"/>
                    <a:pt x="396760" y="3812013"/>
                    <a:pt x="400111" y="3767743"/>
                  </a:cubicBezTo>
                  <a:cubicBezTo>
                    <a:pt x="403294" y="3727294"/>
                    <a:pt x="405323" y="3686973"/>
                    <a:pt x="409694" y="3646690"/>
                  </a:cubicBezTo>
                  <a:cubicBezTo>
                    <a:pt x="414852" y="3597538"/>
                    <a:pt x="420910" y="3548579"/>
                    <a:pt x="428447" y="3499752"/>
                  </a:cubicBezTo>
                  <a:cubicBezTo>
                    <a:pt x="431696" y="3478619"/>
                    <a:pt x="435683" y="3456228"/>
                    <a:pt x="445033" y="3437349"/>
                  </a:cubicBezTo>
                  <a:cubicBezTo>
                    <a:pt x="470858" y="3384475"/>
                    <a:pt x="486179" y="3329236"/>
                    <a:pt x="471431" y="3272018"/>
                  </a:cubicBezTo>
                  <a:cubicBezTo>
                    <a:pt x="459682" y="3226180"/>
                    <a:pt x="472474" y="3185267"/>
                    <a:pt x="495919" y="3153432"/>
                  </a:cubicBezTo>
                  <a:cubicBezTo>
                    <a:pt x="538461" y="3095505"/>
                    <a:pt x="521296" y="3040311"/>
                    <a:pt x="499541" y="2985907"/>
                  </a:cubicBezTo>
                  <a:cubicBezTo>
                    <a:pt x="488276" y="2957871"/>
                    <a:pt x="486838" y="2934028"/>
                    <a:pt x="491640" y="2905697"/>
                  </a:cubicBezTo>
                  <a:cubicBezTo>
                    <a:pt x="502898" y="2840071"/>
                    <a:pt x="547705" y="2792141"/>
                    <a:pt x="586592" y="2746325"/>
                  </a:cubicBezTo>
                  <a:cubicBezTo>
                    <a:pt x="619786" y="2707275"/>
                    <a:pt x="636305" y="2665661"/>
                    <a:pt x="647211" y="2620857"/>
                  </a:cubicBezTo>
                  <a:cubicBezTo>
                    <a:pt x="661216" y="2564298"/>
                    <a:pt x="648982" y="2522027"/>
                    <a:pt x="598120" y="2501248"/>
                  </a:cubicBezTo>
                  <a:cubicBezTo>
                    <a:pt x="583733" y="2495506"/>
                    <a:pt x="566431" y="2484521"/>
                    <a:pt x="560897" y="2471368"/>
                  </a:cubicBezTo>
                  <a:cubicBezTo>
                    <a:pt x="533469" y="2407931"/>
                    <a:pt x="496686" y="2344634"/>
                    <a:pt x="506928" y="2272389"/>
                  </a:cubicBezTo>
                  <a:cubicBezTo>
                    <a:pt x="520879" y="2172517"/>
                    <a:pt x="509052" y="2077807"/>
                    <a:pt x="474122" y="1983284"/>
                  </a:cubicBezTo>
                  <a:cubicBezTo>
                    <a:pt x="417537" y="1829959"/>
                    <a:pt x="358639" y="1676886"/>
                    <a:pt x="349180" y="1510207"/>
                  </a:cubicBezTo>
                  <a:cubicBezTo>
                    <a:pt x="347619" y="1482573"/>
                    <a:pt x="326399" y="1451821"/>
                    <a:pt x="306451" y="1430003"/>
                  </a:cubicBezTo>
                  <a:cubicBezTo>
                    <a:pt x="268511" y="1388202"/>
                    <a:pt x="266127" y="1390512"/>
                    <a:pt x="287747" y="1336633"/>
                  </a:cubicBezTo>
                  <a:cubicBezTo>
                    <a:pt x="293070" y="1323756"/>
                    <a:pt x="295470" y="1308272"/>
                    <a:pt x="304326" y="1298229"/>
                  </a:cubicBezTo>
                  <a:cubicBezTo>
                    <a:pt x="349361" y="1247057"/>
                    <a:pt x="331041" y="1191986"/>
                    <a:pt x="317671" y="1136667"/>
                  </a:cubicBezTo>
                  <a:cubicBezTo>
                    <a:pt x="315148" y="1126990"/>
                    <a:pt x="311827" y="1115354"/>
                    <a:pt x="314959" y="1106522"/>
                  </a:cubicBezTo>
                  <a:cubicBezTo>
                    <a:pt x="329032" y="1066641"/>
                    <a:pt x="319157" y="1035231"/>
                    <a:pt x="290675" y="1004980"/>
                  </a:cubicBezTo>
                  <a:cubicBezTo>
                    <a:pt x="266138" y="978690"/>
                    <a:pt x="249805" y="947108"/>
                    <a:pt x="272712" y="910357"/>
                  </a:cubicBezTo>
                  <a:cubicBezTo>
                    <a:pt x="323486" y="828702"/>
                    <a:pt x="317578" y="747981"/>
                    <a:pt x="270963" y="667028"/>
                  </a:cubicBezTo>
                  <a:cubicBezTo>
                    <a:pt x="237707" y="609204"/>
                    <a:pt x="225082" y="549995"/>
                    <a:pt x="244986" y="483131"/>
                  </a:cubicBezTo>
                  <a:cubicBezTo>
                    <a:pt x="252708" y="457408"/>
                    <a:pt x="242285" y="426353"/>
                    <a:pt x="241465" y="397465"/>
                  </a:cubicBezTo>
                  <a:cubicBezTo>
                    <a:pt x="240850" y="381142"/>
                    <a:pt x="239176" y="363176"/>
                    <a:pt x="244890" y="348507"/>
                  </a:cubicBezTo>
                  <a:cubicBezTo>
                    <a:pt x="259350" y="309454"/>
                    <a:pt x="279299" y="272445"/>
                    <a:pt x="293439" y="233141"/>
                  </a:cubicBezTo>
                  <a:cubicBezTo>
                    <a:pt x="300152" y="214256"/>
                    <a:pt x="302437" y="192349"/>
                    <a:pt x="300513" y="172069"/>
                  </a:cubicBezTo>
                  <a:close/>
                </a:path>
              </a:pathLst>
            </a:custGeom>
            <a:blipFill>
              <a:blip r:embed="rId2">
                <a:alphaModFix amt="57000"/>
              </a:blip>
              <a:tile tx="0" ty="0" sx="100000" sy="100000" flip="none" algn="tl"/>
            </a:bli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Tree>
    <p:extLst>
      <p:ext uri="{BB962C8B-B14F-4D97-AF65-F5344CB8AC3E}">
        <p14:creationId xmlns:p14="http://schemas.microsoft.com/office/powerpoint/2010/main" val="27897638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TotalTime>
  <Words>1061</Words>
  <Application>Microsoft Macintosh PowerPoint</Application>
  <PresentationFormat>Widescreen</PresentationFormat>
  <Paragraphs>24</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Times</vt:lpstr>
      <vt:lpstr>Times New Roman</vt:lpstr>
      <vt:lpstr>Office Theme</vt:lpstr>
      <vt:lpstr> PHI 421 Contemporary Philosophy  Week 3  </vt:lpstr>
      <vt:lpstr>Today’s Class:  Husserl’s Turn to Transcendental Philosophy:    Presuppositionless, Epoché, Reduction, and Transcendental Idealism  </vt:lpstr>
      <vt:lpstr>Husserl’s Turn to Transcendental Philosophy:  Presuppositionless, Epoché, Reduction, and Transcendental Idealism  </vt:lpstr>
      <vt:lpstr>     Phenomenology is presented as a new, critical, and rigorous science, and Husserl takes its task to consist of a disclosure and examination of all the fundamental claims and assumptions that are presupposed by the positive (objective, dogmatic) sciences.  The task of phenomenology is to thematize and elucidate the philosophical core questions concerning the being and nature of reality. Husserl, however, argues that it is impossible to carry out this investigation with the required radicality if one simply presupposes and accepts the metaphysical and epistemological assumptions that characterize our daily life, which is implicitly and unquestionably accepted by all of the positive sciences.     </vt:lpstr>
      <vt:lpstr>Epoché</vt:lpstr>
      <vt:lpstr>c) Husserl occasionally speaks of the epoché as the condition of possibility for the reduction. The epoche is the term for our abrupt suspension of a naive metaphysical attitude, and it can consequently be likened to a philosophical gate of entry.</vt:lpstr>
      <vt:lpstr>Reduction   The reduction is the term for our thematization of the correlation between subjectivity and world. This is a long and difficult analysis that leads from the natural sphere back to (re-ducere) its transcendental foundation.  Both epoché and reduction can consequently be seen as elements of a transcendental reflection, the purpose of which is to liberate us from a natural(istic) dogmatism and to make us aware of our own constitutive (that is, cognitive, meaning-giving) contribution.  To perform the epoché and the reduction is not to abstain from an investigation of the real world in order to focus on mental content and representations, as it has occasionally been claimed. The epoché and the reduction do not involve an exclusive turn toward inwardness, and they do not imply any loss. On the contrary, the fundamental change of attitude makes possible a decisive discovery and should consequently be understood as an expansion of our field of research.  Husserl himself compares the performance of the epoché with the transition  from a two-dimensional to a three-dimensional life.  </vt:lpstr>
      <vt:lpstr> Transcendental Idealism    The perpetually functioning, but so far hidden, transcendental subjectivity is disclosed as the subjective condition of possibility for manifestation. The relation between the transcendental subject and the empirical subject is not a relation between two different subjects, but between two different self-apprehensions, a primary and a secondary. The transcendental subject is the subject in its primary constitutive function. The empirical subject is the same subject, but now apprehended and interpreted as an object in the world, that is, as a constituted and mundanized entity.</vt:lpstr>
      <vt:lpstr> It is in this context that Husserl calls attention to the fact that subjectivity can be thematized in two radically different ways, namely in a natural or psychological reflection on the one hand, and in a pure or transcendental reflection on the other.   It is true that transcendental phenomenology and metaphysics are two very different enterprises. Metaphysics remains to some extent pre-critical or naive. In its attempt to map out the building stones of reality it never leaves the natural attitude. It doesn't partake in the reflective move that is the defining moment of transcendental thought. Whereas meta- physics has a straightforward object-oriented nature, transcendental phenomenology does have a distinctly reflective orientation. But it is one thing to make this point, and something different to claim that transcendental phenomenology has no metaphysical impact whatsoever, as if it is in principle compatible with a variety of different metaphysical views.   Constituting subjectivity or Constitution, must be understood as a process that allows for manifestation and signification, that is, it must be understood as a process that permits that which is constituted to appear, unfold, articulate, and show itself as what it is. </vt:lpstr>
      <vt:lpstr>  Problem:  According to Husserl, every object must necessarily be understood in its correlation to experiencing (constituting) subjectivity if dogmatic pre-suppositions are to be avoided. But if a decisive break with ontological dogmatism demands and implies a return to the field of givenness, any assertion concerning the existence of an absolutely mind-independent reality seems unacceptable. We are thus confronted with Husserl's idealism, leading to a sort of solipsism.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4. ULUSAL  ÇAĞDAŞ SİYASET FELSEFESİ SEMPOZYUMU   5-6 ARALIK 2019  ANKARA ÜNİVERSİTESİ DTCF FARABİ SALONU     GÜLBEN SALMAN</dc:title>
  <dc:creator>Gulben Salman</dc:creator>
  <cp:lastModifiedBy>Gulben Salman</cp:lastModifiedBy>
  <cp:revision>7</cp:revision>
  <dcterms:created xsi:type="dcterms:W3CDTF">2019-12-04T19:52:09Z</dcterms:created>
  <dcterms:modified xsi:type="dcterms:W3CDTF">2022-10-06T05:47:36Z</dcterms:modified>
</cp:coreProperties>
</file>