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84" r:id="rId4"/>
    <p:sldId id="1085" r:id="rId5"/>
    <p:sldId id="1086" r:id="rId6"/>
    <p:sldId id="1087" r:id="rId7"/>
    <p:sldId id="1088" r:id="rId8"/>
    <p:sldId id="1089" r:id="rId9"/>
    <p:sldId id="1090" r:id="rId10"/>
    <p:sldId id="1091" r:id="rId11"/>
    <p:sldId id="1092" r:id="rId12"/>
    <p:sldId id="1093" r:id="rId13"/>
    <p:sldId id="1083"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1471" autoAdjust="0"/>
  </p:normalViewPr>
  <p:slideViewPr>
    <p:cSldViewPr snapToGrid="0">
      <p:cViewPr varScale="1">
        <p:scale>
          <a:sx n="79" d="100"/>
          <a:sy n="79" d="100"/>
        </p:scale>
        <p:origin x="166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2/25/2020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2/25/2020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2/25/2020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2/25/2020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2/25/2020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2/25/2020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2/25/2020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2/25/2020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2/25/2020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2/25/2020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2/25/2020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2/25/2020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38048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2/25/2020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2/25/2020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2/25/2020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2/25/2020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2/25/2020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2/25/2020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473292" y="2492991"/>
            <a:ext cx="8137603" cy="904863"/>
          </a:xfrm>
          <a:prstGeom prst="rect">
            <a:avLst/>
          </a:prstGeom>
        </p:spPr>
        <p:txBody>
          <a:bodyPr wrap="square">
            <a:spAutoFit/>
          </a:bodyPr>
          <a:lstStyle/>
          <a:p>
            <a:pPr marL="0" lvl="1" algn="ctr" defTabSz="685800">
              <a:spcBef>
                <a:spcPct val="20000"/>
              </a:spcBef>
              <a:buClr>
                <a:srgbClr val="AD0101"/>
              </a:buClr>
              <a:defRPr/>
            </a:pPr>
            <a:r>
              <a:rPr lang="tr-TR" sz="2400" b="1" dirty="0">
                <a:solidFill>
                  <a:prstClr val="black"/>
                </a:solidFill>
                <a:latin typeface="Arial"/>
              </a:rPr>
              <a:t>GGY307</a:t>
            </a:r>
          </a:p>
          <a:p>
            <a:pPr marL="0" lvl="1" algn="ctr" defTabSz="685800">
              <a:spcBef>
                <a:spcPct val="20000"/>
              </a:spcBef>
              <a:buClr>
                <a:srgbClr val="AD0101"/>
              </a:buClr>
              <a:defRPr/>
            </a:pPr>
            <a:r>
              <a:rPr lang="tr-TR" sz="2400" b="1" dirty="0">
                <a:solidFill>
                  <a:prstClr val="black"/>
                </a:solidFill>
                <a:latin typeface="Arial"/>
              </a:rPr>
              <a:t>TESİS VE KAYNAK YÖNETİMİNE GİRİŞ</a:t>
            </a:r>
            <a:endParaRPr lang="en-US" sz="2400" b="1" dirty="0">
              <a:solidFill>
                <a:srgbClr val="303030"/>
              </a:solidFill>
              <a:latin typeface="Arial"/>
            </a:endParaRPr>
          </a:p>
        </p:txBody>
      </p:sp>
      <p:sp>
        <p:nvSpPr>
          <p:cNvPr id="10" name="Dikdörtgen 9"/>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en-US" sz="1600" b="1" dirty="0">
                <a:effectLst/>
                <a:latin typeface="Arial" panose="020B0604020202020204" pitchFamily="34" charset="0"/>
                <a:ea typeface="Times New Roman" panose="02020603050405020304" pitchFamily="18" charset="0"/>
                <a:cs typeface="Arial" panose="020B0604020202020204" pitchFamily="34" charset="0"/>
              </a:rPr>
              <a:t>Harun </a:t>
            </a:r>
            <a:r>
              <a:rPr lang="tr-TR" sz="1600" b="1" dirty="0">
                <a:effectLst/>
                <a:latin typeface="Arial" panose="020B0604020202020204" pitchFamily="34" charset="0"/>
                <a:ea typeface="Times New Roman" panose="02020603050405020304" pitchFamily="18" charset="0"/>
                <a:cs typeface="Arial" panose="020B0604020202020204" pitchFamily="34" charset="0"/>
              </a:rPr>
              <a:t>TANRIVERMİŞ </a:t>
            </a:r>
            <a:endParaRPr lang="tr-TR" sz="1600" b="1" dirty="0" smtClean="0">
              <a:effectLst/>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01753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631213" y="1615427"/>
            <a:ext cx="5719076" cy="218333"/>
          </a:xfrm>
        </p:spPr>
        <p:txBody>
          <a:bodyPr anchor="t">
            <a:noAutofit/>
          </a:bodyPr>
          <a:lstStyle/>
          <a:p>
            <a:pPr algn="ctr"/>
            <a:r>
              <a:rPr lang="tr-TR" sz="1500" dirty="0"/>
              <a:t>TESİS YÖNETİMİNİN BİLEŞENLERİ</a:t>
            </a:r>
            <a:endParaRPr lang="en-US" sz="1500" dirty="0"/>
          </a:p>
        </p:txBody>
      </p:sp>
      <p:sp>
        <p:nvSpPr>
          <p:cNvPr id="2" name="Oval 1"/>
          <p:cNvSpPr/>
          <p:nvPr/>
        </p:nvSpPr>
        <p:spPr>
          <a:xfrm>
            <a:off x="3490751" y="2830984"/>
            <a:ext cx="1002102" cy="680922"/>
          </a:xfrm>
          <a:prstGeom prst="ellipse">
            <a:avLst/>
          </a:prstGeom>
          <a:solidFill>
            <a:schemeClr val="tx2">
              <a:lumMod val="10000"/>
              <a:lumOff val="9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sz="1350"/>
          </a:p>
        </p:txBody>
      </p:sp>
      <p:cxnSp>
        <p:nvCxnSpPr>
          <p:cNvPr id="9" name="Düz Ok Bağlayıcısı 8"/>
          <p:cNvCxnSpPr/>
          <p:nvPr/>
        </p:nvCxnSpPr>
        <p:spPr>
          <a:xfrm flipH="1" flipV="1">
            <a:off x="2491608" y="2439628"/>
            <a:ext cx="1142822" cy="457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Düz Ok Bağlayıcısı 45"/>
          <p:cNvCxnSpPr/>
          <p:nvPr/>
        </p:nvCxnSpPr>
        <p:spPr>
          <a:xfrm flipH="1">
            <a:off x="3417953" y="3344600"/>
            <a:ext cx="216476" cy="1995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Düz Ok Bağlayıcısı 52"/>
          <p:cNvCxnSpPr/>
          <p:nvPr/>
        </p:nvCxnSpPr>
        <p:spPr>
          <a:xfrm>
            <a:off x="4425870" y="3384357"/>
            <a:ext cx="281649" cy="873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7" name="Düz Ok Bağlayıcısı 56"/>
          <p:cNvCxnSpPr/>
          <p:nvPr/>
        </p:nvCxnSpPr>
        <p:spPr>
          <a:xfrm flipV="1">
            <a:off x="4478434" y="2594789"/>
            <a:ext cx="2402420" cy="3779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1" name="Dikdörtgen 70"/>
          <p:cNvSpPr/>
          <p:nvPr/>
        </p:nvSpPr>
        <p:spPr>
          <a:xfrm>
            <a:off x="3564942" y="2931253"/>
            <a:ext cx="853717" cy="369332"/>
          </a:xfrm>
          <a:prstGeom prst="rect">
            <a:avLst/>
          </a:prstGeom>
        </p:spPr>
        <p:txBody>
          <a:bodyPr wrap="square">
            <a:spAutoFit/>
          </a:bodyPr>
          <a:lstStyle/>
          <a:p>
            <a:pPr algn="ctr"/>
            <a:r>
              <a:rPr lang="tr-TR" sz="900" dirty="0"/>
              <a:t>Tesis Yönetimi</a:t>
            </a:r>
            <a:endParaRPr lang="en-US" sz="900" dirty="0"/>
          </a:p>
        </p:txBody>
      </p:sp>
      <p:sp>
        <p:nvSpPr>
          <p:cNvPr id="72" name="Dikdörtgen 71"/>
          <p:cNvSpPr/>
          <p:nvPr/>
        </p:nvSpPr>
        <p:spPr>
          <a:xfrm>
            <a:off x="5802318" y="5147462"/>
            <a:ext cx="3074194" cy="253916"/>
          </a:xfrm>
          <a:prstGeom prst="rect">
            <a:avLst/>
          </a:prstGeom>
        </p:spPr>
        <p:txBody>
          <a:bodyPr wrap="square">
            <a:spAutoFit/>
          </a:bodyPr>
          <a:lstStyle/>
          <a:p>
            <a:pPr algn="ctr"/>
            <a:r>
              <a:rPr lang="tr-TR" sz="1050" dirty="0" err="1"/>
              <a:t>Nakhara</a:t>
            </a:r>
            <a:r>
              <a:rPr lang="tr-TR" sz="1050" dirty="0"/>
              <a:t> </a:t>
            </a:r>
            <a:r>
              <a:rPr lang="tr-TR" sz="1050" dirty="0" err="1"/>
              <a:t>Journal</a:t>
            </a:r>
            <a:r>
              <a:rPr lang="tr-TR" sz="1050" dirty="0"/>
              <a:t> p.82</a:t>
            </a:r>
            <a:endParaRPr lang="en-US" sz="1050" dirty="0"/>
          </a:p>
        </p:txBody>
      </p:sp>
      <p:sp>
        <p:nvSpPr>
          <p:cNvPr id="47" name="Dikdörtgen 46"/>
          <p:cNvSpPr/>
          <p:nvPr/>
        </p:nvSpPr>
        <p:spPr>
          <a:xfrm>
            <a:off x="2829943" y="3605922"/>
            <a:ext cx="1675087" cy="1615827"/>
          </a:xfrm>
          <a:prstGeom prst="rect">
            <a:avLst/>
          </a:prstGeom>
        </p:spPr>
        <p:txBody>
          <a:bodyPr wrap="square">
            <a:spAutoFit/>
          </a:bodyPr>
          <a:lstStyle/>
          <a:p>
            <a:r>
              <a:rPr lang="tr-TR" sz="900" b="1" dirty="0"/>
              <a:t>Yönetimsel Görevler</a:t>
            </a:r>
          </a:p>
          <a:p>
            <a:r>
              <a:rPr lang="tr-TR" sz="900" dirty="0"/>
              <a:t>Stratejik Uyum</a:t>
            </a:r>
          </a:p>
          <a:p>
            <a:r>
              <a:rPr lang="tr-TR" sz="900" dirty="0"/>
              <a:t>Stratejik Bilgilendirme</a:t>
            </a:r>
          </a:p>
          <a:p>
            <a:r>
              <a:rPr lang="tr-TR" sz="900" dirty="0"/>
              <a:t>Tasarlama, Karar Verme, Onaylama</a:t>
            </a:r>
          </a:p>
          <a:p>
            <a:r>
              <a:rPr lang="tr-TR" sz="900" dirty="0"/>
              <a:t>Planlama ve Bütçeleme</a:t>
            </a:r>
          </a:p>
          <a:p>
            <a:r>
              <a:rPr lang="tr-TR" sz="900" dirty="0"/>
              <a:t>Mekan ve Tesis Standartları</a:t>
            </a:r>
          </a:p>
          <a:p>
            <a:r>
              <a:rPr lang="tr-TR" sz="900" dirty="0"/>
              <a:t>Kontrol ve Ölçümler</a:t>
            </a:r>
          </a:p>
          <a:p>
            <a:r>
              <a:rPr lang="tr-TR" sz="900" dirty="0"/>
              <a:t>Sağlık ve Güvenlik Programı</a:t>
            </a:r>
          </a:p>
          <a:p>
            <a:r>
              <a:rPr lang="tr-TR" sz="900" dirty="0"/>
              <a:t>Enerji Programları</a:t>
            </a:r>
          </a:p>
          <a:p>
            <a:r>
              <a:rPr lang="tr-TR" sz="900" dirty="0"/>
              <a:t>Şube Yönetimi</a:t>
            </a:r>
            <a:endParaRPr lang="en-US" sz="900" dirty="0"/>
          </a:p>
        </p:txBody>
      </p:sp>
      <p:sp>
        <p:nvSpPr>
          <p:cNvPr id="48" name="Dikdörtgen 47"/>
          <p:cNvSpPr/>
          <p:nvPr/>
        </p:nvSpPr>
        <p:spPr>
          <a:xfrm>
            <a:off x="4707519" y="3417746"/>
            <a:ext cx="2554007" cy="1754326"/>
          </a:xfrm>
          <a:prstGeom prst="rect">
            <a:avLst/>
          </a:prstGeom>
        </p:spPr>
        <p:txBody>
          <a:bodyPr wrap="square">
            <a:spAutoFit/>
          </a:bodyPr>
          <a:lstStyle/>
          <a:p>
            <a:r>
              <a:rPr lang="tr-TR" sz="900" b="1" dirty="0"/>
              <a:t>İşletme ile İlgili Faaliyetler</a:t>
            </a:r>
          </a:p>
          <a:p>
            <a:r>
              <a:rPr lang="tr-TR" sz="900" dirty="0"/>
              <a:t>Yeni Binaların İnşası</a:t>
            </a:r>
          </a:p>
          <a:p>
            <a:r>
              <a:rPr lang="tr-TR" sz="900" dirty="0"/>
              <a:t>Satın alma ve Hurdaya Ayırma İşlemleri</a:t>
            </a:r>
          </a:p>
          <a:p>
            <a:r>
              <a:rPr lang="tr-TR" sz="900" dirty="0"/>
              <a:t>Yeniden Düzenleme ve Eşyaların Yenilenmesi</a:t>
            </a:r>
          </a:p>
          <a:p>
            <a:r>
              <a:rPr lang="tr-TR" sz="900" dirty="0"/>
              <a:t>Mekan Biçimlendirme</a:t>
            </a:r>
          </a:p>
          <a:p>
            <a:r>
              <a:rPr lang="tr-TR" sz="900" dirty="0"/>
              <a:t>İşlemler</a:t>
            </a:r>
          </a:p>
          <a:p>
            <a:r>
              <a:rPr lang="tr-TR" sz="900" dirty="0"/>
              <a:t>Bakım ve Onarım</a:t>
            </a:r>
          </a:p>
          <a:p>
            <a:r>
              <a:rPr lang="tr-TR" sz="900" dirty="0"/>
              <a:t>Temizleme</a:t>
            </a:r>
          </a:p>
          <a:p>
            <a:r>
              <a:rPr lang="tr-TR" sz="900" dirty="0" err="1"/>
              <a:t>Reprogrofikler</a:t>
            </a:r>
            <a:r>
              <a:rPr lang="tr-TR" sz="900" dirty="0"/>
              <a:t>??</a:t>
            </a:r>
          </a:p>
          <a:p>
            <a:r>
              <a:rPr lang="tr-TR" sz="900" dirty="0"/>
              <a:t>Postalama İşlemleri</a:t>
            </a:r>
          </a:p>
          <a:p>
            <a:r>
              <a:rPr lang="tr-TR" sz="900" dirty="0"/>
              <a:t>Nakliye İşleri</a:t>
            </a:r>
          </a:p>
          <a:p>
            <a:r>
              <a:rPr lang="tr-TR" sz="900" dirty="0"/>
              <a:t>Peyzaj İşleri</a:t>
            </a:r>
          </a:p>
        </p:txBody>
      </p:sp>
      <p:sp>
        <p:nvSpPr>
          <p:cNvPr id="49" name="Dikdörtgen 48"/>
          <p:cNvSpPr/>
          <p:nvPr/>
        </p:nvSpPr>
        <p:spPr>
          <a:xfrm>
            <a:off x="6955047" y="2038891"/>
            <a:ext cx="3634285" cy="1754326"/>
          </a:xfrm>
          <a:prstGeom prst="rect">
            <a:avLst/>
          </a:prstGeom>
        </p:spPr>
        <p:txBody>
          <a:bodyPr wrap="square">
            <a:spAutoFit/>
          </a:bodyPr>
          <a:lstStyle/>
          <a:p>
            <a:r>
              <a:rPr lang="tr-TR" sz="900" b="1" dirty="0"/>
              <a:t>Yönetim Bilgisi</a:t>
            </a:r>
          </a:p>
          <a:p>
            <a:r>
              <a:rPr lang="tr-TR" sz="900" dirty="0"/>
              <a:t>Örgüt Kuramı</a:t>
            </a:r>
          </a:p>
          <a:p>
            <a:r>
              <a:rPr lang="tr-TR" sz="900" dirty="0"/>
              <a:t>Kaynak Yönetimi Kuramı</a:t>
            </a:r>
          </a:p>
          <a:p>
            <a:r>
              <a:rPr lang="tr-TR" sz="900" dirty="0"/>
              <a:t>Değişim Yönetimi</a:t>
            </a:r>
          </a:p>
          <a:p>
            <a:r>
              <a:rPr lang="tr-TR" sz="900" dirty="0"/>
              <a:t>Risk Yönetimi Kuramı</a:t>
            </a:r>
          </a:p>
          <a:p>
            <a:r>
              <a:rPr lang="tr-TR" sz="900" dirty="0"/>
              <a:t>Kalite Yönetimi Kavramı</a:t>
            </a:r>
          </a:p>
          <a:p>
            <a:r>
              <a:rPr lang="tr-TR" sz="900" dirty="0"/>
              <a:t>İstatistiksel Kalite Kontrolü</a:t>
            </a:r>
          </a:p>
          <a:p>
            <a:r>
              <a:rPr lang="tr-TR" sz="900" dirty="0"/>
              <a:t>Kurumsal Strateji Analizi</a:t>
            </a:r>
          </a:p>
          <a:p>
            <a:r>
              <a:rPr lang="tr-TR" sz="900" dirty="0"/>
              <a:t>Kurumsal Strateji Uygulaması</a:t>
            </a:r>
          </a:p>
          <a:p>
            <a:r>
              <a:rPr lang="tr-TR" sz="900" dirty="0"/>
              <a:t>Karar Yardımları</a:t>
            </a:r>
          </a:p>
          <a:p>
            <a:r>
              <a:rPr lang="tr-TR" sz="900" dirty="0"/>
              <a:t>Karar Süreçleri</a:t>
            </a:r>
          </a:p>
          <a:p>
            <a:r>
              <a:rPr lang="tr-TR" sz="900" dirty="0"/>
              <a:t>Planlama ve Kaynak Tahsisleri</a:t>
            </a:r>
          </a:p>
        </p:txBody>
      </p:sp>
      <p:sp>
        <p:nvSpPr>
          <p:cNvPr id="50" name="Dikdörtgen 49"/>
          <p:cNvSpPr/>
          <p:nvPr/>
        </p:nvSpPr>
        <p:spPr>
          <a:xfrm>
            <a:off x="835061" y="2039572"/>
            <a:ext cx="3329135" cy="2446824"/>
          </a:xfrm>
          <a:prstGeom prst="rect">
            <a:avLst/>
          </a:prstGeom>
        </p:spPr>
        <p:txBody>
          <a:bodyPr wrap="square">
            <a:spAutoFit/>
          </a:bodyPr>
          <a:lstStyle/>
          <a:p>
            <a:r>
              <a:rPr lang="tr-TR" sz="900" b="1" dirty="0"/>
              <a:t>Tesis Bilgisi</a:t>
            </a:r>
          </a:p>
          <a:p>
            <a:r>
              <a:rPr lang="tr-TR" sz="900" dirty="0"/>
              <a:t>Performans Ölçümü</a:t>
            </a:r>
          </a:p>
          <a:p>
            <a:r>
              <a:rPr lang="tr-TR" sz="900" dirty="0"/>
              <a:t>Mekânsal Tedbirler ve Denetim</a:t>
            </a:r>
          </a:p>
          <a:p>
            <a:r>
              <a:rPr lang="tr-TR" sz="900" dirty="0"/>
              <a:t>Kullanma Bedeli</a:t>
            </a:r>
          </a:p>
          <a:p>
            <a:r>
              <a:rPr lang="tr-TR" sz="900" dirty="0"/>
              <a:t>Varlık Kayıtları/ Veri Tabanları</a:t>
            </a:r>
          </a:p>
          <a:p>
            <a:r>
              <a:rPr lang="tr-TR" sz="900" dirty="0"/>
              <a:t>Bakım – Onarım Sistemleri</a:t>
            </a:r>
          </a:p>
          <a:p>
            <a:r>
              <a:rPr lang="tr-TR" sz="900" dirty="0"/>
              <a:t>Şartların Araştırılması</a:t>
            </a:r>
          </a:p>
          <a:p>
            <a:r>
              <a:rPr lang="tr-TR" sz="900" dirty="0"/>
              <a:t>Enerji Denetimi ve Yönetimi</a:t>
            </a:r>
          </a:p>
          <a:p>
            <a:r>
              <a:rPr lang="tr-TR" sz="900" dirty="0"/>
              <a:t>Proje ve Hizmetlerin Temini</a:t>
            </a:r>
          </a:p>
          <a:p>
            <a:r>
              <a:rPr lang="tr-TR" sz="900" dirty="0"/>
              <a:t>Çevre Sağlığı Değerlendirmeleri</a:t>
            </a:r>
          </a:p>
          <a:p>
            <a:r>
              <a:rPr lang="tr-TR" sz="900" dirty="0"/>
              <a:t>Mekan Politikaları</a:t>
            </a:r>
          </a:p>
          <a:p>
            <a:r>
              <a:rPr lang="tr-TR" sz="900" dirty="0"/>
              <a:t>Bölgesel Kararları</a:t>
            </a:r>
          </a:p>
          <a:p>
            <a:r>
              <a:rPr lang="tr-TR" sz="900" dirty="0"/>
              <a:t>Yangın Mühendisliği İlkeleri</a:t>
            </a:r>
          </a:p>
          <a:p>
            <a:r>
              <a:rPr lang="tr-TR" sz="900" dirty="0"/>
              <a:t>İşletmeye Alam Temelleri</a:t>
            </a:r>
          </a:p>
          <a:p>
            <a:r>
              <a:rPr lang="tr-TR" sz="900" dirty="0"/>
              <a:t>Tasarım Stratejileri</a:t>
            </a:r>
          </a:p>
          <a:p>
            <a:r>
              <a:rPr lang="tr-TR" sz="900" dirty="0"/>
              <a:t>Ergonomik Etkenler</a:t>
            </a:r>
          </a:p>
          <a:p>
            <a:r>
              <a:rPr lang="tr-TR" sz="900" dirty="0"/>
              <a:t>Hizmetler, donanım ve mefruşat</a:t>
            </a:r>
            <a:endParaRPr lang="en-US" sz="900" dirty="0"/>
          </a:p>
        </p:txBody>
      </p:sp>
      <p:sp>
        <p:nvSpPr>
          <p:cNvPr id="51" name="Dikdörtgen 50"/>
          <p:cNvSpPr/>
          <p:nvPr/>
        </p:nvSpPr>
        <p:spPr>
          <a:xfrm>
            <a:off x="782857" y="5157862"/>
            <a:ext cx="6046568" cy="300082"/>
          </a:xfrm>
          <a:prstGeom prst="rect">
            <a:avLst/>
          </a:prstGeom>
        </p:spPr>
        <p:txBody>
          <a:bodyPr wrap="square">
            <a:spAutoFit/>
          </a:bodyPr>
          <a:lstStyle/>
          <a:p>
            <a:pPr algn="just"/>
            <a:r>
              <a:rPr lang="tr-TR" sz="1350" dirty="0"/>
              <a:t>Uygulamada, Entegre Tesis Yönetimi ve 4 Bileşeni ( </a:t>
            </a:r>
            <a:r>
              <a:rPr lang="tr-TR" sz="1350" dirty="0" err="1"/>
              <a:t>Kincaid</a:t>
            </a:r>
            <a:r>
              <a:rPr lang="tr-TR" sz="1350" dirty="0"/>
              <a:t>, 1994)</a:t>
            </a:r>
            <a:endParaRPr lang="en-US" sz="1350" dirty="0"/>
          </a:p>
        </p:txBody>
      </p:sp>
      <p:sp>
        <p:nvSpPr>
          <p:cNvPr id="25" name="Dikdörtgen 24"/>
          <p:cNvSpPr/>
          <p:nvPr/>
        </p:nvSpPr>
        <p:spPr>
          <a:xfrm>
            <a:off x="202725" y="1131633"/>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Tree>
    <p:extLst>
      <p:ext uri="{BB962C8B-B14F-4D97-AF65-F5344CB8AC3E}">
        <p14:creationId xmlns:p14="http://schemas.microsoft.com/office/powerpoint/2010/main" val="2114706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71823" y="1110322"/>
            <a:ext cx="6356393" cy="600164"/>
          </a:xfrm>
          <a:prstGeom prst="rect">
            <a:avLst/>
          </a:prstGeom>
        </p:spPr>
        <p:txBody>
          <a:bodyPr wrap="square">
            <a:spAutoFit/>
          </a:bodyPr>
          <a:lstStyle/>
          <a:p>
            <a:pPr marL="0" lvl="1" algn="ctr" defTabSz="685800">
              <a:spcBef>
                <a:spcPct val="20000"/>
              </a:spcBef>
              <a:buClr>
                <a:srgbClr val="AD0101"/>
              </a:buClr>
              <a:defRPr/>
            </a:pPr>
            <a:r>
              <a:rPr lang="tr-TR" sz="1500" b="1" dirty="0" smtClean="0">
                <a:solidFill>
                  <a:prstClr val="black"/>
                </a:solidFill>
                <a:latin typeface="Arial"/>
              </a:rPr>
              <a:t>KAYNAKLAR</a:t>
            </a:r>
            <a:endParaRPr lang="en-US" sz="1500" b="1" dirty="0">
              <a:solidFill>
                <a:prstClr val="black"/>
              </a:solidFill>
              <a:latin typeface="Arial"/>
            </a:endParaRPr>
          </a:p>
          <a:p>
            <a:pPr marL="0" lvl="1" algn="ctr" defTabSz="685800">
              <a:spcBef>
                <a:spcPct val="20000"/>
              </a:spcBef>
              <a:buClr>
                <a:srgbClr val="AD0101"/>
              </a:buClr>
              <a:defRPr/>
            </a:pPr>
            <a:endParaRPr lang="en-US" sz="1500" b="1" dirty="0">
              <a:solidFill>
                <a:prstClr val="black"/>
              </a:solidFill>
              <a:latin typeface="Arial"/>
            </a:endParaRPr>
          </a:p>
        </p:txBody>
      </p:sp>
      <p:sp>
        <p:nvSpPr>
          <p:cNvPr id="4" name="Dikdörtgen 3"/>
          <p:cNvSpPr/>
          <p:nvPr/>
        </p:nvSpPr>
        <p:spPr>
          <a:xfrm>
            <a:off x="473293" y="1703101"/>
            <a:ext cx="8012450" cy="3323987"/>
          </a:xfrm>
          <a:prstGeom prst="rect">
            <a:avLst/>
          </a:prstGeom>
        </p:spPr>
        <p:txBody>
          <a:bodyPr wrap="square">
            <a:spAutoFit/>
          </a:bodyPr>
          <a:lstStyle/>
          <a:p>
            <a:pPr marL="257175" indent="-257175" algn="just" defTabSz="685800">
              <a:buFont typeface="Wingdings" panose="05000000000000000000" pitchFamily="2" charset="2"/>
              <a:buChar char="Ø"/>
              <a:defRPr/>
            </a:pPr>
            <a:r>
              <a:rPr lang="tr-TR" sz="1500" dirty="0" err="1" smtClean="0">
                <a:solidFill>
                  <a:prstClr val="black"/>
                </a:solidFill>
                <a:latin typeface="Arial"/>
              </a:rPr>
              <a:t>Facilities</a:t>
            </a:r>
            <a:r>
              <a:rPr lang="tr-TR" sz="1500" dirty="0" smtClean="0">
                <a:solidFill>
                  <a:prstClr val="black"/>
                </a:solidFill>
                <a:latin typeface="Arial"/>
              </a:rPr>
              <a:t> </a:t>
            </a:r>
            <a:r>
              <a:rPr lang="tr-TR" sz="1500" dirty="0">
                <a:solidFill>
                  <a:prstClr val="black"/>
                </a:solidFill>
                <a:latin typeface="Arial"/>
              </a:rPr>
              <a:t>Management, </a:t>
            </a:r>
            <a:r>
              <a:rPr lang="tr-TR" sz="1500" dirty="0" err="1">
                <a:solidFill>
                  <a:prstClr val="black"/>
                </a:solidFill>
                <a:latin typeface="Arial"/>
              </a:rPr>
              <a:t>Immobilien</a:t>
            </a:r>
            <a:r>
              <a:rPr lang="tr-TR" sz="1500" dirty="0">
                <a:solidFill>
                  <a:prstClr val="black"/>
                </a:solidFill>
                <a:latin typeface="Arial"/>
              </a:rPr>
              <a:t> Manager, </a:t>
            </a:r>
            <a:r>
              <a:rPr lang="tr-TR" sz="1500" dirty="0" err="1">
                <a:solidFill>
                  <a:prstClr val="black"/>
                </a:solidFill>
                <a:latin typeface="Arial"/>
              </a:rPr>
              <a:t>Schulte</a:t>
            </a:r>
            <a:r>
              <a:rPr lang="tr-TR" sz="1500" dirty="0">
                <a:solidFill>
                  <a:prstClr val="black"/>
                </a:solidFill>
                <a:latin typeface="Arial"/>
              </a:rPr>
              <a:t>, Karl-</a:t>
            </a:r>
            <a:r>
              <a:rPr lang="tr-TR" sz="1500" dirty="0" err="1">
                <a:solidFill>
                  <a:prstClr val="black"/>
                </a:solidFill>
                <a:latin typeface="Arial"/>
              </a:rPr>
              <a:t>Werner</a:t>
            </a:r>
            <a:r>
              <a:rPr lang="tr-TR" sz="1500" dirty="0">
                <a:solidFill>
                  <a:prstClr val="black"/>
                </a:solidFill>
                <a:latin typeface="Arial"/>
              </a:rPr>
              <a:t>. </a:t>
            </a:r>
            <a:r>
              <a:rPr lang="tr-TR" sz="1500" dirty="0" err="1">
                <a:solidFill>
                  <a:prstClr val="black"/>
                </a:solidFill>
                <a:latin typeface="Arial"/>
              </a:rPr>
              <a:t>Pierschke</a:t>
            </a:r>
            <a:r>
              <a:rPr lang="tr-TR" sz="1500" dirty="0">
                <a:solidFill>
                  <a:prstClr val="black"/>
                </a:solidFill>
                <a:latin typeface="Arial"/>
              </a:rPr>
              <a:t>, Barbara: </a:t>
            </a:r>
            <a:r>
              <a:rPr lang="tr-TR" sz="1500" dirty="0" err="1">
                <a:solidFill>
                  <a:prstClr val="black"/>
                </a:solidFill>
                <a:latin typeface="Arial"/>
              </a:rPr>
              <a:t>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2000.</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Design </a:t>
            </a:r>
            <a:r>
              <a:rPr lang="tr-TR" sz="1500" dirty="0" err="1">
                <a:solidFill>
                  <a:prstClr val="black"/>
                </a:solidFill>
                <a:latin typeface="Arial"/>
              </a:rPr>
              <a:t>and</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E. </a:t>
            </a:r>
            <a:r>
              <a:rPr lang="tr-TR" sz="1500" dirty="0" err="1">
                <a:solidFill>
                  <a:prstClr val="black"/>
                </a:solidFill>
                <a:latin typeface="Arial"/>
              </a:rPr>
              <a:t>Teicholz</a:t>
            </a:r>
            <a:r>
              <a:rPr lang="tr-TR" sz="1500" dirty="0">
                <a:solidFill>
                  <a:prstClr val="black"/>
                </a:solidFill>
                <a:latin typeface="Arial"/>
              </a:rPr>
              <a:t>, </a:t>
            </a:r>
            <a:r>
              <a:rPr lang="tr-TR" sz="1500" dirty="0" err="1">
                <a:solidFill>
                  <a:prstClr val="black"/>
                </a:solidFill>
                <a:latin typeface="Arial"/>
              </a:rPr>
              <a:t>Hill</a:t>
            </a:r>
            <a:r>
              <a:rPr lang="tr-TR" sz="1500" dirty="0">
                <a:solidFill>
                  <a:prstClr val="black"/>
                </a:solidFill>
                <a:latin typeface="Arial"/>
              </a:rPr>
              <a:t> </a:t>
            </a:r>
            <a:r>
              <a:rPr lang="tr-TR" sz="1500" dirty="0" err="1">
                <a:solidFill>
                  <a:prstClr val="black"/>
                </a:solidFill>
                <a:latin typeface="Arial"/>
              </a:rPr>
              <a:t>McGraw</a:t>
            </a:r>
            <a:r>
              <a:rPr lang="tr-TR" sz="1500" dirty="0">
                <a:solidFill>
                  <a:prstClr val="black"/>
                </a:solidFill>
                <a:latin typeface="Arial"/>
              </a:rPr>
              <a:t>, US,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Handbook</a:t>
            </a:r>
            <a:r>
              <a:rPr lang="tr-TR" sz="1500" dirty="0">
                <a:solidFill>
                  <a:prstClr val="black"/>
                </a:solidFill>
                <a:latin typeface="Arial"/>
              </a:rPr>
              <a:t>, B. Frank, </a:t>
            </a:r>
            <a:r>
              <a:rPr lang="tr-TR" sz="1500" dirty="0" err="1">
                <a:solidFill>
                  <a:prstClr val="black"/>
                </a:solidFill>
                <a:latin typeface="Arial"/>
              </a:rPr>
              <a:t>Butterworth-Heinemann</a:t>
            </a:r>
            <a:r>
              <a:rPr lang="tr-TR" sz="1500" dirty="0">
                <a:solidFill>
                  <a:prstClr val="black"/>
                </a:solidFill>
                <a:latin typeface="Arial"/>
              </a:rPr>
              <a:t>, USA, 2009.</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Planen</a:t>
            </a:r>
            <a:r>
              <a:rPr lang="tr-TR" sz="1500" dirty="0">
                <a:solidFill>
                  <a:prstClr val="black"/>
                </a:solidFill>
                <a:latin typeface="Arial"/>
              </a:rPr>
              <a:t>–</a:t>
            </a:r>
            <a:r>
              <a:rPr lang="tr-TR" sz="1500" dirty="0" err="1">
                <a:solidFill>
                  <a:prstClr val="black"/>
                </a:solidFill>
                <a:latin typeface="Arial"/>
              </a:rPr>
              <a:t>Einführen</a:t>
            </a:r>
            <a:r>
              <a:rPr lang="tr-TR" sz="1500" dirty="0">
                <a:solidFill>
                  <a:prstClr val="black"/>
                </a:solidFill>
                <a:latin typeface="Arial"/>
              </a:rPr>
              <a:t>–</a:t>
            </a:r>
            <a:r>
              <a:rPr lang="tr-TR" sz="1500" dirty="0" err="1">
                <a:solidFill>
                  <a:prstClr val="black"/>
                </a:solidFill>
                <a:latin typeface="Arial"/>
              </a:rPr>
              <a:t>Nutzen</a:t>
            </a:r>
            <a:r>
              <a:rPr lang="tr-TR" sz="1500" dirty="0">
                <a:solidFill>
                  <a:prstClr val="black"/>
                </a:solidFill>
                <a:latin typeface="Arial"/>
              </a:rPr>
              <a:t>, </a:t>
            </a:r>
            <a:r>
              <a:rPr lang="tr-TR" sz="1500" dirty="0" err="1">
                <a:solidFill>
                  <a:prstClr val="black"/>
                </a:solidFill>
                <a:latin typeface="Arial"/>
              </a:rPr>
              <a:t>Schneider</a:t>
            </a:r>
            <a:r>
              <a:rPr lang="tr-TR" sz="1500" dirty="0">
                <a:solidFill>
                  <a:prstClr val="black"/>
                </a:solidFill>
                <a:latin typeface="Arial"/>
              </a:rPr>
              <a:t>, </a:t>
            </a:r>
            <a:r>
              <a:rPr lang="tr-TR" sz="1500" dirty="0" err="1">
                <a:solidFill>
                  <a:prstClr val="black"/>
                </a:solidFill>
                <a:latin typeface="Arial"/>
              </a:rPr>
              <a:t>HermannSchäffer-Poeschel</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2004.</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Grundlagen</a:t>
            </a:r>
            <a:r>
              <a:rPr lang="tr-TR" sz="1500" dirty="0">
                <a:solidFill>
                  <a:prstClr val="black"/>
                </a:solidFill>
                <a:latin typeface="Arial"/>
              </a:rPr>
              <a:t>, </a:t>
            </a:r>
            <a:r>
              <a:rPr lang="tr-TR" sz="1500" dirty="0" err="1">
                <a:solidFill>
                  <a:prstClr val="black"/>
                </a:solidFill>
                <a:latin typeface="Arial"/>
              </a:rPr>
              <a:t>Computerunterstützung</a:t>
            </a:r>
            <a:r>
              <a:rPr lang="tr-TR" sz="1500" dirty="0">
                <a:solidFill>
                  <a:prstClr val="black"/>
                </a:solidFill>
                <a:latin typeface="Arial"/>
              </a:rPr>
              <a:t>, </a:t>
            </a:r>
            <a:r>
              <a:rPr lang="tr-TR" sz="1500" dirty="0" err="1">
                <a:solidFill>
                  <a:prstClr val="black"/>
                </a:solidFill>
                <a:latin typeface="Arial"/>
              </a:rPr>
              <a:t>Systemeinführung</a:t>
            </a:r>
            <a:r>
              <a:rPr lang="tr-TR" sz="1500" dirty="0">
                <a:solidFill>
                  <a:prstClr val="black"/>
                </a:solidFill>
                <a:latin typeface="Arial"/>
              </a:rPr>
              <a:t>, </a:t>
            </a:r>
            <a:r>
              <a:rPr lang="tr-TR" sz="1500" dirty="0" err="1">
                <a:solidFill>
                  <a:prstClr val="black"/>
                </a:solidFill>
                <a:latin typeface="Arial"/>
              </a:rPr>
              <a:t>Anwendungsbeispiele</a:t>
            </a:r>
            <a:r>
              <a:rPr lang="tr-TR" sz="1500" dirty="0">
                <a:solidFill>
                  <a:prstClr val="black"/>
                </a:solidFill>
                <a:latin typeface="Arial"/>
              </a:rPr>
              <a:t>, N., </a:t>
            </a:r>
            <a:r>
              <a:rPr lang="tr-TR" sz="1500" dirty="0" err="1">
                <a:solidFill>
                  <a:prstClr val="black"/>
                </a:solidFill>
                <a:latin typeface="Arial"/>
              </a:rPr>
              <a:t>Jens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2007.</a:t>
            </a:r>
          </a:p>
          <a:p>
            <a:pPr marL="257175" indent="-257175" algn="just" defTabSz="685800">
              <a:buFont typeface="Wingdings" panose="05000000000000000000" pitchFamily="2" charset="2"/>
              <a:buChar char="Ø"/>
              <a:defRPr/>
            </a:pPr>
            <a:r>
              <a:rPr lang="tr-TR" sz="1500" dirty="0" err="1">
                <a:solidFill>
                  <a:prstClr val="black"/>
                </a:solidFill>
                <a:latin typeface="Arial"/>
              </a:rPr>
              <a:t>Facility</a:t>
            </a:r>
            <a:r>
              <a:rPr lang="tr-TR" sz="1500" dirty="0">
                <a:solidFill>
                  <a:prstClr val="black"/>
                </a:solidFill>
                <a:latin typeface="Arial"/>
              </a:rPr>
              <a:t> </a:t>
            </a:r>
            <a:r>
              <a:rPr lang="tr-TR" sz="1500" dirty="0" err="1">
                <a:solidFill>
                  <a:prstClr val="black"/>
                </a:solidFill>
                <a:latin typeface="Arial"/>
              </a:rPr>
              <a:t>Manager’s</a:t>
            </a:r>
            <a:r>
              <a:rPr lang="tr-TR" sz="1500" dirty="0">
                <a:solidFill>
                  <a:prstClr val="black"/>
                </a:solidFill>
                <a:latin typeface="Arial"/>
              </a:rPr>
              <a:t> Guide </a:t>
            </a:r>
            <a:r>
              <a:rPr lang="tr-TR" sz="1500" dirty="0" err="1">
                <a:solidFill>
                  <a:prstClr val="black"/>
                </a:solidFill>
                <a:latin typeface="Arial"/>
              </a:rPr>
              <a:t>to</a:t>
            </a:r>
            <a:r>
              <a:rPr lang="tr-TR" sz="1500" dirty="0">
                <a:solidFill>
                  <a:prstClr val="black"/>
                </a:solidFill>
                <a:latin typeface="Arial"/>
              </a:rPr>
              <a:t> Security </a:t>
            </a:r>
            <a:r>
              <a:rPr lang="tr-TR" sz="1500" dirty="0" err="1">
                <a:solidFill>
                  <a:prstClr val="black"/>
                </a:solidFill>
                <a:latin typeface="Arial"/>
              </a:rPr>
              <a:t>Protecting</a:t>
            </a:r>
            <a:r>
              <a:rPr lang="tr-TR" sz="1500" dirty="0">
                <a:solidFill>
                  <a:prstClr val="black"/>
                </a:solidFill>
                <a:latin typeface="Arial"/>
              </a:rPr>
              <a:t> </a:t>
            </a:r>
            <a:r>
              <a:rPr lang="tr-TR" sz="1500" dirty="0" err="1">
                <a:solidFill>
                  <a:prstClr val="black"/>
                </a:solidFill>
                <a:latin typeface="Arial"/>
              </a:rPr>
              <a:t>Your</a:t>
            </a:r>
            <a:r>
              <a:rPr lang="tr-TR" sz="1500" dirty="0">
                <a:solidFill>
                  <a:prstClr val="black"/>
                </a:solidFill>
                <a:latin typeface="Arial"/>
              </a:rPr>
              <a:t> </a:t>
            </a:r>
            <a:r>
              <a:rPr lang="tr-TR" sz="1500" dirty="0" err="1">
                <a:solidFill>
                  <a:prstClr val="black"/>
                </a:solidFill>
                <a:latin typeface="Arial"/>
              </a:rPr>
              <a:t>Assets</a:t>
            </a:r>
            <a:r>
              <a:rPr lang="tr-TR" sz="1500" dirty="0">
                <a:solidFill>
                  <a:prstClr val="black"/>
                </a:solidFill>
                <a:latin typeface="Arial"/>
              </a:rPr>
              <a:t>, N. Robert, </a:t>
            </a:r>
            <a:r>
              <a:rPr lang="tr-TR" sz="1500" dirty="0" err="1">
                <a:solidFill>
                  <a:prstClr val="black"/>
                </a:solidFill>
                <a:latin typeface="Arial"/>
              </a:rPr>
              <a:t>Fairmont</a:t>
            </a:r>
            <a:r>
              <a:rPr lang="tr-TR" sz="1500" dirty="0">
                <a:solidFill>
                  <a:prstClr val="black"/>
                </a:solidFill>
                <a:latin typeface="Arial"/>
              </a:rPr>
              <a:t> </a:t>
            </a:r>
            <a:r>
              <a:rPr lang="tr-TR" sz="1500" dirty="0" err="1">
                <a:solidFill>
                  <a:prstClr val="black"/>
                </a:solidFill>
                <a:latin typeface="Arial"/>
              </a:rPr>
              <a:t>Press</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a:p>
            <a:pPr marL="257175" indent="-257175" algn="just" defTabSz="685800">
              <a:buFont typeface="Wingdings" panose="05000000000000000000" pitchFamily="2" charset="2"/>
              <a:buChar char="Ø"/>
              <a:defRPr/>
            </a:pPr>
            <a:r>
              <a:rPr lang="tr-TR" sz="1500" dirty="0" err="1">
                <a:solidFill>
                  <a:prstClr val="black"/>
                </a:solidFill>
                <a:latin typeface="Arial"/>
              </a:rPr>
              <a:t>Handbuch</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a:t>
            </a:r>
            <a:r>
              <a:rPr lang="tr-TR" sz="1500" dirty="0" err="1">
                <a:solidFill>
                  <a:prstClr val="black"/>
                </a:solidFill>
                <a:latin typeface="Arial"/>
              </a:rPr>
              <a:t>Für</a:t>
            </a:r>
            <a:r>
              <a:rPr lang="tr-TR" sz="1500" dirty="0">
                <a:solidFill>
                  <a:prstClr val="black"/>
                </a:solidFill>
                <a:latin typeface="Arial"/>
              </a:rPr>
              <a:t> </a:t>
            </a:r>
            <a:r>
              <a:rPr lang="tr-TR" sz="1500" dirty="0" err="1">
                <a:solidFill>
                  <a:prstClr val="black"/>
                </a:solidFill>
                <a:latin typeface="Arial"/>
              </a:rPr>
              <a:t>Immobilienunternehmen</a:t>
            </a:r>
            <a:r>
              <a:rPr lang="tr-TR" sz="1500" dirty="0">
                <a:solidFill>
                  <a:prstClr val="black"/>
                </a:solidFill>
                <a:latin typeface="Arial"/>
              </a:rPr>
              <a:t>, H. </a:t>
            </a:r>
            <a:r>
              <a:rPr lang="tr-TR" sz="1500" dirty="0" err="1">
                <a:solidFill>
                  <a:prstClr val="black"/>
                </a:solidFill>
                <a:latin typeface="Arial"/>
              </a:rPr>
              <a:t>Michaela</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2006.</a:t>
            </a:r>
          </a:p>
          <a:p>
            <a:pPr marL="257175" indent="-257175" algn="just" defTabSz="685800">
              <a:buFont typeface="Wingdings" panose="05000000000000000000" pitchFamily="2" charset="2"/>
              <a:buChar char="Ø"/>
              <a:defRPr/>
            </a:pPr>
            <a:r>
              <a:rPr lang="tr-TR" sz="1500" dirty="0">
                <a:solidFill>
                  <a:prstClr val="black"/>
                </a:solidFill>
                <a:latin typeface="Arial"/>
              </a:rPr>
              <a:t>Real </a:t>
            </a:r>
            <a:r>
              <a:rPr lang="tr-TR" sz="1500" dirty="0" err="1">
                <a:solidFill>
                  <a:prstClr val="black"/>
                </a:solidFill>
                <a:latin typeface="Arial"/>
              </a:rPr>
              <a:t>Estateund</a:t>
            </a:r>
            <a:r>
              <a:rPr lang="tr-TR" sz="1500" dirty="0">
                <a:solidFill>
                  <a:prstClr val="black"/>
                </a:solidFill>
                <a:latin typeface="Arial"/>
              </a:rPr>
              <a:t> </a:t>
            </a:r>
            <a:r>
              <a:rPr lang="tr-TR" sz="1500" dirty="0" err="1">
                <a:solidFill>
                  <a:prstClr val="black"/>
                </a:solidFill>
                <a:latin typeface="Arial"/>
              </a:rPr>
              <a:t>Facility</a:t>
            </a:r>
            <a:r>
              <a:rPr lang="tr-TR" sz="1500" dirty="0">
                <a:solidFill>
                  <a:prstClr val="black"/>
                </a:solidFill>
                <a:latin typeface="Arial"/>
              </a:rPr>
              <a:t> Management, P., </a:t>
            </a:r>
            <a:r>
              <a:rPr lang="tr-TR" sz="1500" dirty="0" err="1">
                <a:solidFill>
                  <a:prstClr val="black"/>
                </a:solidFill>
                <a:latin typeface="Arial"/>
              </a:rPr>
              <a:t>Norbert</a:t>
            </a:r>
            <a:r>
              <a:rPr lang="tr-TR" sz="1500" dirty="0">
                <a:solidFill>
                  <a:prstClr val="black"/>
                </a:solidFill>
                <a:latin typeface="Arial"/>
              </a:rPr>
              <a:t> ve </a:t>
            </a:r>
            <a:r>
              <a:rPr lang="tr-TR" sz="1500" dirty="0" err="1">
                <a:solidFill>
                  <a:prstClr val="black"/>
                </a:solidFill>
                <a:latin typeface="Arial"/>
              </a:rPr>
              <a:t>Schöne</a:t>
            </a:r>
            <a:r>
              <a:rPr lang="tr-TR" sz="1500" dirty="0">
                <a:solidFill>
                  <a:prstClr val="black"/>
                </a:solidFill>
                <a:latin typeface="Arial"/>
              </a:rPr>
              <a:t>, </a:t>
            </a:r>
            <a:r>
              <a:rPr lang="tr-TR" sz="1500" dirty="0" err="1">
                <a:solidFill>
                  <a:prstClr val="black"/>
                </a:solidFill>
                <a:latin typeface="Arial"/>
              </a:rPr>
              <a:t>LarsBernhard</a:t>
            </a:r>
            <a:r>
              <a:rPr lang="tr-TR" sz="1500" dirty="0">
                <a:solidFill>
                  <a:prstClr val="black"/>
                </a:solidFill>
                <a:latin typeface="Arial"/>
              </a:rPr>
              <a:t>, </a:t>
            </a:r>
            <a:r>
              <a:rPr lang="tr-TR" sz="1500" dirty="0" err="1">
                <a:solidFill>
                  <a:prstClr val="black"/>
                </a:solidFill>
                <a:latin typeface="Arial"/>
              </a:rPr>
              <a:t>Springer,Verlag</a:t>
            </a:r>
            <a:r>
              <a:rPr lang="tr-TR" sz="1500" dirty="0">
                <a:solidFill>
                  <a:prstClr val="black"/>
                </a:solidFill>
                <a:latin typeface="Arial"/>
              </a:rPr>
              <a:t>, </a:t>
            </a:r>
            <a:r>
              <a:rPr lang="tr-TR" sz="1500" dirty="0" err="1">
                <a:solidFill>
                  <a:prstClr val="black"/>
                </a:solidFill>
                <a:latin typeface="Arial"/>
              </a:rPr>
              <a:t>Deutschland</a:t>
            </a:r>
            <a:r>
              <a:rPr lang="tr-TR" sz="1500" dirty="0">
                <a:solidFill>
                  <a:prstClr val="black"/>
                </a:solidFill>
                <a:latin typeface="Arial"/>
              </a:rPr>
              <a:t>, 2005.</a:t>
            </a:r>
          </a:p>
        </p:txBody>
      </p:sp>
      <p:sp>
        <p:nvSpPr>
          <p:cNvPr id="22" name="Altbilgi Yer Tutucusu 1">
            <a:extLst>
              <a:ext uri="{FF2B5EF4-FFF2-40B4-BE49-F238E27FC236}">
                <a16:creationId xmlns:a16="http://schemas.microsoft.com/office/drawing/2014/main" id="{B6477F57-3F59-417D-BE18-5CBA26DCF964}"/>
              </a:ext>
            </a:extLst>
          </p:cNvPr>
          <p:cNvSpPr txBox="1">
            <a:spLocks/>
          </p:cNvSpPr>
          <p:nvPr/>
        </p:nvSpPr>
        <p:spPr>
          <a:xfrm>
            <a:off x="4747980" y="5618203"/>
            <a:ext cx="3994184" cy="273844"/>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750"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419103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560812"/>
            <a:ext cx="7108903" cy="264213"/>
          </a:xfrm>
        </p:spPr>
        <p:txBody>
          <a:bodyPr anchor="t">
            <a:noAutofit/>
          </a:bodyPr>
          <a:lstStyle/>
          <a:p>
            <a:pPr algn="ctr"/>
            <a:r>
              <a:rPr lang="tr-TR" sz="1500" dirty="0"/>
              <a:t>TÜRKİYE’DE TESİS YÖNETİMİ PAZARI</a:t>
            </a:r>
            <a:endParaRPr lang="en-US" sz="1500" dirty="0"/>
          </a:p>
        </p:txBody>
      </p:sp>
      <p:sp>
        <p:nvSpPr>
          <p:cNvPr id="3" name="Dikdörtgen 2"/>
          <p:cNvSpPr/>
          <p:nvPr/>
        </p:nvSpPr>
        <p:spPr>
          <a:xfrm>
            <a:off x="727627" y="1903171"/>
            <a:ext cx="7575451" cy="3000821"/>
          </a:xfrm>
          <a:prstGeom prst="rect">
            <a:avLst/>
          </a:prstGeom>
        </p:spPr>
        <p:txBody>
          <a:bodyPr wrap="square">
            <a:spAutoFit/>
          </a:bodyPr>
          <a:lstStyle/>
          <a:p>
            <a:pPr marL="214313" indent="-214313" algn="just">
              <a:buFont typeface="Wingdings" panose="05000000000000000000" pitchFamily="2" charset="2"/>
              <a:buChar char="Ø"/>
            </a:pPr>
            <a:r>
              <a:rPr lang="tr-TR" sz="1350" dirty="0"/>
              <a:t>Türkiye’de sektörün gelişimi, dünyada olduğu gibi temizlik ve güvenlik hizmetlerinin taşeronlaştırılması ile başlamıştır. 1990’lı yılların başından itibaren İstanbul merkezli olarak başlayan plaza ve alışveriş merkezi inşaatları son 20 yılda diğer şehirlere de yayılarak hızlanmış; nitelikli konut projelerinin de eklenmesiyle Türkiye’de tesis yönetimi anlamında pazar oluşturabilecek bina stokunda kayda değer bir artış gerçekleşmiştir. (İş Bankası Bina ve Tesis Yönetimi Sektörü Raporu,2015)</a:t>
            </a:r>
          </a:p>
          <a:p>
            <a:pPr algn="just"/>
            <a:endParaRPr lang="tr-TR" sz="1350" dirty="0"/>
          </a:p>
          <a:p>
            <a:pPr marL="214313" indent="-214313" algn="just">
              <a:buFont typeface="Wingdings" panose="05000000000000000000" pitchFamily="2" charset="2"/>
              <a:buChar char="Ø"/>
            </a:pPr>
            <a:r>
              <a:rPr lang="tr-TR" sz="1350" dirty="0"/>
              <a:t>Dünyadaki örnekleriyle paralel bir şekilde, bir taraftan emlak sektöründeki hızlı gelişmeyle bina stoku genişlerken diğer taraftan binaların niteliklerinde de önemli değişimler ortaya çıkmaya başlamıştır. Gerek alışveriş merkezleri ile ofis ve rezidansların bir arada bulunduğu karma projelerin yaygınlaşması, gerekse otomasyonun öne çıktığı akıllı binaların çoğalması; maliyetlerin ölçülmesi ve yönetilmesinde profesyonel yaklaşımlara ihtiyacı artırmıştır. Buna bağlı olarak teknik bileşenlerin, insan kaynaklarının, yasal yükümlülüklerin ve bu unsurların finansmanının tek elden yönetildiği uygulamaların paydaşlara sağladığı avantajlar görünür hale gelmiştir. (İş Bankası Bina ve Tesis Yönetimi Sektörü Raporu,2015)</a:t>
            </a:r>
          </a:p>
          <a:p>
            <a:endParaRPr lang="tr-TR" sz="135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Tree>
    <p:extLst>
      <p:ext uri="{BB962C8B-B14F-4D97-AF65-F5344CB8AC3E}">
        <p14:creationId xmlns:p14="http://schemas.microsoft.com/office/powerpoint/2010/main" val="1200564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727627" y="1903170"/>
            <a:ext cx="7575451" cy="3624069"/>
          </a:xfrm>
          <a:prstGeom prst="rect">
            <a:avLst/>
          </a:prstGeom>
        </p:spPr>
        <p:txBody>
          <a:bodyPr wrap="square">
            <a:spAutoFit/>
          </a:bodyPr>
          <a:lstStyle/>
          <a:p>
            <a:pPr marL="214313" indent="-214313" algn="just">
              <a:buFont typeface="Wingdings" panose="05000000000000000000" pitchFamily="2" charset="2"/>
              <a:buChar char="Ø"/>
            </a:pPr>
            <a:r>
              <a:rPr lang="tr-TR" sz="1350" dirty="0"/>
              <a:t>1990’lardan itibaren güvenlik ve temizlik sektöründe taşeron olarak hizmet veren firmaların, değişen koşullara uyum sağlamaya çalışarak hizmet yelpazelerini genişlettiği ve bir bölümünün zamanla “tesis yönetimi” başlığı altında değerlendirilebilecek kuruluşlara dönüştüğü izlenmiştir.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2000’li yıllarla birlikte ekonomideki gelişmelerin de katkısıyla Türkiye pazarına giren çok uluslu tesis yönetimi firmalarının aynı zamanda ortaklıklar ve şirket satın alımları yoluyla da piyasa paylarını artırdığı görülmüştür.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Konut ve ticari gayrimenkul sektöründeki gelişmelerin çok önemli bir pazar haline getirdiği Türkiye’de tesis yönetimi açısından en önemli görülen alanlar </a:t>
            </a:r>
            <a:r>
              <a:rPr lang="tr-TR" sz="1350" dirty="0" err="1"/>
              <a:t>AVM’ler</a:t>
            </a:r>
            <a:r>
              <a:rPr lang="tr-TR" sz="1350" dirty="0"/>
              <a:t>, yüksek binalar ve nitelikli konut alanlarıdır. Tesis yönetiminde bütünsel yaklaşımın en çok hâkimiyet sağladığı pazar </a:t>
            </a:r>
            <a:r>
              <a:rPr lang="tr-TR" sz="1350" dirty="0" err="1"/>
              <a:t>segmenti</a:t>
            </a:r>
            <a:r>
              <a:rPr lang="tr-TR" sz="1350" dirty="0"/>
              <a:t>, karma projeler başta olmak üzere </a:t>
            </a:r>
            <a:r>
              <a:rPr lang="tr-TR" sz="1350" dirty="0" err="1"/>
              <a:t>AVM’lerdir</a:t>
            </a:r>
            <a:r>
              <a:rPr lang="tr-TR" sz="1350" dirty="0"/>
              <a:t>. </a:t>
            </a:r>
            <a:r>
              <a:rPr lang="tr-TR" sz="1350" dirty="0" err="1"/>
              <a:t>AVM’leri</a:t>
            </a:r>
            <a:r>
              <a:rPr lang="tr-TR" sz="1350" dirty="0"/>
              <a:t> bu konuda ofis binaları takip etmektedir. Konut projeleri ise ölçek itibarıyla tesis yönetimi firmalarının faaliyetlerinde önemli yer tutmasına rağmen toplam konut stoku ve </a:t>
            </a:r>
            <a:r>
              <a:rPr lang="tr-TR" sz="1350" b="1" i="1" dirty="0"/>
              <a:t>pazar potansiyeli </a:t>
            </a:r>
            <a:r>
              <a:rPr lang="tr-TR" sz="1350" dirty="0"/>
              <a:t>düşünüldüğünde </a:t>
            </a:r>
            <a:r>
              <a:rPr lang="tr-TR" sz="1350" dirty="0" err="1"/>
              <a:t>penetrasyonun</a:t>
            </a:r>
            <a:r>
              <a:rPr lang="tr-TR" sz="1350" dirty="0"/>
              <a:t> nispeten düşük olduğu bir </a:t>
            </a:r>
            <a:r>
              <a:rPr lang="tr-TR" sz="1350" dirty="0" err="1"/>
              <a:t>segmenttir</a:t>
            </a:r>
            <a:r>
              <a:rPr lang="tr-TR" sz="1350" dirty="0"/>
              <a:t>. (İş Bankası Bina ve Tesis Yönetimi Sektörü Raporu,2015)</a:t>
            </a:r>
          </a:p>
          <a:p>
            <a:pPr marL="214313" indent="-214313" algn="just">
              <a:buFont typeface="Wingdings" panose="05000000000000000000" pitchFamily="2" charset="2"/>
              <a:buChar char="Ø"/>
            </a:pPr>
            <a:endParaRPr lang="tr-TR" sz="1350" dirty="0"/>
          </a:p>
          <a:p>
            <a:pPr marL="214313" indent="-214313">
              <a:buFont typeface="Wingdings" panose="05000000000000000000" pitchFamily="2" charset="2"/>
              <a:buChar char="Ø"/>
            </a:pPr>
            <a:endParaRPr lang="en-US" sz="1350" dirty="0"/>
          </a:p>
        </p:txBody>
      </p:sp>
      <p:sp>
        <p:nvSpPr>
          <p:cNvPr id="11" name="Dikdörtgen 10"/>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13" name="Başlık 1"/>
          <p:cNvSpPr txBox="1">
            <a:spLocks/>
          </p:cNvSpPr>
          <p:nvPr/>
        </p:nvSpPr>
        <p:spPr>
          <a:xfrm>
            <a:off x="-133922" y="1475183"/>
            <a:ext cx="7108903" cy="264213"/>
          </a:xfrm>
          <a:prstGeom prst="rect">
            <a:avLst/>
          </a:prstGeom>
        </p:spPr>
        <p:txBody>
          <a:bodyPr vert="horz" lIns="68580" tIns="34290" rIns="68580" bIns="34290" rtlCol="0" anchor="t" anchorCtr="0">
            <a:no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1500" b="1" dirty="0"/>
              <a:t>TÜRKİYE’DE TESİS YÖNETİMİ PAZARI</a:t>
            </a:r>
            <a:endParaRPr lang="en-US" sz="1500" dirty="0"/>
          </a:p>
        </p:txBody>
      </p:sp>
    </p:spTree>
    <p:extLst>
      <p:ext uri="{BB962C8B-B14F-4D97-AF65-F5344CB8AC3E}">
        <p14:creationId xmlns:p14="http://schemas.microsoft.com/office/powerpoint/2010/main" val="3849227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83994" y="1951709"/>
            <a:ext cx="8254691" cy="2793072"/>
          </a:xfrm>
          <a:prstGeom prst="rect">
            <a:avLst/>
          </a:prstGeom>
        </p:spPr>
        <p:txBody>
          <a:bodyPr wrap="square">
            <a:spAutoFit/>
          </a:bodyPr>
          <a:lstStyle/>
          <a:p>
            <a:pPr marL="214313" indent="-214313" algn="just">
              <a:buFont typeface="Wingdings" panose="05000000000000000000" pitchFamily="2" charset="2"/>
              <a:buChar char="Ø"/>
            </a:pPr>
            <a:r>
              <a:rPr lang="tr-TR" sz="1350" dirty="0"/>
              <a:t>Pazarda faaliyet gösteren firmalara bakıldığında ise Türkiye genelinde kurumsal yapısı zayıf hizmet firmalarının ağırlığı oluşturduğu, bütünsel yönetim anlayışı ile yatırımcılar ve hizmet firmaları arasında konumlanması gereken tesis yönetimi firmalarının halen azınlıkta olduğu görülmektedir. Bina ve tesislerdeki ihtiyaçlar, bir tesis yöneticisi firmanın koordinasyonu olmadan tek tek hizmet firmaları üzerinden sağlanmaya çalışılmaktadır. </a:t>
            </a:r>
          </a:p>
          <a:p>
            <a:pPr marL="214313" indent="-214313" algn="just">
              <a:buFont typeface="Wingdings" panose="05000000000000000000" pitchFamily="2" charset="2"/>
              <a:buChar char="Ø"/>
            </a:pPr>
            <a:endParaRPr lang="tr-TR" sz="1350" dirty="0"/>
          </a:p>
          <a:p>
            <a:pPr marL="214313" indent="-214313" algn="just">
              <a:buFont typeface="Wingdings" panose="05000000000000000000" pitchFamily="2" charset="2"/>
              <a:buChar char="Ø"/>
            </a:pPr>
            <a:r>
              <a:rPr lang="tr-TR" sz="1350" dirty="0"/>
              <a:t>Öte yandan bütünsel anlamda tesis yönetimi yapabilen firmalarla, bunların birlikte çalıştıkları çözüm ortaklarının piyasadaki ağırlığı artmaktadır. İstanbul başta olmak üzere özellikle büyük şehirlerde yatırımların giderek daha bilinçli yapılması, gayrimenkul projelerinde tesis yönetimi anlayışının mimari aşamada devreye girmesini sağlamaktadır. Bu yönde alınan danışmanlık faaliyetlerinin yarattığı olumlu dönüşler de piyasada tesis yönetimi kavramının yaygınlaşmasını kolaylaştırmaktadır. Bu eğilimin devam etmesiyle birlikte birbiri ile koordinasyon sağlayamayan alt yüklenici firmalardan düzgün projelendirilmemiş hizmet alımı uygulamalarının zaman içinde sona ermesi ve entegre tesis yönetimi yaklaşımının giderek öne çıkması beklenmektedir. (İş Bankası Bina ve Tesis Yönetimi Sektörü Raporu,2015)</a:t>
            </a:r>
          </a:p>
        </p:txBody>
      </p:sp>
      <p:sp>
        <p:nvSpPr>
          <p:cNvPr id="16" name="Başlık 1"/>
          <p:cNvSpPr txBox="1">
            <a:spLocks/>
          </p:cNvSpPr>
          <p:nvPr/>
        </p:nvSpPr>
        <p:spPr>
          <a:xfrm>
            <a:off x="-133922" y="1475183"/>
            <a:ext cx="7108903" cy="264213"/>
          </a:xfrm>
          <a:prstGeom prst="rect">
            <a:avLst/>
          </a:prstGeom>
        </p:spPr>
        <p:txBody>
          <a:bodyPr vert="horz" lIns="68580" tIns="34290" rIns="68580" bIns="34290" rtlCol="0" anchor="t" anchorCtr="0">
            <a:no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sz="1500" b="1" dirty="0"/>
              <a:t>TÜRKİYE’DE TESİS YÖNETİMİ PAZARI</a:t>
            </a:r>
            <a:endParaRPr lang="en-US" sz="1500" dirty="0"/>
          </a:p>
        </p:txBody>
      </p:sp>
      <p:sp>
        <p:nvSpPr>
          <p:cNvPr id="17" name="Dikdörtgen 16"/>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0560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370778" y="1511692"/>
            <a:ext cx="8137603" cy="496548"/>
          </a:xfrm>
        </p:spPr>
        <p:txBody>
          <a:bodyPr anchor="t">
            <a:normAutofit/>
          </a:bodyPr>
          <a:lstStyle/>
          <a:p>
            <a:pPr algn="ctr"/>
            <a:r>
              <a:rPr lang="tr-TR" sz="1500" dirty="0"/>
              <a:t>EMLAK VE GAYRİMENKUL KAVRAMI</a:t>
            </a:r>
            <a:endParaRPr lang="en-US" sz="1500" dirty="0"/>
          </a:p>
        </p:txBody>
      </p:sp>
      <p:sp>
        <p:nvSpPr>
          <p:cNvPr id="3" name="Dikdörtgen 2"/>
          <p:cNvSpPr/>
          <p:nvPr/>
        </p:nvSpPr>
        <p:spPr>
          <a:xfrm>
            <a:off x="317809" y="2295698"/>
            <a:ext cx="8516699" cy="2169825"/>
          </a:xfrm>
          <a:prstGeom prst="rect">
            <a:avLst/>
          </a:prstGeom>
        </p:spPr>
        <p:txBody>
          <a:bodyPr wrap="square">
            <a:spAutoFit/>
          </a:bodyPr>
          <a:lstStyle/>
          <a:p>
            <a:pPr marL="214313" indent="-214313" algn="just">
              <a:buFont typeface="Wingdings" panose="05000000000000000000" pitchFamily="2" charset="2"/>
              <a:buChar char="Ø"/>
            </a:pPr>
            <a:r>
              <a:rPr lang="tr-TR" sz="1350" dirty="0">
                <a:solidFill>
                  <a:srgbClr val="000000"/>
                </a:solidFill>
              </a:rPr>
              <a:t>Literatür ve uygulamada; arazi, toprak, gayrimenkul (taşınmaz), emlak, mülk gibi kavramlar sıklıkla kullanılmakla birlikte bunların genel olarak özdeş olmadığı bilinmektedir. Arazi; gayrimenkul mülkiyetinin temeli ve önemli bir parçası olarak ele alınmaktadır. Toprak kavramı ise sıklıkla derinliği tanımlamak için kullanılmaktadır. </a:t>
            </a:r>
          </a:p>
          <a:p>
            <a:pPr marL="214313" indent="-214313" algn="just">
              <a:buFont typeface="Wingdings" panose="05000000000000000000" pitchFamily="2" charset="2"/>
              <a:buChar char="Ø"/>
            </a:pPr>
            <a:endParaRPr lang="tr-TR" sz="1350" dirty="0">
              <a:solidFill>
                <a:srgbClr val="000000"/>
              </a:solidFill>
            </a:endParaRPr>
          </a:p>
          <a:p>
            <a:pPr marL="214313" indent="-214313" algn="just">
              <a:buFont typeface="Wingdings" panose="05000000000000000000" pitchFamily="2" charset="2"/>
              <a:buChar char="Ø"/>
            </a:pPr>
            <a:r>
              <a:rPr lang="tr-TR" sz="1350" dirty="0">
                <a:solidFill>
                  <a:srgbClr val="000000"/>
                </a:solidFill>
              </a:rPr>
              <a:t>Gayrimenkul varlığı içinde ticari alım-satıma konu olanları tanımlamak için emlak veya ticari gayrimenkul kavramları tercih edilmektedir. Mülk kavramı ise; taşınır ve taşınmazlar ile </a:t>
            </a:r>
            <a:r>
              <a:rPr lang="tr-TR" sz="1350" dirty="0" err="1">
                <a:solidFill>
                  <a:srgbClr val="000000"/>
                </a:solidFill>
              </a:rPr>
              <a:t>gayrimaddi</a:t>
            </a:r>
            <a:r>
              <a:rPr lang="tr-TR" sz="1350" dirty="0">
                <a:solidFill>
                  <a:srgbClr val="000000"/>
                </a:solidFill>
              </a:rPr>
              <a:t> varlıkları kapsamakta ve taşınmaz kavramından daha geniş biçimde ele alınmaktadır. </a:t>
            </a:r>
          </a:p>
          <a:p>
            <a:pPr algn="just"/>
            <a:endParaRPr lang="tr-TR" sz="1350" dirty="0">
              <a:solidFill>
                <a:srgbClr val="000000"/>
              </a:solidFill>
            </a:endParaRPr>
          </a:p>
          <a:p>
            <a:pPr algn="just"/>
            <a:endParaRPr lang="tr-TR" sz="1350" dirty="0">
              <a:solidFill>
                <a:srgbClr val="000000"/>
              </a:solidFill>
            </a:endParaRPr>
          </a:p>
          <a:p>
            <a:pPr algn="just"/>
            <a:r>
              <a:rPr lang="tr-TR" sz="1350" dirty="0">
                <a:solidFill>
                  <a:srgbClr val="000000"/>
                </a:solidFill>
              </a:rPr>
              <a:t>(Kaynak: Değerleme Esasları, SPL, TANRIVERMİŞ)</a:t>
            </a:r>
            <a:endParaRPr lang="tr-TR" sz="135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Tree>
    <p:extLst>
      <p:ext uri="{BB962C8B-B14F-4D97-AF65-F5344CB8AC3E}">
        <p14:creationId xmlns:p14="http://schemas.microsoft.com/office/powerpoint/2010/main" val="1262004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370778" y="1511692"/>
            <a:ext cx="8137603" cy="496548"/>
          </a:xfrm>
        </p:spPr>
        <p:txBody>
          <a:bodyPr anchor="t">
            <a:normAutofit/>
          </a:bodyPr>
          <a:lstStyle/>
          <a:p>
            <a:pPr algn="ctr"/>
            <a:r>
              <a:rPr lang="tr-TR" sz="1500" dirty="0"/>
              <a:t>EMLAK VE GAYRİMENKUL KAVRAMI</a:t>
            </a:r>
            <a:endParaRPr lang="en-US" sz="1500" dirty="0"/>
          </a:p>
        </p:txBody>
      </p:sp>
      <p:sp>
        <p:nvSpPr>
          <p:cNvPr id="3" name="Dikdörtgen 2"/>
          <p:cNvSpPr/>
          <p:nvPr/>
        </p:nvSpPr>
        <p:spPr>
          <a:xfrm>
            <a:off x="348521" y="2296251"/>
            <a:ext cx="8516699" cy="2585323"/>
          </a:xfrm>
          <a:prstGeom prst="rect">
            <a:avLst/>
          </a:prstGeom>
        </p:spPr>
        <p:txBody>
          <a:bodyPr wrap="square">
            <a:spAutoFit/>
          </a:bodyPr>
          <a:lstStyle/>
          <a:p>
            <a:pPr marL="214313" indent="-214313" algn="just">
              <a:buFont typeface="Wingdings" panose="05000000000000000000" pitchFamily="2" charset="2"/>
              <a:buChar char="Ø"/>
            </a:pPr>
            <a:r>
              <a:rPr lang="tr-TR" sz="1350" dirty="0">
                <a:solidFill>
                  <a:srgbClr val="000000"/>
                </a:solidFill>
              </a:rPr>
              <a:t>Türk Dil Kurumu İktisat Terimleri Sözlüğünde Emlak; taşınmaz olarak tanımlanmaktadır.</a:t>
            </a:r>
          </a:p>
          <a:p>
            <a:pPr marL="214313" indent="-214313" algn="just">
              <a:buFont typeface="Wingdings" panose="05000000000000000000" pitchFamily="2" charset="2"/>
              <a:buChar char="Ø"/>
            </a:pPr>
            <a:endParaRPr lang="tr-TR" sz="1350" dirty="0">
              <a:solidFill>
                <a:srgbClr val="000000"/>
              </a:solidFill>
            </a:endParaRPr>
          </a:p>
          <a:p>
            <a:pPr marL="214313" indent="-214313" algn="just">
              <a:buFont typeface="Wingdings" panose="05000000000000000000" pitchFamily="2" charset="2"/>
              <a:buChar char="Ø"/>
            </a:pPr>
            <a:r>
              <a:rPr lang="tr-TR" sz="1350" dirty="0">
                <a:solidFill>
                  <a:srgbClr val="000000"/>
                </a:solidFill>
              </a:rPr>
              <a:t>Türk Dil Kurumu Güncel Türkçe Sözlükte Taşınmaz; ev, tarla, vb. taşınamayan mülk ve gayrimenkul olarak tanımlanmaktadır.</a:t>
            </a:r>
          </a:p>
          <a:p>
            <a:pPr marL="214313" indent="-214313" algn="just">
              <a:buFont typeface="Wingdings" panose="05000000000000000000" pitchFamily="2" charset="2"/>
              <a:buChar char="Ø"/>
            </a:pPr>
            <a:endParaRPr lang="tr-TR" sz="1350" dirty="0">
              <a:solidFill>
                <a:srgbClr val="000000"/>
              </a:solidFill>
            </a:endParaRPr>
          </a:p>
          <a:p>
            <a:pPr marL="214313" indent="-214313" algn="just">
              <a:buFont typeface="Wingdings" panose="05000000000000000000" pitchFamily="2" charset="2"/>
              <a:buChar char="Ø"/>
            </a:pPr>
            <a:r>
              <a:rPr lang="tr-TR" sz="1350" dirty="0">
                <a:solidFill>
                  <a:srgbClr val="000000"/>
                </a:solidFill>
              </a:rPr>
              <a:t>Türk Dil Kurumu İktisat Terimleri Sözlüğünde Taşınmaz; ev, arsa, bahçe vb. taşınamayan mal ve mülklerin ortak adı olarak tanımlanmaktadır.</a:t>
            </a:r>
          </a:p>
          <a:p>
            <a:pPr marL="214313" indent="-214313" algn="just">
              <a:buFont typeface="Wingdings" panose="05000000000000000000" pitchFamily="2" charset="2"/>
              <a:buChar char="Ø"/>
            </a:pPr>
            <a:endParaRPr lang="tr-TR" sz="1350" dirty="0">
              <a:solidFill>
                <a:srgbClr val="000000"/>
              </a:solidFill>
            </a:endParaRPr>
          </a:p>
          <a:p>
            <a:pPr marL="214313" indent="-214313" algn="just">
              <a:buFont typeface="Wingdings" panose="05000000000000000000" pitchFamily="2" charset="2"/>
              <a:buChar char="Ø"/>
            </a:pPr>
            <a:r>
              <a:rPr lang="tr-TR" sz="1350" dirty="0">
                <a:solidFill>
                  <a:srgbClr val="000000"/>
                </a:solidFill>
              </a:rPr>
              <a:t>İngilizce </a:t>
            </a:r>
            <a:r>
              <a:rPr lang="tr-TR" sz="1350" dirty="0" err="1">
                <a:solidFill>
                  <a:srgbClr val="000000"/>
                </a:solidFill>
              </a:rPr>
              <a:t>karşığı</a:t>
            </a:r>
            <a:r>
              <a:rPr lang="tr-TR" sz="1350" dirty="0">
                <a:solidFill>
                  <a:srgbClr val="000000"/>
                </a:solidFill>
              </a:rPr>
              <a:t> </a:t>
            </a:r>
            <a:r>
              <a:rPr lang="tr-TR" sz="1350" dirty="0" err="1">
                <a:solidFill>
                  <a:srgbClr val="000000"/>
                </a:solidFill>
              </a:rPr>
              <a:t>immovable</a:t>
            </a:r>
            <a:r>
              <a:rPr lang="tr-TR" sz="1350" dirty="0">
                <a:solidFill>
                  <a:srgbClr val="000000"/>
                </a:solidFill>
              </a:rPr>
              <a:t> </a:t>
            </a:r>
            <a:r>
              <a:rPr lang="tr-TR" sz="1350" dirty="0" err="1">
                <a:solidFill>
                  <a:srgbClr val="000000"/>
                </a:solidFill>
              </a:rPr>
              <a:t>goods</a:t>
            </a:r>
            <a:r>
              <a:rPr lang="tr-TR" sz="1350" dirty="0">
                <a:solidFill>
                  <a:srgbClr val="000000"/>
                </a:solidFill>
              </a:rPr>
              <a:t> veya </a:t>
            </a:r>
            <a:r>
              <a:rPr lang="tr-TR" sz="1350" dirty="0" err="1">
                <a:solidFill>
                  <a:srgbClr val="000000"/>
                </a:solidFill>
              </a:rPr>
              <a:t>real</a:t>
            </a:r>
            <a:r>
              <a:rPr lang="tr-TR" sz="1350" dirty="0">
                <a:solidFill>
                  <a:srgbClr val="000000"/>
                </a:solidFill>
              </a:rPr>
              <a:t> </a:t>
            </a:r>
            <a:r>
              <a:rPr lang="tr-TR" sz="1350" dirty="0" err="1">
                <a:solidFill>
                  <a:srgbClr val="000000"/>
                </a:solidFill>
              </a:rPr>
              <a:t>estate</a:t>
            </a:r>
            <a:r>
              <a:rPr lang="tr-TR" sz="1350" dirty="0">
                <a:solidFill>
                  <a:srgbClr val="000000"/>
                </a:solidFill>
              </a:rPr>
              <a:t> olarak verilmiştir.</a:t>
            </a:r>
          </a:p>
          <a:p>
            <a:pPr algn="just"/>
            <a:endParaRPr lang="tr-TR" sz="1350" dirty="0">
              <a:solidFill>
                <a:srgbClr val="000000"/>
              </a:solidFill>
            </a:endParaRPr>
          </a:p>
          <a:p>
            <a:pPr algn="just"/>
            <a:r>
              <a:rPr lang="tr-TR" sz="1350" dirty="0">
                <a:solidFill>
                  <a:srgbClr val="000000"/>
                </a:solidFill>
              </a:rPr>
              <a:t>(Kaynak: </a:t>
            </a:r>
            <a:r>
              <a:rPr lang="tr-TR" sz="1350" dirty="0" err="1">
                <a:solidFill>
                  <a:srgbClr val="000000"/>
                </a:solidFill>
              </a:rPr>
              <a:t>Aliefendioğlu</a:t>
            </a:r>
            <a:r>
              <a:rPr lang="tr-TR" sz="1350" dirty="0">
                <a:solidFill>
                  <a:srgbClr val="000000"/>
                </a:solidFill>
              </a:rPr>
              <a:t>, Arazi Ekonomisi ve Yönetimi Ders Notları)</a:t>
            </a:r>
          </a:p>
          <a:p>
            <a:pPr algn="just"/>
            <a:endParaRPr lang="tr-TR" sz="135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Tree>
    <p:extLst>
      <p:ext uri="{BB962C8B-B14F-4D97-AF65-F5344CB8AC3E}">
        <p14:creationId xmlns:p14="http://schemas.microsoft.com/office/powerpoint/2010/main" val="2049636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370778" y="1511692"/>
            <a:ext cx="8137603" cy="496548"/>
          </a:xfrm>
        </p:spPr>
        <p:txBody>
          <a:bodyPr anchor="t">
            <a:normAutofit/>
          </a:bodyPr>
          <a:lstStyle/>
          <a:p>
            <a:pPr algn="ctr"/>
            <a:r>
              <a:rPr lang="tr-TR" sz="1500" dirty="0"/>
              <a:t>EMLAK VE GAYRİMENKUL KAVRAMI</a:t>
            </a:r>
            <a:endParaRPr lang="en-US" sz="1500" dirty="0"/>
          </a:p>
        </p:txBody>
      </p:sp>
      <p:sp>
        <p:nvSpPr>
          <p:cNvPr id="3" name="Dikdörtgen 2"/>
          <p:cNvSpPr/>
          <p:nvPr/>
        </p:nvSpPr>
        <p:spPr>
          <a:xfrm>
            <a:off x="389577" y="2294692"/>
            <a:ext cx="8516699" cy="1754326"/>
          </a:xfrm>
          <a:prstGeom prst="rect">
            <a:avLst/>
          </a:prstGeom>
        </p:spPr>
        <p:txBody>
          <a:bodyPr wrap="square">
            <a:spAutoFit/>
          </a:bodyPr>
          <a:lstStyle/>
          <a:p>
            <a:pPr marL="214313" indent="-214313" algn="just">
              <a:buFont typeface="Wingdings" panose="05000000000000000000" pitchFamily="2" charset="2"/>
              <a:buChar char="Ø"/>
            </a:pPr>
            <a:r>
              <a:rPr lang="tr-TR" sz="1350" dirty="0">
                <a:solidFill>
                  <a:srgbClr val="000000"/>
                </a:solidFill>
              </a:rPr>
              <a:t>Türk Dil Kurumu </a:t>
            </a:r>
            <a:r>
              <a:rPr lang="tr-TR" sz="1350" dirty="0" err="1">
                <a:solidFill>
                  <a:srgbClr val="000000"/>
                </a:solidFill>
              </a:rPr>
              <a:t>Kentbilim</a:t>
            </a:r>
            <a:r>
              <a:rPr lang="tr-TR" sz="1350" dirty="0">
                <a:solidFill>
                  <a:srgbClr val="000000"/>
                </a:solidFill>
              </a:rPr>
              <a:t> Terimleri Sözlüğünde Taşınmaz; toplum yararı amacıyla getirilmiş sınırlamalar dışında, maliklerine, bunları diledikleri gibi kullanma hakkı veren toprak ve yapılar olarak tanımlanmaktadır.</a:t>
            </a:r>
          </a:p>
          <a:p>
            <a:pPr marL="214313" indent="-214313" algn="just">
              <a:buFont typeface="Wingdings" panose="05000000000000000000" pitchFamily="2" charset="2"/>
              <a:buChar char="Ø"/>
            </a:pPr>
            <a:endParaRPr lang="tr-TR" sz="1350" dirty="0">
              <a:solidFill>
                <a:srgbClr val="000000"/>
              </a:solidFill>
            </a:endParaRPr>
          </a:p>
          <a:p>
            <a:pPr marL="214313" indent="-214313" algn="just">
              <a:buFont typeface="Wingdings" panose="05000000000000000000" pitchFamily="2" charset="2"/>
              <a:buChar char="Ø"/>
            </a:pPr>
            <a:r>
              <a:rPr lang="tr-TR" sz="1350" dirty="0">
                <a:solidFill>
                  <a:srgbClr val="000000"/>
                </a:solidFill>
              </a:rPr>
              <a:t>İngilizce </a:t>
            </a:r>
            <a:r>
              <a:rPr lang="tr-TR" sz="1350" dirty="0" err="1">
                <a:solidFill>
                  <a:srgbClr val="000000"/>
                </a:solidFill>
              </a:rPr>
              <a:t>karşığı</a:t>
            </a:r>
            <a:r>
              <a:rPr lang="tr-TR" sz="1350" dirty="0">
                <a:solidFill>
                  <a:srgbClr val="000000"/>
                </a:solidFill>
              </a:rPr>
              <a:t> </a:t>
            </a:r>
            <a:r>
              <a:rPr lang="tr-TR" sz="1350" dirty="0" err="1">
                <a:solidFill>
                  <a:srgbClr val="000000"/>
                </a:solidFill>
              </a:rPr>
              <a:t>landed</a:t>
            </a:r>
            <a:r>
              <a:rPr lang="tr-TR" sz="1350" dirty="0">
                <a:solidFill>
                  <a:srgbClr val="000000"/>
                </a:solidFill>
              </a:rPr>
              <a:t> </a:t>
            </a:r>
            <a:r>
              <a:rPr lang="tr-TR" sz="1350" dirty="0" err="1">
                <a:solidFill>
                  <a:srgbClr val="000000"/>
                </a:solidFill>
              </a:rPr>
              <a:t>property</a:t>
            </a:r>
            <a:r>
              <a:rPr lang="tr-TR" sz="1350" dirty="0">
                <a:solidFill>
                  <a:srgbClr val="000000"/>
                </a:solidFill>
              </a:rPr>
              <a:t> veya </a:t>
            </a:r>
            <a:r>
              <a:rPr lang="tr-TR" sz="1350" dirty="0" err="1">
                <a:solidFill>
                  <a:srgbClr val="000000"/>
                </a:solidFill>
              </a:rPr>
              <a:t>real</a:t>
            </a:r>
            <a:r>
              <a:rPr lang="tr-TR" sz="1350" dirty="0">
                <a:solidFill>
                  <a:srgbClr val="000000"/>
                </a:solidFill>
              </a:rPr>
              <a:t> </a:t>
            </a:r>
            <a:r>
              <a:rPr lang="tr-TR" sz="1350" dirty="0" err="1">
                <a:solidFill>
                  <a:srgbClr val="000000"/>
                </a:solidFill>
              </a:rPr>
              <a:t>estate</a:t>
            </a:r>
            <a:r>
              <a:rPr lang="tr-TR" sz="1350" dirty="0">
                <a:solidFill>
                  <a:srgbClr val="000000"/>
                </a:solidFill>
              </a:rPr>
              <a:t> olarak verilmiştir.</a:t>
            </a:r>
          </a:p>
          <a:p>
            <a:pPr algn="just"/>
            <a:endParaRPr lang="tr-TR" sz="1350" dirty="0">
              <a:solidFill>
                <a:srgbClr val="000000"/>
              </a:solidFill>
            </a:endParaRPr>
          </a:p>
          <a:p>
            <a:pPr algn="just"/>
            <a:endParaRPr lang="tr-TR" sz="1350" dirty="0">
              <a:solidFill>
                <a:srgbClr val="000000"/>
              </a:solidFill>
            </a:endParaRPr>
          </a:p>
          <a:p>
            <a:pPr algn="just"/>
            <a:r>
              <a:rPr lang="tr-TR" sz="1350" dirty="0">
                <a:solidFill>
                  <a:srgbClr val="000000"/>
                </a:solidFill>
              </a:rPr>
              <a:t>(Kaynak: </a:t>
            </a:r>
            <a:r>
              <a:rPr lang="tr-TR" sz="1350" dirty="0" err="1">
                <a:solidFill>
                  <a:srgbClr val="000000"/>
                </a:solidFill>
              </a:rPr>
              <a:t>Aliefendioğlu</a:t>
            </a:r>
            <a:r>
              <a:rPr lang="tr-TR" sz="1350" dirty="0">
                <a:solidFill>
                  <a:srgbClr val="000000"/>
                </a:solidFill>
              </a:rPr>
              <a:t>, Arazi Ekonomisi ve Yönetimi Ders Notları)</a:t>
            </a:r>
          </a:p>
          <a:p>
            <a:pPr marL="214313" indent="-214313" algn="just">
              <a:buFont typeface="Wingdings" panose="05000000000000000000" pitchFamily="2" charset="2"/>
              <a:buChar char="Ø"/>
            </a:pPr>
            <a:endParaRPr lang="tr-TR" sz="135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Tree>
    <p:extLst>
      <p:ext uri="{BB962C8B-B14F-4D97-AF65-F5344CB8AC3E}">
        <p14:creationId xmlns:p14="http://schemas.microsoft.com/office/powerpoint/2010/main" val="1068212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31488" y="1545917"/>
            <a:ext cx="8137603" cy="496548"/>
          </a:xfrm>
        </p:spPr>
        <p:txBody>
          <a:bodyPr anchor="t">
            <a:normAutofit/>
          </a:bodyPr>
          <a:lstStyle/>
          <a:p>
            <a:pPr algn="ctr"/>
            <a:r>
              <a:rPr lang="tr-TR" sz="1500" dirty="0"/>
              <a:t>TESİS YÖNETİMİ KAVRAMI</a:t>
            </a:r>
            <a:endParaRPr lang="en-US" sz="150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4" name="Dikdörtgen 3"/>
          <p:cNvSpPr/>
          <p:nvPr/>
        </p:nvSpPr>
        <p:spPr>
          <a:xfrm>
            <a:off x="317810" y="2042466"/>
            <a:ext cx="8260266" cy="3001591"/>
          </a:xfrm>
          <a:prstGeom prst="rect">
            <a:avLst/>
          </a:prstGeom>
        </p:spPr>
        <p:txBody>
          <a:bodyPr wrap="square">
            <a:spAutoFit/>
          </a:bodyPr>
          <a:lstStyle/>
          <a:p>
            <a:pPr algn="just">
              <a:lnSpc>
                <a:spcPct val="115000"/>
              </a:lnSpc>
              <a:spcAft>
                <a:spcPts val="750"/>
              </a:spcAft>
            </a:pPr>
            <a:r>
              <a:rPr lang="tr-TR" sz="1350" b="1" dirty="0">
                <a:ea typeface="Times New Roman" panose="02020603050405020304" pitchFamily="18" charset="0"/>
                <a:cs typeface="Arial" panose="020B0604020202020204" pitchFamily="34" charset="0"/>
              </a:rPr>
              <a:t>Tesis Yönetimi Tanımları</a:t>
            </a:r>
            <a:endParaRPr lang="tr-TR" sz="1200" dirty="0">
              <a:ea typeface="Calibri" panose="020F0502020204030204" pitchFamily="34" charset="0"/>
              <a:cs typeface="Times New Roman" panose="02020603050405020304" pitchFamily="18" charset="0"/>
            </a:endParaRPr>
          </a:p>
          <a:p>
            <a:pPr algn="just">
              <a:lnSpc>
                <a:spcPct val="115000"/>
              </a:lnSpc>
              <a:spcAft>
                <a:spcPts val="750"/>
              </a:spcAft>
            </a:pPr>
            <a:r>
              <a:rPr lang="tr-TR" sz="1350" dirty="0">
                <a:ea typeface="Times New Roman" panose="02020603050405020304" pitchFamily="18" charset="0"/>
                <a:cs typeface="Arial" panose="020B0604020202020204" pitchFamily="34" charset="0"/>
              </a:rPr>
              <a:t>Tesis Yönetimi, Gayrimenkul Yönetiminin altında yer alan 3 başlıktan biridir.</a:t>
            </a:r>
          </a:p>
          <a:p>
            <a:pPr algn="just">
              <a:lnSpc>
                <a:spcPct val="115000"/>
              </a:lnSpc>
              <a:spcAft>
                <a:spcPts val="750"/>
              </a:spcAft>
            </a:pPr>
            <a:r>
              <a:rPr lang="tr-TR" sz="1200" dirty="0">
                <a:ea typeface="Times New Roman" panose="02020603050405020304" pitchFamily="18" charset="0"/>
                <a:cs typeface="Arial" panose="020B0604020202020204" pitchFamily="34" charset="0"/>
              </a:rPr>
              <a:t>Bunlar:</a:t>
            </a:r>
          </a:p>
          <a:p>
            <a:pPr marL="257175" indent="-257175" algn="just">
              <a:lnSpc>
                <a:spcPct val="115000"/>
              </a:lnSpc>
              <a:buFont typeface="Symbol" panose="05050102010706020507" pitchFamily="18" charset="2"/>
              <a:buChar char=""/>
            </a:pPr>
            <a:r>
              <a:rPr lang="tr-TR" sz="1350" dirty="0">
                <a:ea typeface="Calibri" panose="020F0502020204030204" pitchFamily="34" charset="0"/>
                <a:cs typeface="Times New Roman" panose="02020603050405020304" pitchFamily="18" charset="0"/>
              </a:rPr>
              <a:t>Varlık Yönetimi </a:t>
            </a:r>
          </a:p>
          <a:p>
            <a:pPr marL="257175" indent="-257175" algn="just">
              <a:lnSpc>
                <a:spcPct val="115000"/>
              </a:lnSpc>
              <a:buFont typeface="Symbol" panose="05050102010706020507" pitchFamily="18" charset="2"/>
              <a:buChar char=""/>
            </a:pPr>
            <a:r>
              <a:rPr lang="tr-TR" sz="1350" dirty="0">
                <a:ea typeface="Calibri" panose="020F0502020204030204" pitchFamily="34" charset="0"/>
                <a:cs typeface="Times New Roman" panose="02020603050405020304" pitchFamily="18" charset="0"/>
              </a:rPr>
              <a:t>Taşınmaz Yönetimi</a:t>
            </a:r>
            <a:r>
              <a:rPr lang="en-US" sz="1350" dirty="0">
                <a:ea typeface="Calibri" panose="020F0502020204030204" pitchFamily="34" charset="0"/>
                <a:cs typeface="Times New Roman" panose="02020603050405020304" pitchFamily="18" charset="0"/>
              </a:rPr>
              <a:t>               </a:t>
            </a:r>
            <a:endParaRPr lang="tr-TR" sz="1350" dirty="0">
              <a:ea typeface="Calibri" panose="020F0502020204030204" pitchFamily="34" charset="0"/>
              <a:cs typeface="Times New Roman" panose="02020603050405020304" pitchFamily="18" charset="0"/>
            </a:endParaRPr>
          </a:p>
          <a:p>
            <a:pPr marL="257175" indent="-257175" algn="just">
              <a:lnSpc>
                <a:spcPct val="115000"/>
              </a:lnSpc>
              <a:buFont typeface="Symbol" panose="05050102010706020507" pitchFamily="18" charset="2"/>
              <a:buChar char=""/>
            </a:pPr>
            <a:r>
              <a:rPr lang="tr-TR" sz="1350" dirty="0">
                <a:ea typeface="Calibri" panose="020F0502020204030204" pitchFamily="34" charset="0"/>
                <a:cs typeface="Times New Roman" panose="02020603050405020304" pitchFamily="18" charset="0"/>
              </a:rPr>
              <a:t>Tesis Yönetimi</a:t>
            </a:r>
          </a:p>
          <a:p>
            <a:pPr marL="257175" indent="-257175" algn="just">
              <a:lnSpc>
                <a:spcPct val="115000"/>
              </a:lnSpc>
              <a:buFont typeface="Symbol" panose="05050102010706020507" pitchFamily="18" charset="2"/>
              <a:buChar char=""/>
            </a:pPr>
            <a:endParaRPr lang="tr-TR" sz="1350" dirty="0">
              <a:ea typeface="Calibri" panose="020F0502020204030204" pitchFamily="34" charset="0"/>
              <a:cs typeface="Times New Roman" panose="02020603050405020304" pitchFamily="18" charset="0"/>
            </a:endParaRPr>
          </a:p>
          <a:p>
            <a:pPr algn="just">
              <a:lnSpc>
                <a:spcPct val="115000"/>
              </a:lnSpc>
            </a:pPr>
            <a:r>
              <a:rPr lang="tr-TR" sz="1350" dirty="0">
                <a:ea typeface="Times New Roman" panose="02020603050405020304" pitchFamily="18" charset="0"/>
                <a:cs typeface="Times New Roman" panose="02020603050405020304" pitchFamily="18" charset="0"/>
              </a:rPr>
              <a:t>Farklı disiplinler olarak karşımıza çıksa da aslında, taşınmaz yönetimi ve tesis yönetimi arasında önemli bağlantılar vardır. Taşınmaz yönetiminde esas olan taşınmazın varlık değerini maksimize etmekken; Tesis Yönetiminde  kurumun hedeflerine söz konusu yönetilen taşınmazın  yapacağı katkıyı maksimize etmektir.</a:t>
            </a:r>
          </a:p>
          <a:p>
            <a:pPr algn="just">
              <a:lnSpc>
                <a:spcPct val="115000"/>
              </a:lnSpc>
            </a:pPr>
            <a:r>
              <a:rPr lang="tr-TR" sz="1350" dirty="0"/>
              <a:t>(Land </a:t>
            </a:r>
            <a:r>
              <a:rPr lang="tr-TR" sz="1350" dirty="0" err="1"/>
              <a:t>Economics</a:t>
            </a:r>
            <a:r>
              <a:rPr lang="tr-TR" sz="1350" dirty="0"/>
              <a:t> of </a:t>
            </a:r>
            <a:r>
              <a:rPr lang="tr-TR" sz="1350" dirty="0" err="1"/>
              <a:t>Makerere</a:t>
            </a:r>
            <a:r>
              <a:rPr lang="tr-TR" sz="1350" dirty="0"/>
              <a:t> </a:t>
            </a:r>
            <a:r>
              <a:rPr lang="tr-TR" sz="1350" dirty="0" err="1"/>
              <a:t>University</a:t>
            </a:r>
            <a:r>
              <a:rPr lang="tr-TR" sz="1350" dirty="0"/>
              <a:t> </a:t>
            </a:r>
            <a:r>
              <a:rPr lang="tr-TR" sz="1350" dirty="0" err="1"/>
              <a:t>Kampala_ders</a:t>
            </a:r>
            <a:r>
              <a:rPr lang="tr-TR" sz="1350" dirty="0"/>
              <a:t> notları)</a:t>
            </a:r>
            <a:endParaRPr lang="tr-TR" sz="135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415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031488" y="1545917"/>
            <a:ext cx="8137603" cy="496548"/>
          </a:xfrm>
        </p:spPr>
        <p:txBody>
          <a:bodyPr anchor="t">
            <a:normAutofit/>
          </a:bodyPr>
          <a:lstStyle/>
          <a:p>
            <a:pPr algn="ctr"/>
            <a:r>
              <a:rPr lang="tr-TR" sz="1500" dirty="0"/>
              <a:t>TESİS YÖNETİMİ KAVRAMI</a:t>
            </a:r>
            <a:endParaRPr lang="en-US" sz="1500" dirty="0"/>
          </a:p>
        </p:txBody>
      </p:sp>
      <p:sp>
        <p:nvSpPr>
          <p:cNvPr id="13" name="Dikdörtgen 12"/>
          <p:cNvSpPr/>
          <p:nvPr/>
        </p:nvSpPr>
        <p:spPr>
          <a:xfrm>
            <a:off x="317810" y="1089318"/>
            <a:ext cx="8137603" cy="461665"/>
          </a:xfrm>
          <a:prstGeom prst="rect">
            <a:avLst/>
          </a:prstGeom>
        </p:spPr>
        <p:txBody>
          <a:bodyPr wrap="square">
            <a:spAutoFit/>
          </a:bodyPr>
          <a:lstStyle/>
          <a:p>
            <a:pPr marL="0" lvl="1" algn="ctr">
              <a:spcBef>
                <a:spcPct val="20000"/>
              </a:spcBef>
              <a:buClr>
                <a:schemeClr val="accent1"/>
              </a:buClr>
            </a:pPr>
            <a:r>
              <a:rPr lang="tr-TR" sz="2400" b="1" dirty="0"/>
              <a:t>  </a:t>
            </a:r>
            <a:endParaRPr lang="en-US" sz="2400" b="1" dirty="0">
              <a:solidFill>
                <a:schemeClr val="tx2"/>
              </a:solidFill>
            </a:endParaRPr>
          </a:p>
        </p:txBody>
      </p:sp>
      <p:sp>
        <p:nvSpPr>
          <p:cNvPr id="4" name="Dikdörtgen 3"/>
          <p:cNvSpPr/>
          <p:nvPr/>
        </p:nvSpPr>
        <p:spPr>
          <a:xfrm>
            <a:off x="317810" y="2042465"/>
            <a:ext cx="8447049" cy="3554819"/>
          </a:xfrm>
          <a:prstGeom prst="rect">
            <a:avLst/>
          </a:prstGeom>
        </p:spPr>
        <p:txBody>
          <a:bodyPr wrap="square">
            <a:spAutoFit/>
          </a:bodyPr>
          <a:lstStyle/>
          <a:p>
            <a:pPr lvl="1"/>
            <a:r>
              <a:rPr lang="tr-TR" sz="1350" b="1" dirty="0"/>
              <a:t>Tesis Yönetimi Kavramının Farklı Tanımları</a:t>
            </a:r>
          </a:p>
          <a:p>
            <a:pPr lvl="1"/>
            <a:endParaRPr lang="tr-TR" sz="1200" dirty="0"/>
          </a:p>
          <a:p>
            <a:pPr marL="557213" lvl="1" indent="-214313">
              <a:buFont typeface="Wingdings" panose="05000000000000000000" pitchFamily="2" charset="2"/>
              <a:buChar char="Ø"/>
            </a:pPr>
            <a:r>
              <a:rPr lang="tr-TR" sz="1350" b="1" dirty="0"/>
              <a:t>Uluslararası Tesis Yönetimi Birliği </a:t>
            </a:r>
            <a:r>
              <a:rPr lang="en-US" sz="1350" b="1" dirty="0"/>
              <a:t>(IFMA)</a:t>
            </a:r>
            <a:r>
              <a:rPr lang="tr-TR" sz="1350" b="1" dirty="0"/>
              <a:t>’ya Göre:</a:t>
            </a:r>
            <a:endParaRPr lang="tr-TR" sz="1200" dirty="0"/>
          </a:p>
          <a:p>
            <a:r>
              <a:rPr lang="en-US" sz="1350" dirty="0"/>
              <a:t>“</a:t>
            </a:r>
            <a:r>
              <a:rPr lang="tr-TR" sz="1350" dirty="0"/>
              <a:t>Tesis Yönetimi; insanları, süreci ve mekanı bir arada, kurumsal bağlamda dikkate alan, entegre bir yönetim sürecidir.</a:t>
            </a:r>
            <a:r>
              <a:rPr lang="en-US" sz="1350" dirty="0"/>
              <a:t>”</a:t>
            </a:r>
            <a:endParaRPr lang="tr-TR" sz="1350" dirty="0"/>
          </a:p>
          <a:p>
            <a:endParaRPr lang="tr-TR" sz="1200" dirty="0"/>
          </a:p>
          <a:p>
            <a:pPr marL="557213" lvl="1" indent="-214313">
              <a:buFont typeface="Wingdings" panose="05000000000000000000" pitchFamily="2" charset="2"/>
              <a:buChar char="Ø"/>
            </a:pPr>
            <a:r>
              <a:rPr lang="tr-TR" sz="1350" b="1" dirty="0"/>
              <a:t>İngiltere Tesis Yönetimi Enstitüsü </a:t>
            </a:r>
            <a:r>
              <a:rPr lang="en-US" sz="1350" b="1" dirty="0"/>
              <a:t>(BIFM)</a:t>
            </a:r>
            <a:endParaRPr lang="tr-TR" sz="1200" dirty="0"/>
          </a:p>
          <a:p>
            <a:r>
              <a:rPr lang="tr-TR" sz="1350" dirty="0"/>
              <a:t>«Tesis </a:t>
            </a:r>
            <a:r>
              <a:rPr lang="tr-TR" sz="1350" dirty="0" err="1"/>
              <a:t>Yönerimi</a:t>
            </a:r>
            <a:r>
              <a:rPr lang="tr-TR" sz="1350" dirty="0"/>
              <a:t>; yapı çevresinin ve insanlarla işyerlerine olan etkisinin yönetimini bir arada ele alan entegre bir </a:t>
            </a:r>
            <a:r>
              <a:rPr lang="tr-TR" sz="1350" dirty="0" err="1"/>
              <a:t>multidisipliner</a:t>
            </a:r>
            <a:r>
              <a:rPr lang="tr-TR" sz="1350" dirty="0"/>
              <a:t> aktivitedir.»</a:t>
            </a:r>
          </a:p>
          <a:p>
            <a:endParaRPr lang="tr-TR" sz="1200" dirty="0"/>
          </a:p>
          <a:p>
            <a:pPr marL="557213" lvl="1" indent="-214313">
              <a:buFont typeface="Wingdings" panose="05000000000000000000" pitchFamily="2" charset="2"/>
              <a:buChar char="Ø"/>
            </a:pPr>
            <a:r>
              <a:rPr lang="tr-TR" sz="1350" b="1" dirty="0"/>
              <a:t>Güncel Tanım</a:t>
            </a:r>
            <a:endParaRPr lang="tr-TR" sz="1200" dirty="0"/>
          </a:p>
          <a:p>
            <a:r>
              <a:rPr lang="en-US" sz="1350" dirty="0" err="1"/>
              <a:t>İngiltere</a:t>
            </a:r>
            <a:r>
              <a:rPr lang="en-US" sz="1350" dirty="0"/>
              <a:t> </a:t>
            </a:r>
            <a:r>
              <a:rPr lang="en-US" sz="1350" dirty="0" err="1"/>
              <a:t>Tesis</a:t>
            </a:r>
            <a:r>
              <a:rPr lang="en-US" sz="1350" dirty="0"/>
              <a:t> </a:t>
            </a:r>
            <a:r>
              <a:rPr lang="en-US" sz="1350" dirty="0" err="1"/>
              <a:t>Yönetimi</a:t>
            </a:r>
            <a:r>
              <a:rPr lang="en-US" sz="1350" dirty="0"/>
              <a:t> </a:t>
            </a:r>
            <a:r>
              <a:rPr lang="en-US" sz="1350" dirty="0" err="1"/>
              <a:t>Enstitüsü</a:t>
            </a:r>
            <a:r>
              <a:rPr lang="en-US" sz="1350" dirty="0"/>
              <a:t> (BIFM)</a:t>
            </a:r>
            <a:r>
              <a:rPr lang="tr-TR" sz="1350" dirty="0"/>
              <a:t>; Avrupa Standartlar Komitesi CEN tarafından yapılan şu  tanımı resmi olarak benimsemiş ve İngiliz Standartları Enstitüsünce de onaylanmıştır:</a:t>
            </a:r>
            <a:endParaRPr lang="tr-TR" sz="1200" dirty="0"/>
          </a:p>
          <a:p>
            <a:pPr lvl="0"/>
            <a:r>
              <a:rPr lang="tr-TR" sz="1350" i="1" dirty="0"/>
              <a:t>«Tesis Yönetimi, bir kurum dahilinde, birincil faaliyetlerin etkinliğini yükseltmek ve desteklemek üzere belirli hizmetleri geliştirmek ve sürdürmek üzere yapılan işlemlerin entegre edilmesidir.» </a:t>
            </a:r>
          </a:p>
          <a:p>
            <a:pPr lvl="0"/>
            <a:r>
              <a:rPr lang="tr-TR" sz="1350" dirty="0"/>
              <a:t>(Land </a:t>
            </a:r>
            <a:r>
              <a:rPr lang="tr-TR" sz="1350" dirty="0" err="1"/>
              <a:t>Economics</a:t>
            </a:r>
            <a:r>
              <a:rPr lang="tr-TR" sz="1350" dirty="0"/>
              <a:t> of </a:t>
            </a:r>
            <a:r>
              <a:rPr lang="tr-TR" sz="1350" dirty="0" err="1"/>
              <a:t>Makerere</a:t>
            </a:r>
            <a:r>
              <a:rPr lang="tr-TR" sz="1350" dirty="0"/>
              <a:t> </a:t>
            </a:r>
            <a:r>
              <a:rPr lang="tr-TR" sz="1350" dirty="0" err="1"/>
              <a:t>University</a:t>
            </a:r>
            <a:r>
              <a:rPr lang="tr-TR" sz="1350" dirty="0"/>
              <a:t> </a:t>
            </a:r>
            <a:r>
              <a:rPr lang="tr-TR" sz="1350" dirty="0" err="1"/>
              <a:t>Kampala_ders</a:t>
            </a:r>
            <a:r>
              <a:rPr lang="tr-TR" sz="1350" dirty="0"/>
              <a:t> notları)</a:t>
            </a:r>
            <a:endParaRPr lang="tr-TR" sz="1350" dirty="0">
              <a:ea typeface="Times New Roman" panose="02020603050405020304" pitchFamily="18" charset="0"/>
              <a:cs typeface="Times New Roman" panose="02020603050405020304" pitchFamily="18" charset="0"/>
            </a:endParaRPr>
          </a:p>
          <a:p>
            <a:endParaRPr lang="tr-TR" sz="1350" i="1" dirty="0"/>
          </a:p>
          <a:p>
            <a:endParaRPr lang="tr-TR" sz="1350" i="1" dirty="0"/>
          </a:p>
        </p:txBody>
      </p:sp>
    </p:spTree>
    <p:extLst>
      <p:ext uri="{BB962C8B-B14F-4D97-AF65-F5344CB8AC3E}">
        <p14:creationId xmlns:p14="http://schemas.microsoft.com/office/powerpoint/2010/main" val="21593622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12490</TotalTime>
  <Words>1259</Words>
  <Application>Microsoft Office PowerPoint</Application>
  <PresentationFormat>Ekran Gösterisi (4:3)</PresentationFormat>
  <Paragraphs>137</Paragraphs>
  <Slides>11</Slides>
  <Notes>0</Notes>
  <HiddenSlides>0</HiddenSlides>
  <MMClips>0</MMClips>
  <ScaleCrop>false</ScaleCrop>
  <HeadingPairs>
    <vt:vector size="6" baseType="variant">
      <vt:variant>
        <vt:lpstr>Kullanılan Yazı Tipleri</vt:lpstr>
      </vt:variant>
      <vt:variant>
        <vt:i4>8</vt:i4>
      </vt:variant>
      <vt:variant>
        <vt:lpstr>Tema</vt:lpstr>
      </vt:variant>
      <vt:variant>
        <vt:i4>3</vt:i4>
      </vt:variant>
      <vt:variant>
        <vt:lpstr>Slayt Başlıkları</vt:lpstr>
      </vt:variant>
      <vt:variant>
        <vt:i4>11</vt:i4>
      </vt:variant>
    </vt:vector>
  </HeadingPairs>
  <TitlesOfParts>
    <vt:vector size="22" baseType="lpstr">
      <vt:lpstr>ＭＳ Ｐゴシック</vt:lpstr>
      <vt:lpstr>Arial</vt:lpstr>
      <vt:lpstr>Calibri</vt:lpstr>
      <vt:lpstr>Calibri Light</vt:lpstr>
      <vt:lpstr>Century Gothic</vt:lpstr>
      <vt:lpstr>Symbol</vt:lpstr>
      <vt:lpstr>Times New Roman</vt:lpstr>
      <vt:lpstr>Wingdings</vt:lpstr>
      <vt:lpstr>ekonomi</vt:lpstr>
      <vt:lpstr>1_Rics</vt:lpstr>
      <vt:lpstr>h.t.</vt:lpstr>
      <vt:lpstr>PowerPoint Sunusu</vt:lpstr>
      <vt:lpstr>TÜRKİYE’DE TESİS YÖNETİMİ PAZARI</vt:lpstr>
      <vt:lpstr>PowerPoint Sunusu</vt:lpstr>
      <vt:lpstr>PowerPoint Sunusu</vt:lpstr>
      <vt:lpstr>EMLAK VE GAYRİMENKUL KAVRAMI</vt:lpstr>
      <vt:lpstr>EMLAK VE GAYRİMENKUL KAVRAMI</vt:lpstr>
      <vt:lpstr>EMLAK VE GAYRİMENKUL KAVRAMI</vt:lpstr>
      <vt:lpstr>TESİS YÖNETİMİ KAVRAMI</vt:lpstr>
      <vt:lpstr>TESİS YÖNETİMİ KAVRAMI</vt:lpstr>
      <vt:lpstr>TESİS YÖNETİMİNİN BİLEŞENLERİ</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813</cp:revision>
  <cp:lastPrinted>2016-10-24T07:53:35Z</cp:lastPrinted>
  <dcterms:created xsi:type="dcterms:W3CDTF">2016-09-18T09:35:24Z</dcterms:created>
  <dcterms:modified xsi:type="dcterms:W3CDTF">2020-02-25T07:26:33Z</dcterms:modified>
</cp:coreProperties>
</file>