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3" r:id="rId3"/>
    <p:sldId id="272" r:id="rId4"/>
    <p:sldId id="264" r:id="rId5"/>
    <p:sldId id="265" r:id="rId6"/>
    <p:sldId id="262" r:id="rId7"/>
    <p:sldId id="266" r:id="rId8"/>
    <p:sldId id="268" r:id="rId9"/>
    <p:sldId id="269" r:id="rId10"/>
    <p:sldId id="271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36FCC-D782-4003-9060-FC0F48AD84F5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8A619-F8A1-4544-A6B8-D8DE00BC58FE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246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C584070-E5C4-4355-A4A0-6548D7351AB1}" type="datetimeFigureOut">
              <a:rPr lang="tr-TR" smtClean="0"/>
              <a:t>7.05.2018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12DAC40D-39F8-4D5C-8524-B72DA8B0ED36}" type="slidenum">
              <a:rPr lang="tr-TR" smtClean="0"/>
              <a:t>‹#›</a:t>
            </a:fld>
            <a:endParaRPr lang="tr-T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algn="r"/>
            <a:r>
              <a:rPr lang="tr-TR" dirty="0" smtClean="0"/>
              <a:t>Doç. Dr. Yeşim Doğan </a:t>
            </a:r>
          </a:p>
          <a:p>
            <a:pPr algn="r"/>
            <a:r>
              <a:rPr lang="tr-TR" dirty="0" smtClean="0"/>
              <a:t>Ankara Üniversitesi Biyoteknoloji Ens. </a:t>
            </a: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i="1" dirty="0" err="1" smtClean="0"/>
              <a:t>Etİk</a:t>
            </a:r>
            <a:r>
              <a:rPr lang="tr-TR" i="1" dirty="0" smtClean="0"/>
              <a:t> </a:t>
            </a:r>
            <a:br>
              <a:rPr lang="tr-TR" i="1" dirty="0" smtClean="0"/>
            </a:br>
            <a:r>
              <a:rPr lang="tr-TR" i="1" dirty="0" smtClean="0"/>
              <a:t/>
            </a:r>
            <a:br>
              <a:rPr lang="tr-TR" i="1" dirty="0" smtClean="0"/>
            </a:br>
            <a:r>
              <a:rPr lang="tr-TR" i="1" dirty="0" smtClean="0"/>
              <a:t>8. </a:t>
            </a:r>
            <a:r>
              <a:rPr lang="tr-TR" i="1" dirty="0" smtClean="0"/>
              <a:t>ders: Araştırma </a:t>
            </a:r>
            <a:r>
              <a:rPr lang="tr-TR" i="1" dirty="0" err="1" smtClean="0"/>
              <a:t>etİğİ</a:t>
            </a:r>
            <a:r>
              <a:rPr lang="tr-TR" i="1" dirty="0" smtClean="0"/>
              <a:t>-II-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39784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56168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9016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" r="10651" b="2490"/>
          <a:stretch/>
        </p:blipFill>
        <p:spPr bwMode="auto">
          <a:xfrm>
            <a:off x="2627784" y="332656"/>
            <a:ext cx="4320480" cy="5555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92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4800" cy="1143000"/>
          </a:xfrm>
        </p:spPr>
        <p:txBody>
          <a:bodyPr/>
          <a:lstStyle/>
          <a:p>
            <a:pPr algn="r"/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b="1" i="1" dirty="0" smtClean="0"/>
              <a:t>Neden </a:t>
            </a:r>
            <a:r>
              <a:rPr lang="tr-TR" sz="3200" b="1" i="1" dirty="0"/>
              <a:t>bilim</a:t>
            </a:r>
            <a:r>
              <a:rPr lang="tr-TR" sz="3200" dirty="0"/>
              <a:t>?</a:t>
            </a:r>
            <a:br>
              <a:rPr lang="tr-TR" sz="3200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2800" dirty="0"/>
              <a:t>Doğayı </a:t>
            </a:r>
            <a:r>
              <a:rPr lang="tr-TR" sz="2800" dirty="0" err="1"/>
              <a:t>gözlem,deney,araştırmalarla</a:t>
            </a:r>
            <a:endParaRPr lang="tr-TR" sz="2800" dirty="0"/>
          </a:p>
          <a:p>
            <a:pPr marL="0" indent="0">
              <a:buNone/>
            </a:pPr>
            <a:r>
              <a:rPr lang="tr-TR" sz="2800" dirty="0" err="1"/>
              <a:t>değerlendirip,akıl</a:t>
            </a:r>
            <a:r>
              <a:rPr lang="tr-TR" sz="2800" dirty="0"/>
              <a:t> </a:t>
            </a:r>
            <a:r>
              <a:rPr lang="tr-TR" sz="2800" dirty="0" err="1"/>
              <a:t>süzgeçinden</a:t>
            </a:r>
            <a:r>
              <a:rPr lang="tr-TR" sz="2800" dirty="0"/>
              <a:t> geçirmek.</a:t>
            </a:r>
          </a:p>
          <a:p>
            <a:r>
              <a:rPr lang="tr-TR" sz="2800" dirty="0" smtClean="0"/>
              <a:t>Önyargı </a:t>
            </a:r>
            <a:r>
              <a:rPr lang="tr-TR" sz="2800" dirty="0"/>
              <a:t>ve dogmalardan uzak kalmak.</a:t>
            </a:r>
          </a:p>
          <a:p>
            <a:r>
              <a:rPr lang="tr-TR" sz="2800" dirty="0" smtClean="0"/>
              <a:t>İnsanların </a:t>
            </a:r>
            <a:r>
              <a:rPr lang="tr-TR" sz="2800" dirty="0"/>
              <a:t>mutluluğu</a:t>
            </a:r>
            <a:r>
              <a:rPr lang="tr-TR" sz="2800" dirty="0" smtClean="0"/>
              <a:t>, refahı, uzun </a:t>
            </a:r>
            <a:r>
              <a:rPr lang="tr-TR" sz="2800" dirty="0"/>
              <a:t>ve sağlıklı yaşaması için bilimsel bilgi ve teknolojiyi uygulamak.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8205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sz="2400" i="1" dirty="0" smtClean="0"/>
              <a:t>Bugünü </a:t>
            </a:r>
            <a:r>
              <a:rPr lang="tr-TR" sz="2400" i="1" dirty="0"/>
              <a:t>dünden ayıran hemen </a:t>
            </a:r>
            <a:r>
              <a:rPr lang="tr-TR" sz="2400" i="1" dirty="0" smtClean="0"/>
              <a:t>her şey </a:t>
            </a:r>
            <a:r>
              <a:rPr lang="tr-TR" sz="2400" i="1" dirty="0"/>
              <a:t>bilimin eseridir</a:t>
            </a:r>
            <a:r>
              <a:rPr lang="tr-TR" sz="2400" i="1" dirty="0" smtClean="0"/>
              <a:t>.</a:t>
            </a:r>
          </a:p>
          <a:p>
            <a:pPr marL="0" indent="0" algn="r">
              <a:buNone/>
            </a:pPr>
            <a:r>
              <a:rPr lang="tr-TR" sz="2400" i="1" dirty="0" err="1" smtClean="0"/>
              <a:t>Bertrand</a:t>
            </a:r>
            <a:r>
              <a:rPr lang="tr-TR" sz="2400" i="1" dirty="0" smtClean="0"/>
              <a:t> </a:t>
            </a:r>
            <a:r>
              <a:rPr lang="tr-TR" sz="2400" i="1" dirty="0" err="1"/>
              <a:t>Russell</a:t>
            </a:r>
            <a:endParaRPr 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2834036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endParaRPr lang="tr-TR" sz="2800" dirty="0" smtClean="0"/>
          </a:p>
          <a:p>
            <a:pPr marL="0" indent="0" algn="r">
              <a:buNone/>
            </a:pPr>
            <a:endParaRPr lang="tr-TR" sz="2800" dirty="0"/>
          </a:p>
          <a:p>
            <a:pPr marL="0" indent="0" algn="r">
              <a:buNone/>
            </a:pPr>
            <a:r>
              <a:rPr lang="tr-TR" sz="2800" dirty="0" smtClean="0"/>
              <a:t>Bilimin </a:t>
            </a:r>
            <a:r>
              <a:rPr lang="tr-TR" sz="2800" dirty="0"/>
              <a:t>en önemli özelliği yanlışlığının gösterilebilir </a:t>
            </a:r>
            <a:r>
              <a:rPr lang="tr-TR" sz="2800" dirty="0" smtClean="0"/>
              <a:t>olmasıdır.</a:t>
            </a:r>
          </a:p>
          <a:p>
            <a:pPr algn="r"/>
            <a:endParaRPr lang="tr-TR" sz="2800" dirty="0"/>
          </a:p>
          <a:p>
            <a:pPr marL="457200" lvl="1" indent="0" algn="r">
              <a:buNone/>
            </a:pPr>
            <a:r>
              <a:rPr lang="tr-TR" sz="2800" dirty="0" smtClean="0"/>
              <a:t>Karl </a:t>
            </a:r>
            <a:r>
              <a:rPr lang="tr-TR" sz="2800" dirty="0" err="1"/>
              <a:t>Popper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99675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16" y="1412776"/>
            <a:ext cx="7653507" cy="447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8393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250"/>
            <a:ext cx="9144000" cy="68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1979712" y="2299275"/>
            <a:ext cx="482453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2051720" y="2564904"/>
            <a:ext cx="482453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2204120" y="2780928"/>
            <a:ext cx="482453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/>
          <p:cNvSpPr/>
          <p:nvPr/>
        </p:nvSpPr>
        <p:spPr>
          <a:xfrm>
            <a:off x="2356520" y="3068960"/>
            <a:ext cx="482453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val 16"/>
          <p:cNvSpPr/>
          <p:nvPr/>
        </p:nvSpPr>
        <p:spPr>
          <a:xfrm>
            <a:off x="2508920" y="3861048"/>
            <a:ext cx="482453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val 17"/>
          <p:cNvSpPr/>
          <p:nvPr/>
        </p:nvSpPr>
        <p:spPr>
          <a:xfrm>
            <a:off x="2661320" y="4077072"/>
            <a:ext cx="482453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/>
          <p:cNvSpPr/>
          <p:nvPr/>
        </p:nvSpPr>
        <p:spPr>
          <a:xfrm>
            <a:off x="2843808" y="4581128"/>
            <a:ext cx="482453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val 19"/>
          <p:cNvSpPr/>
          <p:nvPr/>
        </p:nvSpPr>
        <p:spPr>
          <a:xfrm>
            <a:off x="2813720" y="5877272"/>
            <a:ext cx="482453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20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5"/>
            <a:ext cx="6768752" cy="6349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8303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9D7441FA-E9D1-0049-A502-3E794885F7E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548680"/>
            <a:ext cx="7924800" cy="5328592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Araştırmacı beklediği değil, gözlemlediği sonuçları sunmalı, 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Araştırmacı araştırmanın tüm süreçlerinde objektif olmalı, 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Araştırmada bulunmayan veriler ve uydurmalar verilmemeli,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Araştırmada faydalanılan bilgi, metot ve fikirlerin kaynağının gösterilmesi, 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 sürecinde kişilerden toplanan bilgilerin gizliliği korunmalı, 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Özel hayatın gizliliği korunmalı ve saygı duyulmalı, 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Araştırmanın kendi içerisinde etik bir kurallar dizisi oluşturulmalı, 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 sonuçları tarafsız şekilde analiz edilerek yorumlanmalıdır, 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 sonuçlarının taraflı yorumlanmasına alet olunmamalı, 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18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Araştırma yapan kişi araştırma sonucunu toplumda çatışma oluşturacak şekilde sunmamalıdır. </a:t>
            </a:r>
          </a:p>
          <a:p>
            <a:pPr marL="0" indent="0">
              <a:buNone/>
            </a:pPr>
            <a:endParaRPr lang="tr-T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2043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r">
              <a:buNone/>
            </a:pPr>
            <a:endParaRPr lang="tr-TR" sz="2800" dirty="0" smtClean="0"/>
          </a:p>
          <a:p>
            <a:pPr marL="0" indent="0" algn="r">
              <a:buNone/>
            </a:pPr>
            <a:endParaRPr lang="tr-TR" sz="2800" dirty="0"/>
          </a:p>
          <a:p>
            <a:pPr marL="0" indent="0" algn="r">
              <a:buNone/>
            </a:pPr>
            <a:r>
              <a:rPr lang="tr-TR" sz="2800" i="1" dirty="0" smtClean="0"/>
              <a:t>İlim </a:t>
            </a:r>
            <a:r>
              <a:rPr lang="tr-TR" sz="2800" i="1" dirty="0"/>
              <a:t>ilim bilmektir, ilim kendin bilmektir. Sen kendini bilmezsin, ya nice okumaktır. </a:t>
            </a:r>
            <a:endParaRPr lang="tr-TR" sz="2800" i="1" dirty="0" smtClean="0"/>
          </a:p>
          <a:p>
            <a:pPr marL="0" indent="0" algn="r">
              <a:buNone/>
            </a:pPr>
            <a:r>
              <a:rPr lang="tr-TR" sz="2800" i="1" dirty="0"/>
              <a:t>	  				</a:t>
            </a:r>
            <a:r>
              <a:rPr lang="tr-TR" sz="2800" i="1" dirty="0" smtClean="0"/>
              <a:t>                                                                 Yunus </a:t>
            </a:r>
            <a:r>
              <a:rPr lang="tr-TR" sz="2800" i="1" dirty="0"/>
              <a:t>Emre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6945155"/>
      </p:ext>
    </p:extLst>
  </p:cSld>
  <p:clrMapOvr>
    <a:masterClrMapping/>
  </p:clrMapOvr>
</p:sld>
</file>

<file path=ppt/theme/theme1.xml><?xml version="1.0" encoding="utf-8"?>
<a:theme xmlns:a="http://schemas.openxmlformats.org/drawingml/2006/main" name="Ufuk">
  <a:themeElements>
    <a:clrScheme name="Ufuk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yeşim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Ufuk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1179</TotalTime>
  <Words>85</Words>
  <Application>Microsoft Office PowerPoint</Application>
  <PresentationFormat>Ekran Gösterisi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Ufuk</vt:lpstr>
      <vt:lpstr>Etİk   8. ders: Araştırma etİğİ-II-</vt:lpstr>
      <vt:lpstr> Neden bilim?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yeşim</dc:creator>
  <cp:lastModifiedBy>Yeşim Doğan</cp:lastModifiedBy>
  <cp:revision>18</cp:revision>
  <dcterms:created xsi:type="dcterms:W3CDTF">2018-04-12T05:54:53Z</dcterms:created>
  <dcterms:modified xsi:type="dcterms:W3CDTF">2018-05-08T05:48:47Z</dcterms:modified>
</cp:coreProperties>
</file>