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3" r:id="rId4"/>
    <p:sldId id="306" r:id="rId5"/>
    <p:sldId id="283" r:id="rId6"/>
    <p:sldId id="264" r:id="rId7"/>
    <p:sldId id="27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C282D32B-A71B-4929-AA70-9DBF8DAE4FA3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8D22DFD4-4556-4AF4-A125-761929461676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Postpartum</a:t>
            </a:r>
            <a:r>
              <a:rPr lang="tr-TR" dirty="0" smtClean="0"/>
              <a:t> dönem;</a:t>
            </a:r>
            <a:br>
              <a:rPr lang="tr-TR" dirty="0" smtClean="0"/>
            </a:br>
            <a:r>
              <a:rPr lang="tr-TR" dirty="0" smtClean="0"/>
              <a:t>Erken </a:t>
            </a:r>
            <a:r>
              <a:rPr lang="tr-TR" dirty="0" err="1" smtClean="0"/>
              <a:t>postpartum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Geç </a:t>
            </a:r>
            <a:r>
              <a:rPr lang="tr-TR" dirty="0" err="1" smtClean="0"/>
              <a:t>postpartum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207431" y="1424940"/>
            <a:ext cx="2949178" cy="3811588"/>
          </a:xfrm>
        </p:spPr>
        <p:txBody>
          <a:bodyPr>
            <a:normAutofit/>
          </a:bodyPr>
          <a:lstStyle/>
          <a:p>
            <a:r>
              <a:rPr lang="tr-TR" b="1" dirty="0" smtClean="0"/>
              <a:t>Klasik Tanım:</a:t>
            </a:r>
            <a:endParaRPr lang="tr-TR" b="1" dirty="0" smtClean="0"/>
          </a:p>
          <a:p>
            <a:r>
              <a:rPr lang="tr-TR" dirty="0" smtClean="0"/>
              <a:t>Doğum </a:t>
            </a:r>
            <a:r>
              <a:rPr lang="tr-TR" dirty="0"/>
              <a:t>eylemi sona erdikten (bebek, plasenta ve </a:t>
            </a:r>
            <a:r>
              <a:rPr lang="tr-TR" dirty="0" err="1"/>
              <a:t>membranlar</a:t>
            </a:r>
            <a:r>
              <a:rPr lang="tr-TR" dirty="0"/>
              <a:t> doğduktan) sonra başlayan ve gebelik sırasında kadın vücudunda oluşan değişikliklerin hemen hemen gebelik öncesi duruma geri döndüğü altı haftalık süreye doğum sonu dönem (</a:t>
            </a:r>
            <a:r>
              <a:rPr lang="tr-TR" dirty="0" err="1" smtClean="0"/>
              <a:t>postpartum</a:t>
            </a:r>
            <a:r>
              <a:rPr lang="tr-TR" dirty="0" smtClean="0"/>
              <a:t>, </a:t>
            </a:r>
            <a:r>
              <a:rPr lang="tr-TR" dirty="0" err="1"/>
              <a:t>puerperium</a:t>
            </a:r>
            <a:r>
              <a:rPr lang="tr-TR" dirty="0"/>
              <a:t>/lohusalık, ve bu dönemde anneye lohusa) </a:t>
            </a:r>
            <a:r>
              <a:rPr lang="tr-TR" dirty="0" smtClean="0"/>
              <a:t>denir.</a:t>
            </a:r>
            <a:endParaRPr lang="tr-T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5347">
            <a:off x="7380312" y="5373216"/>
            <a:ext cx="7127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9288" y="662102"/>
            <a:ext cx="489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Gebelik döneminde yaşanan tüm fiziksel, </a:t>
            </a:r>
            <a:r>
              <a:rPr lang="tr-TR" sz="2000" dirty="0" err="1" smtClean="0"/>
              <a:t>hormonal</a:t>
            </a:r>
            <a:r>
              <a:rPr lang="tr-TR" sz="2000" dirty="0" smtClean="0"/>
              <a:t> değişikliklerin gebelik öncesi dönemle uyumlaşması, olası muhtemel doğum yaralanmaları sonrası iyileşmeler için </a:t>
            </a:r>
            <a:r>
              <a:rPr lang="tr-TR" sz="2000" dirty="0" smtClean="0"/>
              <a:t>ve yeni </a:t>
            </a:r>
            <a:r>
              <a:rPr lang="tr-TR" sz="2000" dirty="0" err="1" smtClean="0"/>
              <a:t>psiko</a:t>
            </a:r>
            <a:r>
              <a:rPr lang="tr-TR" sz="2000" dirty="0" smtClean="0"/>
              <a:t>-sosyal rol uyumu  konusunda annenin zamana ihtiyacı vardır. </a:t>
            </a:r>
            <a:endParaRPr lang="tr-TR" sz="20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452442" y="3108166"/>
            <a:ext cx="8274959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18135" y="1878330"/>
            <a:ext cx="8140065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>
                <a:sym typeface="+mn-ea"/>
              </a:rPr>
              <a:t>Erken </a:t>
            </a:r>
            <a:r>
              <a:rPr lang="tr-TR" dirty="0" err="1" smtClean="0">
                <a:sym typeface="+mn-ea"/>
              </a:rPr>
              <a:t>postparum</a:t>
            </a:r>
            <a:r>
              <a:rPr lang="tr-TR" dirty="0" smtClean="0">
                <a:sym typeface="+mn-ea"/>
              </a:rPr>
              <a:t> dönemde daha çok </a:t>
            </a:r>
            <a:r>
              <a:rPr lang="tr-TR" dirty="0" err="1" smtClean="0">
                <a:sym typeface="+mn-ea"/>
              </a:rPr>
              <a:t>pelvik</a:t>
            </a:r>
            <a:r>
              <a:rPr lang="tr-TR" dirty="0" smtClean="0">
                <a:sym typeface="+mn-ea"/>
              </a:rPr>
              <a:t> taban kaslarının yatar pozisyonda çalıştırılması uygundur. </a:t>
            </a:r>
            <a:endParaRPr lang="tr-TR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>
                <a:sym typeface="+mn-ea"/>
              </a:rPr>
              <a:t>İlk günlerde emzirme de bu pozisyonda geçekleştirilebilir.</a:t>
            </a:r>
            <a:endParaRPr lang="tr-TR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tr-TR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r-TR" dirty="0" smtClean="0">
                <a:sym typeface="+mn-ea"/>
              </a:rPr>
              <a:t>Her  hangi bir problem yaşanmadığı (kanama, </a:t>
            </a:r>
            <a:r>
              <a:rPr lang="tr-TR" dirty="0" err="1" smtClean="0">
                <a:sym typeface="+mn-ea"/>
              </a:rPr>
              <a:t>involüsyon</a:t>
            </a:r>
            <a:r>
              <a:rPr lang="tr-TR" dirty="0" smtClean="0">
                <a:sym typeface="+mn-ea"/>
              </a:rPr>
              <a:t>, </a:t>
            </a:r>
            <a:r>
              <a:rPr lang="tr-TR" dirty="0" err="1" smtClean="0">
                <a:sym typeface="+mn-ea"/>
              </a:rPr>
              <a:t>loşi</a:t>
            </a:r>
            <a:r>
              <a:rPr lang="tr-TR" dirty="0" smtClean="0">
                <a:sym typeface="+mn-ea"/>
              </a:rPr>
              <a:t> vb.) durumda, emzirmenin etkin olduğu annenin yüzünün güldüğü ilk günlerde hafif düzeyde yatak içinde egzersizlere başlanabilir.</a:t>
            </a:r>
            <a:endParaRPr lang="tr-TR" dirty="0" smtClean="0"/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2708920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Annenin </a:t>
            </a:r>
            <a:r>
              <a:rPr lang="tr-TR" sz="2400" dirty="0" err="1" smtClean="0"/>
              <a:t>pelvik</a:t>
            </a:r>
            <a:r>
              <a:rPr lang="tr-TR" sz="2400" dirty="0" smtClean="0"/>
              <a:t> taban kaslarının </a:t>
            </a:r>
            <a:r>
              <a:rPr lang="tr-TR" sz="2400" dirty="0" err="1" smtClean="0"/>
              <a:t>rejenerasyonu</a:t>
            </a:r>
            <a:r>
              <a:rPr lang="tr-TR" sz="2400" dirty="0" smtClean="0"/>
              <a:t> ve güçlendirilmesi için bu konuda özel olarak  eğitim alması gerekir.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Egzersiz yapan annelerin  vücudunu dikkate alma, güçlenme ve yaşama ilişkin öz doyum elde etmesi konusunda kanıt temelli çalışmalar vardır. </a:t>
            </a:r>
            <a:endParaRPr lang="tr-TR" sz="2400" dirty="0"/>
          </a:p>
        </p:txBody>
      </p:sp>
      <p:pic>
        <p:nvPicPr>
          <p:cNvPr id="26627" name="Picture 3" descr="C:\Users\Nesibe UZEL\AppData\Local\Microsoft\Windows\Temporary Internet Files\Content.IE5\7ELQYLY8\Love_heart_uidaodjsdsew[1]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2150">
            <a:off x="1843411" y="708638"/>
            <a:ext cx="1564076" cy="129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1268760"/>
            <a:ext cx="64087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 smtClean="0"/>
              <a:t>Postpartum</a:t>
            </a:r>
            <a:r>
              <a:rPr lang="tr-TR" b="1" dirty="0" smtClean="0"/>
              <a:t>  dönemde egzersiz;</a:t>
            </a:r>
            <a:endParaRPr lang="tr-TR" b="1" dirty="0" smtClean="0"/>
          </a:p>
          <a:p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smtClean="0"/>
              <a:t>Metabolizmayı hızlandırır,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smtClean="0"/>
              <a:t>Dolaşımı düzenler,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smtClean="0"/>
              <a:t>Sindirim  ve boşaltıma yardımcı olur, 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smtClean="0"/>
              <a:t>İyileştirme ve </a:t>
            </a:r>
            <a:r>
              <a:rPr lang="tr-TR" dirty="0" err="1" smtClean="0"/>
              <a:t>rejenerasyon</a:t>
            </a:r>
            <a:r>
              <a:rPr lang="tr-TR" dirty="0" smtClean="0"/>
              <a:t> sürecini hızlandırır,</a:t>
            </a:r>
            <a:endParaRPr lang="tr-TR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err="1" smtClean="0"/>
              <a:t>Pelvik</a:t>
            </a:r>
            <a:r>
              <a:rPr lang="tr-TR" dirty="0" smtClean="0"/>
              <a:t> taban kaslarını güçlendirir.</a:t>
            </a:r>
            <a:endParaRPr lang="tr-TR" dirty="0"/>
          </a:p>
        </p:txBody>
      </p:sp>
      <p:pic>
        <p:nvPicPr>
          <p:cNvPr id="27651" name="Picture 3" descr="C:\Users\Nesibe UZEL\AppData\Local\Microsoft\Windows\Temporary Internet Files\Content.IE5\XK1QNZ9D\heart-29328_640[1]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8095">
            <a:off x="5981092" y="692535"/>
            <a:ext cx="2654424" cy="2492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4671565" y="2708920"/>
            <a:ext cx="40998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dirty="0" smtClean="0"/>
              <a:t>Geç </a:t>
            </a:r>
            <a:r>
              <a:rPr lang="tr-TR" sz="2200" dirty="0" err="1" smtClean="0"/>
              <a:t>postpartum</a:t>
            </a:r>
            <a:r>
              <a:rPr lang="tr-TR" sz="2200" dirty="0" smtClean="0"/>
              <a:t> egzersizlerine başlama zamanı kişiye göre farklılık gösterebilir. Bu konuda </a:t>
            </a:r>
            <a:r>
              <a:rPr lang="tr-TR" sz="2200" dirty="0" smtClean="0"/>
              <a:t>kesin </a:t>
            </a:r>
            <a:r>
              <a:rPr lang="tr-TR" sz="2200" dirty="0" err="1" smtClean="0"/>
              <a:t>kontraendikasyon</a:t>
            </a:r>
            <a:r>
              <a:rPr lang="tr-TR" sz="2200" dirty="0" smtClean="0"/>
              <a:t> ve rölatif risk durumlarını mutlaka değerlendirmelisiniz. </a:t>
            </a:r>
            <a:endParaRPr lang="tr-TR" sz="2200" dirty="0" smtClean="0"/>
          </a:p>
          <a:p>
            <a:r>
              <a:rPr lang="tr-TR" sz="2200" dirty="0" smtClean="0"/>
              <a:t>Annenin sağlık durumuna göre (zorluk derecesi ) egzersiz programı düzenlenmelidir. </a:t>
            </a:r>
            <a:endParaRPr lang="tr-T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1652</Words>
  <Application>WPS Presentation</Application>
  <PresentationFormat>Ekran Gösterisi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SimSun</vt:lpstr>
      <vt:lpstr>Wingdings</vt:lpstr>
      <vt:lpstr>Wingdings 2</vt:lpstr>
      <vt:lpstr>Wingdings</vt:lpstr>
      <vt:lpstr>Georgia</vt:lpstr>
      <vt:lpstr>Microsoft YaHei</vt:lpstr>
      <vt:lpstr/>
      <vt:lpstr>Arial Unicode MS</vt:lpstr>
      <vt:lpstr>Calibri</vt:lpstr>
      <vt:lpstr>Wingdings</vt:lpstr>
      <vt:lpstr>Segoe Print</vt:lpstr>
      <vt:lpstr>Default Design</vt:lpstr>
      <vt:lpstr>Postpartum dönem; Erken postpartum  Geç postpartum </vt:lpstr>
      <vt:lpstr>PowerPoint 演示文稿</vt:lpstr>
      <vt:lpstr>PowerPoint 演示文稿</vt:lpstr>
      <vt:lpstr>PowerPoint 演示文稿</vt:lpstr>
      <vt:lpstr>PowerPoint 演示文稿</vt:lpstr>
      <vt:lpstr>Geç Postpartum Egzersizleri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Dönem Postpartum Egzersizleri</dc:title>
  <dc:creator>Nesibe UZEL</dc:creator>
  <cp:lastModifiedBy>Nesibe Uzel Yar</cp:lastModifiedBy>
  <cp:revision>27</cp:revision>
  <dcterms:created xsi:type="dcterms:W3CDTF">2015-12-10T10:59:00Z</dcterms:created>
  <dcterms:modified xsi:type="dcterms:W3CDTF">2020-02-06T16:42:39Z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