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2" r:id="rId2"/>
    <p:sldId id="293" r:id="rId3"/>
    <p:sldId id="295" r:id="rId4"/>
    <p:sldId id="296" r:id="rId5"/>
    <p:sldId id="297" r:id="rId6"/>
    <p:sldId id="298" r:id="rId7"/>
    <p:sldId id="299" r:id="rId8"/>
    <p:sldId id="300" r:id="rId9"/>
    <p:sldId id="276" r:id="rId10"/>
    <p:sldId id="277" r:id="rId11"/>
    <p:sldId id="278" r:id="rId12"/>
    <p:sldId id="279" r:id="rId13"/>
    <p:sldId id="280" r:id="rId14"/>
    <p:sldId id="284" r:id="rId15"/>
    <p:sldId id="285" r:id="rId16"/>
    <p:sldId id="287" r:id="rId17"/>
    <p:sldId id="289" r:id="rId18"/>
    <p:sldId id="290" r:id="rId19"/>
    <p:sldId id="288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6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>
            <a:normAutofit/>
          </a:bodyPr>
          <a:lstStyle/>
          <a:p>
            <a:pPr lvl="0"/>
            <a:endParaRPr lang="tr-TR" noProof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9CE569-FC2C-4142-90AD-4A8FF73E301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Başlık, Metin ve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Grafik Yer Tutucusu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>
            <a:normAutofit/>
          </a:bodyPr>
          <a:lstStyle/>
          <a:p>
            <a:pPr lvl="0"/>
            <a:endParaRPr lang="tr-TR" noProof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5C5CB2-9162-43A5-8771-BB45951EAC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1828800" y="1066800"/>
            <a:ext cx="4395562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tr-TR" sz="3200" b="1" dirty="0"/>
              <a:t>AVCILAR </a:t>
            </a:r>
            <a:r>
              <a:rPr lang="tr-TR" sz="3200" b="1" dirty="0" smtClean="0"/>
              <a:t>(PREDATÖRLER)</a:t>
            </a:r>
            <a:endParaRPr lang="tr-TR" b="1" dirty="0"/>
          </a:p>
        </p:txBody>
      </p:sp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1889125" y="2327275"/>
            <a:ext cx="352982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tr-TR" b="1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11560" y="2204864"/>
            <a:ext cx="8229600" cy="316835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>
              <a:lnSpc>
                <a:spcPct val="150000"/>
              </a:lnSpc>
              <a:buFontTx/>
              <a:buChar char="•"/>
            </a:pPr>
            <a:r>
              <a:rPr lang="tr-TR" sz="2400" b="1" dirty="0" smtClean="0"/>
              <a:t>BİRDEN FAZLA AV TÜKETİRLER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tr-TR" sz="2400" b="1" dirty="0" smtClean="0"/>
              <a:t>AVA ÖZELLEŞME ÇEŞİTLİDİR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tr-TR" sz="2400" b="1" dirty="0" smtClean="0"/>
              <a:t>MONOPHAG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tr-TR" sz="2400" b="1" dirty="0" smtClean="0"/>
              <a:t>OLİGOPHAG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tr-TR" sz="2400" b="1" dirty="0" smtClean="0"/>
              <a:t>POLYPHAG</a:t>
            </a:r>
            <a:endParaRPr lang="tr-TR" sz="2400" b="1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67544" y="764704"/>
            <a:ext cx="8229600" cy="573325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tr-TR" sz="2800" dirty="0" smtClean="0"/>
              <a:t>İklim  </a:t>
            </a:r>
          </a:p>
          <a:p>
            <a:pPr algn="just">
              <a:buFont typeface="Arial" pitchFamily="34" charset="0"/>
              <a:buChar char="•"/>
            </a:pPr>
            <a:r>
              <a:rPr lang="tr-TR" sz="2800" dirty="0" smtClean="0"/>
              <a:t>Hayat dönemlerindeki uyuşmazlık </a:t>
            </a:r>
          </a:p>
          <a:p>
            <a:pPr algn="just">
              <a:buFont typeface="Arial" pitchFamily="34" charset="0"/>
              <a:buChar char="•"/>
            </a:pPr>
            <a:r>
              <a:rPr lang="tr-TR" sz="2800" dirty="0" smtClean="0"/>
              <a:t> Ergin besini</a:t>
            </a:r>
          </a:p>
          <a:p>
            <a:pPr algn="just">
              <a:buFont typeface="Arial" pitchFamily="34" charset="0"/>
              <a:buChar char="•"/>
            </a:pPr>
            <a:r>
              <a:rPr lang="tr-TR" sz="2800" dirty="0" smtClean="0"/>
              <a:t>Konukçu uygunluğu  </a:t>
            </a:r>
          </a:p>
          <a:p>
            <a:pPr algn="just">
              <a:buFont typeface="Arial" pitchFamily="34" charset="0"/>
              <a:buChar char="•"/>
            </a:pPr>
            <a:r>
              <a:rPr lang="tr-TR" sz="2800" dirty="0" smtClean="0"/>
              <a:t>Alternatif konukçu  </a:t>
            </a:r>
          </a:p>
          <a:p>
            <a:pPr algn="just">
              <a:buFont typeface="Arial" pitchFamily="34" charset="0"/>
              <a:buChar char="•"/>
            </a:pPr>
            <a:r>
              <a:rPr lang="tr-TR" sz="2800" dirty="0" smtClean="0"/>
              <a:t>Doğal düşman rekabeti </a:t>
            </a:r>
          </a:p>
          <a:p>
            <a:pPr algn="just">
              <a:buFont typeface="Arial" pitchFamily="34" charset="0"/>
              <a:buChar char="•"/>
            </a:pPr>
            <a:r>
              <a:rPr lang="tr-TR" sz="2800" dirty="0" smtClean="0"/>
              <a:t> </a:t>
            </a:r>
            <a:r>
              <a:rPr lang="tr-TR" sz="2800" dirty="0" err="1" smtClean="0"/>
              <a:t>Kannibalizm</a:t>
            </a:r>
            <a:r>
              <a:rPr lang="tr-TR" sz="2800" dirty="0" smtClean="0"/>
              <a:t>  </a:t>
            </a:r>
          </a:p>
          <a:p>
            <a:pPr algn="just">
              <a:buFont typeface="Arial" pitchFamily="34" charset="0"/>
              <a:buChar char="•"/>
            </a:pPr>
            <a:r>
              <a:rPr lang="tr-TR" sz="2800" dirty="0" smtClean="0"/>
              <a:t>Barınak bitkilerin varlığı </a:t>
            </a:r>
          </a:p>
          <a:p>
            <a:pPr algn="just">
              <a:buFont typeface="Arial" pitchFamily="34" charset="0"/>
              <a:buChar char="•"/>
            </a:pPr>
            <a:r>
              <a:rPr lang="tr-TR" sz="2800" dirty="0" smtClean="0"/>
              <a:t> Karıncalar  </a:t>
            </a:r>
          </a:p>
          <a:p>
            <a:pPr algn="just">
              <a:buFont typeface="Arial" pitchFamily="34" charset="0"/>
              <a:buChar char="•"/>
            </a:pPr>
            <a:r>
              <a:rPr lang="tr-TR" sz="2800" dirty="0" err="1" smtClean="0"/>
              <a:t>Hiperparazitler</a:t>
            </a:r>
            <a:r>
              <a:rPr lang="tr-TR" sz="2800" dirty="0" smtClean="0"/>
              <a:t>  </a:t>
            </a:r>
          </a:p>
          <a:p>
            <a:pPr algn="just">
              <a:buFont typeface="Arial" pitchFamily="34" charset="0"/>
              <a:buChar char="•"/>
            </a:pPr>
            <a:r>
              <a:rPr lang="tr-TR" sz="2800" dirty="0" smtClean="0"/>
              <a:t>Kültürel uygulamalar </a:t>
            </a:r>
          </a:p>
          <a:p>
            <a:pPr algn="just">
              <a:buFont typeface="Arial" pitchFamily="34" charset="0"/>
              <a:buChar char="•"/>
            </a:pPr>
            <a:r>
              <a:rPr lang="tr-TR" sz="2800" dirty="0" smtClean="0"/>
              <a:t> </a:t>
            </a:r>
            <a:r>
              <a:rPr lang="tr-TR" sz="2800" dirty="0" err="1" smtClean="0"/>
              <a:t>Pestisitler</a:t>
            </a:r>
            <a:r>
              <a:rPr lang="tr-TR" sz="2800" dirty="0" smtClean="0"/>
              <a:t>  </a:t>
            </a:r>
          </a:p>
          <a:p>
            <a:pPr algn="just">
              <a:buFont typeface="Arial" pitchFamily="34" charset="0"/>
              <a:buChar char="•"/>
            </a:pPr>
            <a:r>
              <a:rPr lang="tr-TR" sz="2800" dirty="0" smtClean="0"/>
              <a:t>Toz </a:t>
            </a:r>
            <a:endParaRPr kumimoji="0" lang="tr-TR" sz="28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323528" y="188640"/>
            <a:ext cx="85324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 smtClean="0"/>
              <a:t>Doğal Düşmanların Etkinliğini Etkileyen Faktörler </a:t>
            </a:r>
            <a:endParaRPr lang="tr-TR" sz="32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67544" y="1628800"/>
            <a:ext cx="8460432" cy="475252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algn="just"/>
            <a:r>
              <a:rPr lang="tr-TR" sz="2400" b="1" dirty="0" smtClean="0">
                <a:solidFill>
                  <a:schemeClr val="accent1"/>
                </a:solidFill>
              </a:rPr>
              <a:t>Doğal düşmanların </a:t>
            </a:r>
            <a:r>
              <a:rPr lang="tr-TR" sz="2400" b="1" dirty="0" err="1" smtClean="0">
                <a:solidFill>
                  <a:schemeClr val="accent1"/>
                </a:solidFill>
              </a:rPr>
              <a:t>populasyonlarının</a:t>
            </a:r>
            <a:r>
              <a:rPr lang="tr-TR" sz="2400" b="1" dirty="0" smtClean="0">
                <a:solidFill>
                  <a:schemeClr val="accent1"/>
                </a:solidFill>
              </a:rPr>
              <a:t> korunması: 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Zararlılara baskı kuran bu organizmaların korunması için, kültür ortamlarının kurulması ve işlenmesi gibi hususlarda doğal düşmanların </a:t>
            </a:r>
            <a:r>
              <a:rPr lang="tr-TR" sz="2400" dirty="0" err="1" smtClean="0"/>
              <a:t>populasyonunu</a:t>
            </a:r>
            <a:r>
              <a:rPr lang="tr-TR" sz="2400" dirty="0" smtClean="0"/>
              <a:t> olumsuz etkileyecek işlemlerden kaçınılmalıdır. 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Özellikle </a:t>
            </a:r>
            <a:r>
              <a:rPr lang="tr-TR" sz="2400" dirty="0" err="1" smtClean="0"/>
              <a:t>pestisit</a:t>
            </a:r>
            <a:r>
              <a:rPr lang="tr-TR" sz="2400" dirty="0" smtClean="0"/>
              <a:t> kullanımında doğal düşmanlara olumsuz etki yapmayan </a:t>
            </a:r>
            <a:r>
              <a:rPr lang="tr-TR" sz="2400" dirty="0" err="1" smtClean="0"/>
              <a:t>pestisitler</a:t>
            </a:r>
            <a:r>
              <a:rPr lang="tr-TR" sz="2400" dirty="0" smtClean="0"/>
              <a:t> kullanılmalıdır. 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Akdeniz meyve sineğinde zehirli yem uygulaması kısmi dal ilaçlaması şeklinde yapılmalıdır. </a:t>
            </a:r>
            <a:endParaRPr kumimoji="0" lang="tr-TR" sz="2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1475656" y="764704"/>
            <a:ext cx="73450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b="1" dirty="0" smtClean="0"/>
              <a:t>Zararlılara Karşı Biyolojik savaş Yöntemleri</a:t>
            </a:r>
            <a:r>
              <a:rPr lang="tr-TR" b="1" dirty="0" smtClean="0"/>
              <a:t> </a:t>
            </a:r>
            <a:endParaRPr lang="tr-TR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395536" y="1484784"/>
            <a:ext cx="8229600" cy="482453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algn="just"/>
            <a:r>
              <a:rPr lang="tr-TR" sz="2800" dirty="0" smtClean="0"/>
              <a:t>Bu konuda en önemli husus doğal düşmanların ergin bireylerinin beslenmesini sağlamaktır. </a:t>
            </a:r>
          </a:p>
          <a:p>
            <a:pPr algn="just"/>
            <a:endParaRPr lang="tr-TR" sz="1100" dirty="0" smtClean="0"/>
          </a:p>
          <a:p>
            <a:pPr algn="just"/>
            <a:r>
              <a:rPr lang="tr-TR" sz="2800" dirty="0" smtClean="0"/>
              <a:t> Bol nektar, bol bal özü ve polen taşıyan bitkilerin dikilmesi veya kritik mevsimlerde pülverizatörle şekerli su aktarılması gibi uygulamalar yapılabilir. </a:t>
            </a:r>
          </a:p>
          <a:p>
            <a:pPr algn="just"/>
            <a:endParaRPr lang="tr-TR" sz="1100" dirty="0" smtClean="0"/>
          </a:p>
          <a:p>
            <a:pPr algn="just"/>
            <a:r>
              <a:rPr lang="tr-TR" sz="2800" dirty="0" smtClean="0"/>
              <a:t> Peru’da pamuk tarlalarında bazı sıralara erken çiçek açan mısır ekilerek </a:t>
            </a:r>
            <a:r>
              <a:rPr lang="tr-TR" sz="2800" dirty="0" err="1" smtClean="0"/>
              <a:t>predatör</a:t>
            </a:r>
            <a:r>
              <a:rPr lang="tr-TR" sz="2800" dirty="0" smtClean="0"/>
              <a:t> </a:t>
            </a:r>
            <a:r>
              <a:rPr lang="tr-TR" sz="2800" dirty="0" err="1" smtClean="0"/>
              <a:t>heteroptera</a:t>
            </a:r>
            <a:r>
              <a:rPr lang="tr-TR" sz="2800" dirty="0" smtClean="0"/>
              <a:t> erginlerinin çoğalması sağlanır. </a:t>
            </a:r>
          </a:p>
          <a:p>
            <a:pPr algn="just"/>
            <a:endParaRPr lang="tr-TR" sz="1100" dirty="0" smtClean="0"/>
          </a:p>
          <a:p>
            <a:pPr algn="just"/>
            <a:r>
              <a:rPr lang="tr-TR" sz="2800" dirty="0" smtClean="0"/>
              <a:t>Meyve bahçesi kenarlarının tozlu yollardan arındırılarak doğal düşmanların </a:t>
            </a:r>
            <a:r>
              <a:rPr lang="tr-TR" sz="2800" dirty="0" err="1" smtClean="0"/>
              <a:t>populasyonları</a:t>
            </a:r>
            <a:r>
              <a:rPr lang="tr-TR" sz="2800" dirty="0" smtClean="0"/>
              <a:t> artırılabilir </a:t>
            </a:r>
            <a:endParaRPr kumimoji="0" lang="tr-TR" sz="28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683568" y="836712"/>
            <a:ext cx="80023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b="1" dirty="0" smtClean="0">
                <a:solidFill>
                  <a:schemeClr val="accent1"/>
                </a:solidFill>
              </a:rPr>
              <a:t>Doğal düşmanların etkinliklerinin arttırılması: </a:t>
            </a:r>
            <a:endParaRPr lang="tr-TR" sz="32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28775"/>
            <a:ext cx="8229600" cy="2664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algn="just"/>
            <a:endParaRPr kumimoji="0" lang="tr-TR" sz="32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395536" y="1772816"/>
            <a:ext cx="820891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/>
              <a:t>Öncelikli olarak doğal düşmanların </a:t>
            </a:r>
            <a:r>
              <a:rPr lang="tr-TR" sz="2400" dirty="0" err="1" smtClean="0"/>
              <a:t>populasyonlarının</a:t>
            </a:r>
            <a:r>
              <a:rPr lang="tr-TR" sz="2400" dirty="0" smtClean="0"/>
              <a:t> arttırılmasına yönelik uygulamalar yapılmalıdır. </a:t>
            </a:r>
          </a:p>
          <a:p>
            <a:pPr algn="just"/>
            <a:endParaRPr lang="tr-TR" sz="1200" dirty="0" smtClean="0"/>
          </a:p>
          <a:p>
            <a:pPr algn="just"/>
            <a:r>
              <a:rPr lang="tr-TR" sz="2400" dirty="0" smtClean="0"/>
              <a:t>Özellikle doğal düşmanlar kitle halinde üretilip belli periyotlarla salıverilmelidir. Örneğin; </a:t>
            </a:r>
            <a:r>
              <a:rPr lang="tr-TR" sz="2400" dirty="0" err="1" smtClean="0"/>
              <a:t>turunçgil</a:t>
            </a:r>
            <a:r>
              <a:rPr lang="tr-TR" sz="2400" dirty="0" smtClean="0"/>
              <a:t> </a:t>
            </a:r>
            <a:r>
              <a:rPr lang="tr-TR" sz="2400" dirty="0" err="1" smtClean="0"/>
              <a:t>unlubitinin</a:t>
            </a:r>
            <a:r>
              <a:rPr lang="tr-TR" sz="2400" dirty="0" smtClean="0"/>
              <a:t> </a:t>
            </a:r>
            <a:r>
              <a:rPr lang="tr-TR" sz="2400" dirty="0" err="1" smtClean="0"/>
              <a:t>predatörü</a:t>
            </a:r>
            <a:r>
              <a:rPr lang="tr-TR" sz="2400" dirty="0" smtClean="0"/>
              <a:t> </a:t>
            </a:r>
            <a:r>
              <a:rPr lang="tr-TR" sz="2400" dirty="0" err="1" smtClean="0"/>
              <a:t>Cryptolaemus</a:t>
            </a:r>
            <a:r>
              <a:rPr lang="tr-TR" sz="2400" dirty="0" smtClean="0"/>
              <a:t> </a:t>
            </a:r>
            <a:r>
              <a:rPr lang="tr-TR" sz="2400" dirty="0" err="1" smtClean="0"/>
              <a:t>montrouzieri</a:t>
            </a:r>
            <a:r>
              <a:rPr lang="tr-TR" sz="2400" dirty="0" smtClean="0"/>
              <a:t> birçok yerde kışı geçirmek için yeterli yetenekte değildir. Her yıl doğaya salıverilmelidir</a:t>
            </a:r>
            <a:r>
              <a:rPr lang="tr-TR" sz="2400" b="1" dirty="0" smtClean="0"/>
              <a:t>. </a:t>
            </a:r>
            <a:endParaRPr lang="tr-TR" sz="2400" dirty="0"/>
          </a:p>
        </p:txBody>
      </p:sp>
      <p:sp>
        <p:nvSpPr>
          <p:cNvPr id="4" name="3 Dikdörtgen"/>
          <p:cNvSpPr/>
          <p:nvPr/>
        </p:nvSpPr>
        <p:spPr>
          <a:xfrm>
            <a:off x="683568" y="647998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>
                <a:solidFill>
                  <a:schemeClr val="accent1"/>
                </a:solidFill>
              </a:rPr>
              <a:t>Doğal düşmanların </a:t>
            </a:r>
            <a:r>
              <a:rPr lang="tr-TR" sz="2800" b="1" dirty="0" err="1" smtClean="0">
                <a:solidFill>
                  <a:schemeClr val="accent1"/>
                </a:solidFill>
              </a:rPr>
              <a:t>populasyonlarının</a:t>
            </a:r>
            <a:r>
              <a:rPr lang="tr-TR" sz="2800" b="1" dirty="0" smtClean="0">
                <a:solidFill>
                  <a:schemeClr val="accent1"/>
                </a:solidFill>
              </a:rPr>
              <a:t> arttırılması: </a:t>
            </a:r>
            <a:endParaRPr lang="tr-TR" sz="28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28775"/>
            <a:ext cx="8229600" cy="2664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algn="just"/>
            <a:endParaRPr kumimoji="0" lang="tr-TR" sz="32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395536" y="1772816"/>
            <a:ext cx="820891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/>
              <a:t>Bir ülkede ya da bir bölgede bir zararlının doğal düşmanı </a:t>
            </a:r>
            <a:r>
              <a:rPr lang="tr-TR" sz="2400" dirty="0" err="1" smtClean="0"/>
              <a:t>olmadığındazararlının</a:t>
            </a:r>
            <a:r>
              <a:rPr lang="tr-TR" sz="2400" dirty="0" smtClean="0"/>
              <a:t> ithali yoluna gidilir.</a:t>
            </a:r>
          </a:p>
          <a:p>
            <a:pPr algn="just"/>
            <a:endParaRPr lang="tr-TR" sz="1200" dirty="0" smtClean="0"/>
          </a:p>
          <a:p>
            <a:pPr algn="just"/>
            <a:r>
              <a:rPr lang="tr-TR" sz="2400" dirty="0" smtClean="0"/>
              <a:t>Örneğin; </a:t>
            </a:r>
            <a:r>
              <a:rPr lang="tr-TR" sz="2400" dirty="0" err="1" smtClean="0"/>
              <a:t>turunçgil</a:t>
            </a:r>
            <a:r>
              <a:rPr lang="tr-TR" sz="2400" dirty="0" smtClean="0"/>
              <a:t> </a:t>
            </a:r>
            <a:r>
              <a:rPr lang="tr-TR" sz="2400" dirty="0" err="1" smtClean="0"/>
              <a:t>unlubitinin</a:t>
            </a:r>
            <a:r>
              <a:rPr lang="tr-TR" sz="2400" dirty="0" smtClean="0"/>
              <a:t> </a:t>
            </a:r>
            <a:r>
              <a:rPr lang="tr-TR" sz="2400" dirty="0" err="1" smtClean="0"/>
              <a:t>predatörü</a:t>
            </a:r>
            <a:r>
              <a:rPr lang="tr-TR" sz="2400" dirty="0" smtClean="0"/>
              <a:t> </a:t>
            </a:r>
            <a:r>
              <a:rPr lang="tr-TR" sz="2400" dirty="0" err="1" smtClean="0"/>
              <a:t>Cryptolaemus</a:t>
            </a:r>
            <a:r>
              <a:rPr lang="tr-TR" sz="2400" dirty="0" smtClean="0"/>
              <a:t> </a:t>
            </a:r>
            <a:r>
              <a:rPr lang="tr-TR" sz="2400" dirty="0" err="1" smtClean="0"/>
              <a:t>montrouzieri</a:t>
            </a:r>
            <a:r>
              <a:rPr lang="tr-TR" sz="2400" dirty="0" smtClean="0"/>
              <a:t> Avusturya kökenlidir. Bu </a:t>
            </a:r>
            <a:r>
              <a:rPr lang="tr-TR" sz="2400" dirty="0" err="1" smtClean="0"/>
              <a:t>predatör</a:t>
            </a:r>
            <a:r>
              <a:rPr lang="tr-TR" sz="2400" dirty="0" smtClean="0"/>
              <a:t> ithal edilerek üretilmiş ve birçok ülkede </a:t>
            </a:r>
            <a:r>
              <a:rPr lang="tr-TR" sz="2400" dirty="0" err="1" smtClean="0"/>
              <a:t>başaıyla</a:t>
            </a:r>
            <a:r>
              <a:rPr lang="tr-TR" sz="2400" dirty="0" smtClean="0"/>
              <a:t> uygulanmıştır.</a:t>
            </a:r>
            <a:endParaRPr lang="tr-TR" sz="2400" dirty="0"/>
          </a:p>
        </p:txBody>
      </p:sp>
      <p:sp>
        <p:nvSpPr>
          <p:cNvPr id="4" name="3 Dikdörtgen"/>
          <p:cNvSpPr/>
          <p:nvPr/>
        </p:nvSpPr>
        <p:spPr>
          <a:xfrm>
            <a:off x="683568" y="647998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>
                <a:solidFill>
                  <a:schemeClr val="accent1"/>
                </a:solidFill>
              </a:rPr>
              <a:t>Doğal düşmanların ithal edilmesi: </a:t>
            </a:r>
            <a:endParaRPr lang="tr-TR" sz="2800" dirty="0">
              <a:solidFill>
                <a:schemeClr val="accent1"/>
              </a:solidFill>
            </a:endParaRPr>
          </a:p>
        </p:txBody>
      </p:sp>
      <p:pic>
        <p:nvPicPr>
          <p:cNvPr id="2050" name="Picture 2" descr="http://upload.wikimedia.org/wikipedia/commons/8/83/Cryptolaemus_montrouzieri_InsectImages_14750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4437112"/>
            <a:ext cx="3168352" cy="21122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683568" y="647998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>
                <a:solidFill>
                  <a:schemeClr val="accent1"/>
                </a:solidFill>
              </a:rPr>
              <a:t>Yumurta –larva </a:t>
            </a:r>
            <a:r>
              <a:rPr lang="tr-TR" sz="2800" b="1" dirty="0" err="1" smtClean="0">
                <a:solidFill>
                  <a:schemeClr val="accent1"/>
                </a:solidFill>
              </a:rPr>
              <a:t>parazitoiti</a:t>
            </a:r>
            <a:r>
              <a:rPr lang="tr-TR" sz="2800" b="1" dirty="0" smtClean="0">
                <a:solidFill>
                  <a:schemeClr val="accent1"/>
                </a:solidFill>
              </a:rPr>
              <a:t> </a:t>
            </a:r>
            <a:r>
              <a:rPr lang="tr-TR" sz="2800" b="1" i="1" dirty="0" err="1" smtClean="0">
                <a:solidFill>
                  <a:schemeClr val="accent1"/>
                </a:solidFill>
              </a:rPr>
              <a:t>Chelonus</a:t>
            </a:r>
            <a:r>
              <a:rPr lang="tr-TR" sz="2800" b="1" i="1" dirty="0" smtClean="0">
                <a:solidFill>
                  <a:schemeClr val="accent1"/>
                </a:solidFill>
              </a:rPr>
              <a:t> </a:t>
            </a:r>
            <a:r>
              <a:rPr lang="tr-TR" sz="2800" b="1" i="1" dirty="0" err="1" smtClean="0">
                <a:solidFill>
                  <a:schemeClr val="accent1"/>
                </a:solidFill>
              </a:rPr>
              <a:t>oculator</a:t>
            </a:r>
            <a:endParaRPr lang="tr-TR" sz="2800" b="1" i="1" dirty="0">
              <a:solidFill>
                <a:schemeClr val="accent1"/>
              </a:solidFill>
            </a:endParaRPr>
          </a:p>
        </p:txBody>
      </p:sp>
      <p:pic>
        <p:nvPicPr>
          <p:cNvPr id="6" name="Picture 2" descr="http://www.ual.es/personal/tcabello/Chelonus_oculat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7" y="1572632"/>
            <a:ext cx="4680520" cy="47366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683568" y="647998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>
                <a:solidFill>
                  <a:schemeClr val="accent1"/>
                </a:solidFill>
              </a:rPr>
              <a:t>Larva </a:t>
            </a:r>
            <a:r>
              <a:rPr lang="tr-TR" sz="2800" b="1" dirty="0" err="1" smtClean="0">
                <a:solidFill>
                  <a:schemeClr val="accent1"/>
                </a:solidFill>
              </a:rPr>
              <a:t>parazitoiti</a:t>
            </a:r>
            <a:r>
              <a:rPr lang="tr-TR" sz="2800" b="1" dirty="0" smtClean="0">
                <a:solidFill>
                  <a:schemeClr val="accent1"/>
                </a:solidFill>
              </a:rPr>
              <a:t> </a:t>
            </a:r>
            <a:r>
              <a:rPr lang="tr-TR" sz="2800" b="1" i="1" dirty="0" err="1" smtClean="0">
                <a:solidFill>
                  <a:schemeClr val="accent1"/>
                </a:solidFill>
              </a:rPr>
              <a:t>Venturia</a:t>
            </a:r>
            <a:r>
              <a:rPr lang="tr-TR" sz="2800" b="1" i="1" dirty="0" smtClean="0">
                <a:solidFill>
                  <a:schemeClr val="accent1"/>
                </a:solidFill>
              </a:rPr>
              <a:t> </a:t>
            </a:r>
            <a:r>
              <a:rPr lang="tr-TR" sz="2800" b="1" i="1" dirty="0" err="1" smtClean="0">
                <a:solidFill>
                  <a:schemeClr val="accent1"/>
                </a:solidFill>
              </a:rPr>
              <a:t>canescens</a:t>
            </a:r>
            <a:endParaRPr lang="tr-TR" sz="2800" i="1" dirty="0">
              <a:solidFill>
                <a:schemeClr val="accent1"/>
              </a:solidFill>
            </a:endParaRPr>
          </a:p>
        </p:txBody>
      </p:sp>
      <p:pic>
        <p:nvPicPr>
          <p:cNvPr id="43010" name="Picture 2" descr="http://www.futura-sciences.com/uploads/RTEmagicC_w_08.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988840"/>
            <a:ext cx="4286250" cy="3352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683568" y="647998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>
                <a:solidFill>
                  <a:schemeClr val="accent1"/>
                </a:solidFill>
              </a:rPr>
              <a:t>Larva </a:t>
            </a:r>
            <a:r>
              <a:rPr lang="tr-TR" sz="2800" b="1" dirty="0" err="1" smtClean="0">
                <a:solidFill>
                  <a:schemeClr val="accent1"/>
                </a:solidFill>
              </a:rPr>
              <a:t>parazitoiti</a:t>
            </a:r>
            <a:r>
              <a:rPr lang="tr-TR" sz="2800" b="1" dirty="0" smtClean="0">
                <a:solidFill>
                  <a:schemeClr val="accent1"/>
                </a:solidFill>
              </a:rPr>
              <a:t> </a:t>
            </a:r>
            <a:r>
              <a:rPr lang="tr-TR" sz="2800" b="1" i="1" dirty="0" err="1" smtClean="0">
                <a:solidFill>
                  <a:schemeClr val="accent1"/>
                </a:solidFill>
              </a:rPr>
              <a:t>Bracon</a:t>
            </a:r>
            <a:r>
              <a:rPr lang="tr-TR" sz="2800" b="1" i="1" dirty="0" smtClean="0">
                <a:solidFill>
                  <a:schemeClr val="accent1"/>
                </a:solidFill>
              </a:rPr>
              <a:t> </a:t>
            </a:r>
            <a:r>
              <a:rPr lang="tr-TR" sz="2800" b="1" i="1" dirty="0" err="1" smtClean="0">
                <a:solidFill>
                  <a:schemeClr val="accent1"/>
                </a:solidFill>
              </a:rPr>
              <a:t>hebetor</a:t>
            </a:r>
            <a:endParaRPr lang="tr-TR" sz="2800" i="1" dirty="0">
              <a:solidFill>
                <a:schemeClr val="accent1"/>
              </a:solidFill>
            </a:endParaRPr>
          </a:p>
        </p:txBody>
      </p:sp>
      <p:pic>
        <p:nvPicPr>
          <p:cNvPr id="40964" name="Picture 4" descr="http://www.ual.es/personal/tcabello/Bracon_hebetor_lar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2348880"/>
            <a:ext cx="3744416" cy="2808312"/>
          </a:xfrm>
          <a:prstGeom prst="rect">
            <a:avLst/>
          </a:prstGeom>
          <a:noFill/>
        </p:spPr>
      </p:pic>
      <p:pic>
        <p:nvPicPr>
          <p:cNvPr id="40966" name="Picture 6" descr="http://upload.wikimedia.org/wikipedia/commons/6/6d/Bracon_hebeto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628800"/>
            <a:ext cx="2808312" cy="39579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683568" y="647998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>
                <a:solidFill>
                  <a:schemeClr val="accent1"/>
                </a:solidFill>
              </a:rPr>
              <a:t>Yumurta </a:t>
            </a:r>
            <a:r>
              <a:rPr lang="tr-TR" sz="2800" b="1" dirty="0" err="1" smtClean="0">
                <a:solidFill>
                  <a:schemeClr val="accent1"/>
                </a:solidFill>
              </a:rPr>
              <a:t>parazitoiti</a:t>
            </a:r>
            <a:r>
              <a:rPr lang="tr-TR" sz="2800" b="1" dirty="0" smtClean="0">
                <a:solidFill>
                  <a:schemeClr val="accent1"/>
                </a:solidFill>
              </a:rPr>
              <a:t> </a:t>
            </a:r>
            <a:r>
              <a:rPr lang="tr-TR" sz="2800" b="1" i="1" dirty="0" err="1" smtClean="0">
                <a:solidFill>
                  <a:schemeClr val="accent1"/>
                </a:solidFill>
              </a:rPr>
              <a:t>Trichogramma</a:t>
            </a:r>
            <a:r>
              <a:rPr lang="tr-TR" sz="2800" b="1" dirty="0" smtClean="0">
                <a:solidFill>
                  <a:schemeClr val="accent1"/>
                </a:solidFill>
              </a:rPr>
              <a:t> </a:t>
            </a:r>
            <a:r>
              <a:rPr lang="tr-TR" sz="2800" b="1" dirty="0" err="1" smtClean="0">
                <a:solidFill>
                  <a:schemeClr val="accent1"/>
                </a:solidFill>
              </a:rPr>
              <a:t>spp</a:t>
            </a:r>
            <a:endParaRPr lang="tr-TR" sz="2800" dirty="0">
              <a:solidFill>
                <a:schemeClr val="accent1"/>
              </a:solidFill>
            </a:endParaRPr>
          </a:p>
        </p:txBody>
      </p:sp>
      <p:pic>
        <p:nvPicPr>
          <p:cNvPr id="39938" name="Picture 2" descr="http://www.lucasbrouwers.nl/blog/wp-content/uploads/2010/08/20042_Trichogram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988840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28775"/>
            <a:ext cx="8229600" cy="30241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algn="just"/>
            <a:endParaRPr kumimoji="0" lang="tr-TR" sz="32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2"/>
          <p:cNvSpPr txBox="1">
            <a:spLocks noChangeArrowheads="1"/>
          </p:cNvSpPr>
          <p:nvPr/>
        </p:nvSpPr>
        <p:spPr bwMode="auto">
          <a:xfrm>
            <a:off x="1965325" y="1085850"/>
            <a:ext cx="4452501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tr-TR" sz="3200" b="1" dirty="0"/>
              <a:t>AVCILAR ( AVANTAJLARI 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755576" y="1988841"/>
            <a:ext cx="8229600" cy="403244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>
              <a:lnSpc>
                <a:spcPct val="150000"/>
              </a:lnSpc>
              <a:buFontTx/>
              <a:buChar char="•"/>
            </a:pPr>
            <a:r>
              <a:rPr lang="tr-TR" sz="2400" b="1" dirty="0" smtClean="0"/>
              <a:t>AV HIZLA ÖLÜR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tr-TR" sz="2400" b="1" dirty="0" smtClean="0"/>
              <a:t>BİR AVCI BİRÇOK ZARARLIYI ÖLDÜRÜR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tr-TR" sz="2400" b="1" dirty="0" smtClean="0"/>
              <a:t>ERKEK VE DİŞİLER AVLANIR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tr-TR" sz="2400" b="1" dirty="0" smtClean="0"/>
              <a:t>AV/AVCI YAŞAM DÖNGÜLERİNİN </a:t>
            </a:r>
          </a:p>
          <a:p>
            <a:pPr>
              <a:lnSpc>
                <a:spcPct val="150000"/>
              </a:lnSpc>
            </a:pPr>
            <a:r>
              <a:rPr lang="tr-TR" sz="2400" b="1" dirty="0" smtClean="0"/>
              <a:t>  SENKRONİZASYONUNDA PROBLEM YOKTUR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tr-TR" sz="2400" b="1" dirty="0" smtClean="0"/>
              <a:t>POLYPHAG AVCI AV POPULASYONU AZALINCA</a:t>
            </a:r>
          </a:p>
          <a:p>
            <a:pPr>
              <a:lnSpc>
                <a:spcPct val="150000"/>
              </a:lnSpc>
            </a:pPr>
            <a:r>
              <a:rPr lang="tr-TR" sz="2400" b="1" dirty="0" smtClean="0"/>
              <a:t>  BAŞKA AVA YÖNELİR </a:t>
            </a:r>
            <a:endParaRPr lang="tr-TR" sz="2400" b="1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2"/>
          <p:cNvSpPr txBox="1">
            <a:spLocks noChangeArrowheads="1"/>
          </p:cNvSpPr>
          <p:nvPr/>
        </p:nvSpPr>
        <p:spPr bwMode="auto">
          <a:xfrm>
            <a:off x="1447800" y="1066800"/>
            <a:ext cx="4880503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tr-TR" sz="3200" b="1" dirty="0"/>
              <a:t>AVCILAR ( DEZAVANTAJLARI</a:t>
            </a:r>
            <a:endParaRPr lang="tr-TR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539552" y="2348880"/>
            <a:ext cx="8229600" cy="266429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>
              <a:lnSpc>
                <a:spcPct val="150000"/>
              </a:lnSpc>
              <a:buFontTx/>
              <a:buChar char="•"/>
            </a:pPr>
            <a:r>
              <a:rPr lang="tr-TR" sz="2400" b="1" dirty="0" smtClean="0"/>
              <a:t> POLYPHAG AVCILAR AV POPULASYONU </a:t>
            </a:r>
          </a:p>
          <a:p>
            <a:pPr>
              <a:lnSpc>
                <a:spcPct val="150000"/>
              </a:lnSpc>
            </a:pPr>
            <a:r>
              <a:rPr lang="tr-TR" sz="2400" b="1" dirty="0" smtClean="0"/>
              <a:t>  DÜŞÜK OLDUĞUNDA KONUKÇU DEĞİŞTİRİRLER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tr-TR" sz="2400" b="1" dirty="0" smtClean="0"/>
              <a:t> BİRÇOK AVCI POLYPHAGDIR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tr-TR" sz="2400" b="1" dirty="0" smtClean="0"/>
              <a:t> İDEAL AVCI MONOPHAG YADA OLİGOPHAGDIR</a:t>
            </a:r>
            <a:endParaRPr lang="tr-TR" sz="2400" b="1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3"/>
          <p:cNvSpPr>
            <a:spLocks noGrp="1" noChangeArrowheads="1"/>
          </p:cNvSpPr>
          <p:nvPr>
            <p:ph idx="1"/>
          </p:nvPr>
        </p:nvSpPr>
        <p:spPr>
          <a:xfrm>
            <a:off x="642938" y="2332038"/>
            <a:ext cx="8229600" cy="4525962"/>
          </a:xfrm>
        </p:spPr>
        <p:txBody>
          <a:bodyPr/>
          <a:lstStyle/>
          <a:p>
            <a:pPr eaLnBrk="1" hangingPunct="1"/>
            <a:endParaRPr lang="tr-TR" dirty="0" smtClean="0">
              <a:solidFill>
                <a:srgbClr val="FF0000"/>
              </a:solidFill>
            </a:endParaRPr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800"/>
              <a:t>Parazitoitlerin genel özellikleri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51520" y="1988841"/>
            <a:ext cx="8568952" cy="36004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2800" dirty="0" smtClean="0"/>
              <a:t>Diğer böcekleri </a:t>
            </a:r>
            <a:r>
              <a:rPr lang="tr-TR" sz="2800" dirty="0" err="1" smtClean="0"/>
              <a:t>parazitlerler</a:t>
            </a:r>
            <a:endParaRPr lang="tr-TR" sz="28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2800" dirty="0" smtClean="0"/>
              <a:t>Genellikle konukçuya özelleşmişlerdir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2800" dirty="0" smtClean="0"/>
              <a:t>Genelde ergin öncesi dönemleri </a:t>
            </a:r>
            <a:r>
              <a:rPr lang="tr-TR" sz="2800" dirty="0" err="1" smtClean="0"/>
              <a:t>parazitik</a:t>
            </a:r>
            <a:r>
              <a:rPr lang="tr-TR" sz="2800" dirty="0" smtClean="0"/>
              <a:t>, ergin dönemleri serbest yaşar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2800" dirty="0" err="1" smtClean="0"/>
              <a:t>Parazitoidler</a:t>
            </a:r>
            <a:r>
              <a:rPr lang="tr-TR" sz="2800" dirty="0" smtClean="0"/>
              <a:t> 6 takıma ait 86 familyadan bireyleri kapsar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133600"/>
            <a:ext cx="4953000" cy="4114800"/>
          </a:xfrm>
        </p:spPr>
        <p:txBody>
          <a:bodyPr/>
          <a:lstStyle/>
          <a:p>
            <a:pPr eaLnBrk="1" hangingPunct="1"/>
            <a:endParaRPr lang="tr-TR" dirty="0" smtClean="0">
              <a:solidFill>
                <a:srgbClr val="FF0000"/>
              </a:solidFill>
            </a:endParaRP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800"/>
              <a:t>Parazitoitlerin Avantajları</a:t>
            </a:r>
            <a:endParaRPr lang="tr-TR" sz="6000"/>
          </a:p>
        </p:txBody>
      </p:sp>
      <p:pic>
        <p:nvPicPr>
          <p:cNvPr id="63492" name="Picture 4" descr="A:\Encarsia beyaz dine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2420888"/>
            <a:ext cx="306705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827584" y="1628800"/>
            <a:ext cx="3960440" cy="36004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tr-TR" sz="2800" dirty="0" smtClean="0"/>
              <a:t>Gelişimi tamamlaması için sadece bir konukçuya ihtiyaç duyar</a:t>
            </a:r>
          </a:p>
          <a:p>
            <a:pPr>
              <a:buFont typeface="Arial" pitchFamily="34" charset="0"/>
              <a:buChar char="•"/>
            </a:pPr>
            <a:endParaRPr lang="tr-TR" sz="1400" dirty="0" smtClean="0"/>
          </a:p>
          <a:p>
            <a:pPr>
              <a:buFont typeface="Arial" pitchFamily="34" charset="0"/>
              <a:buChar char="•"/>
            </a:pPr>
            <a:r>
              <a:rPr lang="tr-TR" sz="2800" dirty="0" err="1" smtClean="0"/>
              <a:t>Populasyon</a:t>
            </a:r>
            <a:r>
              <a:rPr lang="tr-TR" sz="2800" dirty="0" smtClean="0"/>
              <a:t> düşük seviyelerde korunur</a:t>
            </a:r>
          </a:p>
          <a:p>
            <a:pPr>
              <a:buFont typeface="Arial" pitchFamily="34" charset="0"/>
              <a:buChar char="•"/>
            </a:pPr>
            <a:endParaRPr lang="tr-TR" sz="1400" dirty="0" smtClean="0"/>
          </a:p>
          <a:p>
            <a:pPr>
              <a:buFont typeface="Arial" pitchFamily="34" charset="0"/>
              <a:buChar char="•"/>
            </a:pPr>
            <a:r>
              <a:rPr lang="tr-TR" sz="2800" dirty="0" smtClean="0"/>
              <a:t>Konukçu spektrumu dardır.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3"/>
          <p:cNvSpPr>
            <a:spLocks noGrp="1" noChangeArrowheads="1"/>
          </p:cNvSpPr>
          <p:nvPr>
            <p:ph idx="1"/>
          </p:nvPr>
        </p:nvSpPr>
        <p:spPr>
          <a:xfrm>
            <a:off x="571500" y="2000250"/>
            <a:ext cx="8229600" cy="4525963"/>
          </a:xfrm>
        </p:spPr>
        <p:txBody>
          <a:bodyPr/>
          <a:lstStyle/>
          <a:p>
            <a:pPr eaLnBrk="1" hangingPunct="1"/>
            <a:endParaRPr lang="tr-TR" dirty="0" smtClean="0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/>
              <a:t>Parazitoidlerin Dezavantajları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23528" y="1556792"/>
            <a:ext cx="8229600" cy="396044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2800" dirty="0" smtClean="0"/>
              <a:t>İklim koşulları ve diğer faktörler konukçu aramayı önleyebilir.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2800" dirty="0" smtClean="0"/>
              <a:t>Yalnızca dişiler konukçu araştırır.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2800" dirty="0" smtClean="0"/>
              <a:t>Genelde en iyi araştırıcılar fazla yumurta koyar (</a:t>
            </a:r>
            <a:r>
              <a:rPr lang="tr-TR" sz="2800" dirty="0" err="1" smtClean="0"/>
              <a:t>süperparazitizm</a:t>
            </a:r>
            <a:r>
              <a:rPr lang="tr-TR" sz="2800" dirty="0" smtClean="0"/>
              <a:t>)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2800" dirty="0" err="1" smtClean="0"/>
              <a:t>Senkranizasyon</a:t>
            </a:r>
            <a:r>
              <a:rPr lang="tr-TR" sz="2800" dirty="0" smtClean="0"/>
              <a:t> genelde güçtür.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tx1"/>
                </a:solidFill>
              </a:rPr>
              <a:t>Beslenme şekillerine göre parazitoitler</a:t>
            </a:r>
            <a:endParaRPr lang="tr-TR">
              <a:solidFill>
                <a:srgbClr val="FF6600"/>
              </a:solidFill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00125" y="1981200"/>
            <a:ext cx="3495675" cy="3876675"/>
          </a:xfrm>
        </p:spPr>
        <p:txBody>
          <a:bodyPr/>
          <a:lstStyle/>
          <a:p>
            <a:pPr eaLnBrk="1" hangingPunct="1"/>
            <a:endParaRPr lang="tr-TR" sz="2800" dirty="0" smtClean="0">
              <a:solidFill>
                <a:srgbClr val="FF0000"/>
              </a:solidFill>
            </a:endParaRPr>
          </a:p>
        </p:txBody>
      </p:sp>
      <p:pic>
        <p:nvPicPr>
          <p:cNvPr id="65540" name="Picture 13" descr="C:\WINDOWS\Desktop\1165.jpg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16016" y="2420888"/>
            <a:ext cx="3810000" cy="2857500"/>
          </a:xfrm>
        </p:spPr>
      </p:pic>
      <p:pic>
        <p:nvPicPr>
          <p:cNvPr id="65541" name="Picture 11" descr="A:\bracon 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5" y="4005064"/>
            <a:ext cx="3689511" cy="285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827584" y="2420889"/>
            <a:ext cx="3600400" cy="1584176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/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2400" dirty="0" err="1" smtClean="0"/>
              <a:t>Endoparazitoit</a:t>
            </a:r>
            <a:endParaRPr lang="tr-TR" sz="24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2400" dirty="0" err="1" smtClean="0"/>
              <a:t>Ektoparazitoit</a:t>
            </a:r>
            <a:endParaRPr lang="tr-TR" sz="2400" dirty="0" smtClean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/>
              <a:t>Beslendiği konukçu dönemlerine göre parazitoitler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286000"/>
            <a:ext cx="3810000" cy="3505200"/>
          </a:xfrm>
        </p:spPr>
        <p:txBody>
          <a:bodyPr>
            <a:normAutofit/>
          </a:bodyPr>
          <a:lstStyle/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 typeface="Wingdings 3"/>
              <a:buChar char=""/>
              <a:defRPr/>
            </a:pPr>
            <a:endParaRPr lang="tr-TR" dirty="0">
              <a:solidFill>
                <a:srgbClr val="FF0000"/>
              </a:solidFill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>
            <p:ph type="chart" sz="half" idx="2"/>
          </p:nvPr>
        </p:nvGraphicFramePr>
        <p:xfrm>
          <a:off x="4648200" y="1981200"/>
          <a:ext cx="3810000" cy="4114800"/>
        </p:xfrm>
        <a:graphic>
          <a:graphicData uri="http://schemas.openxmlformats.org/presentationml/2006/ole">
            <p:oleObj spid="_x0000_s1026" name="Grafik" r:id="rId3" imgW="3810000" imgH="4114884" progId="MSGraph.Chart.8">
              <p:embed followColorScheme="full"/>
            </p:oleObj>
          </a:graphicData>
        </a:graphic>
      </p:graphicFrame>
      <p:pic>
        <p:nvPicPr>
          <p:cNvPr id="1029" name="Picture 6" descr="C:\Belgelerim\Resimlerim\12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2819400"/>
            <a:ext cx="3048000" cy="228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67544" y="2132856"/>
            <a:ext cx="3816424" cy="3888431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/>
          <a:lstStyle/>
          <a:p>
            <a:pPr marL="365760" indent="-256032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tr-TR" sz="2400" dirty="0" smtClean="0"/>
              <a:t>Yumurta </a:t>
            </a:r>
            <a:r>
              <a:rPr lang="tr-TR" sz="2400" dirty="0" err="1" smtClean="0"/>
              <a:t>parazitoitleri</a:t>
            </a:r>
            <a:endParaRPr lang="tr-TR" sz="2400" dirty="0" smtClean="0"/>
          </a:p>
          <a:p>
            <a:pPr marL="365760" indent="-256032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tr-TR" sz="2400" dirty="0" smtClean="0"/>
              <a:t>Larva </a:t>
            </a:r>
            <a:r>
              <a:rPr lang="tr-TR" sz="2400" dirty="0" err="1" smtClean="0"/>
              <a:t>parazitoitlerileri</a:t>
            </a:r>
            <a:endParaRPr lang="tr-TR" sz="2400" dirty="0" smtClean="0"/>
          </a:p>
          <a:p>
            <a:pPr marL="365760" indent="-256032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tr-TR" sz="2400" dirty="0" smtClean="0"/>
              <a:t>Yumurta-larva </a:t>
            </a:r>
            <a:r>
              <a:rPr lang="tr-TR" sz="2400" dirty="0" err="1" smtClean="0"/>
              <a:t>parazitoitleri</a:t>
            </a:r>
            <a:endParaRPr lang="tr-TR" sz="2400" dirty="0" smtClean="0"/>
          </a:p>
          <a:p>
            <a:pPr marL="365760" indent="-256032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tr-TR" sz="2400" dirty="0" smtClean="0"/>
              <a:t>Larva-pupa </a:t>
            </a:r>
            <a:r>
              <a:rPr lang="tr-TR" sz="2400" dirty="0" err="1" smtClean="0"/>
              <a:t>parazitoidleri</a:t>
            </a:r>
            <a:endParaRPr lang="tr-TR" sz="2400" dirty="0" smtClean="0"/>
          </a:p>
          <a:p>
            <a:pPr marL="365760" indent="-256032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tr-TR" sz="2400" dirty="0" smtClean="0"/>
              <a:t>Pupa </a:t>
            </a:r>
            <a:r>
              <a:rPr lang="tr-TR" sz="2400" dirty="0" err="1" smtClean="0"/>
              <a:t>parazitoitleri</a:t>
            </a:r>
            <a:endParaRPr lang="tr-TR" sz="2400" dirty="0" smtClean="0"/>
          </a:p>
          <a:p>
            <a:pPr marL="365760" indent="-256032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tr-TR" sz="2400" dirty="0" smtClean="0"/>
              <a:t>Ergin </a:t>
            </a:r>
            <a:r>
              <a:rPr lang="tr-TR" sz="2400" dirty="0" err="1" smtClean="0"/>
              <a:t>parazitoitleri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179512" y="1628800"/>
            <a:ext cx="8784976" cy="374441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algn="just"/>
            <a:endParaRPr kumimoji="0" lang="tr-TR" sz="32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323528" y="1700809"/>
            <a:ext cx="85689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dirty="0" smtClean="0"/>
              <a:t>İklim faktörlerine karşı geniş toleranslı olmalıdır. </a:t>
            </a:r>
          </a:p>
          <a:p>
            <a:pPr>
              <a:buFont typeface="Arial" pitchFamily="34" charset="0"/>
              <a:buChar char="•"/>
            </a:pPr>
            <a:r>
              <a:rPr lang="tr-TR" sz="3200" dirty="0" smtClean="0"/>
              <a:t> Zararlıya her bitki üzerinde saldırabilmeli.  </a:t>
            </a:r>
          </a:p>
          <a:p>
            <a:pPr>
              <a:buFont typeface="Arial" pitchFamily="34" charset="0"/>
              <a:buChar char="•"/>
            </a:pPr>
            <a:r>
              <a:rPr lang="tr-TR" sz="3200" dirty="0" smtClean="0"/>
              <a:t>Doğal düşmanın konukçusu az olmalıdır. </a:t>
            </a:r>
          </a:p>
          <a:p>
            <a:pPr>
              <a:buFont typeface="Arial" pitchFamily="34" charset="0"/>
              <a:buChar char="•"/>
            </a:pPr>
            <a:r>
              <a:rPr lang="tr-TR" sz="3200" dirty="0" smtClean="0"/>
              <a:t> Doğal düşmanın ve zararlının biyolojisi uyuşmalı. </a:t>
            </a:r>
          </a:p>
          <a:p>
            <a:pPr>
              <a:buFont typeface="Arial" pitchFamily="34" charset="0"/>
              <a:buChar char="•"/>
            </a:pPr>
            <a:r>
              <a:rPr lang="tr-TR" sz="3200" dirty="0" smtClean="0"/>
              <a:t> Zararlıyı arayıp bulma yeteneği olmalı. </a:t>
            </a:r>
          </a:p>
          <a:p>
            <a:pPr>
              <a:buFont typeface="Arial" pitchFamily="34" charset="0"/>
              <a:buChar char="•"/>
            </a:pPr>
            <a:r>
              <a:rPr lang="tr-TR" sz="3200" dirty="0" smtClean="0"/>
              <a:t> Özellikle </a:t>
            </a:r>
            <a:r>
              <a:rPr lang="tr-TR" sz="3200" dirty="0" err="1" smtClean="0"/>
              <a:t>parazitoitler</a:t>
            </a:r>
            <a:r>
              <a:rPr lang="tr-TR" sz="3200" dirty="0" smtClean="0"/>
              <a:t>: parazitlenmiş ve parazitlenmemiş zararlıyı ayırt edebilmeli</a:t>
            </a:r>
            <a:r>
              <a:rPr lang="tr-TR" sz="2400" dirty="0" smtClean="0"/>
              <a:t>. </a:t>
            </a:r>
            <a:endParaRPr lang="tr-TR" sz="2400" dirty="0"/>
          </a:p>
        </p:txBody>
      </p:sp>
      <p:sp>
        <p:nvSpPr>
          <p:cNvPr id="4" name="3 Dikdörtgen"/>
          <p:cNvSpPr/>
          <p:nvPr/>
        </p:nvSpPr>
        <p:spPr>
          <a:xfrm>
            <a:off x="467544" y="532497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 smtClean="0">
                <a:solidFill>
                  <a:prstClr val="black"/>
                </a:solidFill>
              </a:rPr>
              <a:t>Doğal Düşmanlarda Aranan Özellikler  </a:t>
            </a:r>
            <a:endParaRPr lang="tr-TR" sz="3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478</Words>
  <Application>Microsoft Office PowerPoint</Application>
  <PresentationFormat>Ekran Gösterisi (4:3)</PresentationFormat>
  <Paragraphs>95</Paragraphs>
  <Slides>19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1" baseType="lpstr">
      <vt:lpstr>Ofis Teması</vt:lpstr>
      <vt:lpstr>Grafik</vt:lpstr>
      <vt:lpstr>Slayt 1</vt:lpstr>
      <vt:lpstr>Slayt 2</vt:lpstr>
      <vt:lpstr>Slayt 3</vt:lpstr>
      <vt:lpstr>Parazitoitlerin genel özellikleri</vt:lpstr>
      <vt:lpstr>Parazitoitlerin Avantajları</vt:lpstr>
      <vt:lpstr>Parazitoidlerin Dezavantajları</vt:lpstr>
      <vt:lpstr>Beslenme şekillerine göre parazitoitler</vt:lpstr>
      <vt:lpstr>Beslendiği konukçu dönemlerine göre parazitoitler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TUNCA</dc:creator>
  <cp:lastModifiedBy>Cem Özkan</cp:lastModifiedBy>
  <cp:revision>21</cp:revision>
  <dcterms:created xsi:type="dcterms:W3CDTF">2012-10-16T19:53:02Z</dcterms:created>
  <dcterms:modified xsi:type="dcterms:W3CDTF">2017-08-17T07:18:34Z</dcterms:modified>
</cp:coreProperties>
</file>