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  <p:sldId id="295" r:id="rId4"/>
    <p:sldId id="296" r:id="rId5"/>
    <p:sldId id="297" r:id="rId6"/>
    <p:sldId id="298" r:id="rId7"/>
    <p:sldId id="299" r:id="rId8"/>
    <p:sldId id="300" r:id="rId9"/>
    <p:sldId id="276" r:id="rId10"/>
    <p:sldId id="277" r:id="rId11"/>
    <p:sldId id="278" r:id="rId12"/>
    <p:sldId id="279" r:id="rId13"/>
    <p:sldId id="280" r:id="rId14"/>
    <p:sldId id="284" r:id="rId15"/>
    <p:sldId id="285" r:id="rId16"/>
    <p:sldId id="287" r:id="rId17"/>
    <p:sldId id="289" r:id="rId18"/>
    <p:sldId id="290" r:id="rId19"/>
    <p:sldId id="288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CE569-FC2C-4142-90AD-4A8FF73E30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Başlık, Metin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Grafik Yer Tutucusu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C5CB2-9162-43A5-8771-BB45951EAC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17.08.2017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828800" y="1066800"/>
            <a:ext cx="439556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tr-TR" sz="3200" b="1" dirty="0"/>
              <a:t>AVCILAR </a:t>
            </a:r>
            <a:r>
              <a:rPr lang="tr-TR" sz="3200" b="1" dirty="0" smtClean="0"/>
              <a:t>(PREDATÖRLER)</a:t>
            </a:r>
            <a:endParaRPr lang="tr-TR" b="1" dirty="0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889125" y="2327275"/>
            <a:ext cx="35298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tr-TR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0" y="2204864"/>
            <a:ext cx="8229600" cy="316835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BİRDEN FAZLA AV TÜKETİRLER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AVA ÖZELLEŞME ÇEŞİTLİDİR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MONOPHAG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OLİGOPHAG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POLYPHAG</a:t>
            </a:r>
            <a:endParaRPr lang="tr-TR" sz="2400" b="1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67544" y="764704"/>
            <a:ext cx="8229600" cy="573325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İklim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Hayat dönemlerindeki uyuşmazlık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 Ergin besini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Konukçu uygunluğu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Alternatif konukçu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Doğal düşman rekabeti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Kannibalizm</a:t>
            </a:r>
            <a:r>
              <a:rPr lang="tr-TR" sz="2800" dirty="0" smtClean="0"/>
              <a:t>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Barınak bitkilerin varlığı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 Karıncalar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err="1" smtClean="0"/>
              <a:t>Hiperparazitler</a:t>
            </a:r>
            <a:r>
              <a:rPr lang="tr-TR" sz="2800" dirty="0" smtClean="0"/>
              <a:t>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Kültürel uygulamalar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Pestisitler</a:t>
            </a:r>
            <a:r>
              <a:rPr lang="tr-TR" sz="2800" dirty="0" smtClean="0"/>
              <a:t>  </a:t>
            </a:r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Toz </a:t>
            </a:r>
            <a:endParaRPr kumimoji="0" lang="tr-TR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23528" y="188640"/>
            <a:ext cx="8532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/>
              <a:t>Doğal Düşmanların Etkinliğini Etkileyen Faktörler </a:t>
            </a:r>
            <a:endParaRPr lang="tr-TR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67544" y="1628800"/>
            <a:ext cx="8460432" cy="47525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tr-TR" sz="2400" b="1" dirty="0" smtClean="0">
                <a:solidFill>
                  <a:schemeClr val="accent1"/>
                </a:solidFill>
              </a:rPr>
              <a:t>Doğal düşmanların </a:t>
            </a:r>
            <a:r>
              <a:rPr lang="tr-TR" sz="2400" b="1" dirty="0" err="1" smtClean="0">
                <a:solidFill>
                  <a:schemeClr val="accent1"/>
                </a:solidFill>
              </a:rPr>
              <a:t>populasyonlarının</a:t>
            </a:r>
            <a:r>
              <a:rPr lang="tr-TR" sz="2400" b="1" dirty="0" smtClean="0">
                <a:solidFill>
                  <a:schemeClr val="accent1"/>
                </a:solidFill>
              </a:rPr>
              <a:t> korunması: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Zararlılara baskı kuran bu organizmaların korunması için, kültür ortamlarının kurulması ve işlenmesi gibi hususlarda doğal düşmanların </a:t>
            </a:r>
            <a:r>
              <a:rPr lang="tr-TR" sz="2400" dirty="0" err="1" smtClean="0"/>
              <a:t>populasyonunu</a:t>
            </a:r>
            <a:r>
              <a:rPr lang="tr-TR" sz="2400" dirty="0" smtClean="0"/>
              <a:t> olumsuz etkileyecek işlemlerden kaçınılmalıdır.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Özellikle </a:t>
            </a:r>
            <a:r>
              <a:rPr lang="tr-TR" sz="2400" dirty="0" err="1" smtClean="0"/>
              <a:t>pestisit</a:t>
            </a:r>
            <a:r>
              <a:rPr lang="tr-TR" sz="2400" dirty="0" smtClean="0"/>
              <a:t> kullanımında doğal düşmanlara olumsuz etki yapmayan </a:t>
            </a:r>
            <a:r>
              <a:rPr lang="tr-TR" sz="2400" dirty="0" err="1" smtClean="0"/>
              <a:t>pestisitler</a:t>
            </a:r>
            <a:r>
              <a:rPr lang="tr-TR" sz="2400" dirty="0" smtClean="0"/>
              <a:t> kullanılmalıdır.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Akdeniz meyve sineğinde zehirli yem uygulaması kısmi dal ilaçlaması şeklinde yapılmalıdır. </a:t>
            </a:r>
            <a:endParaRPr kumimoji="0" lang="tr-T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1475656" y="764704"/>
            <a:ext cx="7345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 smtClean="0"/>
              <a:t>Zararlılara Karşı Biyolojik savaş Yöntemleri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95536" y="1484784"/>
            <a:ext cx="8229600" cy="482453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tr-TR" sz="2800" dirty="0" smtClean="0"/>
              <a:t>Bu konuda en önemli husus doğal düşmanların ergin bireylerinin beslenmesini sağlamaktır. </a:t>
            </a:r>
          </a:p>
          <a:p>
            <a:pPr algn="just"/>
            <a:endParaRPr lang="tr-TR" sz="1100" dirty="0" smtClean="0"/>
          </a:p>
          <a:p>
            <a:pPr algn="just"/>
            <a:r>
              <a:rPr lang="tr-TR" sz="2800" dirty="0" smtClean="0"/>
              <a:t> Bol nektar, bol bal özü ve polen taşıyan bitkilerin dikilmesi veya kritik mevsimlerde pülverizatörle şekerli su aktarılması gibi uygulamalar yapılabilir. </a:t>
            </a:r>
          </a:p>
          <a:p>
            <a:pPr algn="just"/>
            <a:endParaRPr lang="tr-TR" sz="1100" dirty="0" smtClean="0"/>
          </a:p>
          <a:p>
            <a:pPr algn="just"/>
            <a:r>
              <a:rPr lang="tr-TR" sz="2800" dirty="0" smtClean="0"/>
              <a:t> Peru’da pamuk tarlalarında bazı sıralara erken çiçek açan mısır ekilerek </a:t>
            </a:r>
            <a:r>
              <a:rPr lang="tr-TR" sz="2800" dirty="0" err="1" smtClean="0"/>
              <a:t>predatör</a:t>
            </a:r>
            <a:r>
              <a:rPr lang="tr-TR" sz="2800" dirty="0" smtClean="0"/>
              <a:t> </a:t>
            </a:r>
            <a:r>
              <a:rPr lang="tr-TR" sz="2800" dirty="0" err="1" smtClean="0"/>
              <a:t>heteroptera</a:t>
            </a:r>
            <a:r>
              <a:rPr lang="tr-TR" sz="2800" dirty="0" smtClean="0"/>
              <a:t> erginlerinin çoğalması sağlanır. </a:t>
            </a:r>
          </a:p>
          <a:p>
            <a:pPr algn="just"/>
            <a:endParaRPr lang="tr-TR" sz="1100" dirty="0" smtClean="0"/>
          </a:p>
          <a:p>
            <a:pPr algn="just"/>
            <a:r>
              <a:rPr lang="tr-TR" sz="2800" dirty="0" smtClean="0"/>
              <a:t>Meyve bahçesi kenarlarının tozlu yollardan arındırılarak doğal düşmanların </a:t>
            </a:r>
            <a:r>
              <a:rPr lang="tr-TR" sz="2800" dirty="0" err="1" smtClean="0"/>
              <a:t>populasyonları</a:t>
            </a:r>
            <a:r>
              <a:rPr lang="tr-TR" sz="2800" dirty="0" smtClean="0"/>
              <a:t> artırılabilir </a:t>
            </a:r>
            <a:endParaRPr kumimoji="0" lang="tr-TR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683568" y="836712"/>
            <a:ext cx="8002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 smtClean="0">
                <a:solidFill>
                  <a:schemeClr val="accent1"/>
                </a:solidFill>
              </a:rPr>
              <a:t>Doğal düşmanların etkinliklerinin arttırılması: 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28775"/>
            <a:ext cx="8229600" cy="266432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endParaRPr kumimoji="0" lang="tr-TR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95536" y="1772816"/>
            <a:ext cx="82089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Öncelikli olarak doğal düşmanların </a:t>
            </a:r>
            <a:r>
              <a:rPr lang="tr-TR" sz="2400" dirty="0" err="1" smtClean="0"/>
              <a:t>populasyonlarının</a:t>
            </a:r>
            <a:r>
              <a:rPr lang="tr-TR" sz="2400" dirty="0" smtClean="0"/>
              <a:t> arttırılmasına yönelik uygulamalar yapılmalıdır. </a:t>
            </a:r>
          </a:p>
          <a:p>
            <a:pPr algn="just"/>
            <a:endParaRPr lang="tr-TR" sz="1200" dirty="0" smtClean="0"/>
          </a:p>
          <a:p>
            <a:pPr algn="just"/>
            <a:r>
              <a:rPr lang="tr-TR" sz="2400" dirty="0" smtClean="0"/>
              <a:t>Özellikle doğal düşmanlar kitle halinde üretilip belli periyotlarla salıverilmelidir. Örneğin; </a:t>
            </a:r>
            <a:r>
              <a:rPr lang="tr-TR" sz="2400" dirty="0" err="1" smtClean="0"/>
              <a:t>turunçgil</a:t>
            </a:r>
            <a:r>
              <a:rPr lang="tr-TR" sz="2400" dirty="0" smtClean="0"/>
              <a:t> </a:t>
            </a:r>
            <a:r>
              <a:rPr lang="tr-TR" sz="2400" dirty="0" err="1" smtClean="0"/>
              <a:t>unlubitinin</a:t>
            </a:r>
            <a:r>
              <a:rPr lang="tr-TR" sz="2400" dirty="0" smtClean="0"/>
              <a:t> </a:t>
            </a:r>
            <a:r>
              <a:rPr lang="tr-TR" sz="2400" dirty="0" err="1" smtClean="0"/>
              <a:t>predatörü</a:t>
            </a:r>
            <a:r>
              <a:rPr lang="tr-TR" sz="2400" dirty="0" smtClean="0"/>
              <a:t> </a:t>
            </a:r>
            <a:r>
              <a:rPr lang="tr-TR" sz="2400" dirty="0" err="1" smtClean="0"/>
              <a:t>Cryptolaemus</a:t>
            </a:r>
            <a:r>
              <a:rPr lang="tr-TR" sz="2400" dirty="0" smtClean="0"/>
              <a:t> </a:t>
            </a:r>
            <a:r>
              <a:rPr lang="tr-TR" sz="2400" dirty="0" err="1" smtClean="0"/>
              <a:t>montrouzieri</a:t>
            </a:r>
            <a:r>
              <a:rPr lang="tr-TR" sz="2400" dirty="0" smtClean="0"/>
              <a:t> birçok yerde kışı geçirmek için yeterli yetenekte değildir. Her yıl doğaya salıverilmelidir</a:t>
            </a:r>
            <a:r>
              <a:rPr lang="tr-TR" sz="2400" b="1" dirty="0" smtClean="0"/>
              <a:t>. 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Doğal düşmanların </a:t>
            </a:r>
            <a:r>
              <a:rPr lang="tr-TR" sz="2800" b="1" dirty="0" err="1" smtClean="0">
                <a:solidFill>
                  <a:schemeClr val="accent1"/>
                </a:solidFill>
              </a:rPr>
              <a:t>populasyonlarının</a:t>
            </a:r>
            <a:r>
              <a:rPr lang="tr-TR" sz="2800" b="1" dirty="0" smtClean="0">
                <a:solidFill>
                  <a:schemeClr val="accent1"/>
                </a:solidFill>
              </a:rPr>
              <a:t> arttırılması: </a:t>
            </a:r>
            <a:endParaRPr lang="tr-TR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28775"/>
            <a:ext cx="8229600" cy="266432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endParaRPr kumimoji="0" lang="tr-TR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95536" y="1772816"/>
            <a:ext cx="82089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Bir ülkede ya da bir bölgede bir zararlının doğal düşmanı </a:t>
            </a:r>
            <a:r>
              <a:rPr lang="tr-TR" sz="2400" dirty="0" err="1" smtClean="0"/>
              <a:t>olmadığındazararlının</a:t>
            </a:r>
            <a:r>
              <a:rPr lang="tr-TR" sz="2400" dirty="0" smtClean="0"/>
              <a:t> ithali yoluna gidilir.</a:t>
            </a:r>
          </a:p>
          <a:p>
            <a:pPr algn="just"/>
            <a:endParaRPr lang="tr-TR" sz="1200" dirty="0" smtClean="0"/>
          </a:p>
          <a:p>
            <a:pPr algn="just"/>
            <a:r>
              <a:rPr lang="tr-TR" sz="2400" dirty="0" smtClean="0"/>
              <a:t>Örneğin; </a:t>
            </a:r>
            <a:r>
              <a:rPr lang="tr-TR" sz="2400" dirty="0" err="1" smtClean="0"/>
              <a:t>turunçgil</a:t>
            </a:r>
            <a:r>
              <a:rPr lang="tr-TR" sz="2400" dirty="0" smtClean="0"/>
              <a:t> </a:t>
            </a:r>
            <a:r>
              <a:rPr lang="tr-TR" sz="2400" dirty="0" err="1" smtClean="0"/>
              <a:t>unlubitinin</a:t>
            </a:r>
            <a:r>
              <a:rPr lang="tr-TR" sz="2400" dirty="0" smtClean="0"/>
              <a:t> </a:t>
            </a:r>
            <a:r>
              <a:rPr lang="tr-TR" sz="2400" dirty="0" err="1" smtClean="0"/>
              <a:t>predatörü</a:t>
            </a:r>
            <a:r>
              <a:rPr lang="tr-TR" sz="2400" dirty="0" smtClean="0"/>
              <a:t> </a:t>
            </a:r>
            <a:r>
              <a:rPr lang="tr-TR" sz="2400" dirty="0" err="1" smtClean="0"/>
              <a:t>Cryptolaemus</a:t>
            </a:r>
            <a:r>
              <a:rPr lang="tr-TR" sz="2400" dirty="0" smtClean="0"/>
              <a:t> </a:t>
            </a:r>
            <a:r>
              <a:rPr lang="tr-TR" sz="2400" dirty="0" err="1" smtClean="0"/>
              <a:t>montrouzieri</a:t>
            </a:r>
            <a:r>
              <a:rPr lang="tr-TR" sz="2400" dirty="0" smtClean="0"/>
              <a:t> Avusturya kökenlidir. Bu </a:t>
            </a:r>
            <a:r>
              <a:rPr lang="tr-TR" sz="2400" dirty="0" err="1" smtClean="0"/>
              <a:t>predatör</a:t>
            </a:r>
            <a:r>
              <a:rPr lang="tr-TR" sz="2400" dirty="0" smtClean="0"/>
              <a:t> ithal edilerek üretilmiş ve birçok ülkede </a:t>
            </a:r>
            <a:r>
              <a:rPr lang="tr-TR" sz="2400" dirty="0" err="1" smtClean="0"/>
              <a:t>başaıyla</a:t>
            </a:r>
            <a:r>
              <a:rPr lang="tr-TR" sz="2400" dirty="0" smtClean="0"/>
              <a:t> uygulanmıştır.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Doğal düşmanların ithal edilmesi: </a:t>
            </a:r>
            <a:endParaRPr lang="tr-TR" sz="2800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http://upload.wikimedia.org/wikipedia/commons/8/83/Cryptolaemus_montrouzieri_InsectImages_14750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437112"/>
            <a:ext cx="3168352" cy="2112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Yumurta –larva </a:t>
            </a:r>
            <a:r>
              <a:rPr lang="tr-TR" sz="2800" b="1" dirty="0" err="1" smtClean="0">
                <a:solidFill>
                  <a:schemeClr val="accent1"/>
                </a:solidFill>
              </a:rPr>
              <a:t>parazitoiti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Chelonus</a:t>
            </a:r>
            <a:r>
              <a:rPr lang="tr-TR" sz="2800" b="1" i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oculator</a:t>
            </a:r>
            <a:endParaRPr lang="tr-TR" sz="2800" b="1" i="1" dirty="0">
              <a:solidFill>
                <a:schemeClr val="accent1"/>
              </a:solidFill>
            </a:endParaRPr>
          </a:p>
        </p:txBody>
      </p:sp>
      <p:pic>
        <p:nvPicPr>
          <p:cNvPr id="6" name="Picture 2" descr="http://www.ual.es/personal/tcabello/Chelonus_ocul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7" y="1572632"/>
            <a:ext cx="4680520" cy="4736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Larva </a:t>
            </a:r>
            <a:r>
              <a:rPr lang="tr-TR" sz="2800" b="1" dirty="0" err="1" smtClean="0">
                <a:solidFill>
                  <a:schemeClr val="accent1"/>
                </a:solidFill>
              </a:rPr>
              <a:t>parazitoiti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Venturia</a:t>
            </a:r>
            <a:r>
              <a:rPr lang="tr-TR" sz="2800" b="1" i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canescens</a:t>
            </a:r>
            <a:endParaRPr lang="tr-TR" sz="2800" i="1" dirty="0">
              <a:solidFill>
                <a:schemeClr val="accent1"/>
              </a:solidFill>
            </a:endParaRPr>
          </a:p>
        </p:txBody>
      </p:sp>
      <p:pic>
        <p:nvPicPr>
          <p:cNvPr id="43010" name="Picture 2" descr="http://www.futura-sciences.com/uploads/RTEmagicC_w_08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88840"/>
            <a:ext cx="4286250" cy="3352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Larva </a:t>
            </a:r>
            <a:r>
              <a:rPr lang="tr-TR" sz="2800" b="1" dirty="0" err="1" smtClean="0">
                <a:solidFill>
                  <a:schemeClr val="accent1"/>
                </a:solidFill>
              </a:rPr>
              <a:t>parazitoiti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Bracon</a:t>
            </a:r>
            <a:r>
              <a:rPr lang="tr-TR" sz="2800" b="1" i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hebetor</a:t>
            </a:r>
            <a:endParaRPr lang="tr-TR" sz="2800" i="1" dirty="0">
              <a:solidFill>
                <a:schemeClr val="accent1"/>
              </a:solidFill>
            </a:endParaRPr>
          </a:p>
        </p:txBody>
      </p:sp>
      <p:pic>
        <p:nvPicPr>
          <p:cNvPr id="40964" name="Picture 4" descr="http://www.ual.es/personal/tcabello/Bracon_hebetor_lar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2348880"/>
            <a:ext cx="3744416" cy="2808312"/>
          </a:xfrm>
          <a:prstGeom prst="rect">
            <a:avLst/>
          </a:prstGeom>
          <a:noFill/>
        </p:spPr>
      </p:pic>
      <p:pic>
        <p:nvPicPr>
          <p:cNvPr id="40966" name="Picture 6" descr="http://upload.wikimedia.org/wikipedia/commons/6/6d/Bracon_hebe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628800"/>
            <a:ext cx="2808312" cy="3957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683568" y="64799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accent1"/>
                </a:solidFill>
              </a:rPr>
              <a:t>Yumurta </a:t>
            </a:r>
            <a:r>
              <a:rPr lang="tr-TR" sz="2800" b="1" dirty="0" err="1" smtClean="0">
                <a:solidFill>
                  <a:schemeClr val="accent1"/>
                </a:solidFill>
              </a:rPr>
              <a:t>parazitoiti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i="1" dirty="0" err="1" smtClean="0">
                <a:solidFill>
                  <a:schemeClr val="accent1"/>
                </a:solidFill>
              </a:rPr>
              <a:t>Trichogramma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dirty="0" err="1" smtClean="0">
                <a:solidFill>
                  <a:schemeClr val="accent1"/>
                </a:solidFill>
              </a:rPr>
              <a:t>spp</a:t>
            </a:r>
            <a:endParaRPr lang="tr-TR" sz="2800" dirty="0">
              <a:solidFill>
                <a:schemeClr val="accent1"/>
              </a:solidFill>
            </a:endParaRPr>
          </a:p>
        </p:txBody>
      </p:sp>
      <p:pic>
        <p:nvPicPr>
          <p:cNvPr id="39938" name="Picture 2" descr="http://www.lucasbrouwers.nl/blog/wp-content/uploads/2010/08/20042_Trichogram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98884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28775"/>
            <a:ext cx="8229600" cy="302418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endParaRPr kumimoji="0" lang="tr-TR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965325" y="1085850"/>
            <a:ext cx="4452501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tr-TR" sz="3200" b="1" dirty="0"/>
              <a:t>AVCILAR ( AVANTAJLARI 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55576" y="1988841"/>
            <a:ext cx="8229600" cy="40324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AV HIZLA ÖLÜR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BİR AVCI BİRÇOK ZARARLIYI ÖLDÜRÜR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ERKEK VE DİŞİLER AVLANIR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AV/AVCI YAŞAM DÖNGÜLERİNİN 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/>
              <a:t>  SENKRONİZASYONUNDA PROBLEM YOKTUR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POLYPHAG AVCI AV POPULASYONU AZALINCA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/>
              <a:t>  BAŞKA AVA YÖNELİR </a:t>
            </a:r>
            <a:endParaRPr lang="tr-TR" sz="2400" b="1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447800" y="1066800"/>
            <a:ext cx="4880503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tr-TR" sz="3200" b="1" dirty="0"/>
              <a:t>AVCILAR ( DEZAVANTAJLARI</a:t>
            </a:r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552" y="2348880"/>
            <a:ext cx="8229600" cy="266429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 POLYPHAG AVCILAR AV POPULASYONU 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/>
              <a:t>  DÜŞÜK OLDUĞUNDA KONUKÇU DEĞİŞTİRİRLER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 BİRÇOK AVCI POLYPHAGDIR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tr-TR" sz="2400" b="1" dirty="0" smtClean="0"/>
              <a:t> İDEAL AVCI MONOPHAG YADA OLİGOPHAGDIR</a:t>
            </a:r>
            <a:endParaRPr lang="tr-TR" sz="2400" b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2332038"/>
            <a:ext cx="8229600" cy="4525962"/>
          </a:xfrm>
        </p:spPr>
        <p:txBody>
          <a:bodyPr/>
          <a:lstStyle/>
          <a:p>
            <a:pPr eaLnBrk="1" hangingPunct="1"/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800"/>
              <a:t>Parazitoitlerin genel özellikleri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1988841"/>
            <a:ext cx="8568952" cy="36004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Diğer böcekleri </a:t>
            </a:r>
            <a:r>
              <a:rPr lang="tr-TR" sz="2800" dirty="0" err="1" smtClean="0"/>
              <a:t>parazitlerler</a:t>
            </a:r>
            <a:endParaRPr lang="tr-TR" sz="28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Genellikle konukçuya özelleşmişlerdir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Genelde ergin öncesi dönemleri </a:t>
            </a:r>
            <a:r>
              <a:rPr lang="tr-TR" sz="2800" dirty="0" err="1" smtClean="0"/>
              <a:t>parazitik</a:t>
            </a:r>
            <a:r>
              <a:rPr lang="tr-TR" sz="2800" dirty="0" smtClean="0"/>
              <a:t>, ergin dönemleri serbest yaşar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err="1" smtClean="0"/>
              <a:t>Parazitoidler</a:t>
            </a:r>
            <a:r>
              <a:rPr lang="tr-TR" sz="2800" dirty="0" smtClean="0"/>
              <a:t> 6 takıma ait 86 familyadan bireyleri kapsar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4953000" cy="4114800"/>
          </a:xfrm>
        </p:spPr>
        <p:txBody>
          <a:bodyPr/>
          <a:lstStyle/>
          <a:p>
            <a:pPr eaLnBrk="1" hangingPunct="1"/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800"/>
              <a:t>Parazitoitlerin Avantajları</a:t>
            </a:r>
            <a:endParaRPr lang="tr-TR" sz="6000"/>
          </a:p>
        </p:txBody>
      </p:sp>
      <p:pic>
        <p:nvPicPr>
          <p:cNvPr id="63492" name="Picture 4" descr="A:\Encarsia beyaz din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420888"/>
            <a:ext cx="30670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27584" y="1628800"/>
            <a:ext cx="3960440" cy="36004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tr-TR" sz="2800" dirty="0" smtClean="0"/>
              <a:t>Gelişimi tamamlaması için sadece bir konukçuya ihtiyaç duyar</a:t>
            </a:r>
          </a:p>
          <a:p>
            <a:pPr>
              <a:buFont typeface="Arial" pitchFamily="34" charset="0"/>
              <a:buChar char="•"/>
            </a:pPr>
            <a:endParaRPr lang="tr-TR" sz="1400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Populasyon</a:t>
            </a:r>
            <a:r>
              <a:rPr lang="tr-TR" sz="2800" dirty="0" smtClean="0"/>
              <a:t> düşük seviyelerde korunur</a:t>
            </a:r>
          </a:p>
          <a:p>
            <a:pPr>
              <a:buFont typeface="Arial" pitchFamily="34" charset="0"/>
              <a:buChar char="•"/>
            </a:pPr>
            <a:endParaRPr lang="tr-TR" sz="1400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smtClean="0"/>
              <a:t>Konukçu spektrumu dardır.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00250"/>
            <a:ext cx="8229600" cy="4525963"/>
          </a:xfrm>
        </p:spPr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/>
              <a:t>Parazitoidlerin Dezavantajları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23528" y="1556792"/>
            <a:ext cx="8229600" cy="39604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İklim koşulları ve diğer faktörler konukçu aramayı önleyebilir.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Yalnızca dişiler konukçu araştırır.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/>
              <a:t>Genelde en iyi araştırıcılar fazla yumurta koyar (</a:t>
            </a:r>
            <a:r>
              <a:rPr lang="tr-TR" sz="2800" dirty="0" err="1" smtClean="0"/>
              <a:t>süperparazitizm</a:t>
            </a:r>
            <a:r>
              <a:rPr lang="tr-TR" sz="2800" dirty="0" smtClean="0"/>
              <a:t>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err="1" smtClean="0"/>
              <a:t>Senkranizasyon</a:t>
            </a:r>
            <a:r>
              <a:rPr lang="tr-TR" sz="2800" dirty="0" smtClean="0"/>
              <a:t> genelde güçtür.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tx1"/>
                </a:solidFill>
              </a:rPr>
              <a:t>Beslenme şekillerine göre parazitoitler</a:t>
            </a:r>
            <a:endParaRPr lang="tr-TR">
              <a:solidFill>
                <a:srgbClr val="FF660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00125" y="1981200"/>
            <a:ext cx="3495675" cy="3876675"/>
          </a:xfrm>
        </p:spPr>
        <p:txBody>
          <a:bodyPr/>
          <a:lstStyle/>
          <a:p>
            <a:pPr eaLnBrk="1" hangingPunct="1"/>
            <a:endParaRPr lang="tr-TR" sz="2800" dirty="0" smtClean="0">
              <a:solidFill>
                <a:srgbClr val="FF0000"/>
              </a:solidFill>
            </a:endParaRPr>
          </a:p>
        </p:txBody>
      </p:sp>
      <p:pic>
        <p:nvPicPr>
          <p:cNvPr id="65540" name="Picture 13" descr="C:\WINDOWS\Desktop\1165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016" y="2420888"/>
            <a:ext cx="3810000" cy="2857500"/>
          </a:xfrm>
        </p:spPr>
      </p:pic>
      <p:pic>
        <p:nvPicPr>
          <p:cNvPr id="65541" name="Picture 11" descr="A:\bracon 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5" y="4005064"/>
            <a:ext cx="3689511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27584" y="2420889"/>
            <a:ext cx="3600400" cy="158417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dirty="0" err="1" smtClean="0"/>
              <a:t>Endoparazitoit</a:t>
            </a:r>
            <a:endParaRPr lang="tr-TR" sz="2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dirty="0" err="1" smtClean="0"/>
              <a:t>Ektoparazitoit</a:t>
            </a:r>
            <a:endParaRPr lang="tr-TR" sz="2400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/>
              <a:t>Beslendiği konukçu dönemlerine göre parazitoitler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86000"/>
            <a:ext cx="3810000" cy="350520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type="chart" sz="half" idx="2"/>
          </p:nvPr>
        </p:nvGraphicFramePr>
        <p:xfrm>
          <a:off x="4648200" y="1981200"/>
          <a:ext cx="3810000" cy="4114800"/>
        </p:xfrm>
        <a:graphic>
          <a:graphicData uri="http://schemas.openxmlformats.org/presentationml/2006/ole">
            <p:oleObj spid="_x0000_s1026" name="Grafik" r:id="rId3" imgW="3810000" imgH="4114884" progId="MSGraph.Chart.8">
              <p:embed followColorScheme="full"/>
            </p:oleObj>
          </a:graphicData>
        </a:graphic>
      </p:graphicFrame>
      <p:pic>
        <p:nvPicPr>
          <p:cNvPr id="1029" name="Picture 6" descr="C:\Belgelerim\Resimlerim\129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2819400"/>
            <a:ext cx="3048000" cy="22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67544" y="2132856"/>
            <a:ext cx="3816424" cy="388843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/>
          <a:lstStyle/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Yumurta </a:t>
            </a:r>
            <a:r>
              <a:rPr lang="tr-TR" sz="2400" dirty="0" err="1" smtClean="0"/>
              <a:t>parazitoitleri</a:t>
            </a:r>
            <a:endParaRPr lang="tr-TR" sz="2400" dirty="0" smtClean="0"/>
          </a:p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Larva </a:t>
            </a:r>
            <a:r>
              <a:rPr lang="tr-TR" sz="2400" dirty="0" err="1" smtClean="0"/>
              <a:t>parazitoitlerileri</a:t>
            </a:r>
            <a:endParaRPr lang="tr-TR" sz="2400" dirty="0" smtClean="0"/>
          </a:p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Yumurta-larva </a:t>
            </a:r>
            <a:r>
              <a:rPr lang="tr-TR" sz="2400" dirty="0" err="1" smtClean="0"/>
              <a:t>parazitoitleri</a:t>
            </a:r>
            <a:endParaRPr lang="tr-TR" sz="2400" dirty="0" smtClean="0"/>
          </a:p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Larva-pupa </a:t>
            </a:r>
            <a:r>
              <a:rPr lang="tr-TR" sz="2400" dirty="0" err="1" smtClean="0"/>
              <a:t>parazitoidleri</a:t>
            </a:r>
            <a:endParaRPr lang="tr-TR" sz="2400" dirty="0" smtClean="0"/>
          </a:p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Pupa </a:t>
            </a:r>
            <a:r>
              <a:rPr lang="tr-TR" sz="2400" dirty="0" err="1" smtClean="0"/>
              <a:t>parazitoitleri</a:t>
            </a:r>
            <a:endParaRPr lang="tr-TR" sz="2400" dirty="0" smtClean="0"/>
          </a:p>
          <a:p>
            <a:pPr marL="365760" indent="-25603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tr-TR" sz="2400" dirty="0" smtClean="0"/>
              <a:t>Ergin </a:t>
            </a:r>
            <a:r>
              <a:rPr lang="tr-TR" sz="2400" dirty="0" err="1" smtClean="0"/>
              <a:t>parazitoitleri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79512" y="1628800"/>
            <a:ext cx="8784976" cy="374441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/>
            <a:endParaRPr kumimoji="0" lang="tr-TR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23528" y="1700809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/>
              <a:t>İklim faktörlerine karşı geniş toleranslı olmalıdır. 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 Zararlıya her bitki üzerinde saldırabilmeli.  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Doğal düşmanın konukçusu az olmalıdır. 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 Doğal düşmanın ve zararlının biyolojisi uyuşmalı. 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 Zararlıyı arayıp bulma yeteneği olmalı. 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 Özellikle </a:t>
            </a:r>
            <a:r>
              <a:rPr lang="tr-TR" sz="3200" dirty="0" err="1" smtClean="0"/>
              <a:t>parazitoitler</a:t>
            </a:r>
            <a:r>
              <a:rPr lang="tr-TR" sz="3200" dirty="0" smtClean="0"/>
              <a:t>: parazitlenmiş ve parazitlenmemiş zararlıyı ayırt edebilmeli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467544" y="532497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>
                <a:solidFill>
                  <a:prstClr val="black"/>
                </a:solidFill>
              </a:rPr>
              <a:t>Doğal Düşmanlarda Aranan Özellikler  </a:t>
            </a:r>
            <a:endParaRPr lang="tr-T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478</Words>
  <Application>Microsoft Office PowerPoint</Application>
  <PresentationFormat>Ekran Gösterisi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1" baseType="lpstr">
      <vt:lpstr>Ofis Teması</vt:lpstr>
      <vt:lpstr>Grafik</vt:lpstr>
      <vt:lpstr>Slayt 1</vt:lpstr>
      <vt:lpstr>Slayt 2</vt:lpstr>
      <vt:lpstr>Slayt 3</vt:lpstr>
      <vt:lpstr>Parazitoitlerin genel özellikleri</vt:lpstr>
      <vt:lpstr>Parazitoitlerin Avantajları</vt:lpstr>
      <vt:lpstr>Parazitoidlerin Dezavantajları</vt:lpstr>
      <vt:lpstr>Beslenme şekillerine göre parazitoitler</vt:lpstr>
      <vt:lpstr>Beslendiği konukçu dönemlerine göre parazitoitler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TUNCA</dc:creator>
  <cp:lastModifiedBy>Cem Özkan</cp:lastModifiedBy>
  <cp:revision>21</cp:revision>
  <dcterms:created xsi:type="dcterms:W3CDTF">2012-10-16T19:53:02Z</dcterms:created>
  <dcterms:modified xsi:type="dcterms:W3CDTF">2017-08-17T07:18:34Z</dcterms:modified>
</cp:coreProperties>
</file>