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6CE-FAA0-43DA-88D6-6EBE7B728B64}" type="datetimeFigureOut">
              <a:rPr lang="tr-TR" smtClean="0"/>
              <a:t>25.07.2024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85E0-E8FB-4C7A-BF86-9D6B314C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711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6CE-FAA0-43DA-88D6-6EBE7B728B64}" type="datetimeFigureOut">
              <a:rPr lang="tr-TR" smtClean="0"/>
              <a:t>25.07.2024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85E0-E8FB-4C7A-BF86-9D6B314C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91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6CE-FAA0-43DA-88D6-6EBE7B728B64}" type="datetimeFigureOut">
              <a:rPr lang="tr-TR" smtClean="0"/>
              <a:t>25.07.2024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85E0-E8FB-4C7A-BF86-9D6B314C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62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6CE-FAA0-43DA-88D6-6EBE7B728B64}" type="datetimeFigureOut">
              <a:rPr lang="tr-TR" smtClean="0"/>
              <a:t>25.07.2024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85E0-E8FB-4C7A-BF86-9D6B314C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289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6CE-FAA0-43DA-88D6-6EBE7B728B64}" type="datetimeFigureOut">
              <a:rPr lang="tr-TR" smtClean="0"/>
              <a:t>25.07.2024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85E0-E8FB-4C7A-BF86-9D6B314C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8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6CE-FAA0-43DA-88D6-6EBE7B728B64}" type="datetimeFigureOut">
              <a:rPr lang="tr-TR" smtClean="0"/>
              <a:t>25.07.2024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85E0-E8FB-4C7A-BF86-9D6B314C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2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6CE-FAA0-43DA-88D6-6EBE7B728B64}" type="datetimeFigureOut">
              <a:rPr lang="tr-TR" smtClean="0"/>
              <a:t>25.07.2024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85E0-E8FB-4C7A-BF86-9D6B314C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90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6CE-FAA0-43DA-88D6-6EBE7B728B64}" type="datetimeFigureOut">
              <a:rPr lang="tr-TR" smtClean="0"/>
              <a:t>25.07.2024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85E0-E8FB-4C7A-BF86-9D6B314C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19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6CE-FAA0-43DA-88D6-6EBE7B728B64}" type="datetimeFigureOut">
              <a:rPr lang="tr-TR" smtClean="0"/>
              <a:t>25.07.2024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85E0-E8FB-4C7A-BF86-9D6B314C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63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6CE-FAA0-43DA-88D6-6EBE7B728B64}" type="datetimeFigureOut">
              <a:rPr lang="tr-TR" smtClean="0"/>
              <a:t>25.07.2024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85E0-E8FB-4C7A-BF86-9D6B314C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84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36CE-FAA0-43DA-88D6-6EBE7B728B64}" type="datetimeFigureOut">
              <a:rPr lang="tr-TR" smtClean="0"/>
              <a:t>25.07.2024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85E0-E8FB-4C7A-BF86-9D6B314C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89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836CE-FAA0-43DA-88D6-6EBE7B728B64}" type="datetimeFigureOut">
              <a:rPr lang="tr-TR" smtClean="0"/>
              <a:t>25.07.2024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B85E0-E8FB-4C7A-BF86-9D6B314CFC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451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8000" b="1" u="sng" dirty="0">
                <a:solidFill>
                  <a:schemeClr val="bg1"/>
                </a:solidFill>
              </a:rPr>
              <a:t>Political Geography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804445"/>
            <a:ext cx="9144000" cy="1655762"/>
          </a:xfrm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Asst. Prof. Merve ALTUNDAL ÖNCÜ</a:t>
            </a:r>
          </a:p>
        </p:txBody>
      </p:sp>
    </p:spTree>
    <p:extLst>
      <p:ext uri="{BB962C8B-B14F-4D97-AF65-F5344CB8AC3E}">
        <p14:creationId xmlns:p14="http://schemas.microsoft.com/office/powerpoint/2010/main" val="341955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The Power Analysis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commonly used by non-geographers. Some are define geography as one of the several power resources in international relations. One such study, for example, divides national power into five components: - geographic, economic, political, sociological and military.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919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fully geographic approach would make an inventory of pertinent categories and relates this inventory to politically significant phenomena</a:t>
            </a:r>
            <a:r>
              <a:rPr lang="tr-TR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5793"/>
            <a:ext cx="10515600" cy="4474464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The physical environment (landforms, climate, soils, vegetation, water bodies etc.) </a:t>
            </a:r>
          </a:p>
          <a:p>
            <a:r>
              <a:rPr lang="en-US" dirty="0"/>
              <a:t>Movement (the directional flow of transportation and communication of goods, people and ideas)</a:t>
            </a:r>
            <a:endParaRPr lang="tr-TR" dirty="0"/>
          </a:p>
          <a:p>
            <a:r>
              <a:rPr lang="en-US" dirty="0"/>
              <a:t>Raw materials, semi-finished and finished goods(employed and potential, in both time and space terms)</a:t>
            </a:r>
            <a:endParaRPr lang="tr-TR" dirty="0"/>
          </a:p>
          <a:p>
            <a:r>
              <a:rPr lang="en-US" dirty="0"/>
              <a:t>Population (in its various characteristics, particularly qualitative and ideological) </a:t>
            </a:r>
            <a:endParaRPr lang="tr-TR" dirty="0"/>
          </a:p>
          <a:p>
            <a:r>
              <a:rPr lang="en-US" dirty="0"/>
              <a:t>The body politic (its various administrative forms, ideals, and goods in their aerial expression, such as county, state, national and international block frameworks)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8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The Historical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geography has as its focus on the past, both for the sake of understanding the past better and for </a:t>
            </a:r>
            <a:r>
              <a:rPr lang="en-US" dirty="0" err="1"/>
              <a:t>analysing</a:t>
            </a:r>
            <a:r>
              <a:rPr lang="en-US" dirty="0"/>
              <a:t> current problems. </a:t>
            </a:r>
            <a:endParaRPr lang="tr-TR" dirty="0"/>
          </a:p>
          <a:p>
            <a:r>
              <a:rPr lang="en-US" dirty="0"/>
              <a:t>While much that now exists can only be understood in terms of what existed in the past, most studies in historical geography have their greatest value in explaining the past. </a:t>
            </a:r>
            <a:endParaRPr lang="tr-TR" dirty="0"/>
          </a:p>
          <a:p>
            <a:r>
              <a:rPr lang="en-US" dirty="0"/>
              <a:t>To rely upon them as guides to projecting political roles and activities of states today can prove fruitless and even misleading.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148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 The Morphological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descriptive and interpretative analysis of the external and internal structure of the state area as a geographic object. </a:t>
            </a:r>
            <a:endParaRPr lang="tr-TR" dirty="0"/>
          </a:p>
          <a:p>
            <a:r>
              <a:rPr lang="en-US" dirty="0"/>
              <a:t>The external morphological attributes include size, shape, location and boundaries and internal morphological subdivisions include core areas, the capital, and cultural regions and so on. </a:t>
            </a:r>
            <a:endParaRPr lang="tr-TR" dirty="0"/>
          </a:p>
          <a:p>
            <a:r>
              <a:rPr lang="en-US" dirty="0"/>
              <a:t>This approach studies political areas according to their form that are their patterns and structural features.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222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4. The Functional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functional approach is concerned with the functioning of an area as a political unit. Every political unit has subordinate areas of </a:t>
            </a:r>
            <a:r>
              <a:rPr lang="en-US" dirty="0" err="1"/>
              <a:t>organisation</a:t>
            </a:r>
            <a:r>
              <a:rPr lang="en-US" dirty="0"/>
              <a:t>, each with its own governmental functions. </a:t>
            </a:r>
            <a:endParaRPr lang="tr-TR" dirty="0"/>
          </a:p>
          <a:p>
            <a:r>
              <a:rPr lang="en-US" dirty="0"/>
              <a:t>These subordinate areas must have stronger political associations with the state than with one another or with outside state. </a:t>
            </a:r>
            <a:endParaRPr lang="tr-TR" dirty="0"/>
          </a:p>
          <a:p>
            <a:r>
              <a:rPr lang="en-US" dirty="0"/>
              <a:t>For the state to function properly it must have unity, homogeneity, coherence, and viability which are basic requirements for such unity. </a:t>
            </a:r>
            <a:endParaRPr lang="tr-TR" dirty="0"/>
          </a:p>
          <a:p>
            <a:r>
              <a:rPr lang="en-US" dirty="0"/>
              <a:t>Viability of the state is related, to not only domestic economic considerations, but economic, strategic, and political relations with other states.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573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5. The Behavioral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Behaviour</a:t>
            </a:r>
            <a:r>
              <a:rPr lang="en-US" dirty="0"/>
              <a:t> refers to the sequence of interrelated biological and mental operations by which an organism</a:t>
            </a:r>
            <a:r>
              <a:rPr lang="tr-TR" dirty="0"/>
              <a:t> </a:t>
            </a:r>
            <a:r>
              <a:rPr lang="en-US" dirty="0"/>
              <a:t>responds to stimuli.</a:t>
            </a:r>
          </a:p>
          <a:p>
            <a:r>
              <a:rPr lang="en-US" dirty="0" err="1"/>
              <a:t>i</a:t>
            </a:r>
            <a:r>
              <a:rPr lang="en-US" dirty="0"/>
              <a:t>) Individual </a:t>
            </a:r>
            <a:r>
              <a:rPr lang="en-US" dirty="0" err="1"/>
              <a:t>behaviour</a:t>
            </a:r>
            <a:r>
              <a:rPr lang="en-US" dirty="0"/>
              <a:t>- one man’s </a:t>
            </a:r>
            <a:r>
              <a:rPr lang="en-US" dirty="0" err="1"/>
              <a:t>behaviour</a:t>
            </a:r>
            <a:r>
              <a:rPr lang="en-US" dirty="0"/>
              <a:t>.</a:t>
            </a:r>
          </a:p>
          <a:p>
            <a:r>
              <a:rPr lang="en-US" dirty="0"/>
              <a:t>ii) Aggregate </a:t>
            </a:r>
            <a:r>
              <a:rPr lang="en-US" dirty="0" err="1"/>
              <a:t>behaviour</a:t>
            </a:r>
            <a:r>
              <a:rPr lang="en-US" dirty="0"/>
              <a:t> includes such types as mass, group, institutional, and international </a:t>
            </a:r>
            <a:r>
              <a:rPr lang="en-US" dirty="0" err="1"/>
              <a:t>behaviour</a:t>
            </a:r>
            <a:r>
              <a:rPr lang="en-US" dirty="0"/>
              <a:t>.</a:t>
            </a:r>
          </a:p>
          <a:p>
            <a:r>
              <a:rPr lang="en-US" dirty="0"/>
              <a:t>iii) Spatial </a:t>
            </a:r>
            <a:r>
              <a:rPr lang="en-US" dirty="0" err="1"/>
              <a:t>behaviour</a:t>
            </a:r>
            <a:r>
              <a:rPr lang="en-US" dirty="0"/>
              <a:t> indicates cases where the various attributes of space enter into </a:t>
            </a:r>
            <a:r>
              <a:rPr lang="en-US" dirty="0" err="1"/>
              <a:t>behavioural</a:t>
            </a:r>
            <a:r>
              <a:rPr lang="en-US" dirty="0"/>
              <a:t> process as salient and independent variables. The perception and attitudes toward foreign countries among political decision-makers may well affect foreign policy. </a:t>
            </a:r>
            <a:endParaRPr lang="tr-TR" dirty="0"/>
          </a:p>
          <a:p>
            <a:r>
              <a:rPr lang="en-US" dirty="0"/>
              <a:t>iv) Territorial </a:t>
            </a:r>
            <a:r>
              <a:rPr lang="en-US" dirty="0" err="1"/>
              <a:t>behaviour</a:t>
            </a:r>
            <a:r>
              <a:rPr lang="en-US" dirty="0"/>
              <a:t>- the propensity to possess, occupy, and defend a particular portion of </a:t>
            </a:r>
            <a:r>
              <a:rPr lang="en-US" dirty="0" err="1"/>
              <a:t>spacerefers</a:t>
            </a:r>
            <a:r>
              <a:rPr lang="en-US" dirty="0"/>
              <a:t> to the spatial patterns of </a:t>
            </a:r>
            <a:r>
              <a:rPr lang="en-US" dirty="0" err="1"/>
              <a:t>behaviour</a:t>
            </a:r>
            <a:r>
              <a:rPr lang="en-US" dirty="0"/>
              <a:t>, in which each occurrences can be located by geographical </a:t>
            </a:r>
            <a:r>
              <a:rPr lang="en-US" dirty="0" err="1"/>
              <a:t>coordinates</a:t>
            </a:r>
            <a:r>
              <a:rPr lang="en-US" dirty="0"/>
              <a:t> and the resulting pattern can be </a:t>
            </a:r>
            <a:r>
              <a:rPr lang="en-US" dirty="0" err="1"/>
              <a:t>analysed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084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6. The Systematic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derived from general systems theory. </a:t>
            </a:r>
            <a:endParaRPr lang="tr-TR" dirty="0"/>
          </a:p>
          <a:p>
            <a:r>
              <a:rPr lang="en-US" dirty="0"/>
              <a:t>The essence of general systems theory is that its focus is a system of interrelated objects (persons or things), which enter the system or framework as inputs, exit as outputs, and interact within it as elements that feed or flow internally. </a:t>
            </a:r>
            <a:endParaRPr lang="tr-TR" dirty="0"/>
          </a:p>
          <a:p>
            <a:r>
              <a:rPr lang="en-US" dirty="0"/>
              <a:t>The emphasis is on the unity or the wholeness of the framework. </a:t>
            </a:r>
            <a:endParaRPr lang="tr-TR" dirty="0"/>
          </a:p>
          <a:p>
            <a:r>
              <a:rPr lang="en-US" dirty="0"/>
              <a:t>Systems, into which new elements enter and from which elements leave, are open systems, in contrast to the closed ones which function through the internal generating of energy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3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676</Words>
  <Application>Microsoft Office PowerPoint</Application>
  <PresentationFormat>Geniş ekran</PresentationFormat>
  <Paragraphs>34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Political Geography</vt:lpstr>
      <vt:lpstr>1. The Power Analysis Approach</vt:lpstr>
      <vt:lpstr>A fully geographic approach would make an inventory of pertinent categories and relates this inventory to politically significant phenomena:</vt:lpstr>
      <vt:lpstr>2. The Historical Approach</vt:lpstr>
      <vt:lpstr>3. The Morphological Approach</vt:lpstr>
      <vt:lpstr>4. The Functional Approach</vt:lpstr>
      <vt:lpstr>5. The Behavioral Approach</vt:lpstr>
      <vt:lpstr>6. The Systematic Approach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Geography</dc:title>
  <dc:creator>Microsoft account</dc:creator>
  <cp:lastModifiedBy>merve altundal öncü</cp:lastModifiedBy>
  <cp:revision>15</cp:revision>
  <dcterms:created xsi:type="dcterms:W3CDTF">2024-02-05T10:55:55Z</dcterms:created>
  <dcterms:modified xsi:type="dcterms:W3CDTF">2024-07-24T21:19:03Z</dcterms:modified>
</cp:coreProperties>
</file>