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77" r:id="rId6"/>
    <p:sldId id="278" r:id="rId7"/>
    <p:sldId id="279" r:id="rId8"/>
    <p:sldId id="280" r:id="rId9"/>
    <p:sldId id="276" r:id="rId10"/>
    <p:sldId id="25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4660"/>
  </p:normalViewPr>
  <p:slideViewPr>
    <p:cSldViewPr snapToGrid="0">
      <p:cViewPr varScale="1">
        <p:scale>
          <a:sx n="92" d="100"/>
          <a:sy n="92" d="100"/>
        </p:scale>
        <p:origin x="44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2376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06491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08767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82747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80488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4804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E3406-0B88-43C6-9E1F-DD611A546D40}"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3518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E3406-0B88-43C6-9E1F-DD611A546D40}"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46547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E3406-0B88-43C6-9E1F-DD611A546D40}"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54813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3335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0064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E3406-0B88-43C6-9E1F-DD611A546D40}"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04F52-3096-4928-BA24-70C45DBBAFFE}" type="slidenum">
              <a:rPr lang="tr-TR" smtClean="0"/>
              <a:t>‹#›</a:t>
            </a:fld>
            <a:endParaRPr lang="tr-TR"/>
          </a:p>
        </p:txBody>
      </p:sp>
    </p:spTree>
    <p:extLst>
      <p:ext uri="{BB962C8B-B14F-4D97-AF65-F5344CB8AC3E}">
        <p14:creationId xmlns:p14="http://schemas.microsoft.com/office/powerpoint/2010/main" val="250891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ogle.com/search?rlz=1C1VFKB_enTR631TR632&amp;ei=KEI8Xpu0Mr2Kk74Px9qUkAM&amp;q=what+is+semantics+in+linguistics&amp;oq=What+is+semantics?&amp;gs_l=psy-ab.1.0.0j0i30l9.3206.3206..7606...0.2..0.173.173.0j1......0....1..gws-wiz.......0i71.QlkP0jAOi0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search?rlz=1C1VFKB_enTR631TR632&amp;ei=KEI8Xpu0Mr2Kk74Px9qUkAM&amp;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tudy.com/academy/lesson/what-is-semantics-definition-examples-quiz.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udy.com/academy/lesson/what-is-semantics-definition-examples-quiz.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ogle.com/search?rlz=1C1VFKB_enTR631TR632&amp;ei=KEI8Xpu0Mr2Kk74Px9qUkAM&amp;q=what+is+semantics+in+linguistics&amp;oq=What+is+semantics?&amp;gs_l=psy-ab.1.0.0j0i30l9.3206.3206..7606...0.2..0.173.173.0j1......0....1..gws-wiz.......0i71.QlkP0jAOi0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ogle.com/search?rlz=1C1VFKB_enTR631TR632&amp;ei=KEI8Xpu0Mr2Kk74Px9qUkAM&amp;q=what+is+semantics+in+linguistics&amp;oq=What+is+semantics?&amp;gs_l=psy-ab.1.0.0j0i30l9.3206.3206..7606...0.2..0.173.173.0j1......0....1..gws-wiz.......0i71.QlkP0jAOi0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oogle.com/search?rlz=1C1VFKB_enTR631TR632&amp;ei=KEI8Xpu0Mr2Kk74Px9qUkAM&amp;q=what+is+semantics+in+linguistics&amp;oq=What+is+semantics?&amp;gs_l=psy-ab.1.0.0j0i30l9.3206.3206..7606...0.2..0.173.173.0j1......0....1..gws-wiz.......0i71.QlkP0jAOi0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ogle.com/search?rlz=1C1VFKB_enTR631TR632&amp;ei=KEI8Xpu0Mr2Kk74Px9qUkAM&amp;q=what+is+semantics+in+linguistics&amp;oq=What+is+semantics?&amp;gs_l=psy-ab.1.0.0j0i30l9.3206.3206..7606...0.2..0.173.173.0j1......0....1..gws-wiz.......0i71.QlkP0jAOi0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ogle.com/search?rlz=1C1VFKB_enTR631TR632&amp;ei=KEI8Xpu0Mr2Kk74Px9qUkAM&amp;q=what+is+semantics+in+linguistics&amp;oq=What+is+semantics?&amp;gs_l=psy-ab.1.0.0j0i30l9.3206.3206..7606...0.2..0.173.173.0j1......0....1..gws-wiz.......0i71.QlkP0jAOi0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4118" y="161365"/>
            <a:ext cx="11412070" cy="3523130"/>
          </a:xfrm>
        </p:spPr>
        <p:txBody>
          <a:bodyPr>
            <a:noAutofit/>
          </a:bodyPr>
          <a:lstStyle/>
          <a:p>
            <a:r>
              <a:rPr lang="tr-TR" sz="7500" b="1" smtClean="0">
                <a:solidFill>
                  <a:srgbClr val="C00000"/>
                </a:solidFill>
                <a:latin typeface="Times New Roman" panose="02020603050405020304" pitchFamily="18" charset="0"/>
                <a:cs typeface="Times New Roman" panose="02020603050405020304" pitchFamily="18" charset="0"/>
              </a:rPr>
              <a:t>BDB </a:t>
            </a:r>
            <a:r>
              <a:rPr lang="tr-TR" sz="7500" b="1" smtClean="0">
                <a:solidFill>
                  <a:srgbClr val="C00000"/>
                </a:solidFill>
                <a:latin typeface="Times New Roman" panose="02020603050405020304" pitchFamily="18" charset="0"/>
                <a:cs typeface="Times New Roman" panose="02020603050405020304" pitchFamily="18" charset="0"/>
              </a:rPr>
              <a:t>301-302 </a:t>
            </a:r>
            <a:r>
              <a:rPr lang="tr-TR" sz="7500" b="1" dirty="0" smtClean="0">
                <a:solidFill>
                  <a:srgbClr val="C00000"/>
                </a:solidFill>
                <a:latin typeface="Times New Roman" panose="02020603050405020304" pitchFamily="18" charset="0"/>
                <a:cs typeface="Times New Roman" panose="02020603050405020304" pitchFamily="18" charset="0"/>
              </a:rPr>
              <a:t>Dilbilim Temel Kavramları I</a:t>
            </a:r>
            <a:br>
              <a:rPr lang="tr-TR" sz="7500" b="1" dirty="0" smtClean="0">
                <a:solidFill>
                  <a:srgbClr val="C00000"/>
                </a:solidFill>
                <a:latin typeface="Times New Roman" panose="02020603050405020304" pitchFamily="18" charset="0"/>
                <a:cs typeface="Times New Roman" panose="02020603050405020304" pitchFamily="18" charset="0"/>
              </a:rPr>
            </a:br>
            <a:r>
              <a:rPr lang="tr-TR" sz="7500" b="1" dirty="0" smtClean="0">
                <a:solidFill>
                  <a:srgbClr val="C00000"/>
                </a:solidFill>
                <a:latin typeface="Times New Roman" panose="02020603050405020304" pitchFamily="18" charset="0"/>
                <a:cs typeface="Times New Roman" panose="02020603050405020304" pitchFamily="18" charset="0"/>
              </a:rPr>
              <a:t>(</a:t>
            </a:r>
            <a:r>
              <a:rPr lang="tr-TR" sz="7500" b="1" i="1" dirty="0" err="1" smtClean="0">
                <a:solidFill>
                  <a:srgbClr val="C00000"/>
                </a:solidFill>
                <a:latin typeface="Times New Roman" panose="02020603050405020304" pitchFamily="18" charset="0"/>
                <a:cs typeface="Times New Roman" panose="02020603050405020304" pitchFamily="18" charset="0"/>
              </a:rPr>
              <a:t>Introduction</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to</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Linguistics</a:t>
            </a:r>
            <a:r>
              <a:rPr lang="tr-TR" sz="7500" b="1" dirty="0" smtClean="0">
                <a:solidFill>
                  <a:srgbClr val="C00000"/>
                </a:solidFill>
                <a:latin typeface="Times New Roman" panose="02020603050405020304" pitchFamily="18" charset="0"/>
                <a:cs typeface="Times New Roman" panose="02020603050405020304" pitchFamily="18" charset="0"/>
              </a:rPr>
              <a:t>)</a:t>
            </a:r>
            <a:endParaRPr lang="tr-TR" sz="75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32965" y="4706470"/>
            <a:ext cx="9144000" cy="1909483"/>
          </a:xfrm>
        </p:spPr>
        <p:txBody>
          <a:bodyPr/>
          <a:lstStyle/>
          <a:p>
            <a:r>
              <a:rPr lang="tr-TR" b="1" dirty="0" smtClean="0">
                <a:latin typeface="Garamond" panose="02020404030301010803" pitchFamily="18" charset="0"/>
              </a:rPr>
              <a:t>Dr. Mustafa Güleç</a:t>
            </a:r>
          </a:p>
          <a:p>
            <a:r>
              <a:rPr lang="tr-TR" b="1" dirty="0" smtClean="0">
                <a:latin typeface="Garamond" panose="02020404030301010803" pitchFamily="18" charset="0"/>
              </a:rPr>
              <a:t>Ankara Üniversitesi, Dil ve Tarih-Coğrafya Fakültesi (DTCF)</a:t>
            </a:r>
          </a:p>
          <a:p>
            <a:r>
              <a:rPr lang="tr-TR" b="1" dirty="0" smtClean="0">
                <a:latin typeface="Garamond" panose="02020404030301010803" pitchFamily="18" charset="0"/>
              </a:rPr>
              <a:t>Batı Dilleri ve Edebiyatları Bölümü,</a:t>
            </a:r>
          </a:p>
          <a:p>
            <a:r>
              <a:rPr lang="tr-TR" b="1" dirty="0" smtClean="0">
                <a:latin typeface="Garamond" panose="02020404030301010803" pitchFamily="18" charset="0"/>
              </a:rPr>
              <a:t>Hollanda Dili ve Edebiyatı Anabilim Dalı  </a:t>
            </a:r>
            <a:endParaRPr lang="tr-TR" b="1" dirty="0">
              <a:latin typeface="Garamond" panose="02020404030301010803" pitchFamily="18" charset="0"/>
            </a:endParaRPr>
          </a:p>
        </p:txBody>
      </p:sp>
    </p:spTree>
    <p:extLst>
      <p:ext uri="{BB962C8B-B14F-4D97-AF65-F5344CB8AC3E}">
        <p14:creationId xmlns:p14="http://schemas.microsoft.com/office/powerpoint/2010/main" val="185762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1718"/>
            <a:ext cx="10515600" cy="582706"/>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r>
              <a:rPr lang="tr-TR" b="1" dirty="0" smtClean="0">
                <a:solidFill>
                  <a:srgbClr val="C00000"/>
                </a:solidFill>
                <a:latin typeface="Times New Roman" panose="02020603050405020304" pitchFamily="18" charset="0"/>
                <a:cs typeface="Times New Roman" panose="02020603050405020304" pitchFamily="18" charset="0"/>
              </a:rPr>
              <a:t>:</a:t>
            </a:r>
            <a:endParaRPr lang="tr-TR" dirty="0">
              <a:solidFill>
                <a:srgbClr val="C00000"/>
              </a:solidFill>
            </a:endParaRPr>
          </a:p>
        </p:txBody>
      </p:sp>
      <p:sp>
        <p:nvSpPr>
          <p:cNvPr id="3" name="İçerik Yer Tutucusu 2"/>
          <p:cNvSpPr>
            <a:spLocks noGrp="1"/>
          </p:cNvSpPr>
          <p:nvPr>
            <p:ph idx="1"/>
          </p:nvPr>
        </p:nvSpPr>
        <p:spPr>
          <a:xfrm>
            <a:off x="838200" y="654424"/>
            <a:ext cx="10515600" cy="5522539"/>
          </a:xfrm>
        </p:spPr>
        <p:txBody>
          <a:bodyPr>
            <a:normAutofit/>
          </a:bodyPr>
          <a:lstStyle/>
          <a:p>
            <a:r>
              <a:rPr lang="tr-TR" dirty="0" err="1" smtClean="0">
                <a:latin typeface="Times New Roman" panose="02020603050405020304" pitchFamily="18" charset="0"/>
                <a:cs typeface="Times New Roman" panose="02020603050405020304" pitchFamily="18" charset="0"/>
              </a:rPr>
              <a:t>Ronnie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Cann</a:t>
            </a:r>
            <a:r>
              <a:rPr lang="tr-TR" dirty="0" smtClean="0">
                <a:latin typeface="Times New Roman" panose="02020603050405020304" pitchFamily="18" charset="0"/>
                <a:cs typeface="Times New Roman" panose="02020603050405020304" pitchFamily="18" charset="0"/>
              </a:rPr>
              <a:t>. 2009. </a:t>
            </a:r>
            <a:r>
              <a:rPr lang="en-US" i="1" dirty="0" smtClean="0">
                <a:latin typeface="Times New Roman" panose="02020603050405020304" pitchFamily="18" charset="0"/>
                <a:cs typeface="Times New Roman" panose="02020603050405020304" pitchFamily="18" charset="0"/>
              </a:rPr>
              <a:t>Semantics</a:t>
            </a:r>
            <a:r>
              <a:rPr lang="en-US" i="1" dirty="0">
                <a:latin typeface="Times New Roman" panose="02020603050405020304" pitchFamily="18" charset="0"/>
                <a:cs typeface="Times New Roman" panose="02020603050405020304" pitchFamily="18" charset="0"/>
              </a:rPr>
              <a:t>: An Introduction to Meaning in </a:t>
            </a:r>
            <a:r>
              <a:rPr lang="en-US" i="1" dirty="0" smtClean="0">
                <a:latin typeface="Times New Roman" panose="02020603050405020304" pitchFamily="18" charset="0"/>
                <a:cs typeface="Times New Roman" panose="02020603050405020304" pitchFamily="18" charset="0"/>
              </a:rPr>
              <a:t>Language</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Cambridge: Cambridge </a:t>
            </a:r>
            <a:r>
              <a:rPr lang="tr-TR" dirty="0" err="1" smtClean="0">
                <a:latin typeface="Times New Roman" panose="02020603050405020304" pitchFamily="18" charset="0"/>
                <a:cs typeface="Times New Roman" panose="02020603050405020304" pitchFamily="18" charset="0"/>
              </a:rPr>
              <a:t>University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Press</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r>
              <a:rPr lang="tr-TR" dirty="0" err="1" smtClean="0">
                <a:latin typeface="Times New Roman" panose="02020603050405020304" pitchFamily="18" charset="0"/>
                <a:cs typeface="Times New Roman" panose="02020603050405020304" pitchFamily="18" charset="0"/>
              </a:rPr>
              <a:t>Chambreuil</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Michel</a:t>
            </a:r>
            <a:r>
              <a:rPr lang="tr-TR" dirty="0" smtClean="0">
                <a:latin typeface="Times New Roman" panose="02020603050405020304" pitchFamily="18" charset="0"/>
                <a:cs typeface="Times New Roman" panose="02020603050405020304" pitchFamily="18" charset="0"/>
              </a:rPr>
              <a:t>. 1998. </a:t>
            </a:r>
            <a:r>
              <a:rPr lang="tr-TR" i="1" dirty="0" err="1" smtClean="0">
                <a:latin typeface="Times New Roman" panose="02020603050405020304" pitchFamily="18" charset="0"/>
                <a:cs typeface="Times New Roman" panose="02020603050405020304" pitchFamily="18" charset="0"/>
              </a:rPr>
              <a:t>Sémantiques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Hermes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Science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Publications. </a:t>
            </a:r>
            <a:endParaRPr lang="tr-TR" dirty="0" smtClean="0">
              <a:latin typeface="Times New Roman" panose="02020603050405020304" pitchFamily="18" charset="0"/>
              <a:cs typeface="Times New Roman" panose="02020603050405020304" pitchFamily="18" charset="0"/>
            </a:endParaRPr>
          </a:p>
          <a:p>
            <a:r>
              <a:rPr lang="tr-TR" dirty="0" err="1">
                <a:latin typeface="Times New Roman" panose="02020603050405020304" pitchFamily="18" charset="0"/>
                <a:cs typeface="Times New Roman" panose="02020603050405020304" pitchFamily="18" charset="0"/>
              </a:rPr>
              <a:t>Tamba-Mecz</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Irène</a:t>
            </a:r>
            <a:r>
              <a:rPr lang="tr-TR" dirty="0" smtClean="0">
                <a:latin typeface="Times New Roman" panose="02020603050405020304" pitchFamily="18" charset="0"/>
                <a:cs typeface="Times New Roman" panose="02020603050405020304" pitchFamily="18" charset="0"/>
              </a:rPr>
              <a:t>, 1998. </a:t>
            </a:r>
            <a:r>
              <a:rPr lang="tr-TR" i="1" dirty="0" smtClean="0">
                <a:latin typeface="Times New Roman" panose="02020603050405020304" pitchFamily="18" charset="0"/>
                <a:cs typeface="Times New Roman" panose="02020603050405020304" pitchFamily="18" charset="0"/>
              </a:rPr>
              <a:t>La </a:t>
            </a:r>
            <a:r>
              <a:rPr lang="tr-TR" i="1" dirty="0" err="1" smtClean="0">
                <a:latin typeface="Times New Roman" panose="02020603050405020304" pitchFamily="18" charset="0"/>
                <a:cs typeface="Times New Roman" panose="02020603050405020304" pitchFamily="18" charset="0"/>
              </a:rPr>
              <a:t>Sémantique</a:t>
            </a:r>
            <a:r>
              <a:rPr lang="tr-TR" dirty="0" smtClean="0">
                <a:latin typeface="Times New Roman" panose="02020603050405020304" pitchFamily="18" charset="0"/>
                <a:cs typeface="Times New Roman" panose="02020603050405020304" pitchFamily="18" charset="0"/>
              </a:rPr>
              <a:t>, Paris: </a:t>
            </a:r>
            <a:r>
              <a:rPr lang="tr-TR" dirty="0" err="1" smtClean="0">
                <a:latin typeface="Times New Roman" panose="02020603050405020304" pitchFamily="18" charset="0"/>
                <a:cs typeface="Times New Roman" panose="02020603050405020304" pitchFamily="18" charset="0"/>
              </a:rPr>
              <a:t>Press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Universitaires</a:t>
            </a:r>
            <a:r>
              <a:rPr lang="tr-TR" dirty="0" smtClean="0">
                <a:latin typeface="Times New Roman" panose="02020603050405020304" pitchFamily="18" charset="0"/>
                <a:cs typeface="Times New Roman" panose="02020603050405020304" pitchFamily="18" charset="0"/>
              </a:rPr>
              <a:t> de France. </a:t>
            </a:r>
          </a:p>
          <a:p>
            <a:pPr algn="just"/>
            <a:r>
              <a:rPr lang="tr-TR" dirty="0" smtClean="0">
                <a:latin typeface="Times New Roman" panose="02020603050405020304" pitchFamily="18" charset="0"/>
                <a:cs typeface="Times New Roman" panose="02020603050405020304" pitchFamily="18" charset="0"/>
                <a:hlinkClick r:id="rId2"/>
              </a:rPr>
              <a:t>https</a:t>
            </a:r>
            <a:r>
              <a:rPr lang="tr-TR" dirty="0">
                <a:latin typeface="Times New Roman" panose="02020603050405020304" pitchFamily="18" charset="0"/>
                <a:cs typeface="Times New Roman" panose="02020603050405020304" pitchFamily="18" charset="0"/>
                <a:hlinkClick r:id="rId2"/>
              </a:rPr>
              <a:t>://www.google.com/search?rlz=1C1VFKB_enTR631TR632&amp;ei=KEI8Xpu0Mr2Kk74Px9qUkAM&amp;q=what+is+semantics+in+linguistics&amp;oq=What+is+semantics%3F&amp;gs_l=psy-ab.1.0.0j0i30l9.3206.3206..7606...0.2..0.173.173.0j1......0....1..gws-wiz.......0i71.QlkP0jAOi0M</a:t>
            </a:r>
            <a:endParaRPr 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6449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129" y="0"/>
            <a:ext cx="11421035" cy="627529"/>
          </a:xfrm>
        </p:spPr>
        <p:txBody>
          <a:bodyPr>
            <a:normAutofit fontScale="90000"/>
          </a:bodyPr>
          <a:lstStyle/>
          <a:p>
            <a:pPr algn="ctr"/>
            <a:r>
              <a:rPr lang="tr-TR" sz="4900" b="1" dirty="0" err="1" smtClean="0">
                <a:solidFill>
                  <a:srgbClr val="C00000"/>
                </a:solidFill>
                <a:latin typeface="Times New Roman" panose="02020603050405020304" pitchFamily="18" charset="0"/>
                <a:cs typeface="Times New Roman" panose="02020603050405020304" pitchFamily="18" charset="0"/>
              </a:rPr>
              <a:t>What</a:t>
            </a:r>
            <a:r>
              <a:rPr lang="tr-TR" sz="4900" b="1" dirty="0" smtClean="0">
                <a:solidFill>
                  <a:srgbClr val="C00000"/>
                </a:solidFill>
                <a:latin typeface="Times New Roman" panose="02020603050405020304" pitchFamily="18" charset="0"/>
                <a:cs typeface="Times New Roman" panose="02020603050405020304" pitchFamily="18" charset="0"/>
              </a:rPr>
              <a:t> </a:t>
            </a:r>
            <a:r>
              <a:rPr lang="tr-TR" sz="4900" b="1" dirty="0">
                <a:solidFill>
                  <a:srgbClr val="C00000"/>
                </a:solidFill>
                <a:latin typeface="Times New Roman" panose="02020603050405020304" pitchFamily="18" charset="0"/>
                <a:cs typeface="Times New Roman" panose="02020603050405020304" pitchFamily="18" charset="0"/>
              </a:rPr>
              <a:t>is </a:t>
            </a:r>
            <a:r>
              <a:rPr lang="tr-TR" sz="4900" b="1" dirty="0" err="1" smtClean="0">
                <a:solidFill>
                  <a:srgbClr val="C00000"/>
                </a:solidFill>
                <a:latin typeface="Times New Roman" panose="02020603050405020304" pitchFamily="18" charset="0"/>
                <a:cs typeface="Times New Roman" panose="02020603050405020304" pitchFamily="18" charset="0"/>
              </a:rPr>
              <a:t>semantics</a:t>
            </a:r>
            <a:r>
              <a:rPr lang="tr-TR" b="1" dirty="0" smtClean="0">
                <a:solidFill>
                  <a:srgbClr val="C00000"/>
                </a:solidFill>
                <a:latin typeface="Times New Roman" panose="02020603050405020304" pitchFamily="18" charset="0"/>
                <a:cs typeface="Times New Roman" panose="02020603050405020304" pitchFamily="18" charset="0"/>
              </a:rPr>
              <a: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75129" y="627529"/>
            <a:ext cx="11421035" cy="5683623"/>
          </a:xfrm>
        </p:spPr>
        <p:txBody>
          <a:bodyPr>
            <a:normAutofit/>
          </a:bodyPr>
          <a:lstStyle/>
          <a:p>
            <a:pPr algn="just"/>
            <a:endParaRPr lang="tr-TR"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Semantics is a branch of linguistics that looks at the meanings of words and language, including the symbolic use of language. It also refers to the multiple meanings of words as well</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Semantics means the meaning and interpretation of words, signs, and sentence structure. ... Semantics can also refer to the branch of study within linguistics that deals with language and how we understand </a:t>
            </a:r>
            <a:r>
              <a:rPr lang="en-US" dirty="0"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 </a:t>
            </a:r>
          </a:p>
          <a:p>
            <a:pPr marL="0" indent="0" algn="just">
              <a:buNone/>
            </a:pPr>
            <a:endParaRPr lang="tr-TR" dirty="0" smtClean="0"/>
          </a:p>
          <a:p>
            <a:pPr marL="0" indent="0" algn="just">
              <a:buNone/>
            </a:pPr>
            <a:r>
              <a:rPr lang="tr-TR" dirty="0" smtClean="0">
                <a:hlinkClick r:id="rId2"/>
              </a:rPr>
              <a:t>https</a:t>
            </a:r>
            <a:r>
              <a:rPr lang="tr-TR" dirty="0">
                <a:hlinkClick r:id="rId2"/>
              </a:rPr>
              <a:t>://</a:t>
            </a:r>
            <a:r>
              <a:rPr lang="tr-TR" dirty="0" smtClean="0">
                <a:hlinkClick r:id="rId2"/>
              </a:rPr>
              <a:t>www.google.com/search?rlz=1C1VFKB_enTR631TR632&amp;ei=KEI8Xpu0Mr2Kk74Px9qUkAM&amp;q</a:t>
            </a:r>
            <a:endParaRPr lang="tr-TR" dirty="0"/>
          </a:p>
          <a:p>
            <a:pPr marL="0" indent="0" algn="just">
              <a:buNone/>
            </a:pPr>
            <a:endParaRPr lang="tr-TR" dirty="0" smtClean="0"/>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6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      </a:t>
            </a:r>
            <a:r>
              <a:rPr lang="en-US" b="1" dirty="0" smtClean="0">
                <a:solidFill>
                  <a:srgbClr val="C00000"/>
                </a:solidFill>
                <a:latin typeface="Times New Roman" panose="02020603050405020304" pitchFamily="18" charset="0"/>
                <a:cs typeface="Times New Roman" panose="02020603050405020304" pitchFamily="18" charset="0"/>
              </a:rPr>
              <a:t>Definition </a:t>
            </a:r>
            <a:r>
              <a:rPr lang="en-US" b="1" dirty="0">
                <a:solidFill>
                  <a:srgbClr val="C00000"/>
                </a:solidFill>
                <a:latin typeface="Times New Roman" panose="02020603050405020304" pitchFamily="18" charset="0"/>
                <a:cs typeface="Times New Roman" panose="02020603050405020304" pitchFamily="18" charset="0"/>
              </a:rPr>
              <a:t>of Semantics</a:t>
            </a:r>
            <a:br>
              <a:rPr lang="en-US" b="1" dirty="0">
                <a:solidFill>
                  <a:srgbClr val="C00000"/>
                </a:solidFill>
                <a:latin typeface="Times New Roman" panose="02020603050405020304" pitchFamily="18" charset="0"/>
                <a:cs typeface="Times New Roman" panose="02020603050405020304" pitchFamily="18" charset="0"/>
              </a:rPr>
            </a:b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Philosophers </a:t>
            </a:r>
            <a:r>
              <a:rPr lang="en-US" dirty="0">
                <a:latin typeface="Times New Roman" panose="02020603050405020304" pitchFamily="18" charset="0"/>
                <a:cs typeface="Times New Roman" panose="02020603050405020304" pitchFamily="18" charset="0"/>
              </a:rPr>
              <a:t>and linguists alike have long debated the intricacies of language, how we construct meaning, and how stationary those meanings really are. You've probably heard the line, 'That which we call a rose by any other name would smell as sweet.' Shakespeare asserts here then that a name doesn't matter - it's what that thing or concept really is. Even if we ceased to call a rose a rose, we could still smell its </a:t>
            </a:r>
            <a:r>
              <a:rPr lang="en-US" dirty="0" smtClean="0">
                <a:latin typeface="Times New Roman" panose="02020603050405020304" pitchFamily="18" charset="0"/>
                <a:cs typeface="Times New Roman" panose="02020603050405020304" pitchFamily="18" charset="0"/>
              </a:rPr>
              <a:t>fragrance</a:t>
            </a:r>
            <a:r>
              <a:rPr lang="en-US" dirty="0">
                <a:latin typeface="Times New Roman" panose="02020603050405020304" pitchFamily="18" charset="0"/>
                <a:cs typeface="Times New Roman" panose="02020603050405020304" pitchFamily="18" charset="0"/>
              </a:rPr>
              <a:t>, feel its velvety petals, and be pricked by its thorns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hlinkClick r:id="rId2"/>
              </a:rPr>
              <a:t>https://</a:t>
            </a:r>
            <a:r>
              <a:rPr lang="tr-TR" dirty="0" smtClean="0">
                <a:hlinkClick r:id="rId2"/>
              </a:rPr>
              <a:t>study.com/academy/lesson/what-is-semantics-definition-examples-quiz.html</a:t>
            </a:r>
            <a:endParaRPr lang="tr-TR" dirty="0" smtClean="0"/>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95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	</a:t>
            </a:r>
            <a:r>
              <a:rPr lang="en-US" b="1" dirty="0" smtClean="0">
                <a:solidFill>
                  <a:srgbClr val="C00000"/>
                </a:solidFill>
                <a:latin typeface="Times New Roman" panose="02020603050405020304" pitchFamily="18" charset="0"/>
                <a:cs typeface="Times New Roman" panose="02020603050405020304" pitchFamily="18" charset="0"/>
              </a:rPr>
              <a:t>Definition </a:t>
            </a:r>
            <a:r>
              <a:rPr lang="en-US" b="1" dirty="0">
                <a:solidFill>
                  <a:srgbClr val="C00000"/>
                </a:solidFill>
                <a:latin typeface="Times New Roman" panose="02020603050405020304" pitchFamily="18" charset="0"/>
                <a:cs typeface="Times New Roman" panose="02020603050405020304" pitchFamily="18" charset="0"/>
              </a:rPr>
              <a:t>of Semantics</a:t>
            </a:r>
            <a:br>
              <a:rPr lang="en-US" b="1" dirty="0">
                <a:solidFill>
                  <a:srgbClr val="C00000"/>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Semantics means the meaning and interpretation of words, signs, and sentence structure. Semantics largely determine our reading comprehension, how we understand others, and even what decisions we make as a result of our interpretations. Semantics can also refer to the branch of study within linguistics that deals with language and how we understand meaning. This has been a particularly interesting field for philosophers as they debate the essence of meaning, how we build meaning, how we share meaning with others, and how meaning changes over time</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hlinkClick r:id="rId2"/>
              </a:rPr>
              <a:t>https://study.com/academy/lesson/what-is-semantics-definition-examples-quiz.html</a:t>
            </a:r>
            <a:endParaRPr lang="tr-TR" dirty="0"/>
          </a:p>
          <a:p>
            <a:pPr marL="0" indent="0" algn="just">
              <a:buNone/>
            </a:pPr>
            <a:endParaRPr lang="tr-TR"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134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		</a:t>
            </a:r>
            <a:r>
              <a:rPr lang="en-US" b="1" dirty="0" smtClean="0">
                <a:solidFill>
                  <a:srgbClr val="C00000"/>
                </a:solidFill>
                <a:latin typeface="Times New Roman" panose="02020603050405020304" pitchFamily="18" charset="0"/>
                <a:cs typeface="Times New Roman" panose="02020603050405020304" pitchFamily="18" charset="0"/>
              </a:rPr>
              <a:t>What </a:t>
            </a:r>
            <a:r>
              <a:rPr lang="en-US" b="1" dirty="0">
                <a:solidFill>
                  <a:srgbClr val="C00000"/>
                </a:solidFill>
                <a:latin typeface="Times New Roman" panose="02020603050405020304" pitchFamily="18" charset="0"/>
                <a:cs typeface="Times New Roman" panose="02020603050405020304" pitchFamily="18" charset="0"/>
              </a:rPr>
              <a:t>are types of semantics?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Semantics is a study of the meaning of lexical items and other parts of. language.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seven types of meaning in Semantics; conceptual, connotative, stylistic, affective, reflected, </a:t>
            </a:r>
            <a:r>
              <a:rPr lang="en-US" dirty="0" err="1">
                <a:latin typeface="Times New Roman" panose="02020603050405020304" pitchFamily="18" charset="0"/>
                <a:cs typeface="Times New Roman" panose="02020603050405020304" pitchFamily="18" charset="0"/>
              </a:rPr>
              <a:t>collocative</a:t>
            </a:r>
            <a:r>
              <a:rPr lang="en-US" dirty="0">
                <a:latin typeface="Times New Roman" panose="02020603050405020304" pitchFamily="18" charset="0"/>
                <a:cs typeface="Times New Roman" panose="02020603050405020304" pitchFamily="18" charset="0"/>
              </a:rPr>
              <a:t> and thematic meaning</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https://www.google.com/search?rlz=1C1VFKB_enTR631TR632&amp;ei=KEI8Xpu0Mr2Kk74Px9qUkAM&amp;q=what+is+semantics+in+linguistics&amp;oq=What+is+semantics%3F&amp;gs_l=psy-ab.1.0.0j0i30l9.3206.3206..7606...0.2..0.173.173.0j1......0....1..gws-wiz.......</a:t>
            </a:r>
            <a:r>
              <a:rPr lang="tr-TR" dirty="0" smtClean="0">
                <a:latin typeface="Times New Roman" panose="02020603050405020304" pitchFamily="18" charset="0"/>
                <a:cs typeface="Times New Roman" panose="02020603050405020304" pitchFamily="18" charset="0"/>
                <a:hlinkClick r:id="rId2"/>
              </a:rPr>
              <a:t>0i71.QlkP0jAOi0M</a:t>
            </a:r>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7366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How do you use semantics?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Semantics is the study of meaning in language. It can be applied to entire texts or to single words.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"destination" and "last stop" technically mean the same thing, but students of semantics analyze their subtle shades of meaning</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https://www.google.com/search?rlz=1C1VFKB_enTR631TR632&amp;ei=KEI8Xpu0Mr2Kk74Px9qUkAM&amp;q=what+is+semantics+in+linguistics&amp;oq=What+is+semantics%3F&amp;gs_l=psy-ab.1.0.0j0i30l9.3206.3206..7606...0.2..0.173.173.0j1......0....1..gws-wiz.......</a:t>
            </a:r>
            <a:r>
              <a:rPr lang="tr-TR" dirty="0" smtClean="0">
                <a:latin typeface="Times New Roman" panose="02020603050405020304" pitchFamily="18" charset="0"/>
                <a:cs typeface="Times New Roman" panose="02020603050405020304" pitchFamily="18" charset="0"/>
                <a:hlinkClick r:id="rId2"/>
              </a:rPr>
              <a:t>0i71.QlkP0jAOi0M</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779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Why</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semantics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important</a:t>
            </a:r>
            <a:r>
              <a:rPr lang="tr-TR" b="1" dirty="0">
                <a:solidFill>
                  <a:srgbClr val="C00000"/>
                </a:solidFill>
                <a:latin typeface="Times New Roman" panose="02020603050405020304" pitchFamily="18" charset="0"/>
                <a:cs typeface="Times New Roman" panose="02020603050405020304" pitchFamily="18" charset="0"/>
              </a:rPr>
              <a:t>?</a:t>
            </a:r>
          </a:p>
        </p:txBody>
      </p:sp>
      <p:sp>
        <p:nvSpPr>
          <p:cNvPr id="3" name="İçerik Yer Tutucusu 2"/>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Importance of Semantics.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Semantics</a:t>
            </a:r>
            <a:r>
              <a:rPr lang="en-US" dirty="0">
                <a:latin typeface="Times New Roman" panose="02020603050405020304" pitchFamily="18" charset="0"/>
                <a:cs typeface="Times New Roman" panose="02020603050405020304" pitchFamily="18" charset="0"/>
              </a:rPr>
              <a:t> is the study of the meaning of words and sentences.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Proper </a:t>
            </a:r>
            <a:r>
              <a:rPr lang="en-US" dirty="0">
                <a:latin typeface="Times New Roman" panose="02020603050405020304" pitchFamily="18" charset="0"/>
                <a:cs typeface="Times New Roman" panose="02020603050405020304" pitchFamily="18" charset="0"/>
              </a:rPr>
              <a:t>understanding of semantics relates to all academic disciplines in all languages, as a clear understanding allows students and teachers to communicate their messages clearly without fear of </a:t>
            </a:r>
            <a:r>
              <a:rPr lang="en-US" dirty="0" smtClean="0">
                <a:latin typeface="Times New Roman" panose="02020603050405020304" pitchFamily="18" charset="0"/>
                <a:cs typeface="Times New Roman" panose="02020603050405020304" pitchFamily="18" charset="0"/>
              </a:rPr>
              <a:t>misinterpretation</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hlinkClick r:id="rId2"/>
              </a:rPr>
              <a:t>https://www.google.com/search?rlz=1C1VFKB_enTR631TR632&amp;ei=KEI8Xpu0Mr2Kk74Px9qUkAM&amp;q=what+is+semantics+in+linguistics&amp;oq=What+is+semantics%3F&amp;gs_l=psy-ab.1.0.0j0i30l9.3206.3206..7606...0.2..0.173.173.0j1......0....1..gws-wiz.......0i71.QlkP0jAOi0M</a:t>
            </a:r>
            <a:endParaRPr lang="tr-TR"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231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What is concept in semantics?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 semantic concept is a coherent entity in the mind which can be represented by a cluster of symbols.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sounds odd, but in the information age, a semantic concept analysis is sometimes necessary to determine what's being talked about in a variety of settings, from patient self reports to research papers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https://www.google.com/search?rlz=1C1VFKB_enTR631TR632&amp;ei=KEI8Xpu0Mr2Kk74Px9qUkAM&amp;q=what+is+semantics+in+linguistics&amp;oq=What+is+semantics%3F&amp;gs_l=psy-ab.1.0.0j0i30l9.3206.3206..7606...0.2..0.173.173.0j1......0....1..gws-wiz.......0i71.QlkP0jAOi0M</a:t>
            </a:r>
            <a:endParaRPr lang="tr-TR"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345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What is semantics in reading?</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It deals with the reading comprehension of the readers, in how they understand others and their interpretations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addition, semantics constructs a relation between adjoining words and clarifies the sense of a sentence, whether the meanings of words are literal or figurative</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https://www.google.com/search?rlz=1C1VFKB_enTR631TR632&amp;ei=KEI8Xpu0Mr2Kk74Px9qUkAM&amp;q=what+is+semantics+in+linguistics&amp;oq=What+is+semantics%3F&amp;gs_l=psy-ab.1.0.0j0i30l9.3206.3206..7606...0.2..0.173.173.0j1......0....1..gws-wiz.......0i71.QlkP0jAOi0M</a:t>
            </a:r>
            <a:endParaRPr lang="tr-TR"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4731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2937</TotalTime>
  <Words>451</Words>
  <Application>Microsoft Office PowerPoint</Application>
  <PresentationFormat>Geniş ekran</PresentationFormat>
  <Paragraphs>47</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Garamond</vt:lpstr>
      <vt:lpstr>Times New Roman</vt:lpstr>
      <vt:lpstr>Office Teması</vt:lpstr>
      <vt:lpstr>BDB 301-302 Dilbilim Temel Kavramları I (Introduction to Linguistics)</vt:lpstr>
      <vt:lpstr>What is semantics?</vt:lpstr>
      <vt:lpstr>      Definition of Semantics </vt:lpstr>
      <vt:lpstr> Definition of Semantics </vt:lpstr>
      <vt:lpstr>  What are types of semantics?</vt:lpstr>
      <vt:lpstr>How do you use semantics?</vt:lpstr>
      <vt:lpstr>Why is semantics important?</vt:lpstr>
      <vt:lpstr>What is concept in semantics?</vt:lpstr>
      <vt:lpstr>What is semantics in reading?</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205</cp:revision>
  <dcterms:created xsi:type="dcterms:W3CDTF">2018-02-15T15:22:31Z</dcterms:created>
  <dcterms:modified xsi:type="dcterms:W3CDTF">2020-02-07T13:39:46Z</dcterms:modified>
</cp:coreProperties>
</file>