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rmAutofit fontScale="90000"/>
          </a:bodyPr>
          <a:lstStyle/>
          <a:p>
            <a:pPr algn="ctr"/>
            <a:r>
              <a:rPr lang="tr-TR" sz="2700" dirty="0"/>
              <a:t>DOĞAL VE KÜLTÜREL KORUMA NEDEN ÖNEMLİ?</a:t>
            </a:r>
          </a:p>
        </p:txBody>
      </p:sp>
      <p:sp>
        <p:nvSpPr>
          <p:cNvPr id="13" name="Dikdörtgen 12">
            <a:extLst>
              <a:ext uri="{FF2B5EF4-FFF2-40B4-BE49-F238E27FC236}">
                <a16:creationId xmlns:a16="http://schemas.microsoft.com/office/drawing/2014/main" id="{D4C15C56-435B-4ACB-B7F3-F7212EE0BE8F}"/>
              </a:ext>
            </a:extLst>
          </p:cNvPr>
          <p:cNvSpPr/>
          <p:nvPr/>
        </p:nvSpPr>
        <p:spPr>
          <a:xfrm>
            <a:off x="678642" y="2058896"/>
            <a:ext cx="6141258" cy="3000821"/>
          </a:xfrm>
          <a:prstGeom prst="rect">
            <a:avLst/>
          </a:prstGeom>
        </p:spPr>
        <p:txBody>
          <a:bodyPr wrap="square">
            <a:spAutoFit/>
          </a:bodyPr>
          <a:lstStyle/>
          <a:p>
            <a:pPr marL="214313" indent="-214313" algn="just">
              <a:buFont typeface="Wingdings" panose="05000000000000000000" pitchFamily="2" charset="2"/>
              <a:buChar char="Ø"/>
            </a:pPr>
            <a:r>
              <a:rPr lang="tr-TR" sz="1350" dirty="0"/>
              <a:t>Günümüzde doğal alanlar ve barındırdıkları biyolojik ve kültürel çeşitlilikler tahrip edilerek, doğa kendini yenileme olanağından mahrum bırakılmaktadır.</a:t>
            </a:r>
          </a:p>
          <a:p>
            <a:pPr marL="214313" indent="-214313" algn="just">
              <a:buFont typeface="Wingdings" panose="05000000000000000000" pitchFamily="2" charset="2"/>
              <a:buChar char="Ø"/>
            </a:pPr>
            <a:r>
              <a:rPr lang="tr-TR" sz="1350" dirty="0"/>
              <a:t>Hızla artan nüfus ve buna bağlı talep çeşitliliğin doğal kaynaklar üzerinde oluşturduğu baskılar ile plansız ve sağlıksız büyüme neticesinde ortaya çıkan çevre sorunları, insanoğlunu bu kaynakların tahrip edilmeden gelecek kuşakların ihtiyaçlarını da karşılayabilmesini sağlayacak yönetim arayışlarına itmiştir. </a:t>
            </a:r>
          </a:p>
          <a:p>
            <a:pPr marL="214313" indent="-214313" algn="just">
              <a:buFont typeface="Wingdings" panose="05000000000000000000" pitchFamily="2" charset="2"/>
              <a:buChar char="Ø"/>
            </a:pPr>
            <a:r>
              <a:rPr lang="tr-TR" sz="1350" dirty="0"/>
              <a:t>Doğal ve kültürel kaynakları korumak üzere çeşitli koruma yöntem ve araçları geliştirme çabaları artarak sürmekte olup, bu çabaların en gelişmişi uluslararası düzeyde kabul görmüş olan ‘korunan alan’ uygulamalarıdır (Kurdoğlu 2007, Dünya 2012).</a:t>
            </a:r>
          </a:p>
          <a:p>
            <a:pPr marL="214313" indent="-214313" algn="just">
              <a:buFont typeface="Wingdings" panose="05000000000000000000" pitchFamily="2" charset="2"/>
              <a:buChar char="Ø"/>
            </a:pPr>
            <a:r>
              <a:rPr lang="tr-TR" sz="1350" dirty="0"/>
              <a:t>Korunan alanların iki kilit rolü, </a:t>
            </a:r>
            <a:r>
              <a:rPr lang="tr-TR" sz="1350" dirty="0" err="1"/>
              <a:t>biyoçeşitliliği</a:t>
            </a:r>
            <a:r>
              <a:rPr lang="tr-TR" sz="1350" dirty="0"/>
              <a:t> korumak ve dışsal baskıların bu </a:t>
            </a:r>
            <a:r>
              <a:rPr lang="tr-TR" sz="1350" dirty="0" err="1"/>
              <a:t>biyoçeşitlilik</a:t>
            </a:r>
            <a:r>
              <a:rPr lang="tr-TR" sz="1350" dirty="0"/>
              <a:t> üzerindeki olumsuz etkilerini azaltmaktır (</a:t>
            </a:r>
            <a:r>
              <a:rPr lang="tr-TR" sz="1350" dirty="0" err="1"/>
              <a:t>Gaston</a:t>
            </a:r>
            <a:r>
              <a:rPr lang="tr-TR" sz="1350" dirty="0"/>
              <a:t> vd. 2008). </a:t>
            </a:r>
          </a:p>
          <a:p>
            <a:pPr marL="214313" indent="-214313" algn="just">
              <a:buFont typeface="Wingdings" panose="05000000000000000000" pitchFamily="2" charset="2"/>
              <a:buChar char="Ø"/>
            </a:pPr>
            <a:endParaRPr lang="tr-TR" sz="1350" dirty="0"/>
          </a:p>
          <a:p>
            <a:pPr marL="214313" indent="-214313" algn="just">
              <a:buFont typeface="Wingdings" panose="05000000000000000000" pitchFamily="2" charset="2"/>
              <a:buChar char="Ø"/>
            </a:pPr>
            <a:endParaRPr lang="en-US" sz="1350" dirty="0"/>
          </a:p>
        </p:txBody>
      </p:sp>
      <p:pic>
        <p:nvPicPr>
          <p:cNvPr id="19" name="Picture 2" descr="nature ile ilgili gÃ¶rsel sonucu">
            <a:extLst>
              <a:ext uri="{FF2B5EF4-FFF2-40B4-BE49-F238E27FC236}">
                <a16:creationId xmlns:a16="http://schemas.microsoft.com/office/drawing/2014/main" id="{1B2A56DA-46D8-47F6-A50A-CC059C14E19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81825" y="1818919"/>
            <a:ext cx="1847850" cy="17995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ature ile ilgili gÃ¶rsel sonucu">
            <a:extLst>
              <a:ext uri="{FF2B5EF4-FFF2-40B4-BE49-F238E27FC236}">
                <a16:creationId xmlns:a16="http://schemas.microsoft.com/office/drawing/2014/main" id="{CC71937E-3BD7-4C94-B4AC-B41D1FF4485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981825" y="3551705"/>
            <a:ext cx="18478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rmAutofit fontScale="90000"/>
          </a:bodyPr>
          <a:lstStyle/>
          <a:p>
            <a:pPr algn="ctr"/>
            <a:r>
              <a:rPr lang="tr-TR" sz="2700" dirty="0"/>
              <a:t>DOĞAL VE KÜLTÜREL KORUMA NEDEN ÖNEMLİ?</a:t>
            </a:r>
          </a:p>
        </p:txBody>
      </p:sp>
      <p:sp>
        <p:nvSpPr>
          <p:cNvPr id="9" name="İçerik Yer Tutucusu 2"/>
          <p:cNvSpPr>
            <a:spLocks noGrp="1"/>
          </p:cNvSpPr>
          <p:nvPr>
            <p:ph idx="1"/>
          </p:nvPr>
        </p:nvSpPr>
        <p:spPr>
          <a:xfrm>
            <a:off x="782857" y="1914548"/>
            <a:ext cx="7520222" cy="3373284"/>
          </a:xfrm>
        </p:spPr>
        <p:txBody>
          <a:bodyPr anchor="t">
            <a:noAutofit/>
          </a:bodyPr>
          <a:lstStyle/>
          <a:p>
            <a:pPr marL="214313" indent="-214313" algn="just">
              <a:buFont typeface="Wingdings" panose="05000000000000000000" pitchFamily="2" charset="2"/>
              <a:buChar char="Ø"/>
            </a:pPr>
            <a:r>
              <a:rPr lang="tr-TR" sz="1500" dirty="0"/>
              <a:t>Dünyada pek çok ülke, sahip olduğu doğal kaynakları ve biyolojik zenginlikleri korumak amacıyla yasal ve yönetsel araçlar geliştirerek bu konuda rezerv alanların arttırılmasını hedeflemektedir</a:t>
            </a:r>
            <a:r>
              <a:rPr lang="tr-TR" sz="1500"/>
              <a:t>. </a:t>
            </a:r>
            <a:r>
              <a:rPr lang="tr-TR" sz="1500" smtClean="0"/>
              <a:t> </a:t>
            </a:r>
            <a:endParaRPr lang="tr-TR" sz="1500" dirty="0"/>
          </a:p>
          <a:p>
            <a:pPr marL="214313" indent="-214313" algn="just">
              <a:buFont typeface="Wingdings" panose="05000000000000000000" pitchFamily="2" charset="2"/>
              <a:buChar char="Ø"/>
            </a:pPr>
            <a:r>
              <a:rPr lang="tr-TR" sz="1500" dirty="0"/>
              <a:t>Korunan alanlar, dünyadaki biyolojik çeşitliliğin azalmasını engellemek için kullanılan bir araç olarak kabul edilmekte ve tanımlanan koruma alan kategorileri, değişen yaklaşımlara ve koşullara bağlı olarak ülkelere göre farklılık göstermektedir (Dünya 2012)</a:t>
            </a:r>
            <a:r>
              <a:rPr lang="en-US" sz="1500" dirty="0"/>
              <a:t>.</a:t>
            </a:r>
            <a:endParaRPr lang="tr-TR" sz="1500" dirty="0"/>
          </a:p>
          <a:p>
            <a:pPr marL="214313" indent="-214313" algn="just">
              <a:buFont typeface="Wingdings" panose="05000000000000000000" pitchFamily="2" charset="2"/>
              <a:buChar char="Ø"/>
            </a:pPr>
            <a:r>
              <a:rPr lang="tr-TR" sz="1500" b="1" dirty="0"/>
              <a:t>D</a:t>
            </a:r>
            <a:r>
              <a:rPr lang="en-US" sz="1500" b="1" dirty="0" err="1"/>
              <a:t>oğa</a:t>
            </a:r>
            <a:r>
              <a:rPr lang="en-US" sz="1500" b="1" dirty="0"/>
              <a:t> </a:t>
            </a:r>
            <a:r>
              <a:rPr lang="en-US" sz="1500" b="1" dirty="0" err="1"/>
              <a:t>koruma</a:t>
            </a:r>
            <a:r>
              <a:rPr lang="en-US" sz="1500" b="1" dirty="0"/>
              <a:t> </a:t>
            </a:r>
            <a:r>
              <a:rPr lang="en-US" sz="1500" b="1" dirty="0" err="1"/>
              <a:t>kavramıyla</a:t>
            </a:r>
            <a:r>
              <a:rPr lang="en-US" sz="1500" dirty="0"/>
              <a:t>, </a:t>
            </a:r>
            <a:r>
              <a:rPr lang="en-US" sz="1500" dirty="0" err="1"/>
              <a:t>canlılar</a:t>
            </a:r>
            <a:r>
              <a:rPr lang="en-US" sz="1500" dirty="0"/>
              <a:t> </a:t>
            </a:r>
            <a:r>
              <a:rPr lang="en-US" sz="1500" dirty="0" err="1"/>
              <a:t>için</a:t>
            </a:r>
            <a:r>
              <a:rPr lang="en-US" sz="1500" dirty="0"/>
              <a:t> </a:t>
            </a:r>
            <a:r>
              <a:rPr lang="en-US" sz="1500" dirty="0" err="1"/>
              <a:t>yaşamın</a:t>
            </a:r>
            <a:r>
              <a:rPr lang="en-US" sz="1500" dirty="0"/>
              <a:t> </a:t>
            </a:r>
            <a:r>
              <a:rPr lang="en-US" sz="1500" dirty="0" err="1"/>
              <a:t>temeli</a:t>
            </a:r>
            <a:r>
              <a:rPr lang="en-US" sz="1500" dirty="0"/>
              <a:t> </a:t>
            </a:r>
            <a:r>
              <a:rPr lang="en-US" sz="1500" dirty="0" err="1"/>
              <a:t>olarak</a:t>
            </a:r>
            <a:r>
              <a:rPr lang="tr-TR" sz="1500" dirty="0"/>
              <a:t> </a:t>
            </a:r>
            <a:r>
              <a:rPr lang="en-US" sz="1500" dirty="0" err="1"/>
              <a:t>doğanın</a:t>
            </a:r>
            <a:r>
              <a:rPr lang="en-US" sz="1500" dirty="0"/>
              <a:t> </a:t>
            </a:r>
            <a:r>
              <a:rPr lang="en-US" sz="1500" dirty="0" err="1"/>
              <a:t>sürekli</a:t>
            </a:r>
            <a:r>
              <a:rPr lang="en-US" sz="1500" dirty="0"/>
              <a:t> </a:t>
            </a:r>
            <a:r>
              <a:rPr lang="en-US" sz="1500" dirty="0" err="1"/>
              <a:t>korunması</a:t>
            </a:r>
            <a:r>
              <a:rPr lang="en-US" sz="1500" dirty="0"/>
              <a:t> </a:t>
            </a:r>
            <a:r>
              <a:rPr lang="en-US" sz="1500" dirty="0" err="1"/>
              <a:t>ve</a:t>
            </a:r>
            <a:r>
              <a:rPr lang="en-US" sz="1500" dirty="0"/>
              <a:t> </a:t>
            </a:r>
            <a:r>
              <a:rPr lang="en-US" sz="1500" dirty="0" err="1"/>
              <a:t>iyileştirilmesini</a:t>
            </a:r>
            <a:r>
              <a:rPr lang="en-US" sz="1500" dirty="0"/>
              <a:t> </a:t>
            </a:r>
            <a:r>
              <a:rPr lang="en-US" sz="1500" dirty="0" err="1"/>
              <a:t>kapsayan</a:t>
            </a:r>
            <a:r>
              <a:rPr lang="en-US" sz="1500" dirty="0"/>
              <a:t> </a:t>
            </a:r>
            <a:r>
              <a:rPr lang="en-US" sz="1500" dirty="0" err="1"/>
              <a:t>bütün</a:t>
            </a:r>
            <a:r>
              <a:rPr lang="en-US" sz="1500" dirty="0"/>
              <a:t> </a:t>
            </a:r>
            <a:r>
              <a:rPr lang="en-US" sz="1500" dirty="0" err="1"/>
              <a:t>önlemler</a:t>
            </a:r>
            <a:r>
              <a:rPr lang="en-US" sz="1500" dirty="0"/>
              <a:t> </a:t>
            </a:r>
            <a:r>
              <a:rPr lang="en-US" sz="1500" dirty="0" err="1"/>
              <a:t>ile</a:t>
            </a:r>
            <a:r>
              <a:rPr lang="en-US" sz="1500" dirty="0"/>
              <a:t> </a:t>
            </a:r>
            <a:r>
              <a:rPr lang="en-US" sz="1500" dirty="0" err="1"/>
              <a:t>doğanın</a:t>
            </a:r>
            <a:r>
              <a:rPr lang="tr-TR" sz="1500" dirty="0"/>
              <a:t> </a:t>
            </a:r>
            <a:r>
              <a:rPr lang="en-US" sz="1500" dirty="0"/>
              <a:t>her </a:t>
            </a:r>
            <a:r>
              <a:rPr lang="en-US" sz="1500" dirty="0" err="1"/>
              <a:t>türlü</a:t>
            </a:r>
            <a:r>
              <a:rPr lang="en-US" sz="1500" dirty="0"/>
              <a:t> </a:t>
            </a:r>
            <a:r>
              <a:rPr lang="en-US" sz="1500" dirty="0" err="1"/>
              <a:t>zararlı</a:t>
            </a:r>
            <a:r>
              <a:rPr lang="en-US" sz="1500" dirty="0"/>
              <a:t> </a:t>
            </a:r>
            <a:r>
              <a:rPr lang="en-US" sz="1500" dirty="0" err="1"/>
              <a:t>etkilerden</a:t>
            </a:r>
            <a:r>
              <a:rPr lang="en-US" sz="1500" dirty="0"/>
              <a:t>, </a:t>
            </a:r>
            <a:r>
              <a:rPr lang="en-US" sz="1500" dirty="0" err="1"/>
              <a:t>tahriplerden</a:t>
            </a:r>
            <a:r>
              <a:rPr lang="en-US" sz="1500" dirty="0"/>
              <a:t> </a:t>
            </a:r>
            <a:r>
              <a:rPr lang="en-US" sz="1500" dirty="0" err="1"/>
              <a:t>ve</a:t>
            </a:r>
            <a:r>
              <a:rPr lang="en-US" sz="1500" dirty="0"/>
              <a:t> yok </a:t>
            </a:r>
            <a:r>
              <a:rPr lang="en-US" sz="1500" dirty="0" err="1"/>
              <a:t>edilmesinden</a:t>
            </a:r>
            <a:r>
              <a:rPr lang="en-US" sz="1500" dirty="0"/>
              <a:t> </a:t>
            </a:r>
            <a:r>
              <a:rPr lang="en-US" sz="1500" dirty="0" err="1"/>
              <a:t>korunması</a:t>
            </a:r>
            <a:r>
              <a:rPr lang="tr-TR" sz="1500" dirty="0"/>
              <a:t> </a:t>
            </a:r>
            <a:r>
              <a:rPr lang="en-US" sz="1500" dirty="0" err="1"/>
              <a:t>anlaşılmaktadır</a:t>
            </a:r>
            <a:r>
              <a:rPr lang="tr-TR" sz="1500" dirty="0"/>
              <a:t> (Çolak 2001).</a:t>
            </a:r>
            <a:endParaRPr lang="en-US" sz="1500" dirty="0"/>
          </a:p>
        </p:txBody>
      </p:sp>
    </p:spTree>
    <p:extLst>
      <p:ext uri="{BB962C8B-B14F-4D97-AF65-F5344CB8AC3E}">
        <p14:creationId xmlns:p14="http://schemas.microsoft.com/office/powerpoint/2010/main" val="210710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rmAutofit/>
          </a:bodyPr>
          <a:lstStyle/>
          <a:p>
            <a:pPr algn="ctr"/>
            <a:r>
              <a:rPr lang="tr-TR" sz="2700" dirty="0"/>
              <a:t>KORUMA KAVRAMI</a:t>
            </a:r>
          </a:p>
        </p:txBody>
      </p:sp>
      <p:sp>
        <p:nvSpPr>
          <p:cNvPr id="13" name="Dikdörtgen 12">
            <a:extLst>
              <a:ext uri="{FF2B5EF4-FFF2-40B4-BE49-F238E27FC236}">
                <a16:creationId xmlns:a16="http://schemas.microsoft.com/office/drawing/2014/main" id="{8C2E6A3B-B7F2-45B8-85B0-7975BF6427E6}"/>
              </a:ext>
            </a:extLst>
          </p:cNvPr>
          <p:cNvSpPr/>
          <p:nvPr/>
        </p:nvSpPr>
        <p:spPr>
          <a:xfrm>
            <a:off x="727627" y="1903170"/>
            <a:ext cx="7575451" cy="1338828"/>
          </a:xfrm>
          <a:prstGeom prst="rect">
            <a:avLst/>
          </a:prstGeom>
        </p:spPr>
        <p:txBody>
          <a:bodyPr wrap="square">
            <a:spAutoFit/>
          </a:bodyPr>
          <a:lstStyle/>
          <a:p>
            <a:pPr marL="214313" indent="-214313" algn="just">
              <a:buFont typeface="Wingdings" panose="05000000000000000000" pitchFamily="2" charset="2"/>
              <a:buChar char="Ø"/>
            </a:pPr>
            <a:r>
              <a:rPr lang="tr-TR" sz="1350" b="1" dirty="0"/>
              <a:t>Koruma kavramının </a:t>
            </a:r>
            <a:r>
              <a:rPr lang="tr-TR" sz="1350" dirty="0"/>
              <a:t>sözlük anlamı; bir kimseyi veya bir şeyi dış etkilerden, tehlikeden veya zor durumdan uzak tutmak, muhafaza etmektir. </a:t>
            </a:r>
          </a:p>
          <a:p>
            <a:pPr marL="214313" indent="-214313" algn="just">
              <a:buFont typeface="Wingdings" panose="05000000000000000000" pitchFamily="2" charset="2"/>
              <a:buChar char="Ø"/>
            </a:pPr>
            <a:r>
              <a:rPr lang="tr-TR" sz="1350" b="1" dirty="0"/>
              <a:t>Koruma; </a:t>
            </a:r>
            <a:r>
              <a:rPr lang="tr-TR" sz="1350" dirty="0"/>
              <a:t>geçmişin hatırda kalması için tarihsel belgelerin, insanların gereksinimlerini karşılayacak kaynakların, sanat eserlerinin, geleneklerin, düşüncelerin güvence altına alınması için gereklidir (Yüksel 1994).</a:t>
            </a:r>
          </a:p>
          <a:p>
            <a:pPr algn="just"/>
            <a:endParaRPr lang="en-US" sz="1350" dirty="0"/>
          </a:p>
        </p:txBody>
      </p:sp>
      <p:pic>
        <p:nvPicPr>
          <p:cNvPr id="19" name="Picture 2">
            <a:extLst>
              <a:ext uri="{FF2B5EF4-FFF2-40B4-BE49-F238E27FC236}">
                <a16:creationId xmlns:a16="http://schemas.microsoft.com/office/drawing/2014/main" id="{9DEEECCC-C3A1-45F1-97F7-A2C8C561A3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8317" y="3218915"/>
            <a:ext cx="5034396" cy="186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50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rmAutofit/>
          </a:bodyPr>
          <a:lstStyle/>
          <a:p>
            <a:pPr algn="ctr"/>
            <a:r>
              <a:rPr lang="tr-TR" sz="2700" dirty="0"/>
              <a:t>KORUMA KAVRAMI</a:t>
            </a:r>
          </a:p>
        </p:txBody>
      </p:sp>
      <p:sp>
        <p:nvSpPr>
          <p:cNvPr id="13" name="Dikdörtgen 12">
            <a:extLst>
              <a:ext uri="{FF2B5EF4-FFF2-40B4-BE49-F238E27FC236}">
                <a16:creationId xmlns:a16="http://schemas.microsoft.com/office/drawing/2014/main" id="{401664F3-1475-443C-A546-31C486A8121A}"/>
              </a:ext>
            </a:extLst>
          </p:cNvPr>
          <p:cNvSpPr/>
          <p:nvPr/>
        </p:nvSpPr>
        <p:spPr>
          <a:xfrm>
            <a:off x="727627" y="1903170"/>
            <a:ext cx="7575451" cy="1754326"/>
          </a:xfrm>
          <a:prstGeom prst="rect">
            <a:avLst/>
          </a:prstGeom>
        </p:spPr>
        <p:txBody>
          <a:bodyPr wrap="square">
            <a:spAutoFit/>
          </a:bodyPr>
          <a:lstStyle/>
          <a:p>
            <a:pPr marL="214313" indent="-214313" algn="just">
              <a:buFont typeface="Wingdings" panose="05000000000000000000" pitchFamily="2" charset="2"/>
              <a:buChar char="Ø"/>
            </a:pPr>
            <a:r>
              <a:rPr lang="tr-TR" sz="1350" dirty="0"/>
              <a:t>ICOMOS 1994’de </a:t>
            </a:r>
            <a:r>
              <a:rPr lang="tr-TR" sz="1350" b="1" dirty="0"/>
              <a:t>koruma kavramını; </a:t>
            </a:r>
            <a:r>
              <a:rPr lang="tr-TR" sz="1350" dirty="0"/>
              <a:t>kültürel mirasın anlaşılmasındaki, tarihinin ve anlamının bilinmesi, malzemelerinin korunmasının sağlanması, gerektiği gibi muhafaza edilmesi, restore edilmesi ve geliştirilmesi ile ilgili olan tüm çabalar olarak tanımlamıştır.</a:t>
            </a:r>
          </a:p>
          <a:p>
            <a:pPr marL="214313" indent="-214313" algn="just">
              <a:buFont typeface="Wingdings" panose="05000000000000000000" pitchFamily="2" charset="2"/>
              <a:buChar char="Ø"/>
            </a:pPr>
            <a:endParaRPr lang="en-US" sz="1350" dirty="0"/>
          </a:p>
          <a:p>
            <a:pPr marL="214313" indent="-214313" algn="just">
              <a:buFont typeface="Wingdings" panose="05000000000000000000" pitchFamily="2" charset="2"/>
              <a:buChar char="Ø"/>
            </a:pPr>
            <a:r>
              <a:rPr lang="tr-TR" sz="1350" dirty="0"/>
              <a:t>Türk Dil Kurumu sözlüğüne göre </a:t>
            </a:r>
            <a:r>
              <a:rPr lang="tr-TR" sz="1350" b="1" dirty="0"/>
              <a:t>koruma eylemi </a:t>
            </a:r>
            <a:r>
              <a:rPr lang="tr-TR" sz="1350" dirty="0"/>
              <a:t>‘Bir kimseyi veya bir şeyi dış etkilerden, tehlikeden, zor bir durumdan uzak tutmak, esirgemek, muhafaza etmek’ anlamındadır.</a:t>
            </a:r>
          </a:p>
          <a:p>
            <a:pPr algn="just"/>
            <a:endParaRPr lang="tr-TR" sz="1350" dirty="0"/>
          </a:p>
          <a:p>
            <a:pPr algn="just"/>
            <a:endParaRPr lang="en-US" sz="1350" dirty="0"/>
          </a:p>
        </p:txBody>
      </p:sp>
      <p:pic>
        <p:nvPicPr>
          <p:cNvPr id="19" name="Picture 2">
            <a:extLst>
              <a:ext uri="{FF2B5EF4-FFF2-40B4-BE49-F238E27FC236}">
                <a16:creationId xmlns:a16="http://schemas.microsoft.com/office/drawing/2014/main" id="{F002C947-29C9-4BA5-AEE0-463E9D4190E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9576" y="3353805"/>
            <a:ext cx="3591878" cy="187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82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rmAutofit/>
          </a:bodyPr>
          <a:lstStyle/>
          <a:p>
            <a:pPr algn="ctr"/>
            <a:r>
              <a:rPr lang="tr-TR" sz="2700" dirty="0"/>
              <a:t>KORUMA KAVRAMI</a:t>
            </a:r>
          </a:p>
        </p:txBody>
      </p:sp>
      <p:sp>
        <p:nvSpPr>
          <p:cNvPr id="13" name="Dikdörtgen 12">
            <a:extLst>
              <a:ext uri="{FF2B5EF4-FFF2-40B4-BE49-F238E27FC236}">
                <a16:creationId xmlns:a16="http://schemas.microsoft.com/office/drawing/2014/main" id="{9DB789FB-CAAA-475C-A9B1-67B943241B62}"/>
              </a:ext>
            </a:extLst>
          </p:cNvPr>
          <p:cNvSpPr/>
          <p:nvPr/>
        </p:nvSpPr>
        <p:spPr>
          <a:xfrm>
            <a:off x="727627" y="1903170"/>
            <a:ext cx="7575451" cy="1754326"/>
          </a:xfrm>
          <a:prstGeom prst="rect">
            <a:avLst/>
          </a:prstGeom>
        </p:spPr>
        <p:txBody>
          <a:bodyPr wrap="square">
            <a:spAutoFit/>
          </a:bodyPr>
          <a:lstStyle/>
          <a:p>
            <a:pPr marL="214313" indent="-214313" algn="just">
              <a:buFont typeface="Wingdings" panose="05000000000000000000" pitchFamily="2" charset="2"/>
              <a:buChar char="Ø"/>
            </a:pPr>
            <a:r>
              <a:rPr lang="tr-TR" sz="1350" dirty="0"/>
              <a:t>Kent bilimleri sözlüğüne göre </a:t>
            </a:r>
            <a:r>
              <a:rPr lang="tr-TR" sz="1350" b="1" dirty="0"/>
              <a:t>koruma; k</a:t>
            </a:r>
            <a:r>
              <a:rPr lang="tr-TR" sz="1350" dirty="0"/>
              <a:t>entlerin belli kesimlerinde yer alan tarihsel ve mimari değerleri yüksek yapıtlarla, anıtların ve doğal güzelliklerin -kentte bugün yaşayanlar gibi- gelecek kuşakların da yararlanması için her türlü yıkıcı, saldırgan ve dokuncalı eylemler karşısında güvence altına alınması şeklinde tanımlanmaktadır.</a:t>
            </a:r>
          </a:p>
          <a:p>
            <a:pPr marL="214313" indent="-214313" algn="just">
              <a:buFont typeface="Wingdings" panose="05000000000000000000" pitchFamily="2" charset="2"/>
              <a:buChar char="Ø"/>
            </a:pPr>
            <a:endParaRPr lang="en-US" sz="1350" dirty="0"/>
          </a:p>
          <a:p>
            <a:pPr marL="214313" indent="-214313" algn="just">
              <a:buFont typeface="Wingdings" panose="05000000000000000000" pitchFamily="2" charset="2"/>
              <a:buChar char="Ø"/>
            </a:pPr>
            <a:r>
              <a:rPr lang="tr-TR" sz="1350" dirty="0"/>
              <a:t>British Standart </a:t>
            </a:r>
            <a:r>
              <a:rPr lang="tr-TR" sz="1350" dirty="0" err="1"/>
              <a:t>Institute</a:t>
            </a:r>
            <a:r>
              <a:rPr lang="tr-TR" sz="1350" dirty="0"/>
              <a:t> (1998) tarafından </a:t>
            </a:r>
            <a:r>
              <a:rPr lang="tr-TR" sz="1350" b="1" dirty="0"/>
              <a:t>koruma; </a:t>
            </a:r>
            <a:r>
              <a:rPr lang="tr-TR" sz="1350" dirty="0"/>
              <a:t>yapıların, kültürel değerlerin, doğal kaynakların ve diğer kabul edilmiş kaynakların geleceği için geçmişten süregelen değerleri güven altına alma ve muhafaza etme eylemi olarak tanımlanmaktadır.</a:t>
            </a:r>
            <a:endParaRPr lang="en-US" sz="1350" dirty="0"/>
          </a:p>
        </p:txBody>
      </p:sp>
      <p:pic>
        <p:nvPicPr>
          <p:cNvPr id="19" name="Picture 2">
            <a:extLst>
              <a:ext uri="{FF2B5EF4-FFF2-40B4-BE49-F238E27FC236}">
                <a16:creationId xmlns:a16="http://schemas.microsoft.com/office/drawing/2014/main" id="{58E43327-6281-4A0B-A14C-53D7268464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75699" y="3711575"/>
            <a:ext cx="3279305" cy="165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4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rmAutofit/>
          </a:bodyPr>
          <a:lstStyle/>
          <a:p>
            <a:pPr algn="ctr"/>
            <a:r>
              <a:rPr lang="tr-TR" sz="2700" dirty="0"/>
              <a:t>KORUMA KAVRAMI</a:t>
            </a:r>
          </a:p>
        </p:txBody>
      </p:sp>
      <p:sp>
        <p:nvSpPr>
          <p:cNvPr id="11" name="Dikdörtgen 10">
            <a:extLst>
              <a:ext uri="{FF2B5EF4-FFF2-40B4-BE49-F238E27FC236}">
                <a16:creationId xmlns:a16="http://schemas.microsoft.com/office/drawing/2014/main" id="{F529DEF7-6D2E-4FF6-B44E-3678B9E9F94E}"/>
              </a:ext>
            </a:extLst>
          </p:cNvPr>
          <p:cNvSpPr/>
          <p:nvPr/>
        </p:nvSpPr>
        <p:spPr>
          <a:xfrm>
            <a:off x="727627" y="1903170"/>
            <a:ext cx="7575451" cy="1962076"/>
          </a:xfrm>
          <a:prstGeom prst="rect">
            <a:avLst/>
          </a:prstGeom>
        </p:spPr>
        <p:txBody>
          <a:bodyPr wrap="square">
            <a:spAutoFit/>
          </a:bodyPr>
          <a:lstStyle/>
          <a:p>
            <a:pPr marL="214313" indent="-214313" algn="just">
              <a:buFont typeface="Wingdings" panose="05000000000000000000" pitchFamily="2" charset="2"/>
              <a:buChar char="Ø"/>
            </a:pPr>
            <a:r>
              <a:rPr lang="tr-TR" sz="1350" dirty="0"/>
              <a:t>Korunan Alanların Tespit, Tescil ve Onayına İlişkin Usul ve Esaslara Dair Yönetmeliğin 4. maddesinde </a:t>
            </a:r>
            <a:r>
              <a:rPr lang="tr-TR" sz="1350" b="1" dirty="0"/>
              <a:t>korunan alan; </a:t>
            </a:r>
            <a:r>
              <a:rPr lang="tr-TR" sz="1350" dirty="0"/>
              <a:t>biyolojik çeşitliliğin, doğal ve bununla ilişkili kültürel kaynakların korunması ve devamlılığının sağlanması amacıyla ilgili mevzuata göre yönetilen; milli parklar, tabiat parkları, tabiat anıtları, tabiatı koruma alanları, doğal sit alanları, sulak alanlar, özel çevre koruma bölgeleri ve benzeri koruma statüsü bulunan kara, su ya da deniz alanlarını ifade etmektedir.</a:t>
            </a:r>
          </a:p>
          <a:p>
            <a:pPr marL="214313" indent="-214313" algn="just">
              <a:buFont typeface="Wingdings" panose="05000000000000000000" pitchFamily="2" charset="2"/>
              <a:buChar char="Ø"/>
            </a:pPr>
            <a:endParaRPr lang="en-US" sz="1350" dirty="0"/>
          </a:p>
          <a:p>
            <a:pPr algn="just"/>
            <a:endParaRPr lang="tr-TR" sz="1350" dirty="0"/>
          </a:p>
          <a:p>
            <a:endParaRPr lang="tr-TR" sz="1350" dirty="0"/>
          </a:p>
          <a:p>
            <a:endParaRPr lang="en-US" sz="1350" dirty="0"/>
          </a:p>
        </p:txBody>
      </p:sp>
      <p:pic>
        <p:nvPicPr>
          <p:cNvPr id="12" name="Picture 4" descr="Ä°lgili resim">
            <a:extLst>
              <a:ext uri="{FF2B5EF4-FFF2-40B4-BE49-F238E27FC236}">
                <a16:creationId xmlns:a16="http://schemas.microsoft.com/office/drawing/2014/main" id="{DF440024-E326-4FA2-AFA6-AA2E45FA3E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37843" y="3404230"/>
            <a:ext cx="3136845" cy="1745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orunan alan ile ilgili gÃ¶rsel sonucu">
            <a:extLst>
              <a:ext uri="{FF2B5EF4-FFF2-40B4-BE49-F238E27FC236}">
                <a16:creationId xmlns:a16="http://schemas.microsoft.com/office/drawing/2014/main" id="{3F5017EF-656F-465F-9B98-00F5CE10D0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4688" y="3413662"/>
            <a:ext cx="2617936" cy="174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7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6"/>
            <a:ext cx="8137603" cy="686099"/>
          </a:xfrm>
        </p:spPr>
        <p:txBody>
          <a:bodyPr anchor="t">
            <a:normAutofit/>
          </a:bodyPr>
          <a:lstStyle/>
          <a:p>
            <a:pPr algn="ctr"/>
            <a:r>
              <a:rPr lang="tr-TR" sz="2700" dirty="0"/>
              <a:t>KORUMA KAVRAMI</a:t>
            </a:r>
          </a:p>
        </p:txBody>
      </p:sp>
      <p:sp>
        <p:nvSpPr>
          <p:cNvPr id="9" name="İçerik Yer Tutucusu 2"/>
          <p:cNvSpPr>
            <a:spLocks noGrp="1"/>
          </p:cNvSpPr>
          <p:nvPr>
            <p:ph idx="1"/>
          </p:nvPr>
        </p:nvSpPr>
        <p:spPr>
          <a:xfrm>
            <a:off x="782857" y="1914548"/>
            <a:ext cx="7520222" cy="3373284"/>
          </a:xfrm>
        </p:spPr>
        <p:txBody>
          <a:bodyPr anchor="t">
            <a:noAutofit/>
          </a:bodyPr>
          <a:lstStyle/>
          <a:p>
            <a:pPr marL="214313" indent="-214313" algn="just">
              <a:buFont typeface="Wingdings" panose="05000000000000000000" pitchFamily="2" charset="2"/>
              <a:buChar char="Ø"/>
            </a:pPr>
            <a:r>
              <a:rPr lang="tr-TR" sz="1500" dirty="0"/>
              <a:t>Kültür ve Tabiat Varlıklarını Koruma Kanununun 3. maddesinde «Taşınmaz kültür ve tabiat varlıklarının muhafazaları veya tarihi çevre içinde korunmalarında etkinlik taşıyan korunması zorunlu olan alan» şeklinde tanımlanmaktadır.</a:t>
            </a:r>
            <a:endParaRPr lang="en-US" sz="1500" dirty="0"/>
          </a:p>
          <a:p>
            <a:pPr marL="214313" indent="-214313" algn="just">
              <a:buFont typeface="Wingdings" panose="05000000000000000000" pitchFamily="2" charset="2"/>
              <a:buChar char="Ø"/>
            </a:pPr>
            <a:endParaRPr lang="tr-TR" sz="1500" dirty="0"/>
          </a:p>
          <a:p>
            <a:pPr marL="214313" indent="-214313" algn="just">
              <a:buFont typeface="Wingdings" panose="05000000000000000000" pitchFamily="2" charset="2"/>
              <a:buChar char="Ø"/>
            </a:pPr>
            <a:r>
              <a:rPr lang="tr-TR" sz="1500" dirty="0"/>
              <a:t>Korunan Alanların Tespit, Tescil ve Onayına İlişkin Usul ve Esaslara Dair Yönetmeliğin 4. maddesinde «Taşınmaz tabiat varlıklarının muhafazaları veya tabii çevre içinde korunmalarında etkinlik taşıyan korunması zorunlu olan alan» olarak tanımlanmıştır.</a:t>
            </a:r>
            <a:endParaRPr lang="en-US" sz="1500" dirty="0"/>
          </a:p>
        </p:txBody>
      </p:sp>
    </p:spTree>
    <p:extLst>
      <p:ext uri="{BB962C8B-B14F-4D97-AF65-F5344CB8AC3E}">
        <p14:creationId xmlns:p14="http://schemas.microsoft.com/office/powerpoint/2010/main" val="153205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12487</TotalTime>
  <Words>708</Words>
  <Application>Microsoft Office PowerPoint</Application>
  <PresentationFormat>Ekran Gösterisi (4:3)</PresentationFormat>
  <Paragraphs>39</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9</vt:i4>
      </vt:variant>
    </vt:vector>
  </HeadingPairs>
  <TitlesOfParts>
    <vt:vector size="18" baseType="lpstr">
      <vt:lpstr>ＭＳ Ｐゴシック</vt:lpstr>
      <vt:lpstr>Arial</vt:lpstr>
      <vt:lpstr>Calibri</vt:lpstr>
      <vt:lpstr>Century Gothic</vt:lpstr>
      <vt:lpstr>Times New Roman</vt:lpstr>
      <vt:lpstr>Wingdings</vt:lpstr>
      <vt:lpstr>ekonomi</vt:lpstr>
      <vt:lpstr>1_Rics</vt:lpstr>
      <vt:lpstr>h.t.</vt:lpstr>
      <vt:lpstr>PowerPoint Sunusu</vt:lpstr>
      <vt:lpstr>DOĞAL VE KÜLTÜREL KORUMA NEDEN ÖNEMLİ?</vt:lpstr>
      <vt:lpstr>DOĞAL VE KÜLTÜREL KORUMA NEDEN ÖNEMLİ?</vt:lpstr>
      <vt:lpstr>KORUMA KAVRAMI</vt:lpstr>
      <vt:lpstr>KORUMA KAVRAMI</vt:lpstr>
      <vt:lpstr>KORUMA KAVRAMI</vt:lpstr>
      <vt:lpstr>KORUMA KAVRAMI</vt:lpstr>
      <vt:lpstr>KORUMA KAVRAMI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812</cp:revision>
  <cp:lastPrinted>2016-10-24T07:53:35Z</cp:lastPrinted>
  <dcterms:created xsi:type="dcterms:W3CDTF">2016-09-18T09:35:24Z</dcterms:created>
  <dcterms:modified xsi:type="dcterms:W3CDTF">2020-02-25T14:40:13Z</dcterms:modified>
</cp:coreProperties>
</file>