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74844D4-E267-4C87-B7F3-06C7995FA2CF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C27A44E-8BF9-4D6D-97E2-4BF5DE5FEA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3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smtClean="0"/>
              <a:t> diferente</a:t>
            </a:r>
          </a:p>
          <a:p>
            <a:r>
              <a:rPr lang="es-ES_tradnl" dirty="0" smtClean="0"/>
              <a:t> subterráneo</a:t>
            </a:r>
          </a:p>
          <a:p>
            <a:r>
              <a:rPr lang="es-ES_tradnl" dirty="0" smtClean="0"/>
              <a:t> compatible</a:t>
            </a:r>
          </a:p>
          <a:p>
            <a:r>
              <a:rPr lang="es-ES_tradnl" dirty="0" smtClean="0"/>
              <a:t> milagro</a:t>
            </a:r>
          </a:p>
          <a:p>
            <a:r>
              <a:rPr lang="es-ES_tradnl" dirty="0" smtClean="0"/>
              <a:t> longevo</a:t>
            </a:r>
          </a:p>
          <a:p>
            <a:r>
              <a:rPr lang="es-ES_tradnl" dirty="0" smtClean="0"/>
              <a:t> francés</a:t>
            </a:r>
          </a:p>
          <a:p>
            <a:r>
              <a:rPr lang="es-ES_tradnl" dirty="0" smtClean="0"/>
              <a:t> cromosoma</a:t>
            </a:r>
          </a:p>
          <a:p>
            <a:r>
              <a:rPr lang="es-ES_tradnl" dirty="0" smtClean="0"/>
              <a:t> plátano</a:t>
            </a:r>
          </a:p>
          <a:p>
            <a:r>
              <a:rPr lang="es-ES_tradnl" dirty="0" smtClean="0"/>
              <a:t> glándula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Repaso. Divide en sílabas las siguientes palabras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/>
              <a:t> emplatar</a:t>
            </a:r>
          </a:p>
          <a:p>
            <a:r>
              <a:rPr lang="es-ES_tradnl" dirty="0" smtClean="0"/>
              <a:t> complicado</a:t>
            </a:r>
          </a:p>
          <a:p>
            <a:r>
              <a:rPr lang="es-ES_tradnl" dirty="0" smtClean="0"/>
              <a:t> misterioso</a:t>
            </a:r>
          </a:p>
          <a:p>
            <a:r>
              <a:rPr lang="es-ES_tradnl" dirty="0" smtClean="0"/>
              <a:t> sugerencia</a:t>
            </a:r>
          </a:p>
          <a:p>
            <a:r>
              <a:rPr lang="es-ES_tradnl" dirty="0" smtClean="0"/>
              <a:t> Espronceda</a:t>
            </a:r>
          </a:p>
          <a:p>
            <a:r>
              <a:rPr lang="es-ES_tradnl" dirty="0" smtClean="0"/>
              <a:t> mujeriego</a:t>
            </a:r>
          </a:p>
          <a:p>
            <a:r>
              <a:rPr lang="es-ES_tradnl" dirty="0" smtClean="0"/>
              <a:t> caricia</a:t>
            </a:r>
          </a:p>
          <a:p>
            <a:r>
              <a:rPr lang="es-ES_tradnl" dirty="0" smtClean="0"/>
              <a:t> bolígrafo</a:t>
            </a:r>
          </a:p>
          <a:p>
            <a:r>
              <a:rPr lang="es-ES_tradnl" dirty="0" smtClean="0"/>
              <a:t> conseguido</a:t>
            </a:r>
          </a:p>
          <a:p>
            <a:r>
              <a:rPr lang="es-ES_tradnl" dirty="0" smtClean="0"/>
              <a:t> padrino</a:t>
            </a:r>
          </a:p>
          <a:p>
            <a:r>
              <a:rPr lang="es-ES_tradnl" dirty="0" smtClean="0"/>
              <a:t> sonámbulo</a:t>
            </a:r>
          </a:p>
          <a:p>
            <a:r>
              <a:rPr lang="es-ES_tradnl" dirty="0" smtClean="0"/>
              <a:t> monstruoso</a:t>
            </a:r>
          </a:p>
          <a:p>
            <a:r>
              <a:rPr lang="es-ES_tradnl" dirty="0" smtClean="0"/>
              <a:t> cotillear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r>
              <a:rPr lang="es-ES_tradnl" dirty="0" smtClean="0"/>
              <a:t>Reglas de acentuación. Términos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256584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 </a:t>
            </a:r>
            <a:r>
              <a:rPr lang="es-ES_tradnl" b="1" dirty="0" smtClean="0"/>
              <a:t>sílaba tónica: </a:t>
            </a:r>
            <a:r>
              <a:rPr lang="es-ES_tradnl" dirty="0" smtClean="0"/>
              <a:t>dentro de una palabra, es la sílaba que lleva el acento prosódico y, por tanto, se pronuncia con mayor intensidad. </a:t>
            </a:r>
          </a:p>
          <a:p>
            <a:pPr>
              <a:buNone/>
            </a:pPr>
            <a:r>
              <a:rPr lang="es-ES_tradnl" dirty="0" smtClean="0"/>
              <a:t>	-  En ocasiones suele marcarse con la tilde ortográfica (dependiendo de las reglas de acentuación de la palabra)</a:t>
            </a:r>
          </a:p>
          <a:p>
            <a:pPr>
              <a:buNone/>
            </a:pPr>
            <a:r>
              <a:rPr lang="es-ES_tradnl" dirty="0" smtClean="0"/>
              <a:t>	-  Solamente hay una sílaba tónica en cada palabra.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Ej. casa      división silábica: ca-sa  (2 sílabas)</a:t>
            </a:r>
          </a:p>
          <a:p>
            <a:pPr>
              <a:buNone/>
            </a:pPr>
            <a:r>
              <a:rPr lang="es-ES_tradnl" dirty="0" smtClean="0"/>
              <a:t>			sílaba tónica: </a:t>
            </a:r>
            <a:r>
              <a:rPr lang="es-ES_tradnl" b="1" dirty="0" smtClean="0"/>
              <a:t>ca</a:t>
            </a:r>
            <a:r>
              <a:rPr lang="es-ES_tradnl" dirty="0" smtClean="0"/>
              <a:t>-sa 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920880" cy="4800600"/>
          </a:xfrm>
        </p:spPr>
        <p:txBody>
          <a:bodyPr/>
          <a:lstStyle/>
          <a:p>
            <a:r>
              <a:rPr lang="es-ES_tradnl" dirty="0" smtClean="0"/>
              <a:t> </a:t>
            </a:r>
            <a:r>
              <a:rPr lang="es-ES_tradnl" b="1" dirty="0" smtClean="0"/>
              <a:t>sílaba átona</a:t>
            </a:r>
            <a:r>
              <a:rPr lang="es-ES_tradnl" dirty="0" smtClean="0"/>
              <a:t>: el resto de sílabas que no contienen el acento prosódico y se pronuncian con menor intensidad. Sílaba débil.</a:t>
            </a:r>
          </a:p>
          <a:p>
            <a:endParaRPr lang="es-ES_tradnl" dirty="0" smtClean="0"/>
          </a:p>
          <a:p>
            <a:pPr>
              <a:buNone/>
            </a:pPr>
            <a:r>
              <a:rPr lang="es-ES_tradnl" dirty="0" smtClean="0"/>
              <a:t>Ej. casado   división silábica: ca-sa-do (3)</a:t>
            </a:r>
          </a:p>
          <a:p>
            <a:pPr>
              <a:buNone/>
            </a:pPr>
            <a:r>
              <a:rPr lang="es-ES_tradnl" dirty="0" smtClean="0"/>
              <a:t>			  sílaba tónica: ca-</a:t>
            </a:r>
            <a:r>
              <a:rPr lang="es-ES_tradnl" b="1" dirty="0" smtClean="0"/>
              <a:t>sa</a:t>
            </a:r>
            <a:r>
              <a:rPr lang="es-ES_tradnl" dirty="0" smtClean="0"/>
              <a:t>-do</a:t>
            </a:r>
          </a:p>
          <a:p>
            <a:pPr>
              <a:buNone/>
            </a:pPr>
            <a:r>
              <a:rPr lang="es-ES_tradnl" dirty="0" smtClean="0"/>
              <a:t>			  sílabas átonas: </a:t>
            </a:r>
            <a:r>
              <a:rPr lang="es-ES_tradnl" b="1" dirty="0" smtClean="0"/>
              <a:t>ca</a:t>
            </a:r>
            <a:r>
              <a:rPr lang="es-ES_tradnl" dirty="0" smtClean="0"/>
              <a:t>-sa-</a:t>
            </a:r>
            <a:r>
              <a:rPr lang="es-ES_tradnl" b="1" dirty="0" smtClean="0"/>
              <a:t>do</a:t>
            </a:r>
            <a:r>
              <a:rPr lang="es-ES_tradnl" dirty="0" smtClean="0"/>
              <a:t>  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s-ES_tradnl" dirty="0" smtClean="0"/>
              <a:t>Reglas de acentuación. Términos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922114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Práctica. Divide en sílabas e identifica la tónica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12776"/>
            <a:ext cx="7498080" cy="5184576"/>
          </a:xfrm>
        </p:spPr>
        <p:txBody>
          <a:bodyPr/>
          <a:lstStyle/>
          <a:p>
            <a:r>
              <a:rPr lang="es-ES_tradnl" dirty="0" smtClean="0"/>
              <a:t> socorrido</a:t>
            </a:r>
          </a:p>
          <a:p>
            <a:r>
              <a:rPr lang="es-ES_tradnl" dirty="0" smtClean="0"/>
              <a:t> casamiento</a:t>
            </a:r>
          </a:p>
          <a:p>
            <a:r>
              <a:rPr lang="es-ES_tradnl" dirty="0" smtClean="0"/>
              <a:t> castillo</a:t>
            </a:r>
          </a:p>
          <a:p>
            <a:r>
              <a:rPr lang="es-ES_tradnl" dirty="0" smtClean="0"/>
              <a:t> fantástico</a:t>
            </a:r>
          </a:p>
          <a:p>
            <a:r>
              <a:rPr lang="es-ES_tradnl" dirty="0" smtClean="0"/>
              <a:t> zapatillas</a:t>
            </a:r>
          </a:p>
          <a:p>
            <a:r>
              <a:rPr lang="es-ES_tradnl" dirty="0" smtClean="0"/>
              <a:t> tararear</a:t>
            </a:r>
          </a:p>
          <a:p>
            <a:r>
              <a:rPr lang="es-ES_tradnl" dirty="0" smtClean="0"/>
              <a:t> obstáculo</a:t>
            </a:r>
          </a:p>
          <a:p>
            <a:r>
              <a:rPr lang="es-ES_tradnl" dirty="0" smtClean="0"/>
              <a:t> correría</a:t>
            </a:r>
          </a:p>
          <a:p>
            <a:r>
              <a:rPr lang="es-ES_tradnl" dirty="0" smtClean="0"/>
              <a:t> muerto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6120680"/>
          </a:xfrm>
        </p:spPr>
        <p:txBody>
          <a:bodyPr>
            <a:normAutofit fontScale="77500" lnSpcReduction="20000"/>
          </a:bodyPr>
          <a:lstStyle/>
          <a:p>
            <a:r>
              <a:rPr lang="es-ES_tradnl" dirty="0" smtClean="0"/>
              <a:t> confiado</a:t>
            </a:r>
          </a:p>
          <a:p>
            <a:r>
              <a:rPr lang="es-ES_tradnl" dirty="0" smtClean="0"/>
              <a:t> surfista</a:t>
            </a:r>
          </a:p>
          <a:p>
            <a:r>
              <a:rPr lang="es-ES_tradnl" dirty="0" smtClean="0"/>
              <a:t> quebrantar</a:t>
            </a:r>
          </a:p>
          <a:p>
            <a:r>
              <a:rPr lang="es-ES_tradnl" dirty="0" smtClean="0"/>
              <a:t> alrededor</a:t>
            </a:r>
          </a:p>
          <a:p>
            <a:r>
              <a:rPr lang="es-ES_tradnl" dirty="0" smtClean="0"/>
              <a:t> costumbre</a:t>
            </a:r>
          </a:p>
          <a:p>
            <a:r>
              <a:rPr lang="es-ES_tradnl" dirty="0" smtClean="0"/>
              <a:t> María</a:t>
            </a:r>
          </a:p>
          <a:p>
            <a:r>
              <a:rPr lang="es-ES_tradnl" dirty="0" smtClean="0"/>
              <a:t> caótico</a:t>
            </a:r>
          </a:p>
          <a:p>
            <a:r>
              <a:rPr lang="es-ES_tradnl" dirty="0" smtClean="0"/>
              <a:t> ahorrar</a:t>
            </a:r>
          </a:p>
          <a:p>
            <a:r>
              <a:rPr lang="es-ES_tradnl" dirty="0" smtClean="0"/>
              <a:t> enriquecer</a:t>
            </a:r>
          </a:p>
          <a:p>
            <a:r>
              <a:rPr lang="es-ES_tradnl" dirty="0" smtClean="0"/>
              <a:t> incomprensivo</a:t>
            </a:r>
          </a:p>
          <a:p>
            <a:r>
              <a:rPr lang="es-ES_tradnl" dirty="0" smtClean="0"/>
              <a:t> rechoncho</a:t>
            </a:r>
          </a:p>
          <a:p>
            <a:r>
              <a:rPr lang="es-ES_tradnl" dirty="0" smtClean="0"/>
              <a:t> lectura</a:t>
            </a:r>
          </a:p>
          <a:p>
            <a:r>
              <a:rPr lang="es-ES_tradnl" dirty="0" smtClean="0"/>
              <a:t> magnífico</a:t>
            </a:r>
          </a:p>
          <a:p>
            <a:r>
              <a:rPr lang="es-ES_tradnl" dirty="0" smtClean="0"/>
              <a:t> supremo</a:t>
            </a:r>
          </a:p>
          <a:p>
            <a:r>
              <a:rPr lang="es-ES_tradnl" dirty="0" smtClean="0"/>
              <a:t> aéreo</a:t>
            </a:r>
          </a:p>
          <a:p>
            <a:r>
              <a:rPr lang="es-ES_tradnl" dirty="0" smtClean="0"/>
              <a:t> teatro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</TotalTime>
  <Words>185</Words>
  <Application>Microsoft Office PowerPoint</Application>
  <PresentationFormat>Ekran Gösterisi 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Gündönümü</vt:lpstr>
      <vt:lpstr>İSP 221  Ortografía y Fonética         Clase 3  </vt:lpstr>
      <vt:lpstr>Repaso. Divide en sílabas las siguientes palabras</vt:lpstr>
      <vt:lpstr>Slayt 3</vt:lpstr>
      <vt:lpstr>Reglas de acentuación. Términos</vt:lpstr>
      <vt:lpstr>Reglas de acentuación. Términos</vt:lpstr>
      <vt:lpstr>Práctica. Divide en sílabas e identifica la tónica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İSP 221  Ortografía y Fonética         Clase 3  </dc:title>
  <dc:creator>reşat</dc:creator>
  <cp:lastModifiedBy>reşat</cp:lastModifiedBy>
  <cp:revision>7</cp:revision>
  <dcterms:created xsi:type="dcterms:W3CDTF">2019-03-20T12:00:56Z</dcterms:created>
  <dcterms:modified xsi:type="dcterms:W3CDTF">2019-03-25T21:06:42Z</dcterms:modified>
</cp:coreProperties>
</file>