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5"/>
  </p:notesMasterIdLst>
  <p:sldIdLst>
    <p:sldId id="256" r:id="rId2"/>
    <p:sldId id="257" r:id="rId3"/>
    <p:sldId id="258" r:id="rId4"/>
    <p:sldId id="266" r:id="rId5"/>
    <p:sldId id="310" r:id="rId6"/>
    <p:sldId id="311" r:id="rId7"/>
    <p:sldId id="312" r:id="rId8"/>
    <p:sldId id="313" r:id="rId9"/>
    <p:sldId id="314" r:id="rId10"/>
    <p:sldId id="315" r:id="rId11"/>
    <p:sldId id="267" r:id="rId12"/>
    <p:sldId id="268" r:id="rId13"/>
    <p:sldId id="287" r:id="rId14"/>
    <p:sldId id="293" r:id="rId15"/>
    <p:sldId id="295" r:id="rId16"/>
    <p:sldId id="297" r:id="rId17"/>
    <p:sldId id="298" r:id="rId18"/>
    <p:sldId id="299" r:id="rId19"/>
    <p:sldId id="300" r:id="rId20"/>
    <p:sldId id="302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A35A0-B8D3-4EAC-801D-86590F97A388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337E7-16D9-40C3-91E3-2C83362D74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59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ED24-90F0-45AA-83D7-EC2D531F7176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318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CE6-E9D1-4ABB-9703-A87F73D5634F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56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AB03-3861-437D-858D-72C3A3F751FB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550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BA96-0921-4C37-936B-EA16C183D5FE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1694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8F0-E8CF-4EB5-80F7-D0945EC04A10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528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48B8-7BE3-4134-94B1-4B73A192328A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347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E3DD-A5EC-463B-9B48-A4EE863A439A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0050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A6B-07AE-4974-98BE-DA980F4BE864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845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F223-2654-435D-A891-93014989D923}" type="datetime1">
              <a:rPr lang="tr-TR" altLang="tr-TR" smtClean="0"/>
              <a:t>22.06.2018</a:t>
            </a:fld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806E0-2BD8-473F-A744-E9ABB1AE68B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778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BFBD-0AFD-4430-9715-9458E39AFD22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72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7C0-B1C3-4FF5-89E1-DF4764694EAA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5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2DBB-9296-4B3C-A78B-0D22A1A61E3C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92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CB0F-099C-4C3A-ABCD-0802F9414C3E}" type="datetime1">
              <a:rPr lang="tr-TR" smtClean="0"/>
              <a:t>22.06.2018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62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311A-6EFF-4194-A388-4A8E1447237A}" type="datetime1">
              <a:rPr lang="tr-TR" smtClean="0"/>
              <a:t>22.06.2018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43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C007-2564-40EF-BB67-1149329E8262}" type="datetime1">
              <a:rPr lang="tr-TR" smtClean="0"/>
              <a:t>22.06.2018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55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5757-F58A-4183-A865-7EA8609BDCC5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25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0C15-9778-437F-ABFD-2E013245B19C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88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50915-599B-4A87-8F0A-13225BA709E6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7D3F23-6F36-429A-8A5D-1C08F994D8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55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981076"/>
            <a:ext cx="6400800" cy="4657725"/>
          </a:xfrm>
        </p:spPr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sz="4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ÜST EKSTREMİTE</a:t>
            </a:r>
          </a:p>
          <a:p>
            <a:pPr eaLnBrk="1" hangingPunct="1"/>
            <a:r>
              <a:rPr lang="tr-TR" altLang="tr-TR" sz="4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PROTEZLERİ</a:t>
            </a:r>
          </a:p>
          <a:p>
            <a:pPr eaLnBrk="1" hangingPunct="1"/>
            <a:endParaRPr lang="tr-TR" altLang="tr-TR" sz="4400" dirty="0">
              <a:solidFill>
                <a:schemeClr val="hlink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tr-TR" altLang="tr-TR" sz="1800" dirty="0">
              <a:latin typeface="Comic Sans MS" panose="030F0702030302020204" pitchFamily="66" charset="0"/>
            </a:endParaRPr>
          </a:p>
          <a:p>
            <a:pPr algn="r" eaLnBrk="1" hangingPunct="1"/>
            <a:r>
              <a:rPr lang="tr-TR" altLang="tr-TR" sz="2400" dirty="0">
                <a:latin typeface="Comic Sans MS" panose="030F0702030302020204" pitchFamily="66" charset="0"/>
              </a:rPr>
              <a:t>FZT. SEHER 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EROL ÇELİK</a:t>
            </a:r>
            <a:endParaRPr lang="tr-TR" alt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3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Hibrid</a:t>
            </a:r>
            <a:r>
              <a:rPr lang="tr-TR" altLang="tr-TR" dirty="0" smtClean="0">
                <a:latin typeface="Comic Sans MS" panose="030F0702030302020204" pitchFamily="66" charset="0"/>
              </a:rPr>
              <a:t> Protezler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anose="030F0702030302020204" pitchFamily="66" charset="0"/>
              </a:rPr>
              <a:t>Mekanik + elektrik kontrolü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9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620713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Üst </a:t>
            </a:r>
            <a:r>
              <a:rPr lang="tr-TR" altLang="tr-TR" sz="3200" dirty="0" err="1">
                <a:solidFill>
                  <a:schemeClr val="accent1"/>
                </a:solidFill>
                <a:latin typeface="Comic Sans MS" panose="030F0702030302020204" pitchFamily="66" charset="0"/>
              </a:rPr>
              <a:t>ektremite</a:t>
            </a:r>
            <a:r>
              <a:rPr lang="tr-TR" altLang="tr-TR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protezleri 4 ana kısımdan oluşur.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857375" y="2289175"/>
            <a:ext cx="9872663" cy="34734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1-Terminal uç</a:t>
            </a:r>
          </a:p>
          <a:p>
            <a:pPr eaLnBrk="1" hangingPunct="1">
              <a:buFontTx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2-Kovan(soket)</a:t>
            </a:r>
          </a:p>
          <a:p>
            <a:pPr eaLnBrk="1" hangingPunct="1">
              <a:buFontTx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3-Birleştirici kısımlar(dirsek, omuz ve el bileği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üniti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ve modüler tüp)</a:t>
            </a:r>
          </a:p>
          <a:p>
            <a:pPr eaLnBrk="1" hangingPunct="1">
              <a:buFontTx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4-Bağ ve kontrol sistemleri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66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67912" y="162148"/>
            <a:ext cx="8911687" cy="466502"/>
          </a:xfrm>
        </p:spPr>
        <p:txBody>
          <a:bodyPr/>
          <a:lstStyle/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Terminal Uç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900363" y="509699"/>
            <a:ext cx="7929563" cy="4382459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tr-TR" altLang="tr-TR" dirty="0" smtClean="0">
                <a:latin typeface="Comic Sans MS" panose="030F0702030302020204" pitchFamily="66" charset="0"/>
              </a:rPr>
              <a:t>2’ye ayrılır:</a:t>
            </a:r>
          </a:p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Pasif Terminal Uçlar</a:t>
            </a:r>
            <a:r>
              <a:rPr lang="tr-TR" altLang="tr-TR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tr-TR" altLang="tr-TR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Kozmetik eller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tr-TR" altLang="tr-TR" sz="18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1800" dirty="0">
                <a:latin typeface="Comic Sans MS" panose="030F0702030302020204" pitchFamily="66" charset="0"/>
              </a:rPr>
              <a:t>Çengel eller</a:t>
            </a:r>
          </a:p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Aktif Terminal Uçlar </a:t>
            </a:r>
            <a:r>
              <a:rPr lang="tr-TR" altLang="tr-TR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Vücut gücüyle kontrol edilen eller (kablo </a:t>
            </a:r>
            <a:r>
              <a:rPr lang="tr-TR" altLang="tr-TR" sz="18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aktivasyonlu</a:t>
            </a: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</a:p>
          <a:p>
            <a:pPr marL="914400" lvl="2" indent="0">
              <a:buNone/>
            </a:pP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1. Kozmetik eller</a:t>
            </a:r>
          </a:p>
          <a:p>
            <a:pPr marL="1528763" lvl="2">
              <a:buFont typeface="Wingdings" panose="05000000000000000000" pitchFamily="2" charset="2"/>
              <a:buChar char="§"/>
            </a:pP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İstemli </a:t>
            </a:r>
            <a:r>
              <a:rPr lang="tr-TR" altLang="tr-TR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açılan </a:t>
            </a:r>
            <a:r>
              <a:rPr lang="tr-TR" altLang="tr-TR" sz="1800" dirty="0">
                <a:latin typeface="Comic Sans MS" panose="030F0702030302020204" pitchFamily="66" charset="0"/>
              </a:rPr>
              <a:t>terminal uçlar</a:t>
            </a:r>
          </a:p>
          <a:p>
            <a:pPr marL="1528763" lvl="2">
              <a:buFont typeface="Wingdings" panose="05000000000000000000" pitchFamily="2" charset="2"/>
              <a:buChar char="§"/>
            </a:pPr>
            <a:r>
              <a:rPr lang="tr-TR" altLang="tr-TR" sz="1800" dirty="0">
                <a:latin typeface="Comic Sans MS" panose="030F0702030302020204" pitchFamily="66" charset="0"/>
              </a:rPr>
              <a:t>İstemli kapanan terminal </a:t>
            </a:r>
            <a:r>
              <a:rPr lang="tr-TR" altLang="tr-TR" sz="1800" dirty="0" smtClean="0">
                <a:latin typeface="Comic Sans MS" panose="030F0702030302020204" pitchFamily="66" charset="0"/>
              </a:rPr>
              <a:t>uçlar</a:t>
            </a:r>
            <a:endParaRPr lang="tr-TR" altLang="tr-TR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r>
              <a:rPr lang="tr-TR" altLang="tr-TR" sz="1800" dirty="0" smtClean="0">
                <a:latin typeface="Comic Sans MS" panose="030F0702030302020204" pitchFamily="66" charset="0"/>
              </a:rPr>
              <a:t>2.  </a:t>
            </a:r>
            <a:r>
              <a:rPr lang="tr-TR" altLang="tr-TR" sz="1800" dirty="0">
                <a:latin typeface="Comic Sans MS" panose="030F0702030302020204" pitchFamily="66" charset="0"/>
              </a:rPr>
              <a:t>Çengel eller</a:t>
            </a:r>
          </a:p>
          <a:p>
            <a:pPr marL="1528763" lvl="2" eaLnBrk="1" hangingPunct="1">
              <a:buFont typeface="Wingdings" panose="05000000000000000000" pitchFamily="2" charset="2"/>
              <a:buChar char="§"/>
            </a:pP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İstemli </a:t>
            </a:r>
            <a:r>
              <a:rPr lang="tr-TR" altLang="tr-TR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açılan </a:t>
            </a:r>
            <a:r>
              <a:rPr lang="tr-TR" altLang="tr-TR" sz="1800" dirty="0">
                <a:latin typeface="Comic Sans MS" panose="030F0702030302020204" pitchFamily="66" charset="0"/>
              </a:rPr>
              <a:t>terminal uçlar</a:t>
            </a:r>
          </a:p>
          <a:p>
            <a:pPr marL="1528763" lvl="2" eaLnBrk="1" hangingPunct="1">
              <a:buFont typeface="Wingdings" panose="05000000000000000000" pitchFamily="2" charset="2"/>
              <a:buChar char="§"/>
            </a:pPr>
            <a:r>
              <a:rPr lang="tr-TR" altLang="tr-TR" sz="1800" dirty="0">
                <a:latin typeface="Comic Sans MS" panose="030F0702030302020204" pitchFamily="66" charset="0"/>
              </a:rPr>
              <a:t>İstemli kapanan terminal </a:t>
            </a:r>
            <a:r>
              <a:rPr lang="tr-TR" altLang="tr-TR" sz="1800" dirty="0" smtClean="0">
                <a:latin typeface="Comic Sans MS" panose="030F0702030302020204" pitchFamily="66" charset="0"/>
              </a:rPr>
              <a:t>uçlar</a:t>
            </a:r>
            <a:endParaRPr lang="tr-TR" altLang="tr-TR" sz="1800" dirty="0">
              <a:latin typeface="Comic Sans MS" panose="030F0702030302020204" pitchFamily="66" charset="0"/>
            </a:endParaRPr>
          </a:p>
          <a:p>
            <a:pPr marL="1343025" lvl="2" indent="-342900">
              <a:buFont typeface="Wingdings" panose="05000000000000000000" pitchFamily="2" charset="2"/>
              <a:buChar char="q"/>
            </a:pPr>
            <a:r>
              <a:rPr lang="tr-TR" altLang="tr-TR" sz="18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Eksternal</a:t>
            </a: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güçle </a:t>
            </a:r>
            <a:r>
              <a:rPr lang="tr-TR" altLang="tr-TR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kontrol edilen </a:t>
            </a: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eller (Elektronik kontrollü eller)</a:t>
            </a:r>
          </a:p>
          <a:p>
            <a:pPr marL="1000125" lvl="2" indent="0">
              <a:buNone/>
            </a:pP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1. </a:t>
            </a:r>
            <a:r>
              <a:rPr lang="tr-TR" altLang="tr-TR" sz="18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Myoelektrik</a:t>
            </a: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eller</a:t>
            </a:r>
          </a:p>
          <a:p>
            <a:pPr marL="1000125" lvl="2" indent="0">
              <a:buNone/>
            </a:pP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2. </a:t>
            </a:r>
            <a:r>
              <a:rPr lang="tr-TR" altLang="tr-TR" sz="18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Mikroişlemcili</a:t>
            </a:r>
            <a:r>
              <a:rPr lang="tr-TR" altLang="tr-TR" sz="1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eller</a:t>
            </a:r>
            <a:endParaRPr lang="tr-TR" altLang="tr-TR" sz="1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6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74639"/>
            <a:ext cx="8291512" cy="1425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200">
                <a:latin typeface="Comic Sans MS" panose="030F0702030302020204" pitchFamily="66" charset="0"/>
              </a:rPr>
              <a:t>Birleştirici Kısımlar</a:t>
            </a:r>
            <a:br>
              <a:rPr lang="tr-TR" altLang="tr-TR" sz="3200">
                <a:latin typeface="Comic Sans MS" panose="030F0702030302020204" pitchFamily="66" charset="0"/>
              </a:rPr>
            </a:br>
            <a:r>
              <a:rPr lang="tr-TR" altLang="tr-TR" sz="3200">
                <a:latin typeface="Comic Sans MS" panose="030F0702030302020204" pitchFamily="66" charset="0"/>
              </a:rPr>
              <a:t/>
            </a:r>
            <a:br>
              <a:rPr lang="tr-TR" altLang="tr-TR" sz="3200">
                <a:latin typeface="Comic Sans MS" panose="030F0702030302020204" pitchFamily="66" charset="0"/>
              </a:rPr>
            </a:br>
            <a:r>
              <a:rPr lang="tr-TR" altLang="tr-TR" sz="3000">
                <a:latin typeface="Comic Sans MS" panose="030F0702030302020204" pitchFamily="66" charset="0"/>
              </a:rPr>
              <a:t>Bilek Uniteleri</a:t>
            </a:r>
            <a:endParaRPr lang="tr-TR" altLang="tr-TR" sz="3200">
              <a:latin typeface="Comic Sans MS" panose="030F0702030302020204" pitchFamily="66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484313"/>
            <a:ext cx="8229600" cy="47180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300" dirty="0">
                <a:latin typeface="Comic Sans MS" panose="030F0702030302020204" pitchFamily="66" charset="0"/>
              </a:rPr>
              <a:t>Terminal ucun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300" dirty="0">
                <a:latin typeface="Comic Sans MS" panose="030F0702030302020204" pitchFamily="66" charset="0"/>
              </a:rPr>
              <a:t>   -bağlanmasını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300" dirty="0">
                <a:latin typeface="Comic Sans MS" panose="030F0702030302020204" pitchFamily="66" charset="0"/>
              </a:rPr>
              <a:t>   -değiştirilmesini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300" dirty="0">
                <a:latin typeface="Comic Sans MS" panose="030F0702030302020204" pitchFamily="66" charset="0"/>
              </a:rPr>
              <a:t>   -</a:t>
            </a:r>
            <a:r>
              <a:rPr lang="tr-TR" altLang="tr-TR" sz="2300" dirty="0" err="1">
                <a:latin typeface="Comic Sans MS" panose="030F0702030302020204" pitchFamily="66" charset="0"/>
              </a:rPr>
              <a:t>pronasyon-supinasyon-fleksiyonda</a:t>
            </a:r>
            <a:r>
              <a:rPr lang="tr-TR" altLang="tr-TR" sz="2300" dirty="0">
                <a:latin typeface="Comic Sans MS" panose="030F0702030302020204" pitchFamily="66" charset="0"/>
              </a:rPr>
              <a:t> pozisyonlanmasını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300" dirty="0">
                <a:latin typeface="Comic Sans MS" panose="030F0702030302020204" pitchFamily="66" charset="0"/>
              </a:rPr>
              <a:t>   sağlayan birleştirici kısımlardır.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300" dirty="0" smtClean="0">
                <a:latin typeface="Comic Sans MS" panose="030F0702030302020204" pitchFamily="66" charset="0"/>
              </a:rPr>
              <a:t>-</a:t>
            </a:r>
            <a:r>
              <a:rPr lang="tr-TR" altLang="tr-TR" sz="2300" dirty="0">
                <a:latin typeface="Comic Sans MS" panose="030F0702030302020204" pitchFamily="66" charset="0"/>
              </a:rPr>
              <a:t>Friksiyonlu el bileği </a:t>
            </a:r>
            <a:r>
              <a:rPr lang="tr-TR" altLang="tr-TR" sz="2300" dirty="0" err="1">
                <a:latin typeface="Comic Sans MS" panose="030F0702030302020204" pitchFamily="66" charset="0"/>
              </a:rPr>
              <a:t>üniti</a:t>
            </a:r>
            <a:endParaRPr lang="tr-TR" altLang="tr-TR" sz="2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300" dirty="0">
                <a:latin typeface="Comic Sans MS" panose="030F0702030302020204" pitchFamily="66" charset="0"/>
              </a:rPr>
              <a:t>   -Sabit friksiyonlu el bileği </a:t>
            </a:r>
            <a:r>
              <a:rPr lang="tr-TR" altLang="tr-TR" sz="2300" dirty="0" err="1">
                <a:latin typeface="Comic Sans MS" panose="030F0702030302020204" pitchFamily="66" charset="0"/>
              </a:rPr>
              <a:t>üniti</a:t>
            </a:r>
            <a:endParaRPr lang="tr-TR" altLang="tr-TR" sz="2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300" dirty="0">
                <a:latin typeface="Comic Sans MS" panose="030F0702030302020204" pitchFamily="66" charset="0"/>
              </a:rPr>
              <a:t>   -Çabuk değişir el bileği </a:t>
            </a:r>
            <a:r>
              <a:rPr lang="tr-TR" altLang="tr-TR" sz="2300" dirty="0" err="1">
                <a:latin typeface="Comic Sans MS" panose="030F0702030302020204" pitchFamily="66" charset="0"/>
              </a:rPr>
              <a:t>üniti</a:t>
            </a:r>
            <a:endParaRPr lang="tr-TR" altLang="tr-TR" sz="23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300" dirty="0">
                <a:latin typeface="Comic Sans MS" panose="030F0702030302020204" pitchFamily="66" charset="0"/>
              </a:rPr>
              <a:t>   -</a:t>
            </a:r>
            <a:r>
              <a:rPr lang="tr-TR" altLang="tr-TR" sz="2300" dirty="0" err="1">
                <a:latin typeface="Comic Sans MS" panose="030F0702030302020204" pitchFamily="66" charset="0"/>
              </a:rPr>
              <a:t>Fleksiyonlu</a:t>
            </a:r>
            <a:r>
              <a:rPr lang="tr-TR" altLang="tr-TR" sz="2300" dirty="0">
                <a:latin typeface="Comic Sans MS" panose="030F0702030302020204" pitchFamily="66" charset="0"/>
              </a:rPr>
              <a:t> el bileği üniteleri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0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4"/>
            <a:ext cx="8229600" cy="1152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800">
                <a:latin typeface="Comic Sans MS" panose="030F0702030302020204" pitchFamily="66" charset="0"/>
              </a:rPr>
              <a:t>Birleştirici Kısımlar</a:t>
            </a:r>
            <a:br>
              <a:rPr lang="tr-TR" altLang="tr-TR" sz="3800">
                <a:latin typeface="Comic Sans MS" panose="030F0702030302020204" pitchFamily="66" charset="0"/>
              </a:rPr>
            </a:br>
            <a:r>
              <a:rPr lang="tr-TR" altLang="tr-TR" sz="3800">
                <a:latin typeface="Comic Sans MS" panose="030F0702030302020204" pitchFamily="66" charset="0"/>
              </a:rPr>
              <a:t/>
            </a:r>
            <a:br>
              <a:rPr lang="tr-TR" altLang="tr-TR" sz="3800">
                <a:latin typeface="Comic Sans MS" panose="030F0702030302020204" pitchFamily="66" charset="0"/>
              </a:rPr>
            </a:br>
            <a:r>
              <a:rPr lang="tr-TR" altLang="tr-TR" sz="3000">
                <a:latin typeface="Comic Sans MS" panose="030F0702030302020204" pitchFamily="66" charset="0"/>
              </a:rPr>
              <a:t>Dirsek Uniteleri</a:t>
            </a:r>
            <a:r>
              <a:rPr lang="tr-TR" altLang="tr-TR" sz="3200">
                <a:latin typeface="Comic Sans MS" panose="030F0702030302020204" pitchFamily="66" charset="0"/>
              </a:rPr>
              <a:t/>
            </a:r>
            <a:br>
              <a:rPr lang="tr-TR" altLang="tr-TR" sz="3200">
                <a:latin typeface="Comic Sans MS" panose="030F0702030302020204" pitchFamily="66" charset="0"/>
              </a:rPr>
            </a:br>
            <a:endParaRPr lang="tr-TR" altLang="tr-TR" sz="3200">
              <a:latin typeface="Comic Sans MS" panose="030F0702030302020204" pitchFamily="66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208213" y="2133600"/>
            <a:ext cx="7772400" cy="41021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400" dirty="0" smtClean="0">
                <a:latin typeface="Comic Sans MS" panose="030F0702030302020204" pitchFamily="66" charset="0"/>
              </a:rPr>
              <a:t>Orta ve daha kısa dirsek altı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amputelerde</a:t>
            </a:r>
            <a:r>
              <a:rPr lang="tr-TR" alt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Fleksible</a:t>
            </a:r>
            <a:r>
              <a:rPr lang="tr-TR" alt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eklemler: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err="1" smtClean="0">
                <a:latin typeface="Comic Sans MS" panose="030F0702030302020204" pitchFamily="66" charset="0"/>
              </a:rPr>
              <a:t>Limitlenen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pronasyon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supinasyon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hareketini terminal uca aktarır.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Metal veya deri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Protezin ön kısmının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distali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veya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triseps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bandının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proksimaline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tutturulur.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8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latin typeface="Comic Sans MS" panose="030F0702030302020204" pitchFamily="66" charset="0"/>
              </a:rPr>
              <a:t>Birleştirici Kısımlar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196975"/>
            <a:ext cx="7772400" cy="4648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Polisentrik</a:t>
            </a:r>
            <a:r>
              <a:rPr lang="tr-TR" alt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Eklemler:</a:t>
            </a:r>
          </a:p>
          <a:p>
            <a:pPr eaLnBrk="1" hangingPunct="1">
              <a:buFontTx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Kısa dirsek altı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amputelerde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Soketin ön duvarı yüksek olduğu için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fleksiyonla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birlikte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antekubital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fossada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dokuların sıkışmasını önler.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9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latin typeface="Comic Sans MS" panose="030F0702030302020204" pitchFamily="66" charset="0"/>
              </a:rPr>
              <a:t>Birleştirici Kısımlar</a:t>
            </a:r>
          </a:p>
        </p:txBody>
      </p:sp>
      <p:sp>
        <p:nvSpPr>
          <p:cNvPr id="47108" name="Rectangle 12"/>
          <p:cNvSpPr>
            <a:spLocks noGrp="1" noChangeArrowheads="1"/>
          </p:cNvSpPr>
          <p:nvPr>
            <p:ph sz="half" idx="2"/>
          </p:nvPr>
        </p:nvSpPr>
        <p:spPr>
          <a:xfrm>
            <a:off x="2135187" y="1700214"/>
            <a:ext cx="7914159" cy="46751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Tek eksenli eklemler:</a:t>
            </a:r>
            <a:endParaRPr lang="tr-TR" altLang="tr-TR" sz="24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 sz="2400" dirty="0">
                <a:latin typeface="Comic Sans MS" panose="030F0702030302020204" pitchFamily="66" charset="0"/>
              </a:rPr>
              <a:t>Dirsek </a:t>
            </a:r>
            <a:r>
              <a:rPr lang="tr-TR" altLang="tr-TR" sz="2400" dirty="0" err="1">
                <a:latin typeface="Comic Sans MS" panose="030F0702030302020204" pitchFamily="66" charset="0"/>
              </a:rPr>
              <a:t>fleksiyon</a:t>
            </a:r>
            <a:r>
              <a:rPr lang="tr-TR" altLang="tr-TR" sz="2400" dirty="0">
                <a:latin typeface="Comic Sans MS" panose="030F0702030302020204" pitchFamily="66" charset="0"/>
              </a:rPr>
              <a:t> ve </a:t>
            </a:r>
            <a:r>
              <a:rPr lang="tr-TR" altLang="tr-TR" sz="2400" dirty="0" err="1">
                <a:latin typeface="Comic Sans MS" panose="030F0702030302020204" pitchFamily="66" charset="0"/>
              </a:rPr>
              <a:t>ekstansiyonuna</a:t>
            </a:r>
            <a:r>
              <a:rPr lang="tr-TR" altLang="tr-TR" sz="2400" dirty="0">
                <a:latin typeface="Comic Sans MS" panose="030F0702030302020204" pitchFamily="66" charset="0"/>
              </a:rPr>
              <a:t> yardımcı olur.</a:t>
            </a:r>
          </a:p>
          <a:p>
            <a:pPr eaLnBrk="1" hangingPunct="1">
              <a:buFontTx/>
              <a:buNone/>
            </a:pPr>
            <a:r>
              <a:rPr lang="tr-TR" altLang="tr-TR" sz="2400" dirty="0" err="1">
                <a:latin typeface="Comic Sans MS" panose="030F0702030302020204" pitchFamily="66" charset="0"/>
              </a:rPr>
              <a:t>Stabiliteyi</a:t>
            </a:r>
            <a:r>
              <a:rPr lang="tr-TR" altLang="tr-TR" sz="2400" dirty="0">
                <a:latin typeface="Comic Sans MS" panose="030F0702030302020204" pitchFamily="66" charset="0"/>
              </a:rPr>
              <a:t> sağlar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4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latin typeface="Comic Sans MS" panose="030F0702030302020204" pitchFamily="66" charset="0"/>
              </a:rPr>
              <a:t>Birleştirici Kısımlar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Çok kısa dirsek altı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amputelerde</a:t>
            </a:r>
            <a:r>
              <a:rPr lang="tr-TR" alt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buFontTx/>
              <a:buNone/>
            </a:pPr>
            <a:r>
              <a:rPr lang="tr-TR" alt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Step-</a:t>
            </a:r>
            <a:r>
              <a:rPr lang="tr-TR" altLang="tr-TR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up</a:t>
            </a:r>
            <a:r>
              <a:rPr lang="tr-TR" alt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eklem:</a:t>
            </a:r>
          </a:p>
          <a:p>
            <a:pPr eaLnBrk="1" hangingPunct="1">
              <a:buFontTx/>
              <a:buNone/>
            </a:pPr>
            <a:r>
              <a:rPr lang="tr-TR" altLang="tr-TR" sz="2400" dirty="0" err="1" smtClean="0">
                <a:latin typeface="Comic Sans MS" panose="030F0702030302020204" pitchFamily="66" charset="0"/>
              </a:rPr>
              <a:t>Fleksiyonun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kısıtlı olduğu çok kısa dirsek altı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amputasyonlarda</a:t>
            </a: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 sz="2400" dirty="0" smtClean="0">
                <a:latin typeface="Comic Sans MS" panose="030F0702030302020204" pitchFamily="66" charset="0"/>
              </a:rPr>
              <a:t>Step-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up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+ çift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soket</a:t>
            </a:r>
            <a:r>
              <a:rPr lang="tr-TR" altLang="tr-TR" sz="24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Split</a:t>
            </a:r>
            <a:r>
              <a:rPr lang="tr-TR" alt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tr-TR" altLang="tr-TR" sz="24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soketli</a:t>
            </a:r>
            <a:r>
              <a:rPr lang="tr-TR" alt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protez</a:t>
            </a:r>
          </a:p>
          <a:p>
            <a:pPr eaLnBrk="1" hangingPunct="1">
              <a:buFontTx/>
              <a:buNone/>
            </a:pPr>
            <a:endParaRPr lang="tr-TR" altLang="tr-TR" sz="24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buFontTx/>
              <a:buNone/>
            </a:pPr>
            <a:endParaRPr lang="tr-TR" altLang="tr-TR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0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latin typeface="Comic Sans MS" panose="030F0702030302020204" pitchFamily="66" charset="0"/>
              </a:rPr>
              <a:t>Birleştirici Kısımlar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Dirsek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dezartikülasyonu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ve dirsek üstü seviyelerde</a:t>
            </a:r>
            <a:r>
              <a:rPr lang="tr-TR" alt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Mekanik eklem anatomik eklem yerine kullanılır.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135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flek-ekt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hareketi sağlar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Belirli açılarda açılıp kilitlenir.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4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latin typeface="Comic Sans MS" panose="030F0702030302020204" pitchFamily="66" charset="0"/>
              </a:rPr>
              <a:t>Birleştirici Kısımlar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400" dirty="0">
                <a:latin typeface="Comic Sans MS" panose="030F0702030302020204" pitchFamily="66" charset="0"/>
              </a:rPr>
              <a:t>Dirsek </a:t>
            </a:r>
            <a:r>
              <a:rPr lang="tr-TR" altLang="tr-TR" sz="2400" dirty="0" err="1">
                <a:latin typeface="Comic Sans MS" panose="030F0702030302020204" pitchFamily="66" charset="0"/>
              </a:rPr>
              <a:t>dezartikülasyonu</a:t>
            </a:r>
            <a:r>
              <a:rPr lang="tr-TR" altLang="tr-T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buFontTx/>
              <a:buNone/>
            </a:pPr>
            <a:r>
              <a:rPr lang="tr-TR" altLang="tr-TR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Lateral</a:t>
            </a:r>
            <a:r>
              <a:rPr lang="tr-TR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eklemler:</a:t>
            </a:r>
          </a:p>
          <a:p>
            <a:pPr eaLnBrk="1" hangingPunct="1">
              <a:buFontTx/>
              <a:buNone/>
            </a:pPr>
            <a:r>
              <a:rPr lang="tr-TR" altLang="tr-TR" sz="2400" dirty="0">
                <a:latin typeface="Comic Sans MS" panose="030F0702030302020204" pitchFamily="66" charset="0"/>
              </a:rPr>
              <a:t>Standart tip</a:t>
            </a:r>
            <a:r>
              <a:rPr lang="tr-TR" altLang="tr-T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 7 farklı </a:t>
            </a:r>
            <a:r>
              <a:rPr lang="tr-TR" altLang="tr-TR" sz="2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fleksion</a:t>
            </a:r>
            <a:r>
              <a:rPr lang="tr-TR" altLang="tr-T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açısında kilitleme</a:t>
            </a:r>
          </a:p>
          <a:p>
            <a:pPr eaLnBrk="1" hangingPunct="1">
              <a:buFontTx/>
              <a:buNone/>
            </a:pPr>
            <a:r>
              <a:rPr lang="tr-TR" altLang="tr-T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Ağır işler 5 farklı </a:t>
            </a:r>
            <a:r>
              <a:rPr lang="tr-TR" altLang="tr-TR" sz="2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fleksion</a:t>
            </a:r>
            <a:r>
              <a:rPr lang="tr-TR" altLang="tr-T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açısında kilitleme</a:t>
            </a:r>
          </a:p>
          <a:p>
            <a:pPr eaLnBrk="1" hangingPunct="1">
              <a:buFontTx/>
              <a:buNone/>
            </a:pPr>
            <a:r>
              <a:rPr lang="tr-TR" altLang="tr-T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Ayrıca dirsek ekleminin 5 cm üstünden yapılan </a:t>
            </a:r>
            <a:r>
              <a:rPr lang="tr-TR" altLang="tr-TR" sz="2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amputasyonlarda</a:t>
            </a:r>
            <a:r>
              <a:rPr lang="tr-TR" altLang="tr-T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kilit mekanizması </a:t>
            </a:r>
            <a:r>
              <a:rPr lang="tr-TR" altLang="tr-TR" sz="2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medialde</a:t>
            </a:r>
            <a:r>
              <a:rPr lang="tr-TR" altLang="tr-T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bulunan eklemler de kullanılabilir</a:t>
            </a:r>
            <a:endParaRPr lang="tr-TR" alt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>
                <a:latin typeface="Comic Sans MS" panose="030F0702030302020204" pitchFamily="66" charset="0"/>
              </a:rPr>
              <a:t>Üst Ekstremite Amputasyon Nedenleri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400" dirty="0">
                <a:latin typeface="Comic Sans MS" panose="030F0702030302020204" pitchFamily="66" charset="0"/>
              </a:rPr>
              <a:t>İ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ş kazaları</a:t>
            </a:r>
            <a:endParaRPr lang="tr-TR" altLang="tr-TR" sz="2400" dirty="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Travma </a:t>
            </a: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Tümör</a:t>
            </a:r>
          </a:p>
          <a:p>
            <a:pPr eaLnBrk="1" hangingPunct="1"/>
            <a:r>
              <a:rPr lang="tr-TR" altLang="tr-TR" sz="2400" dirty="0" err="1" smtClean="0">
                <a:latin typeface="Comic Sans MS" panose="030F0702030302020204" pitchFamily="66" charset="0"/>
              </a:rPr>
              <a:t>Vasküler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hastalıklar</a:t>
            </a:r>
          </a:p>
          <a:p>
            <a:pPr eaLnBrk="1" hangingPunct="1"/>
            <a:r>
              <a:rPr lang="tr-TR" altLang="tr-TR" sz="2400" dirty="0" err="1" smtClean="0">
                <a:latin typeface="Comic Sans MS" panose="030F0702030302020204" pitchFamily="66" charset="0"/>
              </a:rPr>
              <a:t>Konjenital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deformiteler</a:t>
            </a: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2400" dirty="0" err="1" smtClean="0">
                <a:latin typeface="Comic Sans MS" panose="030F0702030302020204" pitchFamily="66" charset="0"/>
              </a:rPr>
              <a:t>Konjenital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malformasyonlar</a:t>
            </a: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Enfeksiyon??</a:t>
            </a:r>
          </a:p>
          <a:p>
            <a:pPr eaLnBrk="1" hangingPunct="1">
              <a:buFontTx/>
              <a:buNone/>
            </a:pPr>
            <a:endParaRPr lang="tr-TR" altLang="tr-TR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76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333375"/>
            <a:ext cx="8229600" cy="14303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400">
                <a:latin typeface="Comic Sans MS" panose="030F0702030302020204" pitchFamily="66" charset="0"/>
              </a:rPr>
              <a:t>Birleştirici Kısımlar</a:t>
            </a:r>
            <a:r>
              <a:rPr lang="tr-TR" altLang="tr-TR" sz="3200">
                <a:latin typeface="Comic Sans MS" panose="030F0702030302020204" pitchFamily="66" charset="0"/>
              </a:rPr>
              <a:t/>
            </a:r>
            <a:br>
              <a:rPr lang="tr-TR" altLang="tr-TR" sz="3200">
                <a:latin typeface="Comic Sans MS" panose="030F0702030302020204" pitchFamily="66" charset="0"/>
              </a:rPr>
            </a:br>
            <a:r>
              <a:rPr lang="tr-TR" altLang="tr-TR" sz="3200">
                <a:latin typeface="Comic Sans MS" panose="030F0702030302020204" pitchFamily="66" charset="0"/>
              </a:rPr>
              <a:t/>
            </a:r>
            <a:br>
              <a:rPr lang="tr-TR" altLang="tr-TR" sz="3200">
                <a:latin typeface="Comic Sans MS" panose="030F0702030302020204" pitchFamily="66" charset="0"/>
              </a:rPr>
            </a:br>
            <a:r>
              <a:rPr lang="tr-TR" altLang="tr-TR" sz="3000">
                <a:latin typeface="Comic Sans MS" panose="030F0702030302020204" pitchFamily="66" charset="0"/>
              </a:rPr>
              <a:t>Omuz Üniteleri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16114"/>
            <a:ext cx="7772400" cy="402748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Omuz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dezartikülasyon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protezlerinde omuz eklemi isteğe göre uygulanabilir.</a:t>
            </a: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Tek eksenli omuz eklemi</a:t>
            </a:r>
            <a:r>
              <a:rPr lang="tr-TR" alt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tr-TR" altLang="tr-TR" sz="24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abd</a:t>
            </a:r>
            <a:endParaRPr lang="tr-TR" altLang="tr-TR" sz="24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Çift eksenli omuz eklemi </a:t>
            </a:r>
            <a:r>
              <a:rPr lang="tr-TR" altLang="tr-TR" sz="24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abd</a:t>
            </a:r>
            <a:r>
              <a:rPr lang="tr-TR" alt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+ </a:t>
            </a:r>
            <a:r>
              <a:rPr lang="tr-TR" altLang="tr-TR" sz="2400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flek</a:t>
            </a:r>
            <a:endParaRPr lang="tr-TR" altLang="tr-TR" sz="24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Üç eksenle omuz eklemi3 düzlemde pasif hareket</a:t>
            </a:r>
            <a:endParaRPr lang="tr-TR" altLang="tr-TR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868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Süspansiyon Sistemleri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Bağ ve kontrol sistemleri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Anatomik yapılar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Emmeli süspansiyon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tr-TR" altLang="tr-TR" sz="2400" dirty="0" err="1" smtClean="0">
                <a:latin typeface="Comic Sans MS" panose="030F0702030302020204" pitchFamily="66" charset="0"/>
              </a:rPr>
              <a:t>Liner</a:t>
            </a:r>
            <a:r>
              <a:rPr lang="tr-TR" altLang="tr-TR" sz="2400" dirty="0">
                <a:latin typeface="Comic Sans MS" panose="030F0702030302020204" pitchFamily="66" charset="0"/>
              </a:rPr>
              <a:t>*</a:t>
            </a:r>
            <a:endParaRPr lang="tr-TR" altLang="tr-TR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8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Bağ Sistemleri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b="1" dirty="0" smtClean="0">
                <a:latin typeface="Comic Sans MS" panose="030F0702030302020204" pitchFamily="66" charset="0"/>
              </a:rPr>
              <a:t>Amaç: </a:t>
            </a:r>
          </a:p>
          <a:p>
            <a:pPr>
              <a:lnSpc>
                <a:spcPct val="80000"/>
              </a:lnSpc>
            </a:pPr>
            <a:r>
              <a:rPr lang="tr-TR" altLang="tr-TR" sz="2800" dirty="0" err="1" smtClean="0">
                <a:latin typeface="Comic Sans MS" panose="030F0702030302020204" pitchFamily="66" charset="0"/>
              </a:rPr>
              <a:t>Suspansiyonun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sağlanması</a:t>
            </a:r>
          </a:p>
          <a:p>
            <a:pPr>
              <a:lnSpc>
                <a:spcPct val="80000"/>
              </a:lnSpc>
            </a:pPr>
            <a:r>
              <a:rPr lang="tr-TR" altLang="tr-TR" sz="2800" dirty="0" smtClean="0">
                <a:latin typeface="Comic Sans MS" panose="030F0702030302020204" pitchFamily="66" charset="0"/>
              </a:rPr>
              <a:t>Sağlam kaslardan elde edilen kuvvetle dirsek eklemi ve terminal ucun kontrolünü sağlamak</a:t>
            </a:r>
            <a:endParaRPr lang="tr-TR" altLang="tr-TR" sz="2800" dirty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7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1"/>
            <a:ext cx="8001000" cy="784225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Comic Sans MS" panose="030F0702030302020204" pitchFamily="66" charset="0"/>
              </a:rPr>
              <a:t>Bağ Sistemleri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20838"/>
            <a:ext cx="7772400" cy="4322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3600" dirty="0" smtClean="0">
                <a:latin typeface="Comic Sans MS" panose="030F0702030302020204" pitchFamily="66" charset="0"/>
              </a:rPr>
              <a:t>Bağ </a:t>
            </a:r>
            <a:r>
              <a:rPr lang="tr-TR" altLang="tr-TR" sz="3600" dirty="0">
                <a:latin typeface="Comic Sans MS" panose="030F0702030302020204" pitchFamily="66" charset="0"/>
              </a:rPr>
              <a:t>sistemi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3200" dirty="0">
                <a:latin typeface="Comic Sans MS" panose="030F0702030302020204" pitchFamily="66" charset="0"/>
              </a:rPr>
              <a:t>  </a:t>
            </a:r>
            <a:r>
              <a:rPr lang="tr-TR" altLang="tr-TR" sz="2800" dirty="0" err="1">
                <a:latin typeface="Comic Sans MS" panose="030F0702030302020204" pitchFamily="66" charset="0"/>
              </a:rPr>
              <a:t>Suspansiyonu</a:t>
            </a:r>
            <a:r>
              <a:rPr lang="tr-TR" altLang="tr-TR" sz="2800" dirty="0">
                <a:latin typeface="Comic Sans MS" panose="030F0702030302020204" pitchFamily="66" charset="0"/>
              </a:rPr>
              <a:t> tam ve emniyetli olmalı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Comic Sans MS" panose="030F0702030302020204" pitchFamily="66" charset="0"/>
              </a:rPr>
              <a:t>   </a:t>
            </a:r>
            <a:r>
              <a:rPr lang="tr-TR" altLang="tr-TR" sz="2800" dirty="0" err="1">
                <a:latin typeface="Comic Sans MS" panose="030F0702030302020204" pitchFamily="66" charset="0"/>
              </a:rPr>
              <a:t>Ampute</a:t>
            </a:r>
            <a:r>
              <a:rPr lang="tr-TR" altLang="tr-TR" sz="2800" dirty="0">
                <a:latin typeface="Comic Sans MS" panose="030F0702030302020204" pitchFamily="66" charset="0"/>
              </a:rPr>
              <a:t> rahatsızlık duymamalı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Comic Sans MS" panose="030F0702030302020204" pitchFamily="66" charset="0"/>
              </a:rPr>
              <a:t>   Kaybedilen fonksiyonu kazandırmalı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Comic Sans MS" panose="030F0702030302020204" pitchFamily="66" charset="0"/>
              </a:rPr>
              <a:t>   </a:t>
            </a:r>
            <a:r>
              <a:rPr lang="tr-TR" altLang="tr-TR" sz="2800" dirty="0" err="1">
                <a:latin typeface="Comic Sans MS" panose="030F0702030302020204" pitchFamily="66" charset="0"/>
              </a:rPr>
              <a:t>Proprioseptif</a:t>
            </a:r>
            <a:r>
              <a:rPr lang="tr-TR" altLang="tr-TR" sz="2800" dirty="0">
                <a:latin typeface="Comic Sans MS" panose="030F0702030302020204" pitchFamily="66" charset="0"/>
              </a:rPr>
              <a:t> </a:t>
            </a:r>
            <a:r>
              <a:rPr lang="tr-TR" altLang="tr-TR" sz="2800" dirty="0" err="1">
                <a:latin typeface="Comic Sans MS" panose="030F0702030302020204" pitchFamily="66" charset="0"/>
              </a:rPr>
              <a:t>feedback</a:t>
            </a:r>
            <a:r>
              <a:rPr lang="tr-TR" altLang="tr-TR" sz="2800" dirty="0">
                <a:latin typeface="Comic Sans MS" panose="030F0702030302020204" pitchFamily="66" charset="0"/>
              </a:rPr>
              <a:t> sağlamalı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Comic Sans MS" panose="030F0702030302020204" pitchFamily="66" charset="0"/>
              </a:rPr>
              <a:t>   Mekanik fonksiyonel protezlerde kas kuvvetini protez </a:t>
            </a:r>
            <a:r>
              <a:rPr lang="tr-TR" altLang="tr-TR" sz="2800" dirty="0" err="1" smtClean="0">
                <a:latin typeface="Comic Sans MS" panose="030F0702030302020204" pitchFamily="66" charset="0"/>
              </a:rPr>
              <a:t>komponentlerine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800" dirty="0">
                <a:latin typeface="Comic Sans MS" panose="030F0702030302020204" pitchFamily="66" charset="0"/>
              </a:rPr>
              <a:t>iletebilmeli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3200" dirty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922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>
                <a:latin typeface="Comic Sans MS" panose="030F0702030302020204" pitchFamily="66" charset="0"/>
              </a:rPr>
              <a:t>Standart  Dirsek Altı Bağ Sistemleri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tr-TR" altLang="tr-TR" sz="2800" dirty="0" smtClean="0">
                <a:latin typeface="Comic Sans MS" panose="030F0702030302020204" pitchFamily="66" charset="0"/>
              </a:rPr>
              <a:t>8 şekli bağ sistemi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tr-TR" altLang="tr-TR" sz="2800" dirty="0" smtClean="0">
                <a:latin typeface="Comic Sans MS" panose="030F0702030302020204" pitchFamily="66" charset="0"/>
              </a:rPr>
              <a:t>9 şekli bağ sistemi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tr-TR" altLang="tr-TR" sz="28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1480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21695" y="0"/>
            <a:ext cx="8911687" cy="128089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Bağ Sistemleri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1461" y="844990"/>
            <a:ext cx="10373997" cy="486251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 dirty="0">
                <a:solidFill>
                  <a:schemeClr val="folHlink"/>
                </a:solidFill>
                <a:latin typeface="Comic Sans MS" panose="030F0702030302020204" pitchFamily="66" charset="0"/>
              </a:rPr>
              <a:t>8 Şekli Bağ Sistemi: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800" dirty="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>
                <a:latin typeface="Comic Sans MS" panose="030F0702030302020204" pitchFamily="66" charset="0"/>
              </a:rPr>
              <a:t>Tek taraflı dirsek altı </a:t>
            </a:r>
            <a:r>
              <a:rPr lang="tr-TR" altLang="tr-TR" sz="2000" dirty="0" err="1">
                <a:latin typeface="Comic Sans MS" panose="030F0702030302020204" pitchFamily="66" charset="0"/>
              </a:rPr>
              <a:t>amputelerde</a:t>
            </a:r>
            <a:r>
              <a:rPr lang="tr-TR" altLang="tr-TR" sz="2000" dirty="0">
                <a:latin typeface="Comic Sans MS" panose="030F0702030302020204" pitchFamily="66" charset="0"/>
              </a:rPr>
              <a:t> kullanılır.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err="1">
                <a:latin typeface="Comic Sans MS" panose="030F0702030302020204" pitchFamily="66" charset="0"/>
              </a:rPr>
              <a:t>Suspansiyon</a:t>
            </a:r>
            <a:r>
              <a:rPr lang="tr-TR" altLang="tr-TR" sz="2000" dirty="0">
                <a:latin typeface="Comic Sans MS" panose="030F0702030302020204" pitchFamily="66" charset="0"/>
              </a:rPr>
              <a:t> parçalarından “ters Y bandı” önde; </a:t>
            </a:r>
            <a:r>
              <a:rPr lang="tr-TR" altLang="tr-TR" sz="2000" dirty="0" err="1">
                <a:latin typeface="Comic Sans MS" panose="030F0702030302020204" pitchFamily="66" charset="0"/>
              </a:rPr>
              <a:t>triceps</a:t>
            </a:r>
            <a:r>
              <a:rPr lang="tr-TR" altLang="tr-TR" sz="2000" dirty="0">
                <a:latin typeface="Comic Sans MS" panose="030F0702030302020204" pitchFamily="66" charset="0"/>
              </a:rPr>
              <a:t> bandı da arkada bulunmaktadır.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err="1">
                <a:latin typeface="Comic Sans MS" panose="030F0702030302020204" pitchFamily="66" charset="0"/>
              </a:rPr>
              <a:t>Aksilla</a:t>
            </a:r>
            <a:r>
              <a:rPr lang="tr-TR" altLang="tr-TR" sz="2000" dirty="0">
                <a:latin typeface="Comic Sans MS" panose="030F0702030302020204" pitchFamily="66" charset="0"/>
              </a:rPr>
              <a:t> halkasından orijin alan ters Y bandı </a:t>
            </a:r>
            <a:r>
              <a:rPr lang="tr-TR" altLang="tr-TR" sz="2000" dirty="0" err="1">
                <a:latin typeface="Comic Sans MS" panose="030F0702030302020204" pitchFamily="66" charset="0"/>
              </a:rPr>
              <a:t>ampute</a:t>
            </a:r>
            <a:r>
              <a:rPr lang="tr-TR" altLang="tr-TR" sz="2000" dirty="0">
                <a:latin typeface="Comic Sans MS" panose="030F0702030302020204" pitchFamily="66" charset="0"/>
              </a:rPr>
              <a:t> taraf omuzun üzerinden ve karşı taraf </a:t>
            </a:r>
            <a:r>
              <a:rPr lang="tr-TR" altLang="tr-TR" sz="2000" dirty="0" err="1">
                <a:latin typeface="Comic Sans MS" panose="030F0702030302020204" pitchFamily="66" charset="0"/>
              </a:rPr>
              <a:t>aksilla</a:t>
            </a:r>
            <a:r>
              <a:rPr lang="tr-TR" altLang="tr-TR" sz="2000" dirty="0">
                <a:latin typeface="Comic Sans MS" panose="030F0702030302020204" pitchFamily="66" charset="0"/>
              </a:rPr>
              <a:t> ve omuz altından geçerek </a:t>
            </a:r>
            <a:r>
              <a:rPr lang="tr-TR" altLang="tr-TR" sz="2000" dirty="0" err="1">
                <a:latin typeface="Comic Sans MS" panose="030F0702030302020204" pitchFamily="66" charset="0"/>
              </a:rPr>
              <a:t>triceps</a:t>
            </a:r>
            <a:r>
              <a:rPr lang="tr-TR" altLang="tr-TR" sz="2000" dirty="0">
                <a:latin typeface="Comic Sans MS" panose="030F0702030302020204" pitchFamily="66" charset="0"/>
              </a:rPr>
              <a:t> bandında terminal ucun </a:t>
            </a:r>
            <a:r>
              <a:rPr lang="tr-TR" altLang="tr-TR" sz="2000" dirty="0" err="1">
                <a:latin typeface="Comic Sans MS" panose="030F0702030302020204" pitchFamily="66" charset="0"/>
              </a:rPr>
              <a:t>proksimalinde</a:t>
            </a:r>
            <a:r>
              <a:rPr lang="tr-TR" altLang="tr-TR" sz="2000" dirty="0">
                <a:latin typeface="Comic Sans MS" panose="030F0702030302020204" pitchFamily="66" charset="0"/>
              </a:rPr>
              <a:t> sonlanır.</a:t>
            </a:r>
          </a:p>
          <a:p>
            <a:pPr>
              <a:lnSpc>
                <a:spcPct val="80000"/>
              </a:lnSpc>
            </a:pPr>
            <a:r>
              <a:rPr lang="tr-TR" altLang="tr-TR" sz="2000" dirty="0">
                <a:latin typeface="Comic Sans MS" panose="030F0702030302020204" pitchFamily="66" charset="0"/>
              </a:rPr>
              <a:t>Kontrol kablosu </a:t>
            </a:r>
            <a:r>
              <a:rPr lang="tr-TR" altLang="tr-TR" sz="2000" dirty="0" err="1">
                <a:latin typeface="Comic Sans MS" panose="030F0702030302020204" pitchFamily="66" charset="0"/>
              </a:rPr>
              <a:t>skapulanın</a:t>
            </a:r>
            <a:r>
              <a:rPr lang="tr-TR" altLang="tr-TR" sz="2000" dirty="0">
                <a:latin typeface="Comic Sans MS" panose="030F0702030302020204" pitchFamily="66" charset="0"/>
              </a:rPr>
              <a:t> </a:t>
            </a:r>
            <a:r>
              <a:rPr lang="tr-TR" altLang="tr-TR" sz="2000" dirty="0" err="1">
                <a:latin typeface="Comic Sans MS" panose="030F0702030302020204" pitchFamily="66" charset="0"/>
              </a:rPr>
              <a:t>inferior</a:t>
            </a:r>
            <a:r>
              <a:rPr lang="tr-TR" altLang="tr-TR" sz="2000" dirty="0">
                <a:latin typeface="Comic Sans MS" panose="030F0702030302020204" pitchFamily="66" charset="0"/>
              </a:rPr>
              <a:t> açısı ile omurga arasına yerleştirilmiştir. Böylece terminal uç hareketi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sağlanır.</a:t>
            </a:r>
          </a:p>
          <a:p>
            <a:pPr>
              <a:lnSpc>
                <a:spcPct val="80000"/>
              </a:lnSpc>
            </a:pPr>
            <a:r>
              <a:rPr lang="tr-TR" altLang="tr-TR" sz="2000" dirty="0" smtClean="0">
                <a:latin typeface="Comic Sans MS" panose="030F0702030302020204" pitchFamily="66" charset="0"/>
              </a:rPr>
              <a:t>Mekanik etkiyi arttırmak için C7’nin </a:t>
            </a:r>
            <a:r>
              <a:rPr lang="tr-TR" altLang="tr-TR" sz="2000" dirty="0">
                <a:latin typeface="Comic Sans MS" panose="030F0702030302020204" pitchFamily="66" charset="0"/>
              </a:rPr>
              <a:t>4-5 cm altında sağlam tarafa yerleştirilir.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>
                <a:latin typeface="Comic Sans MS" panose="030F0702030302020204" pitchFamily="66" charset="0"/>
              </a:rPr>
              <a:t>Bağ sisteminin arkada çaprazladığı yerde halka da kullanılabilir. Buna “halkalı bağ sistemi”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denir</a:t>
            </a:r>
            <a:endParaRPr lang="tr-TR" altLang="tr-TR" sz="20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>
                <a:latin typeface="Comic Sans MS" panose="030F0702030302020204" pitchFamily="66" charset="0"/>
              </a:rPr>
              <a:t>Bu sistemin dezavantajı </a:t>
            </a:r>
            <a:r>
              <a:rPr lang="tr-TR" altLang="tr-TR" sz="2000" dirty="0" err="1">
                <a:latin typeface="Comic Sans MS" panose="030F0702030302020204" pitchFamily="66" charset="0"/>
              </a:rPr>
              <a:t>aksaillaya</a:t>
            </a:r>
            <a:r>
              <a:rPr lang="tr-TR" altLang="tr-TR" sz="2000" dirty="0">
                <a:latin typeface="Comic Sans MS" panose="030F0702030302020204" pitchFamily="66" charset="0"/>
              </a:rPr>
              <a:t> baskı yapabilir. Bu yüzden </a:t>
            </a:r>
            <a:r>
              <a:rPr lang="tr-TR" altLang="tr-TR" sz="2000" dirty="0" err="1">
                <a:latin typeface="Comic Sans MS" panose="030F0702030302020204" pitchFamily="66" charset="0"/>
              </a:rPr>
              <a:t>eğerli</a:t>
            </a:r>
            <a:r>
              <a:rPr lang="tr-TR" altLang="tr-TR" sz="2000" dirty="0">
                <a:latin typeface="Comic Sans MS" panose="030F0702030302020204" pitchFamily="66" charset="0"/>
              </a:rPr>
              <a:t> bağ sistemi </a:t>
            </a:r>
            <a:r>
              <a:rPr lang="tr-TR" altLang="tr-TR" sz="2000" dirty="0" err="1">
                <a:latin typeface="Comic Sans MS" panose="030F0702030302020204" pitchFamily="66" charset="0"/>
              </a:rPr>
              <a:t>kullanılır.Bu</a:t>
            </a:r>
            <a:r>
              <a:rPr lang="tr-TR" altLang="tr-TR" sz="2000" dirty="0">
                <a:latin typeface="Comic Sans MS" panose="030F0702030302020204" pitchFamily="66" charset="0"/>
              </a:rPr>
              <a:t> sistemde oluşan gerilim sağlam taraf </a:t>
            </a:r>
            <a:r>
              <a:rPr lang="tr-TR" altLang="tr-TR" sz="2000" dirty="0" err="1">
                <a:latin typeface="Comic Sans MS" panose="030F0702030302020204" pitchFamily="66" charset="0"/>
              </a:rPr>
              <a:t>aksilladan</a:t>
            </a:r>
            <a:r>
              <a:rPr lang="tr-TR" altLang="tr-TR" sz="2000" dirty="0">
                <a:latin typeface="Comic Sans MS" panose="030F0702030302020204" pitchFamily="66" charset="0"/>
              </a:rPr>
              <a:t> çok </a:t>
            </a:r>
            <a:r>
              <a:rPr lang="tr-TR" altLang="tr-TR" sz="2000" dirty="0" err="1">
                <a:latin typeface="Comic Sans MS" panose="030F0702030302020204" pitchFamily="66" charset="0"/>
              </a:rPr>
              <a:t>ampute</a:t>
            </a:r>
            <a:r>
              <a:rPr lang="tr-TR" altLang="tr-TR" sz="2000" dirty="0">
                <a:latin typeface="Comic Sans MS" panose="030F0702030302020204" pitchFamily="66" charset="0"/>
              </a:rPr>
              <a:t> taraf omuz üzerine dağıtılır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. Göğüs bandı ile kuvvetlendirilir.</a:t>
            </a:r>
            <a:endParaRPr lang="tr-TR" altLang="tr-TR" sz="2000" dirty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4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latin typeface="Comic Sans MS" panose="030F0702030302020204" pitchFamily="66" charset="0"/>
              </a:rPr>
              <a:t>Bağ Sistemleri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>
                <a:solidFill>
                  <a:schemeClr val="folHlink"/>
                </a:solidFill>
                <a:latin typeface="Comic Sans MS" panose="030F0702030302020204" pitchFamily="66" charset="0"/>
              </a:rPr>
              <a:t>9 Şekli Bağ sistemi:</a:t>
            </a:r>
          </a:p>
          <a:p>
            <a:pPr eaLnBrk="1" hangingPunct="1"/>
            <a:r>
              <a:rPr lang="tr-TR" altLang="tr-TR" sz="2800">
                <a:latin typeface="Comic Sans MS" panose="030F0702030302020204" pitchFamily="66" charset="0"/>
              </a:rPr>
              <a:t>Aksilla ve kontrol bandından oluşur.</a:t>
            </a:r>
          </a:p>
          <a:p>
            <a:pPr eaLnBrk="1" hangingPunct="1"/>
            <a:r>
              <a:rPr lang="tr-TR" altLang="tr-TR" sz="2800">
                <a:latin typeface="Comic Sans MS" panose="030F0702030302020204" pitchFamily="66" charset="0"/>
              </a:rPr>
              <a:t>Suspansiyon için bant gerektirmeyen muenster tipi protezlerde kullanılır.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806E0-2BD8-473F-A744-E9ABB1AE68BF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3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1836177" y="787781"/>
            <a:ext cx="8915400" cy="5976089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Terminal ucun </a:t>
            </a:r>
            <a:r>
              <a:rPr lang="tr-TR" sz="2400" dirty="0" smtClean="0"/>
              <a:t>açılması için;</a:t>
            </a:r>
          </a:p>
          <a:p>
            <a:pPr marL="806450">
              <a:buFont typeface="Arial" panose="020B0604020202020204" pitchFamily="34" charset="0"/>
              <a:buChar char="•"/>
            </a:pPr>
            <a:r>
              <a:rPr lang="tr-TR" sz="2400" dirty="0" smtClean="0"/>
              <a:t>karşı taraf </a:t>
            </a:r>
            <a:r>
              <a:rPr lang="tr-TR" sz="2400" dirty="0" err="1" smtClean="0"/>
              <a:t>skapulanın</a:t>
            </a:r>
            <a:r>
              <a:rPr lang="tr-TR" sz="2400" dirty="0" smtClean="0"/>
              <a:t> </a:t>
            </a:r>
            <a:r>
              <a:rPr lang="tr-TR" sz="2400" dirty="0" err="1" smtClean="0"/>
              <a:t>abduksiyonu</a:t>
            </a:r>
            <a:endParaRPr lang="tr-TR" sz="2400" dirty="0" smtClean="0"/>
          </a:p>
          <a:p>
            <a:pPr marL="806450">
              <a:buFont typeface="Arial" panose="020B0604020202020204" pitchFamily="34" charset="0"/>
              <a:buChar char="•"/>
            </a:pPr>
            <a:r>
              <a:rPr lang="tr-TR" sz="2400" dirty="0" smtClean="0"/>
              <a:t>Aynı taraf omuzun </a:t>
            </a:r>
            <a:r>
              <a:rPr lang="tr-TR" sz="2400" dirty="0" err="1" smtClean="0"/>
              <a:t>fleksiyonu</a:t>
            </a:r>
            <a:r>
              <a:rPr lang="tr-TR" sz="2400" dirty="0" smtClean="0"/>
              <a:t> veya depresyonu</a:t>
            </a:r>
          </a:p>
          <a:p>
            <a:pPr marL="363538"/>
            <a:r>
              <a:rPr lang="tr-TR" sz="2400" dirty="0" smtClean="0"/>
              <a:t>Omuz </a:t>
            </a:r>
            <a:r>
              <a:rPr lang="tr-TR" sz="2400" dirty="0" err="1" smtClean="0"/>
              <a:t>dezartikülasyonunda</a:t>
            </a:r>
            <a:r>
              <a:rPr lang="tr-TR" sz="2400" dirty="0" smtClean="0"/>
              <a:t> elin açılması sağlam taraf </a:t>
            </a:r>
            <a:r>
              <a:rPr lang="tr-TR" sz="2400" dirty="0" err="1" smtClean="0"/>
              <a:t>skapular</a:t>
            </a:r>
            <a:r>
              <a:rPr lang="tr-TR" sz="2400" dirty="0" smtClean="0"/>
              <a:t> </a:t>
            </a:r>
            <a:r>
              <a:rPr lang="tr-TR" sz="2400" dirty="0" err="1" smtClean="0"/>
              <a:t>abduksiyon</a:t>
            </a:r>
            <a:r>
              <a:rPr lang="tr-TR" sz="2400" dirty="0" smtClean="0"/>
              <a:t> ile</a:t>
            </a:r>
            <a:endParaRPr lang="tr-TR" sz="2400" dirty="0"/>
          </a:p>
          <a:p>
            <a:pPr marL="363538"/>
            <a:r>
              <a:rPr lang="tr-TR" sz="2400" dirty="0" smtClean="0"/>
              <a:t>Terminal </a:t>
            </a:r>
            <a:r>
              <a:rPr lang="tr-TR" sz="2400" dirty="0"/>
              <a:t>ucun kapatılması </a:t>
            </a:r>
            <a:r>
              <a:rPr lang="tr-TR" sz="2400" dirty="0" err="1"/>
              <a:t>kontraksiyonun</a:t>
            </a:r>
            <a:r>
              <a:rPr lang="tr-TR" sz="2400" dirty="0"/>
              <a:t> gevşetilmesi </a:t>
            </a:r>
            <a:r>
              <a:rPr lang="tr-TR" sz="2400" dirty="0" smtClean="0"/>
              <a:t>ile</a:t>
            </a:r>
          </a:p>
          <a:p>
            <a:pPr marL="363538"/>
            <a:endParaRPr lang="tr-TR" sz="2400" dirty="0"/>
          </a:p>
          <a:p>
            <a:pPr marL="363538"/>
            <a:r>
              <a:rPr lang="tr-TR" sz="2400" b="1" dirty="0" smtClean="0"/>
              <a:t>Dirsek</a:t>
            </a:r>
            <a:r>
              <a:rPr lang="tr-TR" sz="2400" dirty="0" smtClean="0"/>
              <a:t> kilitleme kontrolü;</a:t>
            </a:r>
          </a:p>
          <a:p>
            <a:pPr marL="363538">
              <a:buFont typeface="Arial" panose="020B0604020202020204" pitchFamily="34" charset="0"/>
              <a:buChar char="•"/>
            </a:pPr>
            <a:r>
              <a:rPr lang="tr-TR" sz="2400" dirty="0" smtClean="0"/>
              <a:t>Dirsek üstü seviyede </a:t>
            </a:r>
            <a:r>
              <a:rPr lang="tr-TR" sz="2400" dirty="0" smtClean="0">
                <a:sym typeface="Wingdings" panose="05000000000000000000" pitchFamily="2" charset="2"/>
              </a:rPr>
              <a:t> </a:t>
            </a:r>
            <a:r>
              <a:rPr lang="tr-TR" sz="2400" dirty="0" smtClean="0"/>
              <a:t>kol </a:t>
            </a:r>
            <a:r>
              <a:rPr lang="tr-TR" sz="2400" dirty="0" err="1" smtClean="0"/>
              <a:t>ekstansiyonu</a:t>
            </a:r>
            <a:r>
              <a:rPr lang="tr-TR" sz="2400" dirty="0" smtClean="0"/>
              <a:t>,</a:t>
            </a:r>
          </a:p>
          <a:p>
            <a:pPr marL="363538">
              <a:buFont typeface="Arial" panose="020B0604020202020204" pitchFamily="34" charset="0"/>
              <a:buChar char="•"/>
            </a:pPr>
            <a:r>
              <a:rPr lang="tr-TR" sz="2400" dirty="0" smtClean="0"/>
              <a:t>Omuz </a:t>
            </a:r>
            <a:r>
              <a:rPr lang="tr-TR" sz="2400" dirty="0" err="1" smtClean="0"/>
              <a:t>dez</a:t>
            </a:r>
            <a:r>
              <a:rPr lang="tr-TR" sz="2400" dirty="0" smtClean="0"/>
              <a:t> </a:t>
            </a:r>
            <a:r>
              <a:rPr lang="tr-TR" sz="2400" dirty="0" smtClean="0">
                <a:sym typeface="Wingdings" panose="05000000000000000000" pitchFamily="2" charset="2"/>
              </a:rPr>
              <a:t> omuz </a:t>
            </a:r>
            <a:r>
              <a:rPr lang="tr-TR" sz="2400" dirty="0" err="1" smtClean="0">
                <a:sym typeface="Wingdings" panose="05000000000000000000" pitchFamily="2" charset="2"/>
              </a:rPr>
              <a:t>elevasyonu</a:t>
            </a:r>
            <a:endParaRPr lang="tr-TR" sz="2400" dirty="0" smtClean="0">
              <a:sym typeface="Wingdings" panose="05000000000000000000" pitchFamily="2" charset="2"/>
            </a:endParaRPr>
          </a:p>
          <a:p>
            <a:pPr marL="20638" indent="0">
              <a:buNone/>
            </a:pPr>
            <a:r>
              <a:rPr lang="tr-TR" sz="2400" dirty="0" smtClean="0">
                <a:sym typeface="Wingdings" panose="05000000000000000000" pitchFamily="2" charset="2"/>
              </a:rPr>
              <a:t>Dirseğin açılması aynı hareketin tekrarı ile</a:t>
            </a:r>
            <a:endParaRPr lang="tr-TR" sz="2400" dirty="0" smtClean="0"/>
          </a:p>
          <a:p>
            <a:pPr marL="363538"/>
            <a:endParaRPr lang="tr-TR" sz="2400" dirty="0"/>
          </a:p>
          <a:p>
            <a:pPr marL="806450">
              <a:buFont typeface="Arial" panose="020B0604020202020204" pitchFamily="34" charset="0"/>
              <a:buChar char="•"/>
            </a:pPr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826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SOKET TASARIMLARI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2800" b="1" dirty="0" err="1" smtClean="0"/>
              <a:t>Primer</a:t>
            </a:r>
            <a:r>
              <a:rPr lang="tr-TR" sz="2800" b="1" dirty="0" smtClean="0"/>
              <a:t> hedef: </a:t>
            </a:r>
            <a:r>
              <a:rPr lang="tr-TR" sz="2800" dirty="0" smtClean="0"/>
              <a:t>Kaybolan fonksiyonların mümkün olan en büyük oranda yeniden kazanımını sağlamak.</a:t>
            </a:r>
          </a:p>
          <a:p>
            <a:r>
              <a:rPr lang="tr-TR" sz="2800" b="1" dirty="0" smtClean="0"/>
              <a:t>Özellikleri: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Güdüğü tam kavramalı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Güdük hareketlerini sokete iletmeli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Dinamik ve statik kuvvetleri aktarmalı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err="1" smtClean="0"/>
              <a:t>Suspansiyonu</a:t>
            </a:r>
            <a:r>
              <a:rPr lang="tr-TR" sz="2800" dirty="0" smtClean="0"/>
              <a:t> sağlamalı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K</a:t>
            </a:r>
            <a:r>
              <a:rPr lang="tr-TR" sz="2800" dirty="0" smtClean="0"/>
              <a:t>olay giyip çıkarılmalı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Eklem hareketlerini kısıtlamamalı</a:t>
            </a:r>
          </a:p>
          <a:p>
            <a:pPr marL="0" indent="0">
              <a:buNone/>
            </a:pPr>
            <a:endParaRPr lang="tr-TR" sz="28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57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1"/>
            <a:ext cx="8001000" cy="836613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Comic Sans MS" panose="030F0702030302020204" pitchFamily="66" charset="0"/>
              </a:rPr>
              <a:t>Kovan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2400" dirty="0" err="1" smtClean="0">
                <a:latin typeface="Comic Sans MS" panose="030F0702030302020204" pitchFamily="66" charset="0"/>
              </a:rPr>
              <a:t>Amputasyon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seviyelerine göre farklı şekil ve özelliktedir.</a:t>
            </a: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Kovanın güdükte geriye kalan hareketi kısıtlamamalıdır.</a:t>
            </a:r>
          </a:p>
          <a:p>
            <a:pPr eaLnBrk="1" hangingPunct="1"/>
            <a:endParaRPr lang="tr-TR" altLang="tr-TR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43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001000" cy="623888"/>
          </a:xfrm>
        </p:spPr>
        <p:txBody>
          <a:bodyPr/>
          <a:lstStyle/>
          <a:p>
            <a:pPr eaLnBrk="1" hangingPunct="1"/>
            <a:r>
              <a:rPr lang="tr-TR" altLang="tr-TR" sz="2000">
                <a:latin typeface="Comic Sans MS" panose="030F0702030302020204" pitchFamily="66" charset="0"/>
              </a:rPr>
              <a:t>Üst Ekstremite Amputasyon Seviyeleri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25538"/>
            <a:ext cx="8229600" cy="54721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Kısmı el amputasyonları</a:t>
            </a:r>
            <a:r>
              <a:rPr lang="tr-TR" altLang="tr-TR" sz="1800">
                <a:solidFill>
                  <a:schemeClr val="hlink"/>
                </a:solidFill>
                <a:latin typeface="Comic Sans MS" panose="030F0702030302020204" pitchFamily="66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    -transfalangial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    -transmetakarpal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    -transkarpal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Bilek dezartikülasyonu</a:t>
            </a:r>
            <a:r>
              <a:rPr lang="tr-TR" altLang="tr-TR" sz="1800">
                <a:latin typeface="Comic Sans MS" panose="030F0702030302020204" pitchFamily="66" charset="0"/>
              </a:rPr>
              <a:t> :dirsek fleksiyon ve ekstansiyonu normal rotasyon 120 kadardır.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Uzun dirsek altı amputasyonu(%80):</a:t>
            </a:r>
            <a:r>
              <a:rPr lang="tr-TR" altLang="tr-TR" sz="1800" i="1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800" i="1">
                <a:latin typeface="Comic Sans MS" panose="030F0702030302020204" pitchFamily="66" charset="0"/>
              </a:rPr>
              <a:t>dirsek fleksionu 135,rotasyon 60-100</a:t>
            </a:r>
            <a:endParaRPr lang="tr-TR" altLang="tr-TR" sz="1800" i="1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Orta dirsek altı amputasyonu(%55-80):</a:t>
            </a:r>
            <a:r>
              <a:rPr lang="tr-TR" altLang="tr-TR" sz="1800" i="1">
                <a:latin typeface="Comic Sans MS" panose="030F0702030302020204" pitchFamily="66" charset="0"/>
              </a:rPr>
              <a:t>fleksiyon 135,rotasyon 60,pronasyon supinasyon kısıtlanmıştır.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Kısa dirsek altı amputasyonu (%35-55):</a:t>
            </a:r>
            <a:r>
              <a:rPr lang="tr-TR" altLang="tr-TR" sz="1800" i="1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800" i="1">
                <a:latin typeface="Comic Sans MS" panose="030F0702030302020204" pitchFamily="66" charset="0"/>
              </a:rPr>
              <a:t>fleksiyon 135,rotasyon çok kısıtlıdır</a:t>
            </a:r>
            <a:endParaRPr lang="tr-TR" altLang="tr-TR" sz="1800" i="1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Çok kısa dirsek altı amputasyonu (%35):</a:t>
            </a:r>
            <a:r>
              <a:rPr lang="tr-TR" altLang="tr-TR" sz="1800" i="1">
                <a:latin typeface="Comic Sans MS" panose="030F0702030302020204" pitchFamily="66" charset="0"/>
              </a:rPr>
              <a:t>rotasyon yoktur,dirsek fleksiyonu limitli.Kaslar insersiyolarını kaybetmiştir.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Dirsek dezartikülasyonu</a:t>
            </a:r>
            <a:r>
              <a:rPr lang="tr-TR" altLang="tr-TR" sz="1800" i="1">
                <a:solidFill>
                  <a:schemeClr val="accent2"/>
                </a:solidFill>
                <a:latin typeface="Comic Sans MS" panose="030F0702030302020204" pitchFamily="66" charset="0"/>
              </a:rPr>
              <a:t> 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Standart dirsek üstü amputasyonu (%50-90)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Kısa dirsek üstü amputasyonu (%30-50)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Omuz dezartikülasyonu (%30a kadar):</a:t>
            </a:r>
            <a:r>
              <a:rPr lang="tr-TR" altLang="tr-TR" sz="1800" i="1">
                <a:latin typeface="Comic Sans MS" panose="030F0702030302020204" pitchFamily="66" charset="0"/>
              </a:rPr>
              <a:t>humerus başı bırakılmşıtır.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800" i="1">
                <a:solidFill>
                  <a:schemeClr val="hlink"/>
                </a:solidFill>
                <a:latin typeface="Comic Sans MS" panose="030F0702030302020204" pitchFamily="66" charset="0"/>
              </a:rPr>
              <a:t>Forequarter  amputasyonu:</a:t>
            </a:r>
            <a:r>
              <a:rPr lang="tr-TR" altLang="tr-TR" sz="1800" i="1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1800" i="1">
                <a:latin typeface="Comic Sans MS" panose="030F0702030302020204" pitchFamily="66" charset="0"/>
              </a:rPr>
              <a:t>humerus,skapula ve klavikula çıkarılmıştır.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 i="1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69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latin typeface="Comic Sans MS" panose="030F0702030302020204" pitchFamily="66" charset="0"/>
              </a:rPr>
              <a:t>Kovan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118" y="1411941"/>
            <a:ext cx="9756494" cy="4499281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Üst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ekstremite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kovanları tek veya çift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kovanlı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olabilir.</a:t>
            </a: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İç kovan plastiktir ve güdüğü sarar.</a:t>
            </a: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Dış kovan sert ve kol şekli verilmiştir.</a:t>
            </a:r>
          </a:p>
          <a:p>
            <a:pPr eaLnBrk="1" hangingPunct="1"/>
            <a:r>
              <a:rPr lang="tr-TR" altLang="tr-TR" sz="2400" dirty="0" smtClean="0">
                <a:latin typeface="Comic Sans MS" panose="030F0702030302020204" pitchFamily="66" charset="0"/>
              </a:rPr>
              <a:t>Avantajları: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omic Sans MS" panose="030F0702030302020204" pitchFamily="66" charset="0"/>
              </a:rPr>
              <a:t>Uyum ve denge açısından önemli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omic Sans MS" panose="030F0702030302020204" pitchFamily="66" charset="0"/>
              </a:rPr>
              <a:t>Elektrikli protezlerde pilin yerleşimine olanak sağlar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omic Sans MS" panose="030F0702030302020204" pitchFamily="66" charset="0"/>
              </a:rPr>
              <a:t>Omuz </a:t>
            </a:r>
            <a:r>
              <a:rPr lang="tr-TR" altLang="tr-TR" sz="2400" dirty="0" err="1">
                <a:latin typeface="Comic Sans MS" panose="030F0702030302020204" pitchFamily="66" charset="0"/>
              </a:rPr>
              <a:t>dez</a:t>
            </a:r>
            <a:r>
              <a:rPr lang="tr-TR" altLang="tr-TR" sz="2400" dirty="0">
                <a:latin typeface="Comic Sans MS" panose="030F0702030302020204" pitchFamily="66" charset="0"/>
              </a:rPr>
              <a:t> ve </a:t>
            </a:r>
            <a:r>
              <a:rPr lang="tr-TR" altLang="tr-TR" sz="2400" dirty="0" err="1">
                <a:latin typeface="Comic Sans MS" panose="030F0702030302020204" pitchFamily="66" charset="0"/>
              </a:rPr>
              <a:t>forequarter</a:t>
            </a:r>
            <a:r>
              <a:rPr lang="tr-TR" altLang="tr-TR" sz="2400" dirty="0">
                <a:latin typeface="Comic Sans MS" panose="030F0702030302020204" pitchFamily="66" charset="0"/>
              </a:rPr>
              <a:t> </a:t>
            </a:r>
            <a:r>
              <a:rPr lang="tr-TR" altLang="tr-TR" sz="2400" dirty="0" err="1">
                <a:latin typeface="Comic Sans MS" panose="030F0702030302020204" pitchFamily="66" charset="0"/>
              </a:rPr>
              <a:t>amputasyonunda</a:t>
            </a:r>
            <a:r>
              <a:rPr lang="tr-TR" altLang="tr-TR" sz="2400" dirty="0">
                <a:latin typeface="Comic Sans MS" panose="030F0702030302020204" pitchFamily="66" charset="0"/>
              </a:rPr>
              <a:t> kozmetik görünümde önemlidir.</a:t>
            </a:r>
          </a:p>
          <a:p>
            <a:pPr eaLnBrk="1" hangingPunct="1">
              <a:buFontTx/>
              <a:buNone/>
            </a:pPr>
            <a:endParaRPr lang="tr-TR" altLang="tr-TR" sz="2400" dirty="0">
              <a:latin typeface="Comic Sans MS" panose="030F0702030302020204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021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Soket Tasarımları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63271" y="1905000"/>
            <a:ext cx="9541341" cy="40062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/>
              <a:t>Güdük revizyonu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/>
              <a:t>Güdük uzatma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err="1" smtClean="0"/>
              <a:t>Distal</a:t>
            </a:r>
            <a:r>
              <a:rPr lang="tr-TR" sz="2400" dirty="0" smtClean="0"/>
              <a:t> kemiğe </a:t>
            </a:r>
            <a:r>
              <a:rPr lang="tr-TR" sz="2400" dirty="0" err="1" smtClean="0"/>
              <a:t>osteotomi</a:t>
            </a:r>
            <a:endParaRPr lang="tr-T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/>
              <a:t>Yumuşak doku operasyonları gerekebilir.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021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Soket Tasarımları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1812" y="1905000"/>
            <a:ext cx="9541341" cy="400622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Anatomik </a:t>
            </a:r>
            <a:r>
              <a:rPr lang="tr-TR" sz="2400" dirty="0" err="1" smtClean="0"/>
              <a:t>arayüz</a:t>
            </a:r>
            <a:r>
              <a:rPr lang="tr-TR" sz="2400" dirty="0" smtClean="0"/>
              <a:t> olarak şekillendirilmiş ve kontrol edilmiş </a:t>
            </a:r>
            <a:r>
              <a:rPr lang="tr-TR" sz="2400" dirty="0" err="1" smtClean="0"/>
              <a:t>arayüz</a:t>
            </a:r>
            <a:r>
              <a:rPr lang="tr-TR" sz="2400" dirty="0" smtClean="0"/>
              <a:t> (ACCI) soket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Advanced </a:t>
            </a:r>
            <a:r>
              <a:rPr lang="tr-TR" sz="2400" dirty="0" err="1" smtClean="0"/>
              <a:t>humeral</a:t>
            </a:r>
            <a:r>
              <a:rPr lang="tr-TR" sz="2400" dirty="0" smtClean="0"/>
              <a:t> </a:t>
            </a:r>
            <a:r>
              <a:rPr lang="tr-TR" sz="2400" dirty="0" err="1" smtClean="0"/>
              <a:t>interface</a:t>
            </a:r>
            <a:r>
              <a:rPr lang="tr-TR" sz="2400" dirty="0" smtClean="0"/>
              <a:t> (AHI) soket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X </a:t>
            </a:r>
            <a:r>
              <a:rPr lang="tr-TR" sz="2400" dirty="0" err="1" smtClean="0"/>
              <a:t>frame</a:t>
            </a:r>
            <a:r>
              <a:rPr lang="tr-TR" sz="2400" dirty="0" smtClean="0"/>
              <a:t> </a:t>
            </a:r>
            <a:r>
              <a:rPr lang="tr-TR" sz="2400" dirty="0" err="1" smtClean="0"/>
              <a:t>Shoulder</a:t>
            </a:r>
            <a:r>
              <a:rPr lang="tr-TR" sz="2400" dirty="0" smtClean="0"/>
              <a:t> </a:t>
            </a:r>
            <a:r>
              <a:rPr lang="tr-TR" sz="2400" dirty="0" err="1" smtClean="0"/>
              <a:t>socket</a:t>
            </a:r>
            <a:r>
              <a:rPr lang="tr-TR" sz="2400" dirty="0" smtClean="0"/>
              <a:t> (</a:t>
            </a:r>
            <a:r>
              <a:rPr lang="tr-TR" sz="2400" dirty="0" err="1" smtClean="0"/>
              <a:t>Mıcroframe</a:t>
            </a:r>
            <a:r>
              <a:rPr lang="tr-TR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/>
              <a:t>Transhumeral</a:t>
            </a:r>
            <a:r>
              <a:rPr lang="tr-TR" sz="2400" dirty="0" smtClean="0"/>
              <a:t> CRS soket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/>
              <a:t>Transradial</a:t>
            </a:r>
            <a:r>
              <a:rPr lang="tr-TR" sz="2400" dirty="0" smtClean="0"/>
              <a:t> CRS soket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01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Soket Tasarımları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63271" y="1905000"/>
            <a:ext cx="9541341" cy="400622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Anatomik şekilli soketlerde güdüğün hacim ve yüzey şekli baz alınır.</a:t>
            </a:r>
          </a:p>
          <a:p>
            <a:r>
              <a:rPr lang="tr-TR" sz="2400" dirty="0" smtClean="0"/>
              <a:t>Avantajları: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Bağ sistemine ihtiyaç azalır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/>
              <a:t>Rotasyonel</a:t>
            </a:r>
            <a:r>
              <a:rPr lang="tr-TR" sz="2400" dirty="0" smtClean="0"/>
              <a:t> kontrol artar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Estetik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Hareket açıklığı artar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/>
              <a:t>güdük-soket </a:t>
            </a:r>
            <a:r>
              <a:rPr lang="tr-TR" sz="2400" dirty="0" err="1" smtClean="0"/>
              <a:t>uyuymunu</a:t>
            </a:r>
            <a:r>
              <a:rPr lang="tr-TR" sz="2400" dirty="0" smtClean="0"/>
              <a:t> arttırır</a:t>
            </a:r>
          </a:p>
          <a:p>
            <a:pPr marL="0" indent="0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5B2-6B97-4EDF-A545-F9C87BAE7E07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86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Grp="1" noChangeArrowheads="1"/>
          </p:cNvSpPr>
          <p:nvPr>
            <p:ph type="title"/>
          </p:nvPr>
        </p:nvSpPr>
        <p:spPr>
          <a:xfrm>
            <a:off x="1820863" y="392113"/>
            <a:ext cx="8229600" cy="2087563"/>
          </a:xfrm>
        </p:spPr>
        <p:txBody>
          <a:bodyPr/>
          <a:lstStyle/>
          <a:p>
            <a:pPr eaLnBrk="1" hangingPunct="1"/>
            <a:r>
              <a:rPr lang="tr-TR" altLang="tr-TR" sz="2400" dirty="0">
                <a:latin typeface="Comic Sans MS" panose="030F0702030302020204" pitchFamily="66" charset="0"/>
              </a:rPr>
              <a:t>Üst </a:t>
            </a:r>
            <a:r>
              <a:rPr lang="tr-TR" altLang="tr-TR" sz="2400" dirty="0" err="1">
                <a:latin typeface="Comic Sans MS" panose="030F0702030302020204" pitchFamily="66" charset="0"/>
              </a:rPr>
              <a:t>ektremite</a:t>
            </a:r>
            <a:r>
              <a:rPr lang="tr-TR" altLang="tr-TR" sz="2400" dirty="0">
                <a:latin typeface="Comic Sans MS" panose="030F0702030302020204" pitchFamily="66" charset="0"/>
              </a:rPr>
              <a:t> </a:t>
            </a:r>
            <a:r>
              <a:rPr lang="tr-TR" altLang="tr-TR" sz="2400" dirty="0" err="1">
                <a:latin typeface="Comic Sans MS" panose="030F0702030302020204" pitchFamily="66" charset="0"/>
              </a:rPr>
              <a:t>amputasyonlarından</a:t>
            </a:r>
            <a:r>
              <a:rPr lang="tr-TR" altLang="tr-TR" sz="2400" dirty="0">
                <a:latin typeface="Comic Sans MS" panose="030F0702030302020204" pitchFamily="66" charset="0"/>
              </a:rPr>
              <a:t> sonra fonksiyon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,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proprioseptif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dirty="0">
                <a:latin typeface="Comic Sans MS" panose="030F0702030302020204" pitchFamily="66" charset="0"/>
              </a:rPr>
              <a:t>duyu ve estetik açıdan önemli problemler  meydana gelmektedir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. Bu </a:t>
            </a:r>
            <a:r>
              <a:rPr lang="tr-TR" altLang="tr-TR" sz="2400" dirty="0">
                <a:latin typeface="Comic Sans MS" panose="030F0702030302020204" pitchFamily="66" charset="0"/>
              </a:rPr>
              <a:t>problemleri en aza indirmek için değişik protezler geliştirilmiştir.</a:t>
            </a:r>
          </a:p>
        </p:txBody>
      </p:sp>
      <p:sp>
        <p:nvSpPr>
          <p:cNvPr id="14339" name="Rectangle 12"/>
          <p:cNvSpPr>
            <a:spLocks noGrp="1" noChangeArrowheads="1"/>
          </p:cNvSpPr>
          <p:nvPr>
            <p:ph idx="1"/>
          </p:nvPr>
        </p:nvSpPr>
        <p:spPr>
          <a:xfrm>
            <a:off x="1820863" y="2143125"/>
            <a:ext cx="8229600" cy="415766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tr-TR" altLang="tr-TR" sz="2000" dirty="0" smtClean="0">
                <a:latin typeface="Comic Sans MS" panose="030F0702030302020204" pitchFamily="66" charset="0"/>
              </a:rPr>
              <a:t>Kozmetik </a:t>
            </a:r>
            <a:r>
              <a:rPr lang="tr-TR" altLang="tr-TR" sz="2000" dirty="0">
                <a:latin typeface="Comic Sans MS" panose="030F0702030302020204" pitchFamily="66" charset="0"/>
              </a:rPr>
              <a:t>protezler (pasif protezler)</a:t>
            </a:r>
          </a:p>
          <a:p>
            <a:pPr>
              <a:buFont typeface="+mj-lt"/>
              <a:buAutoNum type="arabicPeriod"/>
            </a:pPr>
            <a:r>
              <a:rPr lang="tr-TR" altLang="tr-TR" sz="2000" dirty="0">
                <a:latin typeface="Comic Sans MS" panose="030F0702030302020204" pitchFamily="66" charset="0"/>
              </a:rPr>
              <a:t>V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ücut gücüyle çalışan protezler (</a:t>
            </a:r>
            <a:r>
              <a:rPr lang="tr-TR" altLang="tr-TR" sz="2000" dirty="0">
                <a:latin typeface="Comic Sans MS" panose="030F0702030302020204" pitchFamily="66" charset="0"/>
              </a:rPr>
              <a:t>Mekanik fonksiyonel 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protezler, kablo </a:t>
            </a:r>
            <a:r>
              <a:rPr lang="tr-TR" altLang="tr-TR" sz="2000" dirty="0" err="1" smtClean="0">
                <a:latin typeface="Comic Sans MS" panose="030F0702030302020204" pitchFamily="66" charset="0"/>
              </a:rPr>
              <a:t>aktivasyonlu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) </a:t>
            </a:r>
          </a:p>
          <a:p>
            <a:r>
              <a:rPr lang="tr-TR" altLang="tr-TR" sz="2000" dirty="0" err="1" smtClean="0">
                <a:latin typeface="Comic Sans MS" panose="030F0702030302020204" pitchFamily="66" charset="0"/>
              </a:rPr>
              <a:t>İndirek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 vücut gücüyle çalışan protezler</a:t>
            </a:r>
          </a:p>
          <a:p>
            <a:r>
              <a:rPr lang="tr-TR" altLang="tr-TR" sz="2000" dirty="0" smtClean="0">
                <a:latin typeface="Comic Sans MS" panose="030F0702030302020204" pitchFamily="66" charset="0"/>
              </a:rPr>
              <a:t>Direk </a:t>
            </a:r>
            <a:r>
              <a:rPr lang="tr-TR" altLang="tr-TR" sz="2000" dirty="0">
                <a:latin typeface="Comic Sans MS" panose="030F0702030302020204" pitchFamily="66" charset="0"/>
              </a:rPr>
              <a:t>vücut gücüyle çalışan protezler</a:t>
            </a:r>
          </a:p>
          <a:p>
            <a:pPr marL="0" indent="0">
              <a:buNone/>
            </a:pPr>
            <a:endParaRPr lang="tr-TR" alt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altLang="tr-TR" sz="2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. </a:t>
            </a:r>
            <a:r>
              <a:rPr lang="tr-TR" altLang="tr-TR" sz="2000" dirty="0" err="1" smtClean="0">
                <a:latin typeface="Comic Sans MS" panose="030F0702030302020204" pitchFamily="66" charset="0"/>
              </a:rPr>
              <a:t>Eksternal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 güç </a:t>
            </a:r>
            <a:r>
              <a:rPr lang="tr-TR" altLang="tr-TR" sz="2000" dirty="0">
                <a:latin typeface="Comic Sans MS" panose="030F0702030302020204" pitchFamily="66" charset="0"/>
              </a:rPr>
              <a:t>(batarya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) protezleri (elektrik gücüyle çalışan protezler)</a:t>
            </a:r>
          </a:p>
          <a:p>
            <a:r>
              <a:rPr lang="tr-TR" altLang="tr-TR" sz="2000" dirty="0" err="1" smtClean="0">
                <a:latin typeface="Comic Sans MS" panose="030F0702030302020204" pitchFamily="66" charset="0"/>
              </a:rPr>
              <a:t>Myoelektirik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 protezler</a:t>
            </a:r>
          </a:p>
          <a:p>
            <a:r>
              <a:rPr lang="tr-TR" altLang="tr-TR" sz="2000" dirty="0" smtClean="0">
                <a:latin typeface="Comic Sans MS" panose="030F0702030302020204" pitchFamily="66" charset="0"/>
              </a:rPr>
              <a:t>Switch kontrollü  </a:t>
            </a:r>
            <a:r>
              <a:rPr lang="tr-TR" altLang="tr-TR" sz="2000" dirty="0">
                <a:latin typeface="Comic Sans MS" panose="030F0702030302020204" pitchFamily="66" charset="0"/>
              </a:rPr>
              <a:t>protezler</a:t>
            </a:r>
          </a:p>
          <a:p>
            <a:pPr marL="0" indent="0" eaLnBrk="1" hangingPunct="1">
              <a:buNone/>
            </a:pPr>
            <a:r>
              <a:rPr lang="tr-TR" altLang="tr-TR" sz="2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4. </a:t>
            </a:r>
            <a:r>
              <a:rPr lang="tr-TR" altLang="tr-TR" sz="2000" dirty="0" err="1" smtClean="0">
                <a:latin typeface="Comic Sans MS" panose="030F0702030302020204" pitchFamily="66" charset="0"/>
              </a:rPr>
              <a:t>Hibrid</a:t>
            </a:r>
            <a:r>
              <a:rPr lang="tr-TR" altLang="tr-TR" sz="2000" dirty="0" smtClean="0">
                <a:latin typeface="Comic Sans MS" panose="030F0702030302020204" pitchFamily="66" charset="0"/>
              </a:rPr>
              <a:t> </a:t>
            </a:r>
            <a:r>
              <a:rPr lang="tr-TR" altLang="tr-TR" sz="2000" dirty="0">
                <a:latin typeface="Comic Sans MS" panose="030F0702030302020204" pitchFamily="66" charset="0"/>
              </a:rPr>
              <a:t>protezler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32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4640"/>
          </a:xfrm>
        </p:spPr>
        <p:txBody>
          <a:bodyPr>
            <a:normAutofit/>
          </a:bodyPr>
          <a:lstStyle/>
          <a:p>
            <a:r>
              <a:rPr lang="tr-TR" altLang="tr-TR" dirty="0">
                <a:latin typeface="Comic Sans MS" panose="030F0702030302020204" pitchFamily="66" charset="0"/>
              </a:rPr>
              <a:t>Kozmetik protezler (pasif protezler</a:t>
            </a:r>
            <a:r>
              <a:rPr lang="tr-TR" altLang="tr-TR" dirty="0" smtClean="0">
                <a:latin typeface="Comic Sans MS" panose="030F0702030302020204" pitchFamily="66" charset="0"/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43075" y="1957388"/>
            <a:ext cx="9761537" cy="3953834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Estetik amaçlı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Hafif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Fonksiyonu yoktur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Genelde modülerdir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Silikon 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0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 smtClean="0">
                <a:latin typeface="Comic Sans MS" panose="030F0702030302020204" pitchFamily="66" charset="0"/>
              </a:rPr>
              <a:t>Vücut Gücüyle Çalışan Protezler (Mekanik Fonksiyonel Protezler, Kablo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Aktivasyonlu</a:t>
            </a:r>
            <a:r>
              <a:rPr lang="tr-TR" altLang="tr-TR" dirty="0" smtClean="0">
                <a:latin typeface="Comic Sans MS" panose="030F0702030302020204" pitchFamily="66" charset="0"/>
              </a:rPr>
              <a:t>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Gövde, omuz kuşağı ve üst </a:t>
            </a:r>
            <a:r>
              <a:rPr lang="tr-TR" sz="2400" dirty="0" err="1" smtClean="0">
                <a:latin typeface="Comic Sans MS" panose="030F0702030302020204" pitchFamily="66" charset="0"/>
              </a:rPr>
              <a:t>ektremite</a:t>
            </a:r>
            <a:r>
              <a:rPr lang="tr-TR" sz="2400" dirty="0" smtClean="0">
                <a:latin typeface="Comic Sans MS" panose="030F0702030302020204" pitchFamily="66" charset="0"/>
              </a:rPr>
              <a:t> kas kuvvetinin bağ sistemi ile kontrol kablosuna aktarılarak el ve dirsek hareketleri kontrol edilir.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400" dirty="0" err="1" smtClean="0">
                <a:latin typeface="Comic Sans MS" panose="030F0702030302020204" pitchFamily="66" charset="0"/>
              </a:rPr>
              <a:t>İndirek</a:t>
            </a:r>
            <a:r>
              <a:rPr lang="tr-TR" sz="2400" dirty="0" smtClean="0">
                <a:latin typeface="Comic Sans MS" panose="030F0702030302020204" pitchFamily="66" charset="0"/>
              </a:rPr>
              <a:t> vücut gücüyle çalışan protezler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 smtClean="0">
                <a:latin typeface="Comic Sans MS" panose="030F0702030302020204" pitchFamily="66" charset="0"/>
              </a:rPr>
              <a:t>Direk </a:t>
            </a:r>
            <a:r>
              <a:rPr lang="tr-TR" sz="2400" dirty="0">
                <a:latin typeface="Comic Sans MS" panose="030F0702030302020204" pitchFamily="66" charset="0"/>
              </a:rPr>
              <a:t>vücut gücüyle çalışan protezler</a:t>
            </a:r>
          </a:p>
          <a:p>
            <a:pPr marL="0" indent="0">
              <a:buNone/>
            </a:pP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2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49962" y="195485"/>
            <a:ext cx="8911687" cy="1280890"/>
          </a:xfrm>
        </p:spPr>
        <p:txBody>
          <a:bodyPr>
            <a:normAutofit/>
          </a:bodyPr>
          <a:lstStyle/>
          <a:p>
            <a:r>
              <a:rPr lang="tr-TR" altLang="tr-TR" sz="2800" dirty="0" err="1" smtClean="0">
                <a:latin typeface="Comic Sans MS" panose="030F0702030302020204" pitchFamily="66" charset="0"/>
              </a:rPr>
              <a:t>Eksternal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Güç (Batarya) Protezleri (Elektrik Gücüyle Çalışan Protezler)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31999" y="1290638"/>
            <a:ext cx="8915400" cy="4953000"/>
          </a:xfrm>
        </p:spPr>
        <p:txBody>
          <a:bodyPr>
            <a:noAutofit/>
          </a:bodyPr>
          <a:lstStyle/>
          <a:p>
            <a:r>
              <a:rPr lang="tr-TR" sz="2000" dirty="0" smtClean="0">
                <a:latin typeface="Comic Sans MS" panose="030F0702030302020204" pitchFamily="66" charset="0"/>
              </a:rPr>
              <a:t>Ağır</a:t>
            </a:r>
          </a:p>
          <a:p>
            <a:r>
              <a:rPr lang="tr-TR" sz="2000" dirty="0" smtClean="0">
                <a:latin typeface="Comic Sans MS" panose="030F0702030302020204" pitchFamily="66" charset="0"/>
              </a:rPr>
              <a:t>Hasta batarya ve motoru kontrol eder</a:t>
            </a:r>
          </a:p>
          <a:p>
            <a:r>
              <a:rPr lang="tr-TR" sz="2000" dirty="0" smtClean="0">
                <a:latin typeface="Comic Sans MS" panose="030F0702030302020204" pitchFamily="66" charset="0"/>
              </a:rPr>
              <a:t>Daha az </a:t>
            </a:r>
            <a:r>
              <a:rPr lang="tr-TR" sz="2000" dirty="0" err="1" smtClean="0">
                <a:latin typeface="Comic Sans MS" panose="030F0702030302020204" pitchFamily="66" charset="0"/>
              </a:rPr>
              <a:t>proprioseptif</a:t>
            </a:r>
            <a:r>
              <a:rPr lang="tr-TR" sz="2000" dirty="0" smtClean="0">
                <a:latin typeface="Comic Sans MS" panose="030F0702030302020204" pitchFamily="66" charset="0"/>
              </a:rPr>
              <a:t> geribildirim verir.</a:t>
            </a:r>
          </a:p>
          <a:p>
            <a:r>
              <a:rPr lang="tr-TR" sz="2000" dirty="0" smtClean="0">
                <a:latin typeface="Comic Sans MS" panose="030F0702030302020204" pitchFamily="66" charset="0"/>
              </a:rPr>
              <a:t>Sudan etkilenir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pPr marL="800100">
              <a:buFont typeface="Arial" panose="020B0604020202020204" pitchFamily="34" charset="0"/>
              <a:buChar char="•"/>
              <a:tabLst>
                <a:tab pos="900113" algn="l"/>
              </a:tabLst>
            </a:pPr>
            <a:r>
              <a:rPr lang="tr-TR" sz="2000" dirty="0" smtClean="0">
                <a:latin typeface="Comic Sans MS" panose="030F0702030302020204" pitchFamily="66" charset="0"/>
              </a:rPr>
              <a:t>Soket</a:t>
            </a:r>
          </a:p>
          <a:p>
            <a:pPr marL="800100">
              <a:buFont typeface="Arial" panose="020B0604020202020204" pitchFamily="34" charset="0"/>
              <a:buChar char="•"/>
              <a:tabLst>
                <a:tab pos="900113" algn="l"/>
              </a:tabLst>
            </a:pPr>
            <a:r>
              <a:rPr lang="tr-TR" sz="2000" dirty="0" err="1" smtClean="0">
                <a:latin typeface="Comic Sans MS" panose="030F0702030302020204" pitchFamily="66" charset="0"/>
              </a:rPr>
              <a:t>Suspansiyon</a:t>
            </a:r>
            <a:r>
              <a:rPr lang="tr-TR" sz="2000" dirty="0" smtClean="0">
                <a:latin typeface="Comic Sans MS" panose="030F0702030302020204" pitchFamily="66" charset="0"/>
              </a:rPr>
              <a:t> sistemleri</a:t>
            </a:r>
          </a:p>
          <a:p>
            <a:pPr marL="800100">
              <a:buFont typeface="Arial" panose="020B0604020202020204" pitchFamily="34" charset="0"/>
              <a:buChar char="•"/>
              <a:tabLst>
                <a:tab pos="900113" algn="l"/>
              </a:tabLst>
            </a:pPr>
            <a:r>
              <a:rPr lang="tr-TR" sz="2000" dirty="0" smtClean="0">
                <a:latin typeface="Comic Sans MS" panose="030F0702030302020204" pitchFamily="66" charset="0"/>
              </a:rPr>
              <a:t>Kanal</a:t>
            </a:r>
          </a:p>
          <a:p>
            <a:pPr marL="800100">
              <a:buFont typeface="Arial" panose="020B0604020202020204" pitchFamily="34" charset="0"/>
              <a:buChar char="•"/>
              <a:tabLst>
                <a:tab pos="900113" algn="l"/>
              </a:tabLst>
            </a:pPr>
            <a:r>
              <a:rPr lang="tr-TR" sz="2000" dirty="0" smtClean="0">
                <a:latin typeface="Comic Sans MS" panose="030F0702030302020204" pitchFamily="66" charset="0"/>
              </a:rPr>
              <a:t>Elektrot</a:t>
            </a:r>
          </a:p>
          <a:p>
            <a:pPr marL="800100">
              <a:buFont typeface="Arial" panose="020B0604020202020204" pitchFamily="34" charset="0"/>
              <a:buChar char="•"/>
              <a:tabLst>
                <a:tab pos="900113" algn="l"/>
              </a:tabLst>
            </a:pPr>
            <a:r>
              <a:rPr lang="tr-TR" sz="2000" dirty="0" smtClean="0">
                <a:latin typeface="Comic Sans MS" panose="030F0702030302020204" pitchFamily="66" charset="0"/>
              </a:rPr>
              <a:t>Batarya </a:t>
            </a:r>
          </a:p>
          <a:p>
            <a:pPr marL="800100">
              <a:buFont typeface="Arial" panose="020B0604020202020204" pitchFamily="34" charset="0"/>
              <a:buChar char="•"/>
              <a:tabLst>
                <a:tab pos="900113" algn="l"/>
              </a:tabLst>
            </a:pPr>
            <a:r>
              <a:rPr lang="tr-TR" sz="2000" dirty="0" smtClean="0">
                <a:latin typeface="Comic Sans MS" panose="030F0702030302020204" pitchFamily="66" charset="0"/>
              </a:rPr>
              <a:t>Switch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800100">
              <a:buFont typeface="Arial" panose="020B0604020202020204" pitchFamily="34" charset="0"/>
              <a:buChar char="•"/>
              <a:tabLst>
                <a:tab pos="900113" algn="l"/>
              </a:tabLst>
            </a:pPr>
            <a:r>
              <a:rPr lang="tr-TR" sz="2000" dirty="0" smtClean="0">
                <a:latin typeface="Comic Sans MS" panose="030F0702030302020204" pitchFamily="66" charset="0"/>
              </a:rPr>
              <a:t>Protez el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9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dirty="0" err="1" smtClean="0">
                <a:latin typeface="Comic Sans MS" panose="030F0702030302020204" pitchFamily="66" charset="0"/>
              </a:rPr>
              <a:t>Myoelektirik</a:t>
            </a:r>
            <a:r>
              <a:rPr lang="tr-TR" altLang="tr-TR" dirty="0" smtClean="0">
                <a:latin typeface="Comic Sans MS" panose="030F0702030302020204" pitchFamily="66" charset="0"/>
              </a:rPr>
              <a:t> Protezler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51990" y="2114190"/>
            <a:ext cx="8915400" cy="3777622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Cilt ve elektrot teması mevcuttur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Soket kas </a:t>
            </a:r>
            <a:r>
              <a:rPr lang="tr-TR" sz="2400" dirty="0" err="1" smtClean="0">
                <a:latin typeface="Comic Sans MS" panose="030F0702030302020204" pitchFamily="66" charset="0"/>
              </a:rPr>
              <a:t>kontraksiyonuna</a:t>
            </a:r>
            <a:r>
              <a:rPr lang="tr-TR" sz="2400" dirty="0" smtClean="0">
                <a:latin typeface="Comic Sans MS" panose="030F0702030302020204" pitchFamily="66" charset="0"/>
              </a:rPr>
              <a:t> izin verirken kas gövdesindeki elektrotları stabilize etmelidir.</a:t>
            </a:r>
          </a:p>
          <a:p>
            <a:r>
              <a:rPr lang="tr-TR" sz="2400" dirty="0" smtClean="0">
                <a:latin typeface="Comic Sans MS" panose="030F0702030302020204" pitchFamily="66" charset="0"/>
              </a:rPr>
              <a:t>Motor + pil+ kas </a:t>
            </a:r>
            <a:r>
              <a:rPr lang="tr-TR" sz="2400" dirty="0" err="1" smtClean="0">
                <a:latin typeface="Comic Sans MS" panose="030F0702030302020204" pitchFamily="66" charset="0"/>
              </a:rPr>
              <a:t>kontraksiyonu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Hareketler </a:t>
            </a:r>
            <a:r>
              <a:rPr lang="tr-TR" sz="2400" dirty="0" err="1" smtClean="0">
                <a:latin typeface="Comic Sans MS" panose="030F0702030302020204" pitchFamily="66" charset="0"/>
              </a:rPr>
              <a:t>amputenin</a:t>
            </a:r>
            <a:r>
              <a:rPr lang="tr-TR" sz="2400" dirty="0" smtClean="0">
                <a:latin typeface="Comic Sans MS" panose="030F0702030302020204" pitchFamily="66" charset="0"/>
              </a:rPr>
              <a:t> kontrolü altındadır.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7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dirty="0" smtClean="0">
                <a:latin typeface="Comic Sans MS" panose="030F0702030302020204" pitchFamily="66" charset="0"/>
              </a:rPr>
              <a:t>Switch Kontrollü  Protezler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Comic Sans MS" panose="030F0702030302020204" pitchFamily="66" charset="0"/>
              </a:rPr>
              <a:t>Sensörler</a:t>
            </a:r>
            <a:r>
              <a:rPr lang="tr-TR" sz="2400" dirty="0">
                <a:latin typeface="Comic Sans MS" panose="030F0702030302020204" pitchFamily="66" charset="0"/>
              </a:rPr>
              <a:t> kullanılmaz, küçük hareketlerle hedef harekete ulaşılır.</a:t>
            </a:r>
          </a:p>
          <a:p>
            <a:r>
              <a:rPr lang="tr-TR" sz="2400" dirty="0" err="1" smtClean="0">
                <a:latin typeface="Comic Sans MS" panose="030F0702030302020204" pitchFamily="66" charset="0"/>
              </a:rPr>
              <a:t>Myoelektrik</a:t>
            </a:r>
            <a:r>
              <a:rPr lang="tr-TR" sz="2400" dirty="0" smtClean="0">
                <a:latin typeface="Comic Sans MS" panose="030F0702030302020204" pitchFamily="66" charset="0"/>
              </a:rPr>
              <a:t> kontrolünü sağlayamayan, </a:t>
            </a:r>
            <a:r>
              <a:rPr lang="tr-TR" sz="2400" dirty="0" err="1" smtClean="0">
                <a:latin typeface="Comic Sans MS" panose="030F0702030302020204" pitchFamily="66" charset="0"/>
              </a:rPr>
              <a:t>kokontraksiyon</a:t>
            </a:r>
            <a:r>
              <a:rPr lang="tr-TR" sz="2400" dirty="0" smtClean="0">
                <a:latin typeface="Comic Sans MS" panose="030F0702030302020204" pitchFamily="66" charset="0"/>
              </a:rPr>
              <a:t> problemi olan, hareket </a:t>
            </a:r>
            <a:r>
              <a:rPr lang="tr-TR" sz="2400" dirty="0" err="1">
                <a:latin typeface="Comic Sans MS" panose="030F0702030302020204" pitchFamily="66" charset="0"/>
              </a:rPr>
              <a:t>limitasyonu</a:t>
            </a:r>
            <a:r>
              <a:rPr lang="tr-TR" sz="2400" dirty="0">
                <a:latin typeface="Comic Sans MS" panose="030F0702030302020204" pitchFamily="66" charset="0"/>
              </a:rPr>
              <a:t>, kas yetersizliği olan </a:t>
            </a:r>
            <a:r>
              <a:rPr lang="tr-TR" sz="2400" dirty="0" err="1" smtClean="0">
                <a:latin typeface="Comic Sans MS" panose="030F0702030302020204" pitchFamily="66" charset="0"/>
              </a:rPr>
              <a:t>amputelerde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Elektrik </a:t>
            </a:r>
            <a:r>
              <a:rPr lang="tr-TR" sz="2400" dirty="0">
                <a:latin typeface="Comic Sans MS" panose="030F0702030302020204" pitchFamily="66" charset="0"/>
              </a:rPr>
              <a:t>motorları </a:t>
            </a:r>
            <a:r>
              <a:rPr lang="tr-TR" sz="2400" dirty="0" err="1" smtClean="0">
                <a:latin typeface="Comic Sans MS" panose="030F0702030302020204" pitchFamily="66" charset="0"/>
              </a:rPr>
              <a:t>switchlerin</a:t>
            </a:r>
            <a:r>
              <a:rPr lang="tr-TR" sz="2400" dirty="0" smtClean="0">
                <a:latin typeface="Comic Sans MS" panose="030F0702030302020204" pitchFamily="66" charset="0"/>
              </a:rPr>
              <a:t> devreye girmesi ile kontrol edilir.</a:t>
            </a:r>
          </a:p>
          <a:p>
            <a:pPr marL="0" indent="0">
              <a:buNone/>
            </a:pP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3F23-6F36-429A-8A5D-1C08F994D83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3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Mor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249</TotalTime>
  <Words>1213</Words>
  <Application>Microsoft Office PowerPoint</Application>
  <PresentationFormat>Geniş ekran</PresentationFormat>
  <Paragraphs>261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40" baseType="lpstr">
      <vt:lpstr>Arial</vt:lpstr>
      <vt:lpstr>Calibri</vt:lpstr>
      <vt:lpstr>Century Gothic</vt:lpstr>
      <vt:lpstr>Comic Sans MS</vt:lpstr>
      <vt:lpstr>Wingdings</vt:lpstr>
      <vt:lpstr>Wingdings 3</vt:lpstr>
      <vt:lpstr>Duman</vt:lpstr>
      <vt:lpstr>PowerPoint Sunusu</vt:lpstr>
      <vt:lpstr>Üst Ekstremite Amputasyon Nedenleri</vt:lpstr>
      <vt:lpstr>Üst Ekstremite Amputasyon Seviyeleri</vt:lpstr>
      <vt:lpstr>Üst ektremite amputasyonlarından sonra fonksiyon, proprioseptif duyu ve estetik açıdan önemli problemler  meydana gelmektedir. Bu problemleri en aza indirmek için değişik protezler geliştirilmiştir.</vt:lpstr>
      <vt:lpstr>Kozmetik protezler (pasif protezler)</vt:lpstr>
      <vt:lpstr>Vücut Gücüyle Çalışan Protezler (Mekanik Fonksiyonel Protezler, Kablo Aktivasyonlu) </vt:lpstr>
      <vt:lpstr>Eksternal Güç (Batarya) Protezleri (Elektrik Gücüyle Çalışan Protezler)</vt:lpstr>
      <vt:lpstr>Myoelektirik Protezler</vt:lpstr>
      <vt:lpstr>Switch Kontrollü  Protezler</vt:lpstr>
      <vt:lpstr> Hibrid Protezler</vt:lpstr>
      <vt:lpstr>Üst ektremite protezleri 4 ana kısımdan oluşur.</vt:lpstr>
      <vt:lpstr>Terminal Uç</vt:lpstr>
      <vt:lpstr>Birleştirici Kısımlar  Bilek Uniteleri</vt:lpstr>
      <vt:lpstr>Birleştirici Kısımlar  Dirsek Uniteleri </vt:lpstr>
      <vt:lpstr>Birleştirici Kısımlar</vt:lpstr>
      <vt:lpstr>Birleştirici Kısımlar</vt:lpstr>
      <vt:lpstr>Birleştirici Kısımlar</vt:lpstr>
      <vt:lpstr>Birleştirici Kısımlar</vt:lpstr>
      <vt:lpstr>Birleştirici Kısımlar</vt:lpstr>
      <vt:lpstr>Birleştirici Kısımlar  Omuz Üniteleri</vt:lpstr>
      <vt:lpstr>Süspansiyon Sistemleri</vt:lpstr>
      <vt:lpstr>Bağ Sistemleri</vt:lpstr>
      <vt:lpstr>Bağ Sistemleri</vt:lpstr>
      <vt:lpstr>Standart  Dirsek Altı Bağ Sistemleri</vt:lpstr>
      <vt:lpstr>Bağ Sistemleri</vt:lpstr>
      <vt:lpstr>Bağ Sistemleri</vt:lpstr>
      <vt:lpstr>PowerPoint Sunusu</vt:lpstr>
      <vt:lpstr>SOKET TASARIMLARI</vt:lpstr>
      <vt:lpstr>Kovan</vt:lpstr>
      <vt:lpstr>Kovan</vt:lpstr>
      <vt:lpstr>Yeni Soket Tasarımları</vt:lpstr>
      <vt:lpstr>Yeni Soket Tasarımları</vt:lpstr>
      <vt:lpstr>Yeni Soket Tasarımları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Seher</dc:creator>
  <cp:lastModifiedBy>user02</cp:lastModifiedBy>
  <cp:revision>103</cp:revision>
  <dcterms:created xsi:type="dcterms:W3CDTF">2016-11-06T15:14:05Z</dcterms:created>
  <dcterms:modified xsi:type="dcterms:W3CDTF">2018-06-22T08:26:30Z</dcterms:modified>
</cp:coreProperties>
</file>