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35"/>
  </p:notesMasterIdLst>
  <p:sldIdLst>
    <p:sldId id="256" r:id="rId2"/>
    <p:sldId id="257" r:id="rId3"/>
    <p:sldId id="258" r:id="rId4"/>
    <p:sldId id="266" r:id="rId5"/>
    <p:sldId id="310" r:id="rId6"/>
    <p:sldId id="311" r:id="rId7"/>
    <p:sldId id="312" r:id="rId8"/>
    <p:sldId id="313" r:id="rId9"/>
    <p:sldId id="314" r:id="rId10"/>
    <p:sldId id="315" r:id="rId11"/>
    <p:sldId id="267" r:id="rId12"/>
    <p:sldId id="268" r:id="rId13"/>
    <p:sldId id="287" r:id="rId14"/>
    <p:sldId id="293" r:id="rId15"/>
    <p:sldId id="295" r:id="rId16"/>
    <p:sldId id="297" r:id="rId17"/>
    <p:sldId id="298" r:id="rId18"/>
    <p:sldId id="299" r:id="rId19"/>
    <p:sldId id="300" r:id="rId20"/>
    <p:sldId id="302" r:id="rId21"/>
    <p:sldId id="316" r:id="rId22"/>
    <p:sldId id="317" r:id="rId23"/>
    <p:sldId id="318" r:id="rId24"/>
    <p:sldId id="319" r:id="rId25"/>
    <p:sldId id="320" r:id="rId26"/>
    <p:sldId id="321" r:id="rId27"/>
    <p:sldId id="322" r:id="rId28"/>
    <p:sldId id="323" r:id="rId29"/>
    <p:sldId id="324" r:id="rId30"/>
    <p:sldId id="325" r:id="rId31"/>
    <p:sldId id="326" r:id="rId32"/>
    <p:sldId id="327" r:id="rId33"/>
    <p:sldId id="328" r:id="rId3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6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7A35A0-B8D3-4EAC-801D-86590F97A388}" type="datetimeFigureOut">
              <a:rPr lang="tr-TR" smtClean="0"/>
              <a:t>22.06.2018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A337E7-16D9-40C3-91E3-2C83362D74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3592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AED24-90F0-45AA-83D7-EC2D531F7176}" type="datetime1">
              <a:rPr lang="tr-TR" smtClean="0"/>
              <a:t>22.06.2018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77D3F23-6F36-429A-8A5D-1C08F994D8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3187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65CE6-E9D1-4ABB-9703-A87F73D5634F}" type="datetime1">
              <a:rPr lang="tr-TR" smtClean="0"/>
              <a:t>22.06.2018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77D3F23-6F36-429A-8A5D-1C08F994D8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2565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7AB03-3861-437D-858D-72C3A3F751FB}" type="datetime1">
              <a:rPr lang="tr-TR" smtClean="0"/>
              <a:t>22.06.2018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77D3F23-6F36-429A-8A5D-1C08F994D836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45504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2BA96-0921-4C37-936B-EA16C183D5FE}" type="datetime1">
              <a:rPr lang="tr-TR" smtClean="0"/>
              <a:t>22.06.2018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77D3F23-6F36-429A-8A5D-1C08F994D8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16947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D8F0-E8CF-4EB5-80F7-D0945EC04A10}" type="datetime1">
              <a:rPr lang="tr-TR" smtClean="0"/>
              <a:t>22.06.2018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77D3F23-6F36-429A-8A5D-1C08F994D836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495283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848B8-7BE3-4134-94B1-4B73A192328A}" type="datetime1">
              <a:rPr lang="tr-TR" smtClean="0"/>
              <a:t>22.06.2018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77D3F23-6F36-429A-8A5D-1C08F994D8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83474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1E3DD-A5EC-463B-9B48-A4EE863A439A}" type="datetime1">
              <a:rPr lang="tr-TR" smtClean="0"/>
              <a:t>22.06.2018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D3F23-6F36-429A-8A5D-1C08F994D8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00504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70A6B-07AE-4974-98BE-DA980F4BE864}" type="datetime1">
              <a:rPr lang="tr-TR" smtClean="0"/>
              <a:t>22.06.2018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D3F23-6F36-429A-8A5D-1C08F994D8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48451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508000" y="381000"/>
            <a:ext cx="10668000" cy="8382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914400" y="1295400"/>
            <a:ext cx="5080000" cy="4648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97600" y="1295400"/>
            <a:ext cx="5080000" cy="4648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E7F223-2654-435D-A891-93014989D923}" type="datetime1">
              <a:rPr lang="tr-TR" altLang="tr-TR" smtClean="0"/>
              <a:t>22.06.2018</a:t>
            </a:fld>
            <a:endParaRPr lang="tr-TR" alt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8806E0-2BD8-473F-A744-E9ABB1AE68B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477813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6BFBD-0AFD-4430-9715-9458E39AFD22}" type="datetime1">
              <a:rPr lang="tr-TR" smtClean="0"/>
              <a:t>22.06.2018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D3F23-6F36-429A-8A5D-1C08F994D8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5724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717C0-B1C3-4FF5-89E1-DF4764694EAA}" type="datetime1">
              <a:rPr lang="tr-TR" smtClean="0"/>
              <a:t>22.06.2018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77D3F23-6F36-429A-8A5D-1C08F994D8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253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52DBB-9296-4B3C-A78B-0D22A1A61E3C}" type="datetime1">
              <a:rPr lang="tr-TR" smtClean="0"/>
              <a:t>22.06.2018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77D3F23-6F36-429A-8A5D-1C08F994D8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1927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4CB0F-099C-4C3A-ABCD-0802F9414C3E}" type="datetime1">
              <a:rPr lang="tr-TR" smtClean="0"/>
              <a:t>22.06.2018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77D3F23-6F36-429A-8A5D-1C08F994D8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1620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C311A-6EFF-4194-A388-4A8E1447237A}" type="datetime1">
              <a:rPr lang="tr-TR" smtClean="0"/>
              <a:t>22.06.2018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D3F23-6F36-429A-8A5D-1C08F994D8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7430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2C007-2564-40EF-BB67-1149329E8262}" type="datetime1">
              <a:rPr lang="tr-TR" smtClean="0"/>
              <a:t>22.06.2018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D3F23-6F36-429A-8A5D-1C08F994D8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9558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C5757-F58A-4183-A865-7EA8609BDCC5}" type="datetime1">
              <a:rPr lang="tr-TR" smtClean="0"/>
              <a:t>22.06.2018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D3F23-6F36-429A-8A5D-1C08F994D8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7259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90C15-9778-437F-ABFD-2E013245B19C}" type="datetime1">
              <a:rPr lang="tr-TR" smtClean="0"/>
              <a:t>22.06.2018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77D3F23-6F36-429A-8A5D-1C08F994D8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4887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250915-599B-4A87-8F0A-13225BA709E6}" type="datetime1">
              <a:rPr lang="tr-TR" smtClean="0"/>
              <a:t>22.06.2018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77D3F23-6F36-429A-8A5D-1C08F994D8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8551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  <p:sldLayoutId id="2147483714" r:id="rId13"/>
    <p:sldLayoutId id="2147483715" r:id="rId14"/>
    <p:sldLayoutId id="2147483716" r:id="rId15"/>
    <p:sldLayoutId id="2147483717" r:id="rId16"/>
    <p:sldLayoutId id="2147483718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95600" y="981076"/>
            <a:ext cx="6400800" cy="4657725"/>
          </a:xfrm>
        </p:spPr>
        <p:txBody>
          <a:bodyPr/>
          <a:lstStyle/>
          <a:p>
            <a:pPr eaLnBrk="1" hangingPunct="1"/>
            <a:endParaRPr lang="tr-TR" altLang="tr-TR" dirty="0" smtClean="0"/>
          </a:p>
          <a:p>
            <a:pPr eaLnBrk="1" hangingPunct="1"/>
            <a:endParaRPr lang="tr-TR" altLang="tr-TR" dirty="0" smtClean="0"/>
          </a:p>
          <a:p>
            <a:pPr eaLnBrk="1" hangingPunct="1"/>
            <a:r>
              <a:rPr lang="tr-TR" altLang="tr-TR" sz="44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ÜST EKSTREMİTE</a:t>
            </a:r>
          </a:p>
          <a:p>
            <a:pPr eaLnBrk="1" hangingPunct="1"/>
            <a:r>
              <a:rPr lang="tr-TR" altLang="tr-TR" sz="44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 PROTEZLERİ</a:t>
            </a:r>
          </a:p>
          <a:p>
            <a:pPr eaLnBrk="1" hangingPunct="1"/>
            <a:endParaRPr lang="tr-TR" altLang="tr-TR" sz="4400" dirty="0">
              <a:solidFill>
                <a:schemeClr val="hlink"/>
              </a:solidFill>
              <a:latin typeface="Comic Sans MS" panose="030F0702030302020204" pitchFamily="66" charset="0"/>
            </a:endParaRPr>
          </a:p>
          <a:p>
            <a:pPr eaLnBrk="1" hangingPunct="1"/>
            <a:endParaRPr lang="tr-TR" altLang="tr-TR" sz="1800" dirty="0">
              <a:latin typeface="Comic Sans MS" panose="030F0702030302020204" pitchFamily="66" charset="0"/>
            </a:endParaRPr>
          </a:p>
          <a:p>
            <a:pPr algn="r" eaLnBrk="1" hangingPunct="1"/>
            <a:r>
              <a:rPr lang="tr-TR" altLang="tr-TR" sz="2400" dirty="0">
                <a:latin typeface="Comic Sans MS" panose="030F0702030302020204" pitchFamily="66" charset="0"/>
              </a:rPr>
              <a:t>FZT. SEHER </a:t>
            </a:r>
            <a:r>
              <a:rPr lang="tr-TR" altLang="tr-TR" sz="2400" dirty="0" smtClean="0">
                <a:latin typeface="Comic Sans MS" panose="030F0702030302020204" pitchFamily="66" charset="0"/>
              </a:rPr>
              <a:t>EROL ÇELİK</a:t>
            </a:r>
            <a:endParaRPr lang="tr-TR" altLang="tr-TR" sz="2400" dirty="0">
              <a:latin typeface="Comic Sans MS" panose="030F0702030302020204" pitchFamily="66" charset="0"/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D3F23-6F36-429A-8A5D-1C08F994D836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92339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 </a:t>
            </a:r>
            <a:r>
              <a:rPr lang="tr-TR" altLang="tr-TR" dirty="0" err="1" smtClean="0">
                <a:latin typeface="Comic Sans MS" panose="030F0702030302020204" pitchFamily="66" charset="0"/>
              </a:rPr>
              <a:t>Hibrid</a:t>
            </a:r>
            <a:r>
              <a:rPr lang="tr-TR" altLang="tr-TR" dirty="0" smtClean="0">
                <a:latin typeface="Comic Sans MS" panose="030F0702030302020204" pitchFamily="66" charset="0"/>
              </a:rPr>
              <a:t> Protezler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3200" dirty="0" smtClean="0">
                <a:latin typeface="Comic Sans MS" panose="030F0702030302020204" pitchFamily="66" charset="0"/>
              </a:rPr>
              <a:t>Mekanik + elektrik kontrolü 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D3F23-6F36-429A-8A5D-1C08F994D836}" type="slidenum">
              <a:rPr lang="tr-TR" smtClean="0"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6932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3" y="620713"/>
            <a:ext cx="8229600" cy="1143000"/>
          </a:xfrm>
        </p:spPr>
        <p:txBody>
          <a:bodyPr/>
          <a:lstStyle/>
          <a:p>
            <a:pPr eaLnBrk="1" hangingPunct="1"/>
            <a:r>
              <a:rPr lang="tr-TR" altLang="tr-TR" sz="3200" dirty="0">
                <a:solidFill>
                  <a:schemeClr val="accent1"/>
                </a:solidFill>
                <a:latin typeface="Comic Sans MS" panose="030F0702030302020204" pitchFamily="66" charset="0"/>
              </a:rPr>
              <a:t>Üst </a:t>
            </a:r>
            <a:r>
              <a:rPr lang="tr-TR" altLang="tr-TR" sz="3200" dirty="0" err="1">
                <a:solidFill>
                  <a:schemeClr val="accent1"/>
                </a:solidFill>
                <a:latin typeface="Comic Sans MS" panose="030F0702030302020204" pitchFamily="66" charset="0"/>
              </a:rPr>
              <a:t>ektremite</a:t>
            </a:r>
            <a:r>
              <a:rPr lang="tr-TR" altLang="tr-TR" sz="3200" dirty="0">
                <a:solidFill>
                  <a:schemeClr val="accent1"/>
                </a:solidFill>
                <a:latin typeface="Comic Sans MS" panose="030F0702030302020204" pitchFamily="66" charset="0"/>
              </a:rPr>
              <a:t> protezleri 4 ana kısımdan oluşur.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1857375" y="2289175"/>
            <a:ext cx="9872663" cy="3473450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tr-TR" altLang="tr-TR" sz="2400" dirty="0" smtClean="0">
                <a:latin typeface="Comic Sans MS" panose="030F0702030302020204" pitchFamily="66" charset="0"/>
              </a:rPr>
              <a:t>1-Terminal uç</a:t>
            </a:r>
          </a:p>
          <a:p>
            <a:pPr eaLnBrk="1" hangingPunct="1">
              <a:buFontTx/>
              <a:buNone/>
            </a:pPr>
            <a:r>
              <a:rPr lang="tr-TR" altLang="tr-TR" sz="2400" dirty="0" smtClean="0">
                <a:latin typeface="Comic Sans MS" panose="030F0702030302020204" pitchFamily="66" charset="0"/>
              </a:rPr>
              <a:t>2-Kovan(soket)</a:t>
            </a:r>
          </a:p>
          <a:p>
            <a:pPr eaLnBrk="1" hangingPunct="1">
              <a:buFontTx/>
              <a:buNone/>
            </a:pPr>
            <a:r>
              <a:rPr lang="tr-TR" altLang="tr-TR" sz="2400" dirty="0" smtClean="0">
                <a:latin typeface="Comic Sans MS" panose="030F0702030302020204" pitchFamily="66" charset="0"/>
              </a:rPr>
              <a:t>3-Birleştirici kısımlar(dirsek, omuz ve el bileği </a:t>
            </a:r>
            <a:r>
              <a:rPr lang="tr-TR" altLang="tr-TR" sz="2400" dirty="0" err="1" smtClean="0">
                <a:latin typeface="Comic Sans MS" panose="030F0702030302020204" pitchFamily="66" charset="0"/>
              </a:rPr>
              <a:t>üniti</a:t>
            </a:r>
            <a:r>
              <a:rPr lang="tr-TR" altLang="tr-TR" sz="2400" dirty="0" smtClean="0">
                <a:latin typeface="Comic Sans MS" panose="030F0702030302020204" pitchFamily="66" charset="0"/>
              </a:rPr>
              <a:t> ve modüler tüp)</a:t>
            </a:r>
          </a:p>
          <a:p>
            <a:pPr eaLnBrk="1" hangingPunct="1">
              <a:buFontTx/>
              <a:buNone/>
            </a:pPr>
            <a:r>
              <a:rPr lang="tr-TR" altLang="tr-TR" sz="2400" dirty="0" smtClean="0">
                <a:latin typeface="Comic Sans MS" panose="030F0702030302020204" pitchFamily="66" charset="0"/>
              </a:rPr>
              <a:t>4-Bağ ve kontrol sistemleri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D3F23-6F36-429A-8A5D-1C08F994D836}" type="slidenum">
              <a:rPr lang="tr-TR" smtClean="0"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866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467912" y="162148"/>
            <a:ext cx="8911687" cy="466502"/>
          </a:xfrm>
        </p:spPr>
        <p:txBody>
          <a:bodyPr/>
          <a:lstStyle/>
          <a:p>
            <a:pPr eaLnBrk="1" hangingPunct="1"/>
            <a:r>
              <a:rPr lang="tr-TR" altLang="tr-TR" sz="2400" dirty="0" smtClean="0">
                <a:latin typeface="Comic Sans MS" panose="030F0702030302020204" pitchFamily="66" charset="0"/>
              </a:rPr>
              <a:t>Terminal Uç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2900363" y="509699"/>
            <a:ext cx="7929563" cy="4382459"/>
          </a:xfrm>
        </p:spPr>
        <p:txBody>
          <a:bodyPr>
            <a:noAutofit/>
          </a:bodyPr>
          <a:lstStyle/>
          <a:p>
            <a:pPr eaLnBrk="1" hangingPunct="1">
              <a:buFontTx/>
              <a:buNone/>
            </a:pPr>
            <a:r>
              <a:rPr lang="tr-TR" altLang="tr-TR" dirty="0" smtClean="0">
                <a:latin typeface="Comic Sans MS" panose="030F0702030302020204" pitchFamily="66" charset="0"/>
              </a:rPr>
              <a:t>2’ye ayrılır:</a:t>
            </a:r>
          </a:p>
          <a:p>
            <a:pPr eaLnBrk="1" hangingPunct="1"/>
            <a:r>
              <a:rPr lang="tr-TR" altLang="tr-TR" dirty="0" smtClean="0">
                <a:latin typeface="Comic Sans MS" panose="030F0702030302020204" pitchFamily="66" charset="0"/>
              </a:rPr>
              <a:t>Pasif Terminal Uçlar</a:t>
            </a:r>
            <a:r>
              <a:rPr lang="tr-TR" altLang="tr-TR" dirty="0" smtClean="0">
                <a:latin typeface="Comic Sans MS" panose="030F0702030302020204" pitchFamily="66" charset="0"/>
                <a:sym typeface="Wingdings" panose="05000000000000000000" pitchFamily="2" charset="2"/>
              </a:rPr>
              <a:t></a:t>
            </a:r>
          </a:p>
          <a:p>
            <a:pPr lvl="2" eaLnBrk="1" hangingPunct="1">
              <a:buFont typeface="Wingdings" panose="05000000000000000000" pitchFamily="2" charset="2"/>
              <a:buChar char="§"/>
            </a:pPr>
            <a:r>
              <a:rPr lang="tr-TR" altLang="tr-TR" sz="1800" dirty="0" smtClean="0">
                <a:latin typeface="Comic Sans MS" panose="030F0702030302020204" pitchFamily="66" charset="0"/>
                <a:sym typeface="Wingdings" panose="05000000000000000000" pitchFamily="2" charset="2"/>
              </a:rPr>
              <a:t> </a:t>
            </a:r>
            <a:r>
              <a:rPr lang="tr-TR" altLang="tr-TR" sz="1800" dirty="0">
                <a:latin typeface="Comic Sans MS" panose="030F0702030302020204" pitchFamily="66" charset="0"/>
                <a:sym typeface="Wingdings" panose="05000000000000000000" pitchFamily="2" charset="2"/>
              </a:rPr>
              <a:t>Kozmetik eller</a:t>
            </a:r>
          </a:p>
          <a:p>
            <a:pPr lvl="2" eaLnBrk="1" hangingPunct="1">
              <a:buFont typeface="Wingdings" panose="05000000000000000000" pitchFamily="2" charset="2"/>
              <a:buChar char="§"/>
            </a:pPr>
            <a:r>
              <a:rPr lang="tr-TR" altLang="tr-TR" sz="1800" dirty="0" smtClean="0">
                <a:latin typeface="Comic Sans MS" panose="030F0702030302020204" pitchFamily="66" charset="0"/>
              </a:rPr>
              <a:t> </a:t>
            </a:r>
            <a:r>
              <a:rPr lang="tr-TR" altLang="tr-TR" sz="1800" dirty="0">
                <a:latin typeface="Comic Sans MS" panose="030F0702030302020204" pitchFamily="66" charset="0"/>
              </a:rPr>
              <a:t>Çengel eller</a:t>
            </a:r>
          </a:p>
          <a:p>
            <a:pPr eaLnBrk="1" hangingPunct="1"/>
            <a:r>
              <a:rPr lang="tr-TR" altLang="tr-TR" dirty="0" smtClean="0">
                <a:latin typeface="Comic Sans MS" panose="030F0702030302020204" pitchFamily="66" charset="0"/>
              </a:rPr>
              <a:t>Aktif Terminal Uçlar </a:t>
            </a:r>
            <a:r>
              <a:rPr lang="tr-TR" altLang="tr-TR" dirty="0" smtClean="0">
                <a:latin typeface="Comic Sans MS" panose="030F0702030302020204" pitchFamily="66" charset="0"/>
                <a:sym typeface="Wingdings" panose="05000000000000000000" pitchFamily="2" charset="2"/>
              </a:rPr>
              <a:t> 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tr-TR" altLang="tr-TR" sz="1800" dirty="0" smtClean="0">
                <a:latin typeface="Comic Sans MS" panose="030F0702030302020204" pitchFamily="66" charset="0"/>
                <a:sym typeface="Wingdings" panose="05000000000000000000" pitchFamily="2" charset="2"/>
              </a:rPr>
              <a:t>Vücut gücüyle kontrol edilen eller (kablo </a:t>
            </a:r>
            <a:r>
              <a:rPr lang="tr-TR" altLang="tr-TR" sz="1800" dirty="0" err="1" smtClean="0">
                <a:latin typeface="Comic Sans MS" panose="030F0702030302020204" pitchFamily="66" charset="0"/>
                <a:sym typeface="Wingdings" panose="05000000000000000000" pitchFamily="2" charset="2"/>
              </a:rPr>
              <a:t>aktivasyonlu</a:t>
            </a:r>
            <a:r>
              <a:rPr lang="tr-TR" altLang="tr-TR" sz="1800" dirty="0" smtClean="0">
                <a:latin typeface="Comic Sans MS" panose="030F0702030302020204" pitchFamily="66" charset="0"/>
                <a:sym typeface="Wingdings" panose="05000000000000000000" pitchFamily="2" charset="2"/>
              </a:rPr>
              <a:t>)</a:t>
            </a:r>
          </a:p>
          <a:p>
            <a:pPr marL="914400" lvl="2" indent="0">
              <a:buNone/>
            </a:pPr>
            <a:r>
              <a:rPr lang="tr-TR" altLang="tr-TR" sz="1800" dirty="0" smtClean="0">
                <a:latin typeface="Comic Sans MS" panose="030F0702030302020204" pitchFamily="66" charset="0"/>
                <a:sym typeface="Wingdings" panose="05000000000000000000" pitchFamily="2" charset="2"/>
              </a:rPr>
              <a:t>1. Kozmetik eller</a:t>
            </a:r>
          </a:p>
          <a:p>
            <a:pPr marL="1528763" lvl="2">
              <a:buFont typeface="Wingdings" panose="05000000000000000000" pitchFamily="2" charset="2"/>
              <a:buChar char="§"/>
            </a:pPr>
            <a:r>
              <a:rPr lang="tr-TR" altLang="tr-TR" sz="1800" dirty="0" smtClean="0">
                <a:latin typeface="Comic Sans MS" panose="030F0702030302020204" pitchFamily="66" charset="0"/>
                <a:sym typeface="Wingdings" panose="05000000000000000000" pitchFamily="2" charset="2"/>
              </a:rPr>
              <a:t>İstemli </a:t>
            </a:r>
            <a:r>
              <a:rPr lang="tr-TR" altLang="tr-TR" sz="1800" dirty="0">
                <a:latin typeface="Comic Sans MS" panose="030F0702030302020204" pitchFamily="66" charset="0"/>
                <a:sym typeface="Wingdings" panose="05000000000000000000" pitchFamily="2" charset="2"/>
              </a:rPr>
              <a:t>açılan </a:t>
            </a:r>
            <a:r>
              <a:rPr lang="tr-TR" altLang="tr-TR" sz="1800" dirty="0">
                <a:latin typeface="Comic Sans MS" panose="030F0702030302020204" pitchFamily="66" charset="0"/>
              </a:rPr>
              <a:t>terminal uçlar</a:t>
            </a:r>
          </a:p>
          <a:p>
            <a:pPr marL="1528763" lvl="2">
              <a:buFont typeface="Wingdings" panose="05000000000000000000" pitchFamily="2" charset="2"/>
              <a:buChar char="§"/>
            </a:pPr>
            <a:r>
              <a:rPr lang="tr-TR" altLang="tr-TR" sz="1800" dirty="0">
                <a:latin typeface="Comic Sans MS" panose="030F0702030302020204" pitchFamily="66" charset="0"/>
              </a:rPr>
              <a:t>İstemli kapanan terminal </a:t>
            </a:r>
            <a:r>
              <a:rPr lang="tr-TR" altLang="tr-TR" sz="1800" dirty="0" smtClean="0">
                <a:latin typeface="Comic Sans MS" panose="030F0702030302020204" pitchFamily="66" charset="0"/>
              </a:rPr>
              <a:t>uçlar</a:t>
            </a:r>
            <a:endParaRPr lang="tr-TR" altLang="tr-TR" sz="18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914400" lvl="2" indent="0">
              <a:buNone/>
            </a:pPr>
            <a:r>
              <a:rPr lang="tr-TR" altLang="tr-TR" sz="1800" dirty="0" smtClean="0">
                <a:latin typeface="Comic Sans MS" panose="030F0702030302020204" pitchFamily="66" charset="0"/>
              </a:rPr>
              <a:t>2.  </a:t>
            </a:r>
            <a:r>
              <a:rPr lang="tr-TR" altLang="tr-TR" sz="1800" dirty="0">
                <a:latin typeface="Comic Sans MS" panose="030F0702030302020204" pitchFamily="66" charset="0"/>
              </a:rPr>
              <a:t>Çengel eller</a:t>
            </a:r>
          </a:p>
          <a:p>
            <a:pPr marL="1528763" lvl="2" eaLnBrk="1" hangingPunct="1">
              <a:buFont typeface="Wingdings" panose="05000000000000000000" pitchFamily="2" charset="2"/>
              <a:buChar char="§"/>
            </a:pPr>
            <a:r>
              <a:rPr lang="tr-TR" altLang="tr-TR" sz="1800" dirty="0" smtClean="0">
                <a:latin typeface="Comic Sans MS" panose="030F0702030302020204" pitchFamily="66" charset="0"/>
                <a:sym typeface="Wingdings" panose="05000000000000000000" pitchFamily="2" charset="2"/>
              </a:rPr>
              <a:t>İstemli </a:t>
            </a:r>
            <a:r>
              <a:rPr lang="tr-TR" altLang="tr-TR" sz="1800" dirty="0">
                <a:latin typeface="Comic Sans MS" panose="030F0702030302020204" pitchFamily="66" charset="0"/>
                <a:sym typeface="Wingdings" panose="05000000000000000000" pitchFamily="2" charset="2"/>
              </a:rPr>
              <a:t>açılan </a:t>
            </a:r>
            <a:r>
              <a:rPr lang="tr-TR" altLang="tr-TR" sz="1800" dirty="0">
                <a:latin typeface="Comic Sans MS" panose="030F0702030302020204" pitchFamily="66" charset="0"/>
              </a:rPr>
              <a:t>terminal uçlar</a:t>
            </a:r>
          </a:p>
          <a:p>
            <a:pPr marL="1528763" lvl="2" eaLnBrk="1" hangingPunct="1">
              <a:buFont typeface="Wingdings" panose="05000000000000000000" pitchFamily="2" charset="2"/>
              <a:buChar char="§"/>
            </a:pPr>
            <a:r>
              <a:rPr lang="tr-TR" altLang="tr-TR" sz="1800" dirty="0">
                <a:latin typeface="Comic Sans MS" panose="030F0702030302020204" pitchFamily="66" charset="0"/>
              </a:rPr>
              <a:t>İstemli kapanan terminal </a:t>
            </a:r>
            <a:r>
              <a:rPr lang="tr-TR" altLang="tr-TR" sz="1800" dirty="0" smtClean="0">
                <a:latin typeface="Comic Sans MS" panose="030F0702030302020204" pitchFamily="66" charset="0"/>
              </a:rPr>
              <a:t>uçlar</a:t>
            </a:r>
            <a:endParaRPr lang="tr-TR" altLang="tr-TR" sz="1800" dirty="0">
              <a:latin typeface="Comic Sans MS" panose="030F0702030302020204" pitchFamily="66" charset="0"/>
            </a:endParaRPr>
          </a:p>
          <a:p>
            <a:pPr marL="1343025" lvl="2" indent="-342900">
              <a:buFont typeface="Wingdings" panose="05000000000000000000" pitchFamily="2" charset="2"/>
              <a:buChar char="q"/>
            </a:pPr>
            <a:r>
              <a:rPr lang="tr-TR" altLang="tr-TR" sz="1800" dirty="0" err="1" smtClean="0">
                <a:latin typeface="Comic Sans MS" panose="030F0702030302020204" pitchFamily="66" charset="0"/>
                <a:sym typeface="Wingdings" panose="05000000000000000000" pitchFamily="2" charset="2"/>
              </a:rPr>
              <a:t>Eksternal</a:t>
            </a:r>
            <a:r>
              <a:rPr lang="tr-TR" altLang="tr-TR" sz="1800" dirty="0" smtClean="0">
                <a:latin typeface="Comic Sans MS" panose="030F0702030302020204" pitchFamily="66" charset="0"/>
                <a:sym typeface="Wingdings" panose="05000000000000000000" pitchFamily="2" charset="2"/>
              </a:rPr>
              <a:t> güçle </a:t>
            </a:r>
            <a:r>
              <a:rPr lang="tr-TR" altLang="tr-TR" sz="1800" dirty="0">
                <a:latin typeface="Comic Sans MS" panose="030F0702030302020204" pitchFamily="66" charset="0"/>
                <a:sym typeface="Wingdings" panose="05000000000000000000" pitchFamily="2" charset="2"/>
              </a:rPr>
              <a:t>kontrol edilen </a:t>
            </a:r>
            <a:r>
              <a:rPr lang="tr-TR" altLang="tr-TR" sz="1800" dirty="0" smtClean="0">
                <a:latin typeface="Comic Sans MS" panose="030F0702030302020204" pitchFamily="66" charset="0"/>
                <a:sym typeface="Wingdings" panose="05000000000000000000" pitchFamily="2" charset="2"/>
              </a:rPr>
              <a:t>eller (Elektronik kontrollü eller)</a:t>
            </a:r>
          </a:p>
          <a:p>
            <a:pPr marL="1000125" lvl="2" indent="0">
              <a:buNone/>
            </a:pPr>
            <a:r>
              <a:rPr lang="tr-TR" altLang="tr-TR" sz="1800" dirty="0" smtClean="0">
                <a:latin typeface="Comic Sans MS" panose="030F0702030302020204" pitchFamily="66" charset="0"/>
                <a:sym typeface="Wingdings" panose="05000000000000000000" pitchFamily="2" charset="2"/>
              </a:rPr>
              <a:t>1. </a:t>
            </a:r>
            <a:r>
              <a:rPr lang="tr-TR" altLang="tr-TR" sz="1800" dirty="0" err="1" smtClean="0">
                <a:latin typeface="Comic Sans MS" panose="030F0702030302020204" pitchFamily="66" charset="0"/>
                <a:sym typeface="Wingdings" panose="05000000000000000000" pitchFamily="2" charset="2"/>
              </a:rPr>
              <a:t>Myoelektrik</a:t>
            </a:r>
            <a:r>
              <a:rPr lang="tr-TR" altLang="tr-TR" sz="1800" dirty="0" smtClean="0">
                <a:latin typeface="Comic Sans MS" panose="030F0702030302020204" pitchFamily="66" charset="0"/>
                <a:sym typeface="Wingdings" panose="05000000000000000000" pitchFamily="2" charset="2"/>
              </a:rPr>
              <a:t> eller</a:t>
            </a:r>
          </a:p>
          <a:p>
            <a:pPr marL="1000125" lvl="2" indent="0">
              <a:buNone/>
            </a:pPr>
            <a:r>
              <a:rPr lang="tr-TR" altLang="tr-TR" sz="1800" dirty="0" smtClean="0">
                <a:latin typeface="Comic Sans MS" panose="030F0702030302020204" pitchFamily="66" charset="0"/>
                <a:sym typeface="Wingdings" panose="05000000000000000000" pitchFamily="2" charset="2"/>
              </a:rPr>
              <a:t>2. </a:t>
            </a:r>
            <a:r>
              <a:rPr lang="tr-TR" altLang="tr-TR" sz="1800" dirty="0" err="1" smtClean="0">
                <a:latin typeface="Comic Sans MS" panose="030F0702030302020204" pitchFamily="66" charset="0"/>
                <a:sym typeface="Wingdings" panose="05000000000000000000" pitchFamily="2" charset="2"/>
              </a:rPr>
              <a:t>Mikroişlemcili</a:t>
            </a:r>
            <a:r>
              <a:rPr lang="tr-TR" altLang="tr-TR" sz="1800" dirty="0" smtClean="0">
                <a:latin typeface="Comic Sans MS" panose="030F0702030302020204" pitchFamily="66" charset="0"/>
                <a:sym typeface="Wingdings" panose="05000000000000000000" pitchFamily="2" charset="2"/>
              </a:rPr>
              <a:t> eller</a:t>
            </a:r>
            <a:endParaRPr lang="tr-TR" altLang="tr-TR" sz="1800" dirty="0" smtClean="0">
              <a:latin typeface="Comic Sans MS" panose="030F0702030302020204" pitchFamily="66" charset="0"/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D3F23-6F36-429A-8A5D-1C08F994D836}" type="slidenum">
              <a:rPr lang="tr-TR" smtClean="0"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3658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1919288" y="274639"/>
            <a:ext cx="8291512" cy="14255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altLang="tr-TR" sz="3200">
                <a:latin typeface="Comic Sans MS" panose="030F0702030302020204" pitchFamily="66" charset="0"/>
              </a:rPr>
              <a:t>Birleştirici Kısımlar</a:t>
            </a:r>
            <a:br>
              <a:rPr lang="tr-TR" altLang="tr-TR" sz="3200">
                <a:latin typeface="Comic Sans MS" panose="030F0702030302020204" pitchFamily="66" charset="0"/>
              </a:rPr>
            </a:br>
            <a:r>
              <a:rPr lang="tr-TR" altLang="tr-TR" sz="3200">
                <a:latin typeface="Comic Sans MS" panose="030F0702030302020204" pitchFamily="66" charset="0"/>
              </a:rPr>
              <a:t/>
            </a:r>
            <a:br>
              <a:rPr lang="tr-TR" altLang="tr-TR" sz="3200">
                <a:latin typeface="Comic Sans MS" panose="030F0702030302020204" pitchFamily="66" charset="0"/>
              </a:rPr>
            </a:br>
            <a:r>
              <a:rPr lang="tr-TR" altLang="tr-TR" sz="3000">
                <a:latin typeface="Comic Sans MS" panose="030F0702030302020204" pitchFamily="66" charset="0"/>
              </a:rPr>
              <a:t>Bilek Uniteleri</a:t>
            </a:r>
            <a:endParaRPr lang="tr-TR" altLang="tr-TR" sz="3200">
              <a:latin typeface="Comic Sans MS" panose="030F0702030302020204" pitchFamily="66" charset="0"/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1919288" y="1484313"/>
            <a:ext cx="8229600" cy="471805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tr-TR" altLang="tr-TR" sz="2300" dirty="0">
              <a:latin typeface="Comic Sans MS" panose="030F0702030302020204" pitchFamily="66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tr-TR" altLang="tr-TR" sz="2300" dirty="0">
                <a:latin typeface="Comic Sans MS" panose="030F0702030302020204" pitchFamily="66" charset="0"/>
              </a:rPr>
              <a:t>Terminal ucun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sz="2300" dirty="0">
                <a:latin typeface="Comic Sans MS" panose="030F0702030302020204" pitchFamily="66" charset="0"/>
              </a:rPr>
              <a:t>   -bağlanmasını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sz="2300" dirty="0">
                <a:latin typeface="Comic Sans MS" panose="030F0702030302020204" pitchFamily="66" charset="0"/>
              </a:rPr>
              <a:t>   -değiştirilmesini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sz="2300" dirty="0">
                <a:latin typeface="Comic Sans MS" panose="030F0702030302020204" pitchFamily="66" charset="0"/>
              </a:rPr>
              <a:t>   -</a:t>
            </a:r>
            <a:r>
              <a:rPr lang="tr-TR" altLang="tr-TR" sz="2300" dirty="0" err="1">
                <a:latin typeface="Comic Sans MS" panose="030F0702030302020204" pitchFamily="66" charset="0"/>
              </a:rPr>
              <a:t>pronasyon-supinasyon-fleksiyonda</a:t>
            </a:r>
            <a:r>
              <a:rPr lang="tr-TR" altLang="tr-TR" sz="2300" dirty="0">
                <a:latin typeface="Comic Sans MS" panose="030F0702030302020204" pitchFamily="66" charset="0"/>
              </a:rPr>
              <a:t> pozisyonlanmasını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sz="2300" dirty="0">
                <a:latin typeface="Comic Sans MS" panose="030F0702030302020204" pitchFamily="66" charset="0"/>
              </a:rPr>
              <a:t>   sağlayan birleştirici kısımlardır.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tr-TR" altLang="tr-TR" sz="2300" dirty="0">
              <a:latin typeface="Comic Sans MS" panose="030F0702030302020204" pitchFamily="66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tr-TR" altLang="tr-TR" sz="2300" dirty="0" smtClean="0">
                <a:latin typeface="Comic Sans MS" panose="030F0702030302020204" pitchFamily="66" charset="0"/>
              </a:rPr>
              <a:t>-</a:t>
            </a:r>
            <a:r>
              <a:rPr lang="tr-TR" altLang="tr-TR" sz="2300" dirty="0">
                <a:latin typeface="Comic Sans MS" panose="030F0702030302020204" pitchFamily="66" charset="0"/>
              </a:rPr>
              <a:t>Friksiyonlu el bileği </a:t>
            </a:r>
            <a:r>
              <a:rPr lang="tr-TR" altLang="tr-TR" sz="2300" dirty="0" err="1">
                <a:latin typeface="Comic Sans MS" panose="030F0702030302020204" pitchFamily="66" charset="0"/>
              </a:rPr>
              <a:t>üniti</a:t>
            </a:r>
            <a:endParaRPr lang="tr-TR" altLang="tr-TR" sz="2300" dirty="0">
              <a:latin typeface="Comic Sans MS" panose="030F0702030302020204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sz="2300" dirty="0">
                <a:latin typeface="Comic Sans MS" panose="030F0702030302020204" pitchFamily="66" charset="0"/>
              </a:rPr>
              <a:t>   -Sabit friksiyonlu el bileği </a:t>
            </a:r>
            <a:r>
              <a:rPr lang="tr-TR" altLang="tr-TR" sz="2300" dirty="0" err="1">
                <a:latin typeface="Comic Sans MS" panose="030F0702030302020204" pitchFamily="66" charset="0"/>
              </a:rPr>
              <a:t>üniti</a:t>
            </a:r>
            <a:endParaRPr lang="tr-TR" altLang="tr-TR" sz="2300" dirty="0">
              <a:latin typeface="Comic Sans MS" panose="030F0702030302020204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sz="2300" dirty="0">
                <a:latin typeface="Comic Sans MS" panose="030F0702030302020204" pitchFamily="66" charset="0"/>
              </a:rPr>
              <a:t>   -Çabuk değişir el bileği </a:t>
            </a:r>
            <a:r>
              <a:rPr lang="tr-TR" altLang="tr-TR" sz="2300" dirty="0" err="1">
                <a:latin typeface="Comic Sans MS" panose="030F0702030302020204" pitchFamily="66" charset="0"/>
              </a:rPr>
              <a:t>üniti</a:t>
            </a:r>
            <a:endParaRPr lang="tr-TR" altLang="tr-TR" sz="2300" dirty="0">
              <a:latin typeface="Comic Sans MS" panose="030F0702030302020204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sz="2300" dirty="0">
                <a:latin typeface="Comic Sans MS" panose="030F0702030302020204" pitchFamily="66" charset="0"/>
              </a:rPr>
              <a:t>   -</a:t>
            </a:r>
            <a:r>
              <a:rPr lang="tr-TR" altLang="tr-TR" sz="2300" dirty="0" err="1">
                <a:latin typeface="Comic Sans MS" panose="030F0702030302020204" pitchFamily="66" charset="0"/>
              </a:rPr>
              <a:t>Fleksiyonlu</a:t>
            </a:r>
            <a:r>
              <a:rPr lang="tr-TR" altLang="tr-TR" sz="2300" dirty="0">
                <a:latin typeface="Comic Sans MS" panose="030F0702030302020204" pitchFamily="66" charset="0"/>
              </a:rPr>
              <a:t> el bileği üniteleri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D3F23-6F36-429A-8A5D-1C08F994D836}" type="slidenum">
              <a:rPr lang="tr-TR" smtClean="0"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6045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3" y="188914"/>
            <a:ext cx="8229600" cy="11525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altLang="tr-TR" sz="3800">
                <a:latin typeface="Comic Sans MS" panose="030F0702030302020204" pitchFamily="66" charset="0"/>
              </a:rPr>
              <a:t>Birleştirici Kısımlar</a:t>
            </a:r>
            <a:br>
              <a:rPr lang="tr-TR" altLang="tr-TR" sz="3800">
                <a:latin typeface="Comic Sans MS" panose="030F0702030302020204" pitchFamily="66" charset="0"/>
              </a:rPr>
            </a:br>
            <a:r>
              <a:rPr lang="tr-TR" altLang="tr-TR" sz="3800">
                <a:latin typeface="Comic Sans MS" panose="030F0702030302020204" pitchFamily="66" charset="0"/>
              </a:rPr>
              <a:t/>
            </a:r>
            <a:br>
              <a:rPr lang="tr-TR" altLang="tr-TR" sz="3800">
                <a:latin typeface="Comic Sans MS" panose="030F0702030302020204" pitchFamily="66" charset="0"/>
              </a:rPr>
            </a:br>
            <a:r>
              <a:rPr lang="tr-TR" altLang="tr-TR" sz="3000">
                <a:latin typeface="Comic Sans MS" panose="030F0702030302020204" pitchFamily="66" charset="0"/>
              </a:rPr>
              <a:t>Dirsek Uniteleri</a:t>
            </a:r>
            <a:r>
              <a:rPr lang="tr-TR" altLang="tr-TR" sz="3200">
                <a:latin typeface="Comic Sans MS" panose="030F0702030302020204" pitchFamily="66" charset="0"/>
              </a:rPr>
              <a:t/>
            </a:r>
            <a:br>
              <a:rPr lang="tr-TR" altLang="tr-TR" sz="3200">
                <a:latin typeface="Comic Sans MS" panose="030F0702030302020204" pitchFamily="66" charset="0"/>
              </a:rPr>
            </a:br>
            <a:endParaRPr lang="tr-TR" altLang="tr-TR" sz="3200">
              <a:latin typeface="Comic Sans MS" panose="030F0702030302020204" pitchFamily="66" charset="0"/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2208213" y="2133600"/>
            <a:ext cx="7772400" cy="41021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tr-TR" altLang="tr-TR" sz="2400" dirty="0" smtClean="0">
                <a:latin typeface="Comic Sans MS" panose="030F0702030302020204" pitchFamily="66" charset="0"/>
              </a:rPr>
              <a:t>Orta ve daha kısa dirsek altı </a:t>
            </a:r>
            <a:r>
              <a:rPr lang="tr-TR" altLang="tr-TR" sz="2400" dirty="0" err="1" smtClean="0">
                <a:latin typeface="Comic Sans MS" panose="030F0702030302020204" pitchFamily="66" charset="0"/>
              </a:rPr>
              <a:t>amputelerde</a:t>
            </a:r>
            <a:r>
              <a:rPr lang="tr-TR" altLang="tr-TR" sz="2400" dirty="0" smtClean="0">
                <a:latin typeface="Comic Sans MS" panose="030F0702030302020204" pitchFamily="66" charset="0"/>
                <a:sym typeface="Wingdings" panose="05000000000000000000" pitchFamily="2" charset="2"/>
              </a:rPr>
              <a:t></a:t>
            </a:r>
            <a:endParaRPr lang="tr-TR" altLang="tr-TR" sz="2400" dirty="0" smtClean="0">
              <a:latin typeface="Comic Sans MS" panose="030F0702030302020204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sz="24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Fleksible</a:t>
            </a:r>
            <a:r>
              <a:rPr lang="tr-TR" altLang="tr-TR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eklemler: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sz="2400" dirty="0" err="1" smtClean="0">
                <a:latin typeface="Comic Sans MS" panose="030F0702030302020204" pitchFamily="66" charset="0"/>
              </a:rPr>
              <a:t>Limitlenen</a:t>
            </a:r>
            <a:r>
              <a:rPr lang="tr-TR" altLang="tr-TR" sz="2400" dirty="0" smtClean="0">
                <a:latin typeface="Comic Sans MS" panose="030F0702030302020204" pitchFamily="66" charset="0"/>
              </a:rPr>
              <a:t> </a:t>
            </a:r>
            <a:r>
              <a:rPr lang="tr-TR" altLang="tr-TR" sz="2400" dirty="0" err="1" smtClean="0">
                <a:latin typeface="Comic Sans MS" panose="030F0702030302020204" pitchFamily="66" charset="0"/>
              </a:rPr>
              <a:t>pronasyon</a:t>
            </a:r>
            <a:r>
              <a:rPr lang="tr-TR" altLang="tr-TR" sz="2400" dirty="0" smtClean="0">
                <a:latin typeface="Comic Sans MS" panose="030F0702030302020204" pitchFamily="66" charset="0"/>
              </a:rPr>
              <a:t>  </a:t>
            </a:r>
            <a:r>
              <a:rPr lang="tr-TR" altLang="tr-TR" sz="2400" dirty="0" err="1" smtClean="0">
                <a:latin typeface="Comic Sans MS" panose="030F0702030302020204" pitchFamily="66" charset="0"/>
              </a:rPr>
              <a:t>supinasyon</a:t>
            </a:r>
            <a:r>
              <a:rPr lang="tr-TR" altLang="tr-TR" sz="2400" dirty="0" smtClean="0">
                <a:latin typeface="Comic Sans MS" panose="030F0702030302020204" pitchFamily="66" charset="0"/>
              </a:rPr>
              <a:t> hareketini terminal uca aktarır.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sz="2400" dirty="0" smtClean="0">
                <a:latin typeface="Comic Sans MS" panose="030F0702030302020204" pitchFamily="66" charset="0"/>
              </a:rPr>
              <a:t>Metal veya deri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sz="2400" dirty="0" smtClean="0">
                <a:latin typeface="Comic Sans MS" panose="030F0702030302020204" pitchFamily="66" charset="0"/>
              </a:rPr>
              <a:t>Protezin ön kısmının </a:t>
            </a:r>
            <a:r>
              <a:rPr lang="tr-TR" altLang="tr-TR" sz="2400" dirty="0" err="1" smtClean="0">
                <a:latin typeface="Comic Sans MS" panose="030F0702030302020204" pitchFamily="66" charset="0"/>
              </a:rPr>
              <a:t>distali</a:t>
            </a:r>
            <a:r>
              <a:rPr lang="tr-TR" altLang="tr-TR" sz="2400" dirty="0" smtClean="0">
                <a:latin typeface="Comic Sans MS" panose="030F0702030302020204" pitchFamily="66" charset="0"/>
              </a:rPr>
              <a:t> veya </a:t>
            </a:r>
            <a:r>
              <a:rPr lang="tr-TR" altLang="tr-TR" sz="2400" dirty="0" err="1" smtClean="0">
                <a:latin typeface="Comic Sans MS" panose="030F0702030302020204" pitchFamily="66" charset="0"/>
              </a:rPr>
              <a:t>triseps</a:t>
            </a:r>
            <a:r>
              <a:rPr lang="tr-TR" altLang="tr-TR" sz="2400" dirty="0" smtClean="0">
                <a:latin typeface="Comic Sans MS" panose="030F0702030302020204" pitchFamily="66" charset="0"/>
              </a:rPr>
              <a:t> bandının </a:t>
            </a:r>
            <a:r>
              <a:rPr lang="tr-TR" altLang="tr-TR" sz="2400" dirty="0" err="1" smtClean="0">
                <a:latin typeface="Comic Sans MS" panose="030F0702030302020204" pitchFamily="66" charset="0"/>
              </a:rPr>
              <a:t>proksimaline</a:t>
            </a:r>
            <a:r>
              <a:rPr lang="tr-TR" altLang="tr-TR" sz="2400" dirty="0" smtClean="0">
                <a:latin typeface="Comic Sans MS" panose="030F0702030302020204" pitchFamily="66" charset="0"/>
              </a:rPr>
              <a:t> tutturulur.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D3F23-6F36-429A-8A5D-1C08F994D836}" type="slidenum">
              <a:rPr lang="tr-TR" smtClean="0"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785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>
                <a:latin typeface="Comic Sans MS" panose="030F0702030302020204" pitchFamily="66" charset="0"/>
              </a:rPr>
              <a:t>Birleştirici Kısımlar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2135188" y="1196975"/>
            <a:ext cx="7772400" cy="4648200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endParaRPr lang="tr-TR" altLang="tr-TR" sz="2400" dirty="0" smtClean="0">
              <a:latin typeface="Comic Sans MS" panose="030F0702030302020204" pitchFamily="66" charset="0"/>
            </a:endParaRPr>
          </a:p>
          <a:p>
            <a:pPr eaLnBrk="1" hangingPunct="1">
              <a:buFontTx/>
              <a:buNone/>
            </a:pPr>
            <a:r>
              <a:rPr lang="tr-TR" altLang="tr-TR" sz="24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Polisentrik</a:t>
            </a:r>
            <a:r>
              <a:rPr lang="tr-TR" altLang="tr-TR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Eklemler:</a:t>
            </a:r>
          </a:p>
          <a:p>
            <a:pPr eaLnBrk="1" hangingPunct="1">
              <a:buFontTx/>
              <a:buNone/>
            </a:pPr>
            <a:r>
              <a:rPr lang="tr-TR" altLang="tr-TR" sz="2400" dirty="0" smtClean="0">
                <a:latin typeface="Comic Sans MS" panose="030F0702030302020204" pitchFamily="66" charset="0"/>
              </a:rPr>
              <a:t>Kısa dirsek altı </a:t>
            </a:r>
            <a:r>
              <a:rPr lang="tr-TR" altLang="tr-TR" sz="2400" dirty="0" err="1" smtClean="0">
                <a:latin typeface="Comic Sans MS" panose="030F0702030302020204" pitchFamily="66" charset="0"/>
              </a:rPr>
              <a:t>amputelerde</a:t>
            </a:r>
            <a:r>
              <a:rPr lang="tr-TR" altLang="tr-TR" sz="2400" dirty="0" smtClean="0">
                <a:latin typeface="Comic Sans MS" panose="030F0702030302020204" pitchFamily="66" charset="0"/>
              </a:rPr>
              <a:t> </a:t>
            </a:r>
          </a:p>
          <a:p>
            <a:pPr eaLnBrk="1" hangingPunct="1">
              <a:buFontTx/>
              <a:buNone/>
            </a:pPr>
            <a:r>
              <a:rPr lang="tr-TR" altLang="tr-TR" sz="2400" dirty="0" smtClean="0">
                <a:latin typeface="Comic Sans MS" panose="030F0702030302020204" pitchFamily="66" charset="0"/>
              </a:rPr>
              <a:t>Soketin ön duvarı yüksek olduğu için </a:t>
            </a:r>
            <a:r>
              <a:rPr lang="tr-TR" altLang="tr-TR" sz="2400" dirty="0" err="1" smtClean="0">
                <a:latin typeface="Comic Sans MS" panose="030F0702030302020204" pitchFamily="66" charset="0"/>
              </a:rPr>
              <a:t>fleksiyonla</a:t>
            </a:r>
            <a:r>
              <a:rPr lang="tr-TR" altLang="tr-TR" sz="2400" dirty="0" smtClean="0">
                <a:latin typeface="Comic Sans MS" panose="030F0702030302020204" pitchFamily="66" charset="0"/>
              </a:rPr>
              <a:t> birlikte </a:t>
            </a:r>
            <a:r>
              <a:rPr lang="tr-TR" altLang="tr-TR" sz="2400" dirty="0" err="1" smtClean="0">
                <a:latin typeface="Comic Sans MS" panose="030F0702030302020204" pitchFamily="66" charset="0"/>
              </a:rPr>
              <a:t>antekubital</a:t>
            </a:r>
            <a:r>
              <a:rPr lang="tr-TR" altLang="tr-TR" sz="2400" dirty="0" smtClean="0">
                <a:latin typeface="Comic Sans MS" panose="030F0702030302020204" pitchFamily="66" charset="0"/>
              </a:rPr>
              <a:t> </a:t>
            </a:r>
            <a:r>
              <a:rPr lang="tr-TR" altLang="tr-TR" sz="2400" dirty="0" err="1" smtClean="0">
                <a:latin typeface="Comic Sans MS" panose="030F0702030302020204" pitchFamily="66" charset="0"/>
              </a:rPr>
              <a:t>fossada</a:t>
            </a:r>
            <a:r>
              <a:rPr lang="tr-TR" altLang="tr-TR" sz="2400" dirty="0" smtClean="0">
                <a:latin typeface="Comic Sans MS" panose="030F0702030302020204" pitchFamily="66" charset="0"/>
              </a:rPr>
              <a:t> dokuların sıkışmasını önler.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D3F23-6F36-429A-8A5D-1C08F994D836}" type="slidenum">
              <a:rPr lang="tr-TR" smtClean="0"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2916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>
                <a:latin typeface="Comic Sans MS" panose="030F0702030302020204" pitchFamily="66" charset="0"/>
              </a:rPr>
              <a:t>Birleştirici Kısımlar</a:t>
            </a:r>
          </a:p>
        </p:txBody>
      </p:sp>
      <p:sp>
        <p:nvSpPr>
          <p:cNvPr id="47108" name="Rectangle 12"/>
          <p:cNvSpPr>
            <a:spLocks noGrp="1" noChangeArrowheads="1"/>
          </p:cNvSpPr>
          <p:nvPr>
            <p:ph sz="half" idx="2"/>
          </p:nvPr>
        </p:nvSpPr>
        <p:spPr>
          <a:xfrm>
            <a:off x="2135187" y="1700214"/>
            <a:ext cx="7914159" cy="4675187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tr-TR" altLang="tr-TR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Tek eksenli eklemler:</a:t>
            </a:r>
            <a:endParaRPr lang="tr-TR" altLang="tr-TR" sz="2400" dirty="0">
              <a:latin typeface="Comic Sans MS" panose="030F0702030302020204" pitchFamily="66" charset="0"/>
            </a:endParaRPr>
          </a:p>
          <a:p>
            <a:pPr eaLnBrk="1" hangingPunct="1">
              <a:buFontTx/>
              <a:buNone/>
            </a:pPr>
            <a:r>
              <a:rPr lang="tr-TR" altLang="tr-TR" sz="2400" dirty="0">
                <a:latin typeface="Comic Sans MS" panose="030F0702030302020204" pitchFamily="66" charset="0"/>
              </a:rPr>
              <a:t>Dirsek </a:t>
            </a:r>
            <a:r>
              <a:rPr lang="tr-TR" altLang="tr-TR" sz="2400" dirty="0" err="1">
                <a:latin typeface="Comic Sans MS" panose="030F0702030302020204" pitchFamily="66" charset="0"/>
              </a:rPr>
              <a:t>fleksiyon</a:t>
            </a:r>
            <a:r>
              <a:rPr lang="tr-TR" altLang="tr-TR" sz="2400" dirty="0">
                <a:latin typeface="Comic Sans MS" panose="030F0702030302020204" pitchFamily="66" charset="0"/>
              </a:rPr>
              <a:t> ve </a:t>
            </a:r>
            <a:r>
              <a:rPr lang="tr-TR" altLang="tr-TR" sz="2400" dirty="0" err="1">
                <a:latin typeface="Comic Sans MS" panose="030F0702030302020204" pitchFamily="66" charset="0"/>
              </a:rPr>
              <a:t>ekstansiyonuna</a:t>
            </a:r>
            <a:r>
              <a:rPr lang="tr-TR" altLang="tr-TR" sz="2400" dirty="0">
                <a:latin typeface="Comic Sans MS" panose="030F0702030302020204" pitchFamily="66" charset="0"/>
              </a:rPr>
              <a:t> yardımcı olur.</a:t>
            </a:r>
          </a:p>
          <a:p>
            <a:pPr eaLnBrk="1" hangingPunct="1">
              <a:buFontTx/>
              <a:buNone/>
            </a:pPr>
            <a:r>
              <a:rPr lang="tr-TR" altLang="tr-TR" sz="2400" dirty="0" err="1">
                <a:latin typeface="Comic Sans MS" panose="030F0702030302020204" pitchFamily="66" charset="0"/>
              </a:rPr>
              <a:t>Stabiliteyi</a:t>
            </a:r>
            <a:r>
              <a:rPr lang="tr-TR" altLang="tr-TR" sz="2400" dirty="0">
                <a:latin typeface="Comic Sans MS" panose="030F0702030302020204" pitchFamily="66" charset="0"/>
              </a:rPr>
              <a:t> sağlar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D3F23-6F36-429A-8A5D-1C08F994D836}" type="slidenum">
              <a:rPr lang="tr-TR" smtClean="0"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3443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>
                <a:latin typeface="Comic Sans MS" panose="030F0702030302020204" pitchFamily="66" charset="0"/>
              </a:rPr>
              <a:t>Birleştirici Kısımlar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tr-TR" altLang="tr-TR" sz="2400" dirty="0" smtClean="0">
                <a:latin typeface="Comic Sans MS" panose="030F0702030302020204" pitchFamily="66" charset="0"/>
              </a:rPr>
              <a:t>Çok kısa dirsek altı </a:t>
            </a:r>
            <a:r>
              <a:rPr lang="tr-TR" altLang="tr-TR" sz="2400" dirty="0" err="1" smtClean="0">
                <a:latin typeface="Comic Sans MS" panose="030F0702030302020204" pitchFamily="66" charset="0"/>
              </a:rPr>
              <a:t>amputelerde</a:t>
            </a:r>
            <a:r>
              <a:rPr lang="tr-TR" altLang="tr-TR" sz="2400" dirty="0" smtClean="0">
                <a:latin typeface="Comic Sans MS" panose="030F0702030302020204" pitchFamily="66" charset="0"/>
                <a:sym typeface="Wingdings" panose="05000000000000000000" pitchFamily="2" charset="2"/>
              </a:rPr>
              <a:t></a:t>
            </a:r>
          </a:p>
          <a:p>
            <a:pPr eaLnBrk="1" hangingPunct="1">
              <a:buFontTx/>
              <a:buNone/>
            </a:pPr>
            <a:r>
              <a:rPr lang="tr-TR" altLang="tr-TR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Step-</a:t>
            </a:r>
            <a:r>
              <a:rPr lang="tr-TR" altLang="tr-TR" sz="24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up</a:t>
            </a:r>
            <a:r>
              <a:rPr lang="tr-TR" altLang="tr-TR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eklem:</a:t>
            </a:r>
          </a:p>
          <a:p>
            <a:pPr eaLnBrk="1" hangingPunct="1">
              <a:buFontTx/>
              <a:buNone/>
            </a:pPr>
            <a:r>
              <a:rPr lang="tr-TR" altLang="tr-TR" sz="2400" dirty="0" err="1" smtClean="0">
                <a:latin typeface="Comic Sans MS" panose="030F0702030302020204" pitchFamily="66" charset="0"/>
              </a:rPr>
              <a:t>Fleksiyonun</a:t>
            </a:r>
            <a:r>
              <a:rPr lang="tr-TR" altLang="tr-TR" sz="2400" dirty="0" smtClean="0">
                <a:latin typeface="Comic Sans MS" panose="030F0702030302020204" pitchFamily="66" charset="0"/>
              </a:rPr>
              <a:t> kısıtlı olduğu çok kısa dirsek altı </a:t>
            </a:r>
            <a:r>
              <a:rPr lang="tr-TR" altLang="tr-TR" sz="2400" dirty="0" err="1" smtClean="0">
                <a:latin typeface="Comic Sans MS" panose="030F0702030302020204" pitchFamily="66" charset="0"/>
              </a:rPr>
              <a:t>amputasyonlarda</a:t>
            </a:r>
            <a:endParaRPr lang="tr-TR" altLang="tr-TR" sz="2400" dirty="0" smtClean="0">
              <a:latin typeface="Comic Sans MS" panose="030F0702030302020204" pitchFamily="66" charset="0"/>
            </a:endParaRPr>
          </a:p>
          <a:p>
            <a:pPr eaLnBrk="1" hangingPunct="1">
              <a:buFontTx/>
              <a:buNone/>
            </a:pPr>
            <a:r>
              <a:rPr lang="tr-TR" altLang="tr-TR" sz="2400" dirty="0" smtClean="0">
                <a:latin typeface="Comic Sans MS" panose="030F0702030302020204" pitchFamily="66" charset="0"/>
              </a:rPr>
              <a:t>Step-</a:t>
            </a:r>
            <a:r>
              <a:rPr lang="tr-TR" altLang="tr-TR" sz="2400" dirty="0" err="1" smtClean="0">
                <a:latin typeface="Comic Sans MS" panose="030F0702030302020204" pitchFamily="66" charset="0"/>
              </a:rPr>
              <a:t>up</a:t>
            </a:r>
            <a:r>
              <a:rPr lang="tr-TR" altLang="tr-TR" sz="2400" dirty="0" smtClean="0">
                <a:latin typeface="Comic Sans MS" panose="030F0702030302020204" pitchFamily="66" charset="0"/>
              </a:rPr>
              <a:t> + çift </a:t>
            </a:r>
            <a:r>
              <a:rPr lang="tr-TR" altLang="tr-TR" sz="2400" dirty="0" err="1" smtClean="0">
                <a:latin typeface="Comic Sans MS" panose="030F0702030302020204" pitchFamily="66" charset="0"/>
              </a:rPr>
              <a:t>soket</a:t>
            </a:r>
            <a:r>
              <a:rPr lang="tr-TR" altLang="tr-TR" sz="2400" dirty="0" err="1" smtClean="0">
                <a:latin typeface="Comic Sans MS" panose="030F0702030302020204" pitchFamily="66" charset="0"/>
                <a:sym typeface="Wingdings" panose="05000000000000000000" pitchFamily="2" charset="2"/>
              </a:rPr>
              <a:t>Split</a:t>
            </a:r>
            <a:r>
              <a:rPr lang="tr-TR" altLang="tr-TR" sz="2400" dirty="0" smtClean="0">
                <a:latin typeface="Comic Sans MS" panose="030F0702030302020204" pitchFamily="66" charset="0"/>
                <a:sym typeface="Wingdings" panose="05000000000000000000" pitchFamily="2" charset="2"/>
              </a:rPr>
              <a:t> </a:t>
            </a:r>
            <a:r>
              <a:rPr lang="tr-TR" altLang="tr-TR" sz="2400" dirty="0" err="1" smtClean="0">
                <a:latin typeface="Comic Sans MS" panose="030F0702030302020204" pitchFamily="66" charset="0"/>
                <a:sym typeface="Wingdings" panose="05000000000000000000" pitchFamily="2" charset="2"/>
              </a:rPr>
              <a:t>soketli</a:t>
            </a:r>
            <a:r>
              <a:rPr lang="tr-TR" altLang="tr-TR" sz="2400" dirty="0" smtClean="0">
                <a:latin typeface="Comic Sans MS" panose="030F0702030302020204" pitchFamily="66" charset="0"/>
                <a:sym typeface="Wingdings" panose="05000000000000000000" pitchFamily="2" charset="2"/>
              </a:rPr>
              <a:t> protez</a:t>
            </a:r>
          </a:p>
          <a:p>
            <a:pPr eaLnBrk="1" hangingPunct="1">
              <a:buFontTx/>
              <a:buNone/>
            </a:pPr>
            <a:endParaRPr lang="tr-TR" altLang="tr-TR" sz="2400" dirty="0" smtClean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eaLnBrk="1" hangingPunct="1">
              <a:buFontTx/>
              <a:buNone/>
            </a:pPr>
            <a:endParaRPr lang="tr-TR" altLang="tr-TR" sz="2400" dirty="0" smtClean="0">
              <a:latin typeface="Comic Sans MS" panose="030F0702030302020204" pitchFamily="66" charset="0"/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D3F23-6F36-429A-8A5D-1C08F994D836}" type="slidenum">
              <a:rPr lang="tr-TR" smtClean="0"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2070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>
                <a:latin typeface="Comic Sans MS" panose="030F0702030302020204" pitchFamily="66" charset="0"/>
              </a:rPr>
              <a:t>Birleştirici Kısımlar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tr-TR" altLang="tr-TR" sz="2400" dirty="0" smtClean="0">
                <a:latin typeface="Comic Sans MS" panose="030F0702030302020204" pitchFamily="66" charset="0"/>
              </a:rPr>
              <a:t>Dirsek </a:t>
            </a:r>
            <a:r>
              <a:rPr lang="tr-TR" altLang="tr-TR" sz="2400" dirty="0" err="1" smtClean="0">
                <a:latin typeface="Comic Sans MS" panose="030F0702030302020204" pitchFamily="66" charset="0"/>
              </a:rPr>
              <a:t>dezartikülasyonu</a:t>
            </a:r>
            <a:r>
              <a:rPr lang="tr-TR" altLang="tr-TR" sz="2400" dirty="0" smtClean="0">
                <a:latin typeface="Comic Sans MS" panose="030F0702030302020204" pitchFamily="66" charset="0"/>
              </a:rPr>
              <a:t> ve dirsek üstü seviyelerde</a:t>
            </a:r>
            <a:r>
              <a:rPr lang="tr-TR" altLang="tr-TR" sz="2400" dirty="0" smtClean="0">
                <a:latin typeface="Comic Sans MS" panose="030F0702030302020204" pitchFamily="66" charset="0"/>
                <a:sym typeface="Wingdings" panose="05000000000000000000" pitchFamily="2" charset="2"/>
              </a:rPr>
              <a:t>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tr-TR" altLang="tr-TR" sz="2400" dirty="0" smtClean="0">
                <a:latin typeface="Comic Sans MS" panose="030F0702030302020204" pitchFamily="66" charset="0"/>
              </a:rPr>
              <a:t>Mekanik eklem anatomik eklem yerine kullanılır.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tr-TR" altLang="tr-TR" sz="2400" dirty="0" smtClean="0">
                <a:latin typeface="Comic Sans MS" panose="030F0702030302020204" pitchFamily="66" charset="0"/>
              </a:rPr>
              <a:t>135 </a:t>
            </a:r>
            <a:r>
              <a:rPr lang="tr-TR" altLang="tr-TR" sz="2400" dirty="0" err="1" smtClean="0">
                <a:latin typeface="Comic Sans MS" panose="030F0702030302020204" pitchFamily="66" charset="0"/>
              </a:rPr>
              <a:t>flek-ekt</a:t>
            </a:r>
            <a:r>
              <a:rPr lang="tr-TR" altLang="tr-TR" sz="2400" dirty="0" smtClean="0">
                <a:latin typeface="Comic Sans MS" panose="030F0702030302020204" pitchFamily="66" charset="0"/>
              </a:rPr>
              <a:t> hareketi sağlar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tr-TR" altLang="tr-TR" sz="2400" dirty="0" smtClean="0">
                <a:latin typeface="Comic Sans MS" panose="030F0702030302020204" pitchFamily="66" charset="0"/>
              </a:rPr>
              <a:t>Belirli açılarda açılıp kilitlenir.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D3F23-6F36-429A-8A5D-1C08F994D836}" type="slidenum">
              <a:rPr lang="tr-TR" smtClean="0"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3476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>
                <a:latin typeface="Comic Sans MS" panose="030F0702030302020204" pitchFamily="66" charset="0"/>
              </a:rPr>
              <a:t>Birleştirici Kısımlar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tr-TR" altLang="tr-TR" sz="2400" dirty="0">
                <a:latin typeface="Comic Sans MS" panose="030F0702030302020204" pitchFamily="66" charset="0"/>
              </a:rPr>
              <a:t>Dirsek </a:t>
            </a:r>
            <a:r>
              <a:rPr lang="tr-TR" altLang="tr-TR" sz="2400" dirty="0" err="1">
                <a:latin typeface="Comic Sans MS" panose="030F0702030302020204" pitchFamily="66" charset="0"/>
              </a:rPr>
              <a:t>dezartikülasyonu</a:t>
            </a:r>
            <a:r>
              <a:rPr lang="tr-TR" altLang="tr-TR" sz="2400" dirty="0">
                <a:latin typeface="Comic Sans MS" panose="030F0702030302020204" pitchFamily="66" charset="0"/>
                <a:sym typeface="Wingdings" panose="05000000000000000000" pitchFamily="2" charset="2"/>
              </a:rPr>
              <a:t></a:t>
            </a:r>
          </a:p>
          <a:p>
            <a:pPr eaLnBrk="1" hangingPunct="1">
              <a:buFontTx/>
              <a:buNone/>
            </a:pPr>
            <a:r>
              <a:rPr lang="tr-TR" altLang="tr-TR" sz="2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Lateral</a:t>
            </a:r>
            <a:r>
              <a:rPr lang="tr-TR" altLang="tr-TR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 eklemler:</a:t>
            </a:r>
          </a:p>
          <a:p>
            <a:pPr eaLnBrk="1" hangingPunct="1">
              <a:buFontTx/>
              <a:buNone/>
            </a:pPr>
            <a:r>
              <a:rPr lang="tr-TR" altLang="tr-TR" sz="2400" dirty="0">
                <a:latin typeface="Comic Sans MS" panose="030F0702030302020204" pitchFamily="66" charset="0"/>
              </a:rPr>
              <a:t>Standart tip</a:t>
            </a:r>
            <a:r>
              <a:rPr lang="tr-TR" altLang="tr-TR" sz="2400" dirty="0">
                <a:latin typeface="Comic Sans MS" panose="030F0702030302020204" pitchFamily="66" charset="0"/>
                <a:sym typeface="Wingdings" panose="05000000000000000000" pitchFamily="2" charset="2"/>
              </a:rPr>
              <a:t> 7 farklı </a:t>
            </a:r>
            <a:r>
              <a:rPr lang="tr-TR" altLang="tr-TR" sz="2400" dirty="0" err="1">
                <a:latin typeface="Comic Sans MS" panose="030F0702030302020204" pitchFamily="66" charset="0"/>
                <a:sym typeface="Wingdings" panose="05000000000000000000" pitchFamily="2" charset="2"/>
              </a:rPr>
              <a:t>fleksion</a:t>
            </a:r>
            <a:r>
              <a:rPr lang="tr-TR" altLang="tr-TR" sz="2400" dirty="0">
                <a:latin typeface="Comic Sans MS" panose="030F0702030302020204" pitchFamily="66" charset="0"/>
                <a:sym typeface="Wingdings" panose="05000000000000000000" pitchFamily="2" charset="2"/>
              </a:rPr>
              <a:t> açısında kilitleme</a:t>
            </a:r>
          </a:p>
          <a:p>
            <a:pPr eaLnBrk="1" hangingPunct="1">
              <a:buFontTx/>
              <a:buNone/>
            </a:pPr>
            <a:r>
              <a:rPr lang="tr-TR" altLang="tr-TR" sz="2400" dirty="0">
                <a:latin typeface="Comic Sans MS" panose="030F0702030302020204" pitchFamily="66" charset="0"/>
                <a:sym typeface="Wingdings" panose="05000000000000000000" pitchFamily="2" charset="2"/>
              </a:rPr>
              <a:t>Ağır işler 5 farklı </a:t>
            </a:r>
            <a:r>
              <a:rPr lang="tr-TR" altLang="tr-TR" sz="2400" dirty="0" err="1">
                <a:latin typeface="Comic Sans MS" panose="030F0702030302020204" pitchFamily="66" charset="0"/>
                <a:sym typeface="Wingdings" panose="05000000000000000000" pitchFamily="2" charset="2"/>
              </a:rPr>
              <a:t>fleksion</a:t>
            </a:r>
            <a:r>
              <a:rPr lang="tr-TR" altLang="tr-TR" sz="2400" dirty="0">
                <a:latin typeface="Comic Sans MS" panose="030F0702030302020204" pitchFamily="66" charset="0"/>
                <a:sym typeface="Wingdings" panose="05000000000000000000" pitchFamily="2" charset="2"/>
              </a:rPr>
              <a:t> açısında kilitleme</a:t>
            </a:r>
          </a:p>
          <a:p>
            <a:pPr eaLnBrk="1" hangingPunct="1">
              <a:buFontTx/>
              <a:buNone/>
            </a:pPr>
            <a:r>
              <a:rPr lang="tr-TR" altLang="tr-TR" sz="2400" dirty="0">
                <a:latin typeface="Comic Sans MS" panose="030F0702030302020204" pitchFamily="66" charset="0"/>
                <a:sym typeface="Wingdings" panose="05000000000000000000" pitchFamily="2" charset="2"/>
              </a:rPr>
              <a:t>Ayrıca dirsek ekleminin 5 cm üstünden yapılan </a:t>
            </a:r>
            <a:r>
              <a:rPr lang="tr-TR" altLang="tr-TR" sz="2400" dirty="0" err="1">
                <a:latin typeface="Comic Sans MS" panose="030F0702030302020204" pitchFamily="66" charset="0"/>
                <a:sym typeface="Wingdings" panose="05000000000000000000" pitchFamily="2" charset="2"/>
              </a:rPr>
              <a:t>amputasyonlarda</a:t>
            </a:r>
            <a:r>
              <a:rPr lang="tr-TR" altLang="tr-TR" sz="2400" dirty="0">
                <a:latin typeface="Comic Sans MS" panose="030F0702030302020204" pitchFamily="66" charset="0"/>
                <a:sym typeface="Wingdings" panose="05000000000000000000" pitchFamily="2" charset="2"/>
              </a:rPr>
              <a:t> kilit mekanizması </a:t>
            </a:r>
            <a:r>
              <a:rPr lang="tr-TR" altLang="tr-TR" sz="2400" dirty="0" err="1">
                <a:latin typeface="Comic Sans MS" panose="030F0702030302020204" pitchFamily="66" charset="0"/>
                <a:sym typeface="Wingdings" panose="05000000000000000000" pitchFamily="2" charset="2"/>
              </a:rPr>
              <a:t>medialde</a:t>
            </a:r>
            <a:r>
              <a:rPr lang="tr-TR" altLang="tr-TR" sz="2400" dirty="0">
                <a:latin typeface="Comic Sans MS" panose="030F0702030302020204" pitchFamily="66" charset="0"/>
                <a:sym typeface="Wingdings" panose="05000000000000000000" pitchFamily="2" charset="2"/>
              </a:rPr>
              <a:t> bulunan eklemler de kullanılabilir</a:t>
            </a:r>
            <a:endParaRPr lang="tr-TR" altLang="tr-TR" sz="2400" dirty="0">
              <a:latin typeface="Comic Sans MS" panose="030F0702030302020204" pitchFamily="66" charset="0"/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D3F23-6F36-429A-8A5D-1C08F994D836}" type="slidenum">
              <a:rPr lang="tr-TR" smtClean="0"/>
              <a:t>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089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3200">
                <a:latin typeface="Comic Sans MS" panose="030F0702030302020204" pitchFamily="66" charset="0"/>
              </a:rPr>
              <a:t>Üst Ekstremite Amputasyon Nedenleri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altLang="tr-TR" sz="2400" dirty="0">
                <a:latin typeface="Comic Sans MS" panose="030F0702030302020204" pitchFamily="66" charset="0"/>
              </a:rPr>
              <a:t>İ</a:t>
            </a:r>
            <a:r>
              <a:rPr lang="tr-TR" altLang="tr-TR" sz="2400" dirty="0" smtClean="0">
                <a:latin typeface="Comic Sans MS" panose="030F0702030302020204" pitchFamily="66" charset="0"/>
              </a:rPr>
              <a:t>ş kazaları</a:t>
            </a:r>
            <a:endParaRPr lang="tr-TR" altLang="tr-TR" sz="2400" dirty="0">
              <a:latin typeface="Comic Sans MS" panose="030F0702030302020204" pitchFamily="66" charset="0"/>
            </a:endParaRPr>
          </a:p>
          <a:p>
            <a:pPr eaLnBrk="1" hangingPunct="1"/>
            <a:r>
              <a:rPr lang="tr-TR" altLang="tr-TR" sz="2400" dirty="0" smtClean="0">
                <a:latin typeface="Comic Sans MS" panose="030F0702030302020204" pitchFamily="66" charset="0"/>
              </a:rPr>
              <a:t>Travma </a:t>
            </a:r>
          </a:p>
          <a:p>
            <a:pPr eaLnBrk="1" hangingPunct="1"/>
            <a:r>
              <a:rPr lang="tr-TR" altLang="tr-TR" sz="2400" dirty="0" smtClean="0">
                <a:latin typeface="Comic Sans MS" panose="030F0702030302020204" pitchFamily="66" charset="0"/>
              </a:rPr>
              <a:t>Tümör</a:t>
            </a:r>
          </a:p>
          <a:p>
            <a:pPr eaLnBrk="1" hangingPunct="1"/>
            <a:r>
              <a:rPr lang="tr-TR" altLang="tr-TR" sz="2400" dirty="0" err="1" smtClean="0">
                <a:latin typeface="Comic Sans MS" panose="030F0702030302020204" pitchFamily="66" charset="0"/>
              </a:rPr>
              <a:t>Vasküler</a:t>
            </a:r>
            <a:r>
              <a:rPr lang="tr-TR" altLang="tr-TR" sz="2400" dirty="0" smtClean="0">
                <a:latin typeface="Comic Sans MS" panose="030F0702030302020204" pitchFamily="66" charset="0"/>
              </a:rPr>
              <a:t> hastalıklar</a:t>
            </a:r>
          </a:p>
          <a:p>
            <a:pPr eaLnBrk="1" hangingPunct="1"/>
            <a:r>
              <a:rPr lang="tr-TR" altLang="tr-TR" sz="2400" dirty="0" err="1" smtClean="0">
                <a:latin typeface="Comic Sans MS" panose="030F0702030302020204" pitchFamily="66" charset="0"/>
              </a:rPr>
              <a:t>Konjenital</a:t>
            </a:r>
            <a:r>
              <a:rPr lang="tr-TR" altLang="tr-TR" sz="2400" dirty="0" smtClean="0">
                <a:latin typeface="Comic Sans MS" panose="030F0702030302020204" pitchFamily="66" charset="0"/>
              </a:rPr>
              <a:t> </a:t>
            </a:r>
            <a:r>
              <a:rPr lang="tr-TR" altLang="tr-TR" sz="2400" dirty="0" err="1" smtClean="0">
                <a:latin typeface="Comic Sans MS" panose="030F0702030302020204" pitchFamily="66" charset="0"/>
              </a:rPr>
              <a:t>deformiteler</a:t>
            </a:r>
            <a:endParaRPr lang="tr-TR" altLang="tr-TR" sz="2400" dirty="0" smtClean="0">
              <a:latin typeface="Comic Sans MS" panose="030F0702030302020204" pitchFamily="66" charset="0"/>
            </a:endParaRPr>
          </a:p>
          <a:p>
            <a:pPr eaLnBrk="1" hangingPunct="1"/>
            <a:r>
              <a:rPr lang="tr-TR" altLang="tr-TR" sz="2400" dirty="0" err="1" smtClean="0">
                <a:latin typeface="Comic Sans MS" panose="030F0702030302020204" pitchFamily="66" charset="0"/>
              </a:rPr>
              <a:t>Konjenital</a:t>
            </a:r>
            <a:r>
              <a:rPr lang="tr-TR" altLang="tr-TR" sz="2400" dirty="0" smtClean="0">
                <a:latin typeface="Comic Sans MS" panose="030F0702030302020204" pitchFamily="66" charset="0"/>
              </a:rPr>
              <a:t> </a:t>
            </a:r>
            <a:r>
              <a:rPr lang="tr-TR" altLang="tr-TR" sz="2400" dirty="0" err="1" smtClean="0">
                <a:latin typeface="Comic Sans MS" panose="030F0702030302020204" pitchFamily="66" charset="0"/>
              </a:rPr>
              <a:t>malformasyonlar</a:t>
            </a:r>
            <a:endParaRPr lang="tr-TR" altLang="tr-TR" sz="2400" dirty="0" smtClean="0">
              <a:latin typeface="Comic Sans MS" panose="030F0702030302020204" pitchFamily="66" charset="0"/>
            </a:endParaRPr>
          </a:p>
          <a:p>
            <a:pPr eaLnBrk="1" hangingPunct="1"/>
            <a:r>
              <a:rPr lang="tr-TR" altLang="tr-TR" sz="2400" dirty="0" smtClean="0">
                <a:latin typeface="Comic Sans MS" panose="030F0702030302020204" pitchFamily="66" charset="0"/>
              </a:rPr>
              <a:t>Enfeksiyon??</a:t>
            </a:r>
          </a:p>
          <a:p>
            <a:pPr eaLnBrk="1" hangingPunct="1">
              <a:buFontTx/>
              <a:buNone/>
            </a:pPr>
            <a:endParaRPr lang="tr-TR" altLang="tr-TR" sz="2400" dirty="0" smtClean="0">
              <a:latin typeface="Comic Sans MS" panose="030F0702030302020204" pitchFamily="66" charset="0"/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D3F23-6F36-429A-8A5D-1C08F994D836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4766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3" y="333375"/>
            <a:ext cx="8229600" cy="143033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altLang="tr-TR" sz="3400">
                <a:latin typeface="Comic Sans MS" panose="030F0702030302020204" pitchFamily="66" charset="0"/>
              </a:rPr>
              <a:t>Birleştirici Kısımlar</a:t>
            </a:r>
            <a:r>
              <a:rPr lang="tr-TR" altLang="tr-TR" sz="3200">
                <a:latin typeface="Comic Sans MS" panose="030F0702030302020204" pitchFamily="66" charset="0"/>
              </a:rPr>
              <a:t/>
            </a:r>
            <a:br>
              <a:rPr lang="tr-TR" altLang="tr-TR" sz="3200">
                <a:latin typeface="Comic Sans MS" panose="030F0702030302020204" pitchFamily="66" charset="0"/>
              </a:rPr>
            </a:br>
            <a:r>
              <a:rPr lang="tr-TR" altLang="tr-TR" sz="3200">
                <a:latin typeface="Comic Sans MS" panose="030F0702030302020204" pitchFamily="66" charset="0"/>
              </a:rPr>
              <a:t/>
            </a:r>
            <a:br>
              <a:rPr lang="tr-TR" altLang="tr-TR" sz="3200">
                <a:latin typeface="Comic Sans MS" panose="030F0702030302020204" pitchFamily="66" charset="0"/>
              </a:rPr>
            </a:br>
            <a:r>
              <a:rPr lang="tr-TR" altLang="tr-TR" sz="3000">
                <a:latin typeface="Comic Sans MS" panose="030F0702030302020204" pitchFamily="66" charset="0"/>
              </a:rPr>
              <a:t>Omuz Üniteleri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>
          <a:xfrm>
            <a:off x="2209800" y="1916114"/>
            <a:ext cx="7772400" cy="4027487"/>
          </a:xfrm>
        </p:spPr>
        <p:txBody>
          <a:bodyPr>
            <a:normAutofit/>
          </a:bodyPr>
          <a:lstStyle/>
          <a:p>
            <a:pPr eaLnBrk="1" hangingPunct="1"/>
            <a:r>
              <a:rPr lang="tr-TR" altLang="tr-TR" sz="2400" dirty="0" smtClean="0">
                <a:latin typeface="Comic Sans MS" panose="030F0702030302020204" pitchFamily="66" charset="0"/>
              </a:rPr>
              <a:t>Omuz </a:t>
            </a:r>
            <a:r>
              <a:rPr lang="tr-TR" altLang="tr-TR" sz="2400" dirty="0" err="1" smtClean="0">
                <a:latin typeface="Comic Sans MS" panose="030F0702030302020204" pitchFamily="66" charset="0"/>
              </a:rPr>
              <a:t>dezartikülasyon</a:t>
            </a:r>
            <a:r>
              <a:rPr lang="tr-TR" altLang="tr-TR" sz="2400" dirty="0" smtClean="0">
                <a:latin typeface="Comic Sans MS" panose="030F0702030302020204" pitchFamily="66" charset="0"/>
              </a:rPr>
              <a:t> protezlerinde omuz eklemi isteğe göre uygulanabilir.</a:t>
            </a:r>
          </a:p>
          <a:p>
            <a:pPr eaLnBrk="1" hangingPunct="1"/>
            <a:r>
              <a:rPr lang="tr-TR" altLang="tr-TR" sz="2400" dirty="0" smtClean="0">
                <a:latin typeface="Comic Sans MS" panose="030F0702030302020204" pitchFamily="66" charset="0"/>
              </a:rPr>
              <a:t>Tek eksenli omuz eklemi</a:t>
            </a:r>
            <a:r>
              <a:rPr lang="tr-TR" altLang="tr-TR" sz="2400" dirty="0" smtClean="0">
                <a:latin typeface="Comic Sans MS" panose="030F0702030302020204" pitchFamily="66" charset="0"/>
                <a:sym typeface="Wingdings" panose="05000000000000000000" pitchFamily="2" charset="2"/>
              </a:rPr>
              <a:t> </a:t>
            </a:r>
            <a:r>
              <a:rPr lang="tr-TR" altLang="tr-TR" sz="2400" dirty="0" err="1" smtClean="0">
                <a:latin typeface="Comic Sans MS" panose="030F0702030302020204" pitchFamily="66" charset="0"/>
                <a:sym typeface="Wingdings" panose="05000000000000000000" pitchFamily="2" charset="2"/>
              </a:rPr>
              <a:t>abd</a:t>
            </a:r>
            <a:endParaRPr lang="tr-TR" altLang="tr-TR" sz="2400" dirty="0" smtClean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eaLnBrk="1" hangingPunct="1"/>
            <a:r>
              <a:rPr lang="tr-TR" altLang="tr-TR" sz="2400" dirty="0" smtClean="0">
                <a:latin typeface="Comic Sans MS" panose="030F0702030302020204" pitchFamily="66" charset="0"/>
                <a:sym typeface="Wingdings" panose="05000000000000000000" pitchFamily="2" charset="2"/>
              </a:rPr>
              <a:t>Çift eksenli omuz eklemi </a:t>
            </a:r>
            <a:r>
              <a:rPr lang="tr-TR" altLang="tr-TR" sz="2400" dirty="0" err="1" smtClean="0">
                <a:latin typeface="Comic Sans MS" panose="030F0702030302020204" pitchFamily="66" charset="0"/>
                <a:sym typeface="Wingdings" panose="05000000000000000000" pitchFamily="2" charset="2"/>
              </a:rPr>
              <a:t>abd</a:t>
            </a:r>
            <a:r>
              <a:rPr lang="tr-TR" altLang="tr-TR" sz="2400" dirty="0" smtClean="0">
                <a:latin typeface="Comic Sans MS" panose="030F0702030302020204" pitchFamily="66" charset="0"/>
                <a:sym typeface="Wingdings" panose="05000000000000000000" pitchFamily="2" charset="2"/>
              </a:rPr>
              <a:t> + </a:t>
            </a:r>
            <a:r>
              <a:rPr lang="tr-TR" altLang="tr-TR" sz="2400" dirty="0" err="1" smtClean="0">
                <a:latin typeface="Comic Sans MS" panose="030F0702030302020204" pitchFamily="66" charset="0"/>
                <a:sym typeface="Wingdings" panose="05000000000000000000" pitchFamily="2" charset="2"/>
              </a:rPr>
              <a:t>flek</a:t>
            </a:r>
            <a:endParaRPr lang="tr-TR" altLang="tr-TR" sz="2400" dirty="0" smtClean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eaLnBrk="1" hangingPunct="1"/>
            <a:r>
              <a:rPr lang="tr-TR" altLang="tr-TR" sz="2400" dirty="0" smtClean="0">
                <a:latin typeface="Comic Sans MS" panose="030F0702030302020204" pitchFamily="66" charset="0"/>
                <a:sym typeface="Wingdings" panose="05000000000000000000" pitchFamily="2" charset="2"/>
              </a:rPr>
              <a:t>Üç eksenle omuz eklemi3 düzlemde pasif hareket</a:t>
            </a:r>
            <a:endParaRPr lang="tr-TR" altLang="tr-TR" sz="2400" dirty="0" smtClean="0">
              <a:latin typeface="Comic Sans MS" panose="030F0702030302020204" pitchFamily="66" charset="0"/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D3F23-6F36-429A-8A5D-1C08F994D836}" type="slidenum">
              <a:rPr lang="tr-TR" smtClean="0"/>
              <a:t>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68688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dirty="0" smtClean="0">
                <a:latin typeface="Comic Sans MS" panose="030F0702030302020204" pitchFamily="66" charset="0"/>
              </a:rPr>
              <a:t>Süspansiyon Sistemleri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457200" indent="-45720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tr-TR" altLang="tr-TR" sz="2400" dirty="0" smtClean="0">
                <a:latin typeface="Comic Sans MS" panose="030F0702030302020204" pitchFamily="66" charset="0"/>
              </a:rPr>
              <a:t>Bağ ve kontrol sistemleri</a:t>
            </a: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tr-TR" altLang="tr-TR" sz="2400" dirty="0" smtClean="0">
                <a:latin typeface="Comic Sans MS" panose="030F0702030302020204" pitchFamily="66" charset="0"/>
              </a:rPr>
              <a:t>Anatomik yapılar</a:t>
            </a: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tr-TR" altLang="tr-TR" sz="2400" dirty="0" smtClean="0">
                <a:latin typeface="Comic Sans MS" panose="030F0702030302020204" pitchFamily="66" charset="0"/>
              </a:rPr>
              <a:t>Emmeli süspansiyon</a:t>
            </a: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tr-TR" altLang="tr-TR" sz="2400" dirty="0" err="1" smtClean="0">
                <a:latin typeface="Comic Sans MS" panose="030F0702030302020204" pitchFamily="66" charset="0"/>
              </a:rPr>
              <a:t>Liner</a:t>
            </a:r>
            <a:r>
              <a:rPr lang="tr-TR" altLang="tr-TR" sz="2400" dirty="0">
                <a:latin typeface="Comic Sans MS" panose="030F0702030302020204" pitchFamily="66" charset="0"/>
              </a:rPr>
              <a:t>*</a:t>
            </a:r>
            <a:endParaRPr lang="tr-TR" altLang="tr-TR" sz="2400" dirty="0" smtClean="0">
              <a:latin typeface="Comic Sans MS" panose="030F0702030302020204" pitchFamily="66" charset="0"/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065B2-6B97-4EDF-A545-F9C87BAE7E07}" type="slidenum">
              <a:rPr lang="tr-TR" smtClean="0"/>
              <a:t>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3883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dirty="0" smtClean="0">
                <a:latin typeface="Comic Sans MS" panose="030F0702030302020204" pitchFamily="66" charset="0"/>
              </a:rPr>
              <a:t>Bağ Sistemleri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sz="2800" b="1" dirty="0" smtClean="0">
                <a:latin typeface="Comic Sans MS" panose="030F0702030302020204" pitchFamily="66" charset="0"/>
              </a:rPr>
              <a:t>Amaç: </a:t>
            </a:r>
          </a:p>
          <a:p>
            <a:pPr>
              <a:lnSpc>
                <a:spcPct val="80000"/>
              </a:lnSpc>
            </a:pPr>
            <a:r>
              <a:rPr lang="tr-TR" altLang="tr-TR" sz="2800" dirty="0" err="1" smtClean="0">
                <a:latin typeface="Comic Sans MS" panose="030F0702030302020204" pitchFamily="66" charset="0"/>
              </a:rPr>
              <a:t>Suspansiyonun</a:t>
            </a:r>
            <a:r>
              <a:rPr lang="tr-TR" altLang="tr-TR" sz="2800" dirty="0" smtClean="0">
                <a:latin typeface="Comic Sans MS" panose="030F0702030302020204" pitchFamily="66" charset="0"/>
              </a:rPr>
              <a:t> sağlanması</a:t>
            </a:r>
          </a:p>
          <a:p>
            <a:pPr>
              <a:lnSpc>
                <a:spcPct val="80000"/>
              </a:lnSpc>
            </a:pPr>
            <a:r>
              <a:rPr lang="tr-TR" altLang="tr-TR" sz="2800" dirty="0" smtClean="0">
                <a:latin typeface="Comic Sans MS" panose="030F0702030302020204" pitchFamily="66" charset="0"/>
              </a:rPr>
              <a:t>Sağlam kaslardan elde edilen kuvvetle dirsek eklemi ve terminal ucun kontrolünü sağlamak</a:t>
            </a:r>
            <a:endParaRPr lang="tr-TR" altLang="tr-TR" sz="2800" dirty="0">
              <a:latin typeface="Comic Sans MS" panose="030F0702030302020204" pitchFamily="66" charset="0"/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065B2-6B97-4EDF-A545-F9C87BAE7E07}" type="slidenum">
              <a:rPr lang="tr-TR" smtClean="0"/>
              <a:t>22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1759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381001"/>
            <a:ext cx="8001000" cy="784225"/>
          </a:xfrm>
        </p:spPr>
        <p:txBody>
          <a:bodyPr/>
          <a:lstStyle/>
          <a:p>
            <a:pPr eaLnBrk="1" hangingPunct="1"/>
            <a:r>
              <a:rPr lang="tr-TR" altLang="tr-TR" smtClean="0">
                <a:latin typeface="Comic Sans MS" panose="030F0702030302020204" pitchFamily="66" charset="0"/>
              </a:rPr>
              <a:t>Bağ Sistemleri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620838"/>
            <a:ext cx="7772400" cy="4322762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tr-TR" altLang="tr-TR" sz="3600" dirty="0" smtClean="0">
                <a:latin typeface="Comic Sans MS" panose="030F0702030302020204" pitchFamily="66" charset="0"/>
              </a:rPr>
              <a:t>Bağ </a:t>
            </a:r>
            <a:r>
              <a:rPr lang="tr-TR" altLang="tr-TR" sz="3600" dirty="0">
                <a:latin typeface="Comic Sans MS" panose="030F0702030302020204" pitchFamily="66" charset="0"/>
              </a:rPr>
              <a:t>sistemi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tr-TR" altLang="tr-TR" sz="3200" dirty="0">
                <a:latin typeface="Comic Sans MS" panose="030F0702030302020204" pitchFamily="66" charset="0"/>
              </a:rPr>
              <a:t>  </a:t>
            </a:r>
            <a:r>
              <a:rPr lang="tr-TR" altLang="tr-TR" sz="2800" dirty="0" err="1">
                <a:latin typeface="Comic Sans MS" panose="030F0702030302020204" pitchFamily="66" charset="0"/>
              </a:rPr>
              <a:t>Suspansiyonu</a:t>
            </a:r>
            <a:r>
              <a:rPr lang="tr-TR" altLang="tr-TR" sz="2800" dirty="0">
                <a:latin typeface="Comic Sans MS" panose="030F0702030302020204" pitchFamily="66" charset="0"/>
              </a:rPr>
              <a:t> tam ve emniyetli olmalı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tr-TR" altLang="tr-TR" sz="2800" dirty="0">
                <a:latin typeface="Comic Sans MS" panose="030F0702030302020204" pitchFamily="66" charset="0"/>
              </a:rPr>
              <a:t>   </a:t>
            </a:r>
            <a:r>
              <a:rPr lang="tr-TR" altLang="tr-TR" sz="2800" dirty="0" err="1">
                <a:latin typeface="Comic Sans MS" panose="030F0702030302020204" pitchFamily="66" charset="0"/>
              </a:rPr>
              <a:t>Ampute</a:t>
            </a:r>
            <a:r>
              <a:rPr lang="tr-TR" altLang="tr-TR" sz="2800" dirty="0">
                <a:latin typeface="Comic Sans MS" panose="030F0702030302020204" pitchFamily="66" charset="0"/>
              </a:rPr>
              <a:t> rahatsızlık duymamalı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tr-TR" altLang="tr-TR" sz="2800" dirty="0">
                <a:latin typeface="Comic Sans MS" panose="030F0702030302020204" pitchFamily="66" charset="0"/>
              </a:rPr>
              <a:t>   Kaybedilen fonksiyonu kazandırmalı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tr-TR" altLang="tr-TR" sz="2800" dirty="0">
                <a:latin typeface="Comic Sans MS" panose="030F0702030302020204" pitchFamily="66" charset="0"/>
              </a:rPr>
              <a:t>   </a:t>
            </a:r>
            <a:r>
              <a:rPr lang="tr-TR" altLang="tr-TR" sz="2800" dirty="0" err="1">
                <a:latin typeface="Comic Sans MS" panose="030F0702030302020204" pitchFamily="66" charset="0"/>
              </a:rPr>
              <a:t>Proprioseptif</a:t>
            </a:r>
            <a:r>
              <a:rPr lang="tr-TR" altLang="tr-TR" sz="2800" dirty="0">
                <a:latin typeface="Comic Sans MS" panose="030F0702030302020204" pitchFamily="66" charset="0"/>
              </a:rPr>
              <a:t> </a:t>
            </a:r>
            <a:r>
              <a:rPr lang="tr-TR" altLang="tr-TR" sz="2800" dirty="0" err="1">
                <a:latin typeface="Comic Sans MS" panose="030F0702030302020204" pitchFamily="66" charset="0"/>
              </a:rPr>
              <a:t>feedback</a:t>
            </a:r>
            <a:r>
              <a:rPr lang="tr-TR" altLang="tr-TR" sz="2800" dirty="0">
                <a:latin typeface="Comic Sans MS" panose="030F0702030302020204" pitchFamily="66" charset="0"/>
              </a:rPr>
              <a:t> sağlamalı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tr-TR" altLang="tr-TR" sz="2800" dirty="0">
                <a:latin typeface="Comic Sans MS" panose="030F0702030302020204" pitchFamily="66" charset="0"/>
              </a:rPr>
              <a:t>   Mekanik fonksiyonel protezlerde kas kuvvetini protez </a:t>
            </a:r>
            <a:r>
              <a:rPr lang="tr-TR" altLang="tr-TR" sz="2800" dirty="0" err="1" smtClean="0">
                <a:latin typeface="Comic Sans MS" panose="030F0702030302020204" pitchFamily="66" charset="0"/>
              </a:rPr>
              <a:t>komponentlerine</a:t>
            </a:r>
            <a:r>
              <a:rPr lang="tr-TR" altLang="tr-TR" sz="2800" dirty="0" smtClean="0">
                <a:latin typeface="Comic Sans MS" panose="030F0702030302020204" pitchFamily="66" charset="0"/>
              </a:rPr>
              <a:t> </a:t>
            </a:r>
            <a:r>
              <a:rPr lang="tr-TR" altLang="tr-TR" sz="2800" dirty="0">
                <a:latin typeface="Comic Sans MS" panose="030F0702030302020204" pitchFamily="66" charset="0"/>
              </a:rPr>
              <a:t>iletebilmeli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tr-TR" altLang="tr-TR" sz="3200" dirty="0">
              <a:latin typeface="Comic Sans MS" panose="030F0702030302020204" pitchFamily="66" charset="0"/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065B2-6B97-4EDF-A545-F9C87BAE7E07}" type="slidenum">
              <a:rPr lang="tr-TR" smtClean="0"/>
              <a:t>23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69221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3200">
                <a:latin typeface="Comic Sans MS" panose="030F0702030302020204" pitchFamily="66" charset="0"/>
              </a:rPr>
              <a:t>Standart  Dirsek Altı Bağ Sistemleri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tr-TR" altLang="tr-TR" sz="2800" dirty="0" smtClean="0">
                <a:latin typeface="Comic Sans MS" panose="030F0702030302020204" pitchFamily="66" charset="0"/>
              </a:rPr>
              <a:t>8 şekli bağ sistemi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tr-TR" altLang="tr-TR" sz="2800" dirty="0" smtClean="0">
                <a:latin typeface="Comic Sans MS" panose="030F0702030302020204" pitchFamily="66" charset="0"/>
              </a:rPr>
              <a:t>9 şekli bağ sistemi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endParaRPr lang="tr-TR" altLang="tr-TR" sz="2800" dirty="0" smtClean="0">
              <a:latin typeface="Comic Sans MS" panose="030F0702030302020204" pitchFamily="66" charset="0"/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065B2-6B97-4EDF-A545-F9C87BAE7E07}" type="slidenum">
              <a:rPr lang="tr-TR" smtClean="0"/>
              <a:t>24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148039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921695" y="0"/>
            <a:ext cx="8911687" cy="1280890"/>
          </a:xfrm>
        </p:spPr>
        <p:txBody>
          <a:bodyPr/>
          <a:lstStyle/>
          <a:p>
            <a:pPr eaLnBrk="1" hangingPunct="1"/>
            <a:r>
              <a:rPr lang="tr-TR" altLang="tr-TR" dirty="0" smtClean="0">
                <a:latin typeface="Comic Sans MS" panose="030F0702030302020204" pitchFamily="66" charset="0"/>
              </a:rPr>
              <a:t>Bağ Sistemleri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01461" y="844990"/>
            <a:ext cx="10373997" cy="4862512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sz="2800" dirty="0">
                <a:solidFill>
                  <a:schemeClr val="folHlink"/>
                </a:solidFill>
                <a:latin typeface="Comic Sans MS" panose="030F0702030302020204" pitchFamily="66" charset="0"/>
              </a:rPr>
              <a:t>8 Şekli Bağ Sistemi: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tr-TR" altLang="tr-TR" sz="2800" dirty="0">
              <a:solidFill>
                <a:schemeClr val="folHlink"/>
              </a:solidFill>
              <a:latin typeface="Comic Sans MS" panose="030F0702030302020204" pitchFamily="66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tr-TR" altLang="tr-TR" sz="2000" dirty="0">
                <a:latin typeface="Comic Sans MS" panose="030F0702030302020204" pitchFamily="66" charset="0"/>
              </a:rPr>
              <a:t>Tek taraflı dirsek altı </a:t>
            </a:r>
            <a:r>
              <a:rPr lang="tr-TR" altLang="tr-TR" sz="2000" dirty="0" err="1">
                <a:latin typeface="Comic Sans MS" panose="030F0702030302020204" pitchFamily="66" charset="0"/>
              </a:rPr>
              <a:t>amputelerde</a:t>
            </a:r>
            <a:r>
              <a:rPr lang="tr-TR" altLang="tr-TR" sz="2000" dirty="0">
                <a:latin typeface="Comic Sans MS" panose="030F0702030302020204" pitchFamily="66" charset="0"/>
              </a:rPr>
              <a:t> kullanılır.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000" dirty="0" err="1">
                <a:latin typeface="Comic Sans MS" panose="030F0702030302020204" pitchFamily="66" charset="0"/>
              </a:rPr>
              <a:t>Suspansiyon</a:t>
            </a:r>
            <a:r>
              <a:rPr lang="tr-TR" altLang="tr-TR" sz="2000" dirty="0">
                <a:latin typeface="Comic Sans MS" panose="030F0702030302020204" pitchFamily="66" charset="0"/>
              </a:rPr>
              <a:t> parçalarından “ters Y bandı” önde; </a:t>
            </a:r>
            <a:r>
              <a:rPr lang="tr-TR" altLang="tr-TR" sz="2000" dirty="0" err="1">
                <a:latin typeface="Comic Sans MS" panose="030F0702030302020204" pitchFamily="66" charset="0"/>
              </a:rPr>
              <a:t>triceps</a:t>
            </a:r>
            <a:r>
              <a:rPr lang="tr-TR" altLang="tr-TR" sz="2000" dirty="0">
                <a:latin typeface="Comic Sans MS" panose="030F0702030302020204" pitchFamily="66" charset="0"/>
              </a:rPr>
              <a:t> bandı da arkada bulunmaktadır.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000" dirty="0" err="1">
                <a:latin typeface="Comic Sans MS" panose="030F0702030302020204" pitchFamily="66" charset="0"/>
              </a:rPr>
              <a:t>Aksilla</a:t>
            </a:r>
            <a:r>
              <a:rPr lang="tr-TR" altLang="tr-TR" sz="2000" dirty="0">
                <a:latin typeface="Comic Sans MS" panose="030F0702030302020204" pitchFamily="66" charset="0"/>
              </a:rPr>
              <a:t> halkasından orijin alan ters Y bandı </a:t>
            </a:r>
            <a:r>
              <a:rPr lang="tr-TR" altLang="tr-TR" sz="2000" dirty="0" err="1">
                <a:latin typeface="Comic Sans MS" panose="030F0702030302020204" pitchFamily="66" charset="0"/>
              </a:rPr>
              <a:t>ampute</a:t>
            </a:r>
            <a:r>
              <a:rPr lang="tr-TR" altLang="tr-TR" sz="2000" dirty="0">
                <a:latin typeface="Comic Sans MS" panose="030F0702030302020204" pitchFamily="66" charset="0"/>
              </a:rPr>
              <a:t> taraf omuzun üzerinden ve karşı taraf </a:t>
            </a:r>
            <a:r>
              <a:rPr lang="tr-TR" altLang="tr-TR" sz="2000" dirty="0" err="1">
                <a:latin typeface="Comic Sans MS" panose="030F0702030302020204" pitchFamily="66" charset="0"/>
              </a:rPr>
              <a:t>aksilla</a:t>
            </a:r>
            <a:r>
              <a:rPr lang="tr-TR" altLang="tr-TR" sz="2000" dirty="0">
                <a:latin typeface="Comic Sans MS" panose="030F0702030302020204" pitchFamily="66" charset="0"/>
              </a:rPr>
              <a:t> ve omuz altından geçerek </a:t>
            </a:r>
            <a:r>
              <a:rPr lang="tr-TR" altLang="tr-TR" sz="2000" dirty="0" err="1">
                <a:latin typeface="Comic Sans MS" panose="030F0702030302020204" pitchFamily="66" charset="0"/>
              </a:rPr>
              <a:t>triceps</a:t>
            </a:r>
            <a:r>
              <a:rPr lang="tr-TR" altLang="tr-TR" sz="2000" dirty="0">
                <a:latin typeface="Comic Sans MS" panose="030F0702030302020204" pitchFamily="66" charset="0"/>
              </a:rPr>
              <a:t> bandında terminal ucun </a:t>
            </a:r>
            <a:r>
              <a:rPr lang="tr-TR" altLang="tr-TR" sz="2000" dirty="0" err="1">
                <a:latin typeface="Comic Sans MS" panose="030F0702030302020204" pitchFamily="66" charset="0"/>
              </a:rPr>
              <a:t>proksimalinde</a:t>
            </a:r>
            <a:r>
              <a:rPr lang="tr-TR" altLang="tr-TR" sz="2000" dirty="0">
                <a:latin typeface="Comic Sans MS" panose="030F0702030302020204" pitchFamily="66" charset="0"/>
              </a:rPr>
              <a:t> sonlanır.</a:t>
            </a:r>
          </a:p>
          <a:p>
            <a:pPr>
              <a:lnSpc>
                <a:spcPct val="80000"/>
              </a:lnSpc>
            </a:pPr>
            <a:r>
              <a:rPr lang="tr-TR" altLang="tr-TR" sz="2000" dirty="0">
                <a:latin typeface="Comic Sans MS" panose="030F0702030302020204" pitchFamily="66" charset="0"/>
              </a:rPr>
              <a:t>Kontrol kablosu </a:t>
            </a:r>
            <a:r>
              <a:rPr lang="tr-TR" altLang="tr-TR" sz="2000" dirty="0" err="1">
                <a:latin typeface="Comic Sans MS" panose="030F0702030302020204" pitchFamily="66" charset="0"/>
              </a:rPr>
              <a:t>skapulanın</a:t>
            </a:r>
            <a:r>
              <a:rPr lang="tr-TR" altLang="tr-TR" sz="2000" dirty="0">
                <a:latin typeface="Comic Sans MS" panose="030F0702030302020204" pitchFamily="66" charset="0"/>
              </a:rPr>
              <a:t> </a:t>
            </a:r>
            <a:r>
              <a:rPr lang="tr-TR" altLang="tr-TR" sz="2000" dirty="0" err="1">
                <a:latin typeface="Comic Sans MS" panose="030F0702030302020204" pitchFamily="66" charset="0"/>
              </a:rPr>
              <a:t>inferior</a:t>
            </a:r>
            <a:r>
              <a:rPr lang="tr-TR" altLang="tr-TR" sz="2000" dirty="0">
                <a:latin typeface="Comic Sans MS" panose="030F0702030302020204" pitchFamily="66" charset="0"/>
              </a:rPr>
              <a:t> açısı ile omurga arasına yerleştirilmiştir. Böylece terminal uç hareketi </a:t>
            </a:r>
            <a:r>
              <a:rPr lang="tr-TR" altLang="tr-TR" sz="2000" dirty="0" smtClean="0">
                <a:latin typeface="Comic Sans MS" panose="030F0702030302020204" pitchFamily="66" charset="0"/>
              </a:rPr>
              <a:t>sağlanır.</a:t>
            </a:r>
          </a:p>
          <a:p>
            <a:pPr>
              <a:lnSpc>
                <a:spcPct val="80000"/>
              </a:lnSpc>
            </a:pPr>
            <a:r>
              <a:rPr lang="tr-TR" altLang="tr-TR" sz="2000" dirty="0" smtClean="0">
                <a:latin typeface="Comic Sans MS" panose="030F0702030302020204" pitchFamily="66" charset="0"/>
              </a:rPr>
              <a:t>Mekanik etkiyi arttırmak için C7’nin </a:t>
            </a:r>
            <a:r>
              <a:rPr lang="tr-TR" altLang="tr-TR" sz="2000" dirty="0">
                <a:latin typeface="Comic Sans MS" panose="030F0702030302020204" pitchFamily="66" charset="0"/>
              </a:rPr>
              <a:t>4-5 cm altında sağlam tarafa yerleştirilir.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000" dirty="0">
                <a:latin typeface="Comic Sans MS" panose="030F0702030302020204" pitchFamily="66" charset="0"/>
              </a:rPr>
              <a:t>Bağ sisteminin arkada çaprazladığı yerde halka da kullanılabilir. Buna “halkalı bağ sistemi” </a:t>
            </a:r>
            <a:r>
              <a:rPr lang="tr-TR" altLang="tr-TR" sz="2000" dirty="0" smtClean="0">
                <a:latin typeface="Comic Sans MS" panose="030F0702030302020204" pitchFamily="66" charset="0"/>
              </a:rPr>
              <a:t>denir</a:t>
            </a:r>
            <a:endParaRPr lang="tr-TR" altLang="tr-TR" sz="2000" dirty="0">
              <a:latin typeface="Comic Sans MS" panose="030F0702030302020204" pitchFamily="66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tr-TR" altLang="tr-TR" sz="2000" dirty="0">
                <a:latin typeface="Comic Sans MS" panose="030F0702030302020204" pitchFamily="66" charset="0"/>
              </a:rPr>
              <a:t>Bu sistemin dezavantajı </a:t>
            </a:r>
            <a:r>
              <a:rPr lang="tr-TR" altLang="tr-TR" sz="2000" dirty="0" err="1">
                <a:latin typeface="Comic Sans MS" panose="030F0702030302020204" pitchFamily="66" charset="0"/>
              </a:rPr>
              <a:t>aksaillaya</a:t>
            </a:r>
            <a:r>
              <a:rPr lang="tr-TR" altLang="tr-TR" sz="2000" dirty="0">
                <a:latin typeface="Comic Sans MS" panose="030F0702030302020204" pitchFamily="66" charset="0"/>
              </a:rPr>
              <a:t> baskı yapabilir. Bu yüzden </a:t>
            </a:r>
            <a:r>
              <a:rPr lang="tr-TR" altLang="tr-TR" sz="2000" dirty="0" err="1">
                <a:latin typeface="Comic Sans MS" panose="030F0702030302020204" pitchFamily="66" charset="0"/>
              </a:rPr>
              <a:t>eğerli</a:t>
            </a:r>
            <a:r>
              <a:rPr lang="tr-TR" altLang="tr-TR" sz="2000" dirty="0">
                <a:latin typeface="Comic Sans MS" panose="030F0702030302020204" pitchFamily="66" charset="0"/>
              </a:rPr>
              <a:t> bağ sistemi </a:t>
            </a:r>
            <a:r>
              <a:rPr lang="tr-TR" altLang="tr-TR" sz="2000" dirty="0" err="1">
                <a:latin typeface="Comic Sans MS" panose="030F0702030302020204" pitchFamily="66" charset="0"/>
              </a:rPr>
              <a:t>kullanılır.Bu</a:t>
            </a:r>
            <a:r>
              <a:rPr lang="tr-TR" altLang="tr-TR" sz="2000" dirty="0">
                <a:latin typeface="Comic Sans MS" panose="030F0702030302020204" pitchFamily="66" charset="0"/>
              </a:rPr>
              <a:t> sistemde oluşan gerilim sağlam taraf </a:t>
            </a:r>
            <a:r>
              <a:rPr lang="tr-TR" altLang="tr-TR" sz="2000" dirty="0" err="1">
                <a:latin typeface="Comic Sans MS" panose="030F0702030302020204" pitchFamily="66" charset="0"/>
              </a:rPr>
              <a:t>aksilladan</a:t>
            </a:r>
            <a:r>
              <a:rPr lang="tr-TR" altLang="tr-TR" sz="2000" dirty="0">
                <a:latin typeface="Comic Sans MS" panose="030F0702030302020204" pitchFamily="66" charset="0"/>
              </a:rPr>
              <a:t> çok </a:t>
            </a:r>
            <a:r>
              <a:rPr lang="tr-TR" altLang="tr-TR" sz="2000" dirty="0" err="1">
                <a:latin typeface="Comic Sans MS" panose="030F0702030302020204" pitchFamily="66" charset="0"/>
              </a:rPr>
              <a:t>ampute</a:t>
            </a:r>
            <a:r>
              <a:rPr lang="tr-TR" altLang="tr-TR" sz="2000" dirty="0">
                <a:latin typeface="Comic Sans MS" panose="030F0702030302020204" pitchFamily="66" charset="0"/>
              </a:rPr>
              <a:t> taraf omuz üzerine dağıtılır</a:t>
            </a:r>
            <a:r>
              <a:rPr lang="tr-TR" altLang="tr-TR" sz="2000" dirty="0" smtClean="0">
                <a:latin typeface="Comic Sans MS" panose="030F0702030302020204" pitchFamily="66" charset="0"/>
              </a:rPr>
              <a:t>. Göğüs bandı ile kuvvetlendirilir.</a:t>
            </a:r>
            <a:endParaRPr lang="tr-TR" altLang="tr-TR" sz="2000" dirty="0">
              <a:latin typeface="Comic Sans MS" panose="030F0702030302020204" pitchFamily="66" charset="0"/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065B2-6B97-4EDF-A545-F9C87BAE7E07}" type="slidenum">
              <a:rPr lang="tr-TR" smtClean="0"/>
              <a:t>25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6422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>
                <a:latin typeface="Comic Sans MS" panose="030F0702030302020204" pitchFamily="66" charset="0"/>
              </a:rPr>
              <a:t>Bağ Sistemleri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tr-TR" altLang="tr-TR" sz="2800">
                <a:solidFill>
                  <a:schemeClr val="folHlink"/>
                </a:solidFill>
                <a:latin typeface="Comic Sans MS" panose="030F0702030302020204" pitchFamily="66" charset="0"/>
              </a:rPr>
              <a:t>9 Şekli Bağ sistemi:</a:t>
            </a:r>
          </a:p>
          <a:p>
            <a:pPr eaLnBrk="1" hangingPunct="1"/>
            <a:r>
              <a:rPr lang="tr-TR" altLang="tr-TR" sz="2800">
                <a:latin typeface="Comic Sans MS" panose="030F0702030302020204" pitchFamily="66" charset="0"/>
              </a:rPr>
              <a:t>Aksilla ve kontrol bandından oluşur.</a:t>
            </a:r>
          </a:p>
          <a:p>
            <a:pPr eaLnBrk="1" hangingPunct="1"/>
            <a:r>
              <a:rPr lang="tr-TR" altLang="tr-TR" sz="2800">
                <a:latin typeface="Comic Sans MS" panose="030F0702030302020204" pitchFamily="66" charset="0"/>
              </a:rPr>
              <a:t>Suspansiyon için bant gerektirmeyen muenster tipi protezlerde kullanılır.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8806E0-2BD8-473F-A744-E9ABB1AE68BF}" type="slidenum">
              <a:rPr lang="tr-TR" altLang="tr-TR" smtClean="0"/>
              <a:pPr>
                <a:defRPr/>
              </a:pPr>
              <a:t>26</a:t>
            </a:fld>
            <a:endParaRPr lang="tr-TR" alt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7355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İçerik Yer Tutucusu 6"/>
          <p:cNvSpPr>
            <a:spLocks noGrp="1"/>
          </p:cNvSpPr>
          <p:nvPr>
            <p:ph idx="1"/>
          </p:nvPr>
        </p:nvSpPr>
        <p:spPr>
          <a:xfrm>
            <a:off x="1836177" y="787781"/>
            <a:ext cx="8915400" cy="5976089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Terminal ucun </a:t>
            </a:r>
            <a:r>
              <a:rPr lang="tr-TR" sz="2400" dirty="0" smtClean="0"/>
              <a:t>açılması için;</a:t>
            </a:r>
          </a:p>
          <a:p>
            <a:pPr marL="806450">
              <a:buFont typeface="Arial" panose="020B0604020202020204" pitchFamily="34" charset="0"/>
              <a:buChar char="•"/>
            </a:pPr>
            <a:r>
              <a:rPr lang="tr-TR" sz="2400" dirty="0" smtClean="0"/>
              <a:t>karşı taraf </a:t>
            </a:r>
            <a:r>
              <a:rPr lang="tr-TR" sz="2400" dirty="0" err="1" smtClean="0"/>
              <a:t>skapulanın</a:t>
            </a:r>
            <a:r>
              <a:rPr lang="tr-TR" sz="2400" dirty="0" smtClean="0"/>
              <a:t> </a:t>
            </a:r>
            <a:r>
              <a:rPr lang="tr-TR" sz="2400" dirty="0" err="1" smtClean="0"/>
              <a:t>abduksiyonu</a:t>
            </a:r>
            <a:endParaRPr lang="tr-TR" sz="2400" dirty="0" smtClean="0"/>
          </a:p>
          <a:p>
            <a:pPr marL="806450">
              <a:buFont typeface="Arial" panose="020B0604020202020204" pitchFamily="34" charset="0"/>
              <a:buChar char="•"/>
            </a:pPr>
            <a:r>
              <a:rPr lang="tr-TR" sz="2400" dirty="0" smtClean="0"/>
              <a:t>Aynı taraf omuzun </a:t>
            </a:r>
            <a:r>
              <a:rPr lang="tr-TR" sz="2400" dirty="0" err="1" smtClean="0"/>
              <a:t>fleksiyonu</a:t>
            </a:r>
            <a:r>
              <a:rPr lang="tr-TR" sz="2400" dirty="0" smtClean="0"/>
              <a:t> veya depresyonu</a:t>
            </a:r>
          </a:p>
          <a:p>
            <a:pPr marL="363538"/>
            <a:r>
              <a:rPr lang="tr-TR" sz="2400" dirty="0" smtClean="0"/>
              <a:t>Omuz </a:t>
            </a:r>
            <a:r>
              <a:rPr lang="tr-TR" sz="2400" dirty="0" err="1" smtClean="0"/>
              <a:t>dezartikülasyonunda</a:t>
            </a:r>
            <a:r>
              <a:rPr lang="tr-TR" sz="2400" dirty="0" smtClean="0"/>
              <a:t> elin açılması sağlam taraf </a:t>
            </a:r>
            <a:r>
              <a:rPr lang="tr-TR" sz="2400" dirty="0" err="1" smtClean="0"/>
              <a:t>skapular</a:t>
            </a:r>
            <a:r>
              <a:rPr lang="tr-TR" sz="2400" dirty="0" smtClean="0"/>
              <a:t> </a:t>
            </a:r>
            <a:r>
              <a:rPr lang="tr-TR" sz="2400" dirty="0" err="1" smtClean="0"/>
              <a:t>abduksiyon</a:t>
            </a:r>
            <a:r>
              <a:rPr lang="tr-TR" sz="2400" dirty="0" smtClean="0"/>
              <a:t> ile</a:t>
            </a:r>
            <a:endParaRPr lang="tr-TR" sz="2400" dirty="0"/>
          </a:p>
          <a:p>
            <a:pPr marL="363538"/>
            <a:r>
              <a:rPr lang="tr-TR" sz="2400" dirty="0" smtClean="0"/>
              <a:t>Terminal </a:t>
            </a:r>
            <a:r>
              <a:rPr lang="tr-TR" sz="2400" dirty="0"/>
              <a:t>ucun kapatılması </a:t>
            </a:r>
            <a:r>
              <a:rPr lang="tr-TR" sz="2400" dirty="0" err="1"/>
              <a:t>kontraksiyonun</a:t>
            </a:r>
            <a:r>
              <a:rPr lang="tr-TR" sz="2400" dirty="0"/>
              <a:t> gevşetilmesi </a:t>
            </a:r>
            <a:r>
              <a:rPr lang="tr-TR" sz="2400" dirty="0" smtClean="0"/>
              <a:t>ile</a:t>
            </a:r>
          </a:p>
          <a:p>
            <a:pPr marL="363538"/>
            <a:endParaRPr lang="tr-TR" sz="2400" dirty="0"/>
          </a:p>
          <a:p>
            <a:pPr marL="363538"/>
            <a:r>
              <a:rPr lang="tr-TR" sz="2400" b="1" dirty="0" smtClean="0"/>
              <a:t>Dirsek</a:t>
            </a:r>
            <a:r>
              <a:rPr lang="tr-TR" sz="2400" dirty="0" smtClean="0"/>
              <a:t> kilitleme kontrolü;</a:t>
            </a:r>
          </a:p>
          <a:p>
            <a:pPr marL="363538">
              <a:buFont typeface="Arial" panose="020B0604020202020204" pitchFamily="34" charset="0"/>
              <a:buChar char="•"/>
            </a:pPr>
            <a:r>
              <a:rPr lang="tr-TR" sz="2400" dirty="0" smtClean="0"/>
              <a:t>Dirsek üstü seviyede </a:t>
            </a:r>
            <a:r>
              <a:rPr lang="tr-TR" sz="2400" dirty="0" smtClean="0">
                <a:sym typeface="Wingdings" panose="05000000000000000000" pitchFamily="2" charset="2"/>
              </a:rPr>
              <a:t> </a:t>
            </a:r>
            <a:r>
              <a:rPr lang="tr-TR" sz="2400" dirty="0" smtClean="0"/>
              <a:t>kol </a:t>
            </a:r>
            <a:r>
              <a:rPr lang="tr-TR" sz="2400" dirty="0" err="1" smtClean="0"/>
              <a:t>ekstansiyonu</a:t>
            </a:r>
            <a:r>
              <a:rPr lang="tr-TR" sz="2400" dirty="0" smtClean="0"/>
              <a:t>,</a:t>
            </a:r>
          </a:p>
          <a:p>
            <a:pPr marL="363538">
              <a:buFont typeface="Arial" panose="020B0604020202020204" pitchFamily="34" charset="0"/>
              <a:buChar char="•"/>
            </a:pPr>
            <a:r>
              <a:rPr lang="tr-TR" sz="2400" dirty="0" smtClean="0"/>
              <a:t>Omuz </a:t>
            </a:r>
            <a:r>
              <a:rPr lang="tr-TR" sz="2400" dirty="0" err="1" smtClean="0"/>
              <a:t>dez</a:t>
            </a:r>
            <a:r>
              <a:rPr lang="tr-TR" sz="2400" dirty="0" smtClean="0"/>
              <a:t> </a:t>
            </a:r>
            <a:r>
              <a:rPr lang="tr-TR" sz="2400" dirty="0" smtClean="0">
                <a:sym typeface="Wingdings" panose="05000000000000000000" pitchFamily="2" charset="2"/>
              </a:rPr>
              <a:t> omuz </a:t>
            </a:r>
            <a:r>
              <a:rPr lang="tr-TR" sz="2400" dirty="0" err="1" smtClean="0">
                <a:sym typeface="Wingdings" panose="05000000000000000000" pitchFamily="2" charset="2"/>
              </a:rPr>
              <a:t>elevasyonu</a:t>
            </a:r>
            <a:endParaRPr lang="tr-TR" sz="2400" dirty="0" smtClean="0">
              <a:sym typeface="Wingdings" panose="05000000000000000000" pitchFamily="2" charset="2"/>
            </a:endParaRPr>
          </a:p>
          <a:p>
            <a:pPr marL="20638" indent="0">
              <a:buNone/>
            </a:pPr>
            <a:r>
              <a:rPr lang="tr-TR" sz="2400" dirty="0" smtClean="0">
                <a:sym typeface="Wingdings" panose="05000000000000000000" pitchFamily="2" charset="2"/>
              </a:rPr>
              <a:t>Dirseğin açılması aynı hareketin tekrarı ile</a:t>
            </a:r>
            <a:endParaRPr lang="tr-TR" sz="2400" dirty="0" smtClean="0"/>
          </a:p>
          <a:p>
            <a:pPr marL="363538"/>
            <a:endParaRPr lang="tr-TR" sz="2400" dirty="0"/>
          </a:p>
          <a:p>
            <a:pPr marL="806450">
              <a:buFont typeface="Arial" panose="020B0604020202020204" pitchFamily="34" charset="0"/>
              <a:buChar char="•"/>
            </a:pPr>
            <a:endParaRPr lang="tr-TR" sz="2400" dirty="0"/>
          </a:p>
          <a:p>
            <a:endParaRPr lang="tr-TR" sz="2400" dirty="0" smtClean="0"/>
          </a:p>
          <a:p>
            <a:endParaRPr lang="tr-TR" sz="2400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065B2-6B97-4EDF-A545-F9C87BAE7E07}" type="slidenum">
              <a:rPr lang="tr-TR" smtClean="0"/>
              <a:t>27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482696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SOKET TASARIMLARI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sz="2800" b="1" dirty="0" err="1" smtClean="0"/>
              <a:t>Primer</a:t>
            </a:r>
            <a:r>
              <a:rPr lang="tr-TR" sz="2800" b="1" dirty="0" smtClean="0"/>
              <a:t> hedef: </a:t>
            </a:r>
            <a:r>
              <a:rPr lang="tr-TR" sz="2800" dirty="0" smtClean="0"/>
              <a:t>Kaybolan fonksiyonların mümkün olan en büyük oranda yeniden kazanımını sağlamak.</a:t>
            </a:r>
          </a:p>
          <a:p>
            <a:r>
              <a:rPr lang="tr-TR" sz="2800" b="1" dirty="0" smtClean="0"/>
              <a:t>Özellikleri:</a:t>
            </a:r>
          </a:p>
          <a:p>
            <a:pPr marL="514350" indent="-514350">
              <a:buFont typeface="+mj-lt"/>
              <a:buAutoNum type="arabicPeriod"/>
            </a:pPr>
            <a:r>
              <a:rPr lang="tr-TR" sz="2800" dirty="0" smtClean="0"/>
              <a:t>Güdüğü tam kavramalı</a:t>
            </a:r>
          </a:p>
          <a:p>
            <a:pPr marL="514350" indent="-514350">
              <a:buFont typeface="+mj-lt"/>
              <a:buAutoNum type="arabicPeriod"/>
            </a:pPr>
            <a:r>
              <a:rPr lang="tr-TR" sz="2800" dirty="0" smtClean="0"/>
              <a:t>Güdük hareketlerini sokete iletmeli</a:t>
            </a:r>
          </a:p>
          <a:p>
            <a:pPr marL="514350" indent="-514350">
              <a:buFont typeface="+mj-lt"/>
              <a:buAutoNum type="arabicPeriod"/>
            </a:pPr>
            <a:r>
              <a:rPr lang="tr-TR" sz="2800" dirty="0" smtClean="0"/>
              <a:t>Dinamik ve statik kuvvetleri aktarmalı</a:t>
            </a:r>
          </a:p>
          <a:p>
            <a:pPr marL="514350" indent="-514350">
              <a:buFont typeface="+mj-lt"/>
              <a:buAutoNum type="arabicPeriod"/>
            </a:pPr>
            <a:r>
              <a:rPr lang="tr-TR" sz="2800" dirty="0" err="1" smtClean="0"/>
              <a:t>Suspansiyonu</a:t>
            </a:r>
            <a:r>
              <a:rPr lang="tr-TR" sz="2800" dirty="0" smtClean="0"/>
              <a:t> sağlamalı</a:t>
            </a:r>
          </a:p>
          <a:p>
            <a:pPr marL="514350" indent="-514350">
              <a:buFont typeface="+mj-lt"/>
              <a:buAutoNum type="arabicPeriod"/>
            </a:pPr>
            <a:r>
              <a:rPr lang="tr-TR" sz="2800" dirty="0"/>
              <a:t>K</a:t>
            </a:r>
            <a:r>
              <a:rPr lang="tr-TR" sz="2800" dirty="0" smtClean="0"/>
              <a:t>olay giyip çıkarılmalı</a:t>
            </a:r>
          </a:p>
          <a:p>
            <a:pPr marL="514350" indent="-514350">
              <a:buFont typeface="+mj-lt"/>
              <a:buAutoNum type="arabicPeriod"/>
            </a:pPr>
            <a:r>
              <a:rPr lang="tr-TR" sz="2800" dirty="0" smtClean="0"/>
              <a:t>Eklem hareketlerini kısıtlamamalı</a:t>
            </a:r>
          </a:p>
          <a:p>
            <a:pPr marL="0" indent="0">
              <a:buNone/>
            </a:pPr>
            <a:endParaRPr lang="tr-TR" sz="2800" b="1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065B2-6B97-4EDF-A545-F9C87BAE7E07}" type="slidenum">
              <a:rPr lang="tr-TR" smtClean="0"/>
              <a:t>28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95706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381001"/>
            <a:ext cx="8001000" cy="836613"/>
          </a:xfrm>
        </p:spPr>
        <p:txBody>
          <a:bodyPr/>
          <a:lstStyle/>
          <a:p>
            <a:pPr eaLnBrk="1" hangingPunct="1"/>
            <a:r>
              <a:rPr lang="tr-TR" altLang="tr-TR" smtClean="0">
                <a:latin typeface="Comic Sans MS" panose="030F0702030302020204" pitchFamily="66" charset="0"/>
              </a:rPr>
              <a:t>Kovan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tr-TR" altLang="tr-TR" sz="2400" dirty="0" err="1" smtClean="0">
                <a:latin typeface="Comic Sans MS" panose="030F0702030302020204" pitchFamily="66" charset="0"/>
              </a:rPr>
              <a:t>Amputasyon</a:t>
            </a:r>
            <a:r>
              <a:rPr lang="tr-TR" altLang="tr-TR" sz="2400" dirty="0" smtClean="0">
                <a:latin typeface="Comic Sans MS" panose="030F0702030302020204" pitchFamily="66" charset="0"/>
              </a:rPr>
              <a:t> seviyelerine göre farklı şekil ve özelliktedir.</a:t>
            </a:r>
          </a:p>
          <a:p>
            <a:pPr eaLnBrk="1" hangingPunct="1"/>
            <a:r>
              <a:rPr lang="tr-TR" altLang="tr-TR" sz="2400" dirty="0" smtClean="0">
                <a:latin typeface="Comic Sans MS" panose="030F0702030302020204" pitchFamily="66" charset="0"/>
              </a:rPr>
              <a:t>Kovanın güdükte geriye kalan hareketi kısıtlamamalıdır.</a:t>
            </a:r>
          </a:p>
          <a:p>
            <a:pPr eaLnBrk="1" hangingPunct="1"/>
            <a:endParaRPr lang="tr-TR" altLang="tr-TR" sz="2400" dirty="0" smtClean="0">
              <a:latin typeface="Comic Sans MS" panose="030F0702030302020204" pitchFamily="66" charset="0"/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065B2-6B97-4EDF-A545-F9C87BAE7E07}" type="slidenum">
              <a:rPr lang="tr-TR" smtClean="0"/>
              <a:t>29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44362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381000"/>
            <a:ext cx="8001000" cy="623888"/>
          </a:xfrm>
        </p:spPr>
        <p:txBody>
          <a:bodyPr/>
          <a:lstStyle/>
          <a:p>
            <a:pPr eaLnBrk="1" hangingPunct="1"/>
            <a:r>
              <a:rPr lang="tr-TR" altLang="tr-TR" sz="2000">
                <a:latin typeface="Comic Sans MS" panose="030F0702030302020204" pitchFamily="66" charset="0"/>
              </a:rPr>
              <a:t>Üst Ekstremite Amputasyon Seviyeleri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125538"/>
            <a:ext cx="8229600" cy="5472112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tr-TR" altLang="tr-TR" sz="1800" i="1">
                <a:solidFill>
                  <a:schemeClr val="hlink"/>
                </a:solidFill>
                <a:latin typeface="Comic Sans MS" panose="030F0702030302020204" pitchFamily="66" charset="0"/>
              </a:rPr>
              <a:t>Kısmı el amputasyonları</a:t>
            </a:r>
            <a:r>
              <a:rPr lang="tr-TR" altLang="tr-TR" sz="1800">
                <a:solidFill>
                  <a:schemeClr val="hlink"/>
                </a:solidFill>
                <a:latin typeface="Comic Sans MS" panose="030F0702030302020204" pitchFamily="66" charset="0"/>
              </a:rPr>
              <a:t>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sz="1800">
                <a:latin typeface="Comic Sans MS" panose="030F0702030302020204" pitchFamily="66" charset="0"/>
              </a:rPr>
              <a:t>    -transfalangial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sz="1800">
                <a:latin typeface="Comic Sans MS" panose="030F0702030302020204" pitchFamily="66" charset="0"/>
              </a:rPr>
              <a:t>    -transmetakarpal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sz="1800">
                <a:latin typeface="Comic Sans MS" panose="030F0702030302020204" pitchFamily="66" charset="0"/>
              </a:rPr>
              <a:t>    -transkarpal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1800" i="1">
                <a:solidFill>
                  <a:schemeClr val="hlink"/>
                </a:solidFill>
                <a:latin typeface="Comic Sans MS" panose="030F0702030302020204" pitchFamily="66" charset="0"/>
              </a:rPr>
              <a:t>Bilek dezartikülasyonu</a:t>
            </a:r>
            <a:r>
              <a:rPr lang="tr-TR" altLang="tr-TR" sz="1800">
                <a:latin typeface="Comic Sans MS" panose="030F0702030302020204" pitchFamily="66" charset="0"/>
              </a:rPr>
              <a:t> :dirsek fleksiyon ve ekstansiyonu normal rotasyon 120 kadardır.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1800" i="1">
                <a:solidFill>
                  <a:schemeClr val="hlink"/>
                </a:solidFill>
                <a:latin typeface="Comic Sans MS" panose="030F0702030302020204" pitchFamily="66" charset="0"/>
              </a:rPr>
              <a:t>Uzun dirsek altı amputasyonu(%80):</a:t>
            </a:r>
            <a:r>
              <a:rPr lang="tr-TR" altLang="tr-TR" sz="1800" i="1">
                <a:solidFill>
                  <a:schemeClr val="accent2"/>
                </a:solidFill>
                <a:latin typeface="Comic Sans MS" panose="030F0702030302020204" pitchFamily="66" charset="0"/>
              </a:rPr>
              <a:t> </a:t>
            </a:r>
            <a:r>
              <a:rPr lang="tr-TR" altLang="tr-TR" sz="1800" i="1">
                <a:latin typeface="Comic Sans MS" panose="030F0702030302020204" pitchFamily="66" charset="0"/>
              </a:rPr>
              <a:t>dirsek fleksionu 135,rotasyon 60-100</a:t>
            </a:r>
            <a:endParaRPr lang="tr-TR" altLang="tr-TR" sz="1800" i="1">
              <a:solidFill>
                <a:schemeClr val="accent2"/>
              </a:solidFill>
              <a:latin typeface="Comic Sans MS" panose="030F0702030302020204" pitchFamily="66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tr-TR" altLang="tr-TR" sz="1800" i="1">
                <a:solidFill>
                  <a:schemeClr val="hlink"/>
                </a:solidFill>
                <a:latin typeface="Comic Sans MS" panose="030F0702030302020204" pitchFamily="66" charset="0"/>
              </a:rPr>
              <a:t>Orta dirsek altı amputasyonu(%55-80):</a:t>
            </a:r>
            <a:r>
              <a:rPr lang="tr-TR" altLang="tr-TR" sz="1800" i="1">
                <a:latin typeface="Comic Sans MS" panose="030F0702030302020204" pitchFamily="66" charset="0"/>
              </a:rPr>
              <a:t>fleksiyon 135,rotasyon 60,pronasyon supinasyon kısıtlanmıştır.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1800" i="1">
                <a:solidFill>
                  <a:schemeClr val="hlink"/>
                </a:solidFill>
                <a:latin typeface="Comic Sans MS" panose="030F0702030302020204" pitchFamily="66" charset="0"/>
              </a:rPr>
              <a:t>Kısa dirsek altı amputasyonu (%35-55):</a:t>
            </a:r>
            <a:r>
              <a:rPr lang="tr-TR" altLang="tr-TR" sz="1800" i="1">
                <a:solidFill>
                  <a:schemeClr val="accent2"/>
                </a:solidFill>
                <a:latin typeface="Comic Sans MS" panose="030F0702030302020204" pitchFamily="66" charset="0"/>
              </a:rPr>
              <a:t> </a:t>
            </a:r>
            <a:r>
              <a:rPr lang="tr-TR" altLang="tr-TR" sz="1800" i="1">
                <a:latin typeface="Comic Sans MS" panose="030F0702030302020204" pitchFamily="66" charset="0"/>
              </a:rPr>
              <a:t>fleksiyon 135,rotasyon çok kısıtlıdır</a:t>
            </a:r>
            <a:endParaRPr lang="tr-TR" altLang="tr-TR" sz="1800" i="1">
              <a:solidFill>
                <a:schemeClr val="accent2"/>
              </a:solidFill>
              <a:latin typeface="Comic Sans MS" panose="030F0702030302020204" pitchFamily="66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tr-TR" altLang="tr-TR" sz="1800" i="1">
                <a:solidFill>
                  <a:schemeClr val="hlink"/>
                </a:solidFill>
                <a:latin typeface="Comic Sans MS" panose="030F0702030302020204" pitchFamily="66" charset="0"/>
              </a:rPr>
              <a:t>Çok kısa dirsek altı amputasyonu (%35):</a:t>
            </a:r>
            <a:r>
              <a:rPr lang="tr-TR" altLang="tr-TR" sz="1800" i="1">
                <a:latin typeface="Comic Sans MS" panose="030F0702030302020204" pitchFamily="66" charset="0"/>
              </a:rPr>
              <a:t>rotasyon yoktur,dirsek fleksiyonu limitli.Kaslar insersiyolarını kaybetmiştir.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1800" i="1">
                <a:solidFill>
                  <a:schemeClr val="hlink"/>
                </a:solidFill>
                <a:latin typeface="Comic Sans MS" panose="030F0702030302020204" pitchFamily="66" charset="0"/>
              </a:rPr>
              <a:t>Dirsek dezartikülasyonu</a:t>
            </a:r>
            <a:r>
              <a:rPr lang="tr-TR" altLang="tr-TR" sz="1800" i="1">
                <a:solidFill>
                  <a:schemeClr val="accent2"/>
                </a:solidFill>
                <a:latin typeface="Comic Sans MS" panose="030F0702030302020204" pitchFamily="66" charset="0"/>
              </a:rPr>
              <a:t> :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1800" i="1">
                <a:solidFill>
                  <a:schemeClr val="hlink"/>
                </a:solidFill>
                <a:latin typeface="Comic Sans MS" panose="030F0702030302020204" pitchFamily="66" charset="0"/>
              </a:rPr>
              <a:t>Standart dirsek üstü amputasyonu (%50-90)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1800" i="1">
                <a:solidFill>
                  <a:schemeClr val="hlink"/>
                </a:solidFill>
                <a:latin typeface="Comic Sans MS" panose="030F0702030302020204" pitchFamily="66" charset="0"/>
              </a:rPr>
              <a:t>Kısa dirsek üstü amputasyonu (%30-50)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1800" i="1">
                <a:solidFill>
                  <a:schemeClr val="hlink"/>
                </a:solidFill>
                <a:latin typeface="Comic Sans MS" panose="030F0702030302020204" pitchFamily="66" charset="0"/>
              </a:rPr>
              <a:t>Omuz dezartikülasyonu (%30a kadar):</a:t>
            </a:r>
            <a:r>
              <a:rPr lang="tr-TR" altLang="tr-TR" sz="1800" i="1">
                <a:latin typeface="Comic Sans MS" panose="030F0702030302020204" pitchFamily="66" charset="0"/>
              </a:rPr>
              <a:t>humerus başı bırakılmşıtır.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1800" i="1">
                <a:solidFill>
                  <a:schemeClr val="hlink"/>
                </a:solidFill>
                <a:latin typeface="Comic Sans MS" panose="030F0702030302020204" pitchFamily="66" charset="0"/>
              </a:rPr>
              <a:t>Forequarter  amputasyonu:</a:t>
            </a:r>
            <a:r>
              <a:rPr lang="tr-TR" altLang="tr-TR" sz="1800" i="1">
                <a:solidFill>
                  <a:schemeClr val="accent2"/>
                </a:solidFill>
                <a:latin typeface="Comic Sans MS" panose="030F0702030302020204" pitchFamily="66" charset="0"/>
              </a:rPr>
              <a:t> </a:t>
            </a:r>
            <a:r>
              <a:rPr lang="tr-TR" altLang="tr-TR" sz="1800" i="1">
                <a:latin typeface="Comic Sans MS" panose="030F0702030302020204" pitchFamily="66" charset="0"/>
              </a:rPr>
              <a:t>humerus,skapula ve klavikula çıkarılmıştır.</a:t>
            </a:r>
          </a:p>
          <a:p>
            <a:pPr eaLnBrk="1" hangingPunct="1">
              <a:lnSpc>
                <a:spcPct val="80000"/>
              </a:lnSpc>
            </a:pPr>
            <a:endParaRPr lang="tr-TR" altLang="tr-TR" sz="1800" i="1">
              <a:solidFill>
                <a:schemeClr val="accent2"/>
              </a:solidFill>
              <a:latin typeface="Comic Sans MS" panose="030F0702030302020204" pitchFamily="66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tr-TR" altLang="tr-TR" sz="1800">
              <a:latin typeface="Comic Sans MS" panose="030F0702030302020204" pitchFamily="66" charset="0"/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D3F23-6F36-429A-8A5D-1C08F994D836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4691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>
                <a:latin typeface="Comic Sans MS" panose="030F0702030302020204" pitchFamily="66" charset="0"/>
              </a:rPr>
              <a:t>Kovan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48118" y="1411941"/>
            <a:ext cx="9756494" cy="4499281"/>
          </a:xfrm>
        </p:spPr>
        <p:txBody>
          <a:bodyPr>
            <a:normAutofit/>
          </a:bodyPr>
          <a:lstStyle/>
          <a:p>
            <a:pPr eaLnBrk="1" hangingPunct="1"/>
            <a:r>
              <a:rPr lang="tr-TR" altLang="tr-TR" sz="2400" dirty="0" smtClean="0">
                <a:latin typeface="Comic Sans MS" panose="030F0702030302020204" pitchFamily="66" charset="0"/>
              </a:rPr>
              <a:t>Üst </a:t>
            </a:r>
            <a:r>
              <a:rPr lang="tr-TR" altLang="tr-TR" sz="2400" dirty="0" err="1" smtClean="0">
                <a:latin typeface="Comic Sans MS" panose="030F0702030302020204" pitchFamily="66" charset="0"/>
              </a:rPr>
              <a:t>ekstremite</a:t>
            </a:r>
            <a:r>
              <a:rPr lang="tr-TR" altLang="tr-TR" sz="2400" dirty="0" smtClean="0">
                <a:latin typeface="Comic Sans MS" panose="030F0702030302020204" pitchFamily="66" charset="0"/>
              </a:rPr>
              <a:t> kovanları tek veya çift </a:t>
            </a:r>
            <a:r>
              <a:rPr lang="tr-TR" altLang="tr-TR" sz="2400" dirty="0" err="1" smtClean="0">
                <a:latin typeface="Comic Sans MS" panose="030F0702030302020204" pitchFamily="66" charset="0"/>
              </a:rPr>
              <a:t>kovanlı</a:t>
            </a:r>
            <a:r>
              <a:rPr lang="tr-TR" altLang="tr-TR" sz="2400" dirty="0" smtClean="0">
                <a:latin typeface="Comic Sans MS" panose="030F0702030302020204" pitchFamily="66" charset="0"/>
              </a:rPr>
              <a:t> olabilir.</a:t>
            </a:r>
          </a:p>
          <a:p>
            <a:pPr eaLnBrk="1" hangingPunct="1"/>
            <a:r>
              <a:rPr lang="tr-TR" altLang="tr-TR" sz="2400" dirty="0" smtClean="0">
                <a:latin typeface="Comic Sans MS" panose="030F0702030302020204" pitchFamily="66" charset="0"/>
              </a:rPr>
              <a:t>İç kovan plastiktir ve güdüğü sarar.</a:t>
            </a:r>
          </a:p>
          <a:p>
            <a:pPr eaLnBrk="1" hangingPunct="1"/>
            <a:r>
              <a:rPr lang="tr-TR" altLang="tr-TR" sz="2400" dirty="0" smtClean="0">
                <a:latin typeface="Comic Sans MS" panose="030F0702030302020204" pitchFamily="66" charset="0"/>
              </a:rPr>
              <a:t>Dış kovan sert ve kol şekli verilmiştir.</a:t>
            </a:r>
          </a:p>
          <a:p>
            <a:pPr eaLnBrk="1" hangingPunct="1"/>
            <a:r>
              <a:rPr lang="tr-TR" altLang="tr-TR" sz="2400" dirty="0" smtClean="0">
                <a:latin typeface="Comic Sans MS" panose="030F0702030302020204" pitchFamily="66" charset="0"/>
              </a:rPr>
              <a:t>Avantajları: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tr-TR" altLang="tr-TR" sz="2400" dirty="0">
                <a:latin typeface="Comic Sans MS" panose="030F0702030302020204" pitchFamily="66" charset="0"/>
              </a:rPr>
              <a:t>Uyum ve denge açısından önemli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tr-TR" altLang="tr-TR" sz="2400" dirty="0">
                <a:latin typeface="Comic Sans MS" panose="030F0702030302020204" pitchFamily="66" charset="0"/>
              </a:rPr>
              <a:t>Elektrikli protezlerde pilin yerleşimine olanak sağlar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tr-TR" altLang="tr-TR" sz="2400" dirty="0">
                <a:latin typeface="Comic Sans MS" panose="030F0702030302020204" pitchFamily="66" charset="0"/>
              </a:rPr>
              <a:t>Omuz </a:t>
            </a:r>
            <a:r>
              <a:rPr lang="tr-TR" altLang="tr-TR" sz="2400" dirty="0" err="1">
                <a:latin typeface="Comic Sans MS" panose="030F0702030302020204" pitchFamily="66" charset="0"/>
              </a:rPr>
              <a:t>dez</a:t>
            </a:r>
            <a:r>
              <a:rPr lang="tr-TR" altLang="tr-TR" sz="2400" dirty="0">
                <a:latin typeface="Comic Sans MS" panose="030F0702030302020204" pitchFamily="66" charset="0"/>
              </a:rPr>
              <a:t> ve </a:t>
            </a:r>
            <a:r>
              <a:rPr lang="tr-TR" altLang="tr-TR" sz="2400" dirty="0" err="1">
                <a:latin typeface="Comic Sans MS" panose="030F0702030302020204" pitchFamily="66" charset="0"/>
              </a:rPr>
              <a:t>forequarter</a:t>
            </a:r>
            <a:r>
              <a:rPr lang="tr-TR" altLang="tr-TR" sz="2400" dirty="0">
                <a:latin typeface="Comic Sans MS" panose="030F0702030302020204" pitchFamily="66" charset="0"/>
              </a:rPr>
              <a:t> </a:t>
            </a:r>
            <a:r>
              <a:rPr lang="tr-TR" altLang="tr-TR" sz="2400" dirty="0" err="1">
                <a:latin typeface="Comic Sans MS" panose="030F0702030302020204" pitchFamily="66" charset="0"/>
              </a:rPr>
              <a:t>amputasyonunda</a:t>
            </a:r>
            <a:r>
              <a:rPr lang="tr-TR" altLang="tr-TR" sz="2400" dirty="0">
                <a:latin typeface="Comic Sans MS" panose="030F0702030302020204" pitchFamily="66" charset="0"/>
              </a:rPr>
              <a:t> kozmetik görünümde önemlidir.</a:t>
            </a:r>
          </a:p>
          <a:p>
            <a:pPr eaLnBrk="1" hangingPunct="1">
              <a:buFontTx/>
              <a:buNone/>
            </a:pPr>
            <a:endParaRPr lang="tr-TR" altLang="tr-TR" sz="2400" dirty="0">
              <a:latin typeface="Comic Sans MS" panose="030F0702030302020204" pitchFamily="66" charset="0"/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065B2-6B97-4EDF-A545-F9C87BAE7E07}" type="slidenum">
              <a:rPr lang="tr-TR" smtClean="0"/>
              <a:t>30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402131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Yeni Soket Tasarımları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63271" y="1905000"/>
            <a:ext cx="9541341" cy="4006222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tr-TR" sz="2400" dirty="0" smtClean="0"/>
              <a:t>Güdük revizyonu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400" dirty="0" smtClean="0"/>
              <a:t>Güdük uzatma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400" dirty="0" err="1" smtClean="0"/>
              <a:t>Distal</a:t>
            </a:r>
            <a:r>
              <a:rPr lang="tr-TR" sz="2400" dirty="0" smtClean="0"/>
              <a:t> kemiğe </a:t>
            </a:r>
            <a:r>
              <a:rPr lang="tr-TR" sz="2400" dirty="0" err="1" smtClean="0"/>
              <a:t>osteotomi</a:t>
            </a:r>
            <a:endParaRPr lang="tr-TR" sz="24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tr-TR" sz="2400" dirty="0" smtClean="0"/>
              <a:t>Yumuşak doku operasyonları gerekebilir.</a:t>
            </a:r>
            <a:endParaRPr lang="tr-TR" sz="24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065B2-6B97-4EDF-A545-F9C87BAE7E07}" type="slidenum">
              <a:rPr lang="tr-TR" smtClean="0"/>
              <a:t>31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202124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Yeni Soket Tasarımları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1812" y="1905000"/>
            <a:ext cx="9541341" cy="4006222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tr-TR" sz="2400" dirty="0" smtClean="0"/>
              <a:t>Anatomik </a:t>
            </a:r>
            <a:r>
              <a:rPr lang="tr-TR" sz="2400" dirty="0" err="1" smtClean="0"/>
              <a:t>arayüz</a:t>
            </a:r>
            <a:r>
              <a:rPr lang="tr-TR" sz="2400" dirty="0" smtClean="0"/>
              <a:t> olarak şekillendirilmiş ve kontrol edilmiş </a:t>
            </a:r>
            <a:r>
              <a:rPr lang="tr-TR" sz="2400" dirty="0" err="1" smtClean="0"/>
              <a:t>arayüz</a:t>
            </a:r>
            <a:r>
              <a:rPr lang="tr-TR" sz="2400" dirty="0" smtClean="0"/>
              <a:t> (ACCI) soket</a:t>
            </a:r>
          </a:p>
          <a:p>
            <a:pPr marL="457200" indent="-457200">
              <a:buFont typeface="+mj-lt"/>
              <a:buAutoNum type="arabicPeriod"/>
            </a:pPr>
            <a:r>
              <a:rPr lang="tr-TR" sz="2400" dirty="0" smtClean="0"/>
              <a:t>Advanced </a:t>
            </a:r>
            <a:r>
              <a:rPr lang="tr-TR" sz="2400" dirty="0" err="1" smtClean="0"/>
              <a:t>humeral</a:t>
            </a:r>
            <a:r>
              <a:rPr lang="tr-TR" sz="2400" dirty="0" smtClean="0"/>
              <a:t> </a:t>
            </a:r>
            <a:r>
              <a:rPr lang="tr-TR" sz="2400" dirty="0" err="1" smtClean="0"/>
              <a:t>interface</a:t>
            </a:r>
            <a:r>
              <a:rPr lang="tr-TR" sz="2400" dirty="0" smtClean="0"/>
              <a:t> (AHI) soket</a:t>
            </a:r>
          </a:p>
          <a:p>
            <a:pPr marL="457200" indent="-457200">
              <a:buFont typeface="+mj-lt"/>
              <a:buAutoNum type="arabicPeriod"/>
            </a:pPr>
            <a:r>
              <a:rPr lang="tr-TR" sz="2400" dirty="0" smtClean="0"/>
              <a:t>X </a:t>
            </a:r>
            <a:r>
              <a:rPr lang="tr-TR" sz="2400" dirty="0" err="1" smtClean="0"/>
              <a:t>frame</a:t>
            </a:r>
            <a:r>
              <a:rPr lang="tr-TR" sz="2400" dirty="0" smtClean="0"/>
              <a:t> </a:t>
            </a:r>
            <a:r>
              <a:rPr lang="tr-TR" sz="2400" dirty="0" err="1" smtClean="0"/>
              <a:t>Shoulder</a:t>
            </a:r>
            <a:r>
              <a:rPr lang="tr-TR" sz="2400" dirty="0" smtClean="0"/>
              <a:t> </a:t>
            </a:r>
            <a:r>
              <a:rPr lang="tr-TR" sz="2400" dirty="0" err="1" smtClean="0"/>
              <a:t>socket</a:t>
            </a:r>
            <a:r>
              <a:rPr lang="tr-TR" sz="2400" dirty="0" smtClean="0"/>
              <a:t> (</a:t>
            </a:r>
            <a:r>
              <a:rPr lang="tr-TR" sz="2400" dirty="0" err="1" smtClean="0"/>
              <a:t>Mıcroframe</a:t>
            </a:r>
            <a:r>
              <a:rPr lang="tr-TR" sz="2400" dirty="0" smtClean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tr-TR" sz="2400" dirty="0" err="1" smtClean="0"/>
              <a:t>Transhumeral</a:t>
            </a:r>
            <a:r>
              <a:rPr lang="tr-TR" sz="2400" dirty="0" smtClean="0"/>
              <a:t> CRS soket</a:t>
            </a:r>
          </a:p>
          <a:p>
            <a:pPr marL="457200" indent="-457200">
              <a:buFont typeface="+mj-lt"/>
              <a:buAutoNum type="arabicPeriod"/>
            </a:pPr>
            <a:r>
              <a:rPr lang="tr-TR" sz="2400" dirty="0" err="1" smtClean="0"/>
              <a:t>Transradial</a:t>
            </a:r>
            <a:r>
              <a:rPr lang="tr-TR" sz="2400" dirty="0" smtClean="0"/>
              <a:t> CRS soket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065B2-6B97-4EDF-A545-F9C87BAE7E07}" type="slidenum">
              <a:rPr lang="tr-TR" smtClean="0"/>
              <a:t>32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50136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Yeni Soket Tasarımları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63271" y="1905000"/>
            <a:ext cx="9541341" cy="4006222"/>
          </a:xfrm>
        </p:spPr>
        <p:txBody>
          <a:bodyPr>
            <a:normAutofit/>
          </a:bodyPr>
          <a:lstStyle/>
          <a:p>
            <a:r>
              <a:rPr lang="tr-TR" sz="2400" dirty="0" smtClean="0"/>
              <a:t>Anatomik şekilli soketlerde güdüğün hacim ve yüzey şekli baz alınır.</a:t>
            </a:r>
          </a:p>
          <a:p>
            <a:r>
              <a:rPr lang="tr-TR" sz="2400" dirty="0" smtClean="0"/>
              <a:t>Avantajları:</a:t>
            </a:r>
          </a:p>
          <a:p>
            <a:pPr marL="457200" indent="-457200">
              <a:buFont typeface="+mj-lt"/>
              <a:buAutoNum type="arabicPeriod"/>
            </a:pPr>
            <a:r>
              <a:rPr lang="tr-TR" sz="2400" dirty="0" smtClean="0"/>
              <a:t>Bağ sistemine ihtiyaç azalır</a:t>
            </a:r>
          </a:p>
          <a:p>
            <a:pPr marL="457200" indent="-457200">
              <a:buFont typeface="+mj-lt"/>
              <a:buAutoNum type="arabicPeriod"/>
            </a:pPr>
            <a:r>
              <a:rPr lang="tr-TR" sz="2400" dirty="0" err="1" smtClean="0"/>
              <a:t>Rotasyonel</a:t>
            </a:r>
            <a:r>
              <a:rPr lang="tr-TR" sz="2400" dirty="0" smtClean="0"/>
              <a:t> kontrol artar</a:t>
            </a:r>
          </a:p>
          <a:p>
            <a:pPr marL="457200" indent="-457200">
              <a:buFont typeface="+mj-lt"/>
              <a:buAutoNum type="arabicPeriod"/>
            </a:pPr>
            <a:r>
              <a:rPr lang="tr-TR" sz="2400" dirty="0" smtClean="0"/>
              <a:t>Estetik</a:t>
            </a:r>
          </a:p>
          <a:p>
            <a:pPr marL="457200" indent="-457200">
              <a:buFont typeface="+mj-lt"/>
              <a:buAutoNum type="arabicPeriod"/>
            </a:pPr>
            <a:r>
              <a:rPr lang="tr-TR" sz="2400" dirty="0" smtClean="0"/>
              <a:t>Hareket açıklığı artar</a:t>
            </a:r>
          </a:p>
          <a:p>
            <a:pPr marL="457200" indent="-457200">
              <a:buFont typeface="+mj-lt"/>
              <a:buAutoNum type="arabicPeriod"/>
            </a:pPr>
            <a:r>
              <a:rPr lang="tr-TR" sz="2400" dirty="0" smtClean="0"/>
              <a:t>güdük-soket </a:t>
            </a:r>
            <a:r>
              <a:rPr lang="tr-TR" sz="2400" dirty="0" err="1" smtClean="0"/>
              <a:t>uyuymunu</a:t>
            </a:r>
            <a:r>
              <a:rPr lang="tr-TR" sz="2400" dirty="0" smtClean="0"/>
              <a:t> arttırır</a:t>
            </a:r>
          </a:p>
          <a:p>
            <a:pPr marL="0" indent="0">
              <a:buNone/>
            </a:pPr>
            <a:endParaRPr lang="tr-TR" sz="2400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065B2-6B97-4EDF-A545-F9C87BAE7E07}" type="slidenum">
              <a:rPr lang="tr-TR" smtClean="0"/>
              <a:t>33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48651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9"/>
          <p:cNvSpPr>
            <a:spLocks noGrp="1" noChangeArrowheads="1"/>
          </p:cNvSpPr>
          <p:nvPr>
            <p:ph type="title"/>
          </p:nvPr>
        </p:nvSpPr>
        <p:spPr>
          <a:xfrm>
            <a:off x="1820863" y="392113"/>
            <a:ext cx="8229600" cy="2087563"/>
          </a:xfrm>
        </p:spPr>
        <p:txBody>
          <a:bodyPr/>
          <a:lstStyle/>
          <a:p>
            <a:pPr eaLnBrk="1" hangingPunct="1"/>
            <a:r>
              <a:rPr lang="tr-TR" altLang="tr-TR" sz="2400" dirty="0">
                <a:latin typeface="Comic Sans MS" panose="030F0702030302020204" pitchFamily="66" charset="0"/>
              </a:rPr>
              <a:t>Üst </a:t>
            </a:r>
            <a:r>
              <a:rPr lang="tr-TR" altLang="tr-TR" sz="2400" dirty="0" err="1">
                <a:latin typeface="Comic Sans MS" panose="030F0702030302020204" pitchFamily="66" charset="0"/>
              </a:rPr>
              <a:t>ektremite</a:t>
            </a:r>
            <a:r>
              <a:rPr lang="tr-TR" altLang="tr-TR" sz="2400" dirty="0">
                <a:latin typeface="Comic Sans MS" panose="030F0702030302020204" pitchFamily="66" charset="0"/>
              </a:rPr>
              <a:t> </a:t>
            </a:r>
            <a:r>
              <a:rPr lang="tr-TR" altLang="tr-TR" sz="2400" dirty="0" err="1">
                <a:latin typeface="Comic Sans MS" panose="030F0702030302020204" pitchFamily="66" charset="0"/>
              </a:rPr>
              <a:t>amputasyonlarından</a:t>
            </a:r>
            <a:r>
              <a:rPr lang="tr-TR" altLang="tr-TR" sz="2400" dirty="0">
                <a:latin typeface="Comic Sans MS" panose="030F0702030302020204" pitchFamily="66" charset="0"/>
              </a:rPr>
              <a:t> sonra fonksiyon</a:t>
            </a:r>
            <a:r>
              <a:rPr lang="tr-TR" altLang="tr-TR" sz="2400" dirty="0" smtClean="0">
                <a:latin typeface="Comic Sans MS" panose="030F0702030302020204" pitchFamily="66" charset="0"/>
              </a:rPr>
              <a:t>, </a:t>
            </a:r>
            <a:r>
              <a:rPr lang="tr-TR" altLang="tr-TR" sz="2400" dirty="0" err="1" smtClean="0">
                <a:latin typeface="Comic Sans MS" panose="030F0702030302020204" pitchFamily="66" charset="0"/>
              </a:rPr>
              <a:t>proprioseptif</a:t>
            </a:r>
            <a:r>
              <a:rPr lang="tr-TR" altLang="tr-TR" sz="2400" dirty="0" smtClean="0">
                <a:latin typeface="Comic Sans MS" panose="030F0702030302020204" pitchFamily="66" charset="0"/>
              </a:rPr>
              <a:t> </a:t>
            </a:r>
            <a:r>
              <a:rPr lang="tr-TR" altLang="tr-TR" sz="2400" dirty="0">
                <a:latin typeface="Comic Sans MS" panose="030F0702030302020204" pitchFamily="66" charset="0"/>
              </a:rPr>
              <a:t>duyu ve estetik açıdan önemli problemler  meydana gelmektedir</a:t>
            </a:r>
            <a:r>
              <a:rPr lang="tr-TR" altLang="tr-TR" sz="2400" dirty="0" smtClean="0">
                <a:latin typeface="Comic Sans MS" panose="030F0702030302020204" pitchFamily="66" charset="0"/>
              </a:rPr>
              <a:t>. Bu </a:t>
            </a:r>
            <a:r>
              <a:rPr lang="tr-TR" altLang="tr-TR" sz="2400" dirty="0">
                <a:latin typeface="Comic Sans MS" panose="030F0702030302020204" pitchFamily="66" charset="0"/>
              </a:rPr>
              <a:t>problemleri en aza indirmek için değişik protezler geliştirilmiştir.</a:t>
            </a:r>
          </a:p>
        </p:txBody>
      </p:sp>
      <p:sp>
        <p:nvSpPr>
          <p:cNvPr id="14339" name="Rectangle 12"/>
          <p:cNvSpPr>
            <a:spLocks noGrp="1" noChangeArrowheads="1"/>
          </p:cNvSpPr>
          <p:nvPr>
            <p:ph idx="1"/>
          </p:nvPr>
        </p:nvSpPr>
        <p:spPr>
          <a:xfrm>
            <a:off x="1820863" y="2143125"/>
            <a:ext cx="8229600" cy="4157662"/>
          </a:xfrm>
        </p:spPr>
        <p:txBody>
          <a:bodyPr>
            <a:noAutofit/>
          </a:bodyPr>
          <a:lstStyle/>
          <a:p>
            <a:pPr>
              <a:buFont typeface="+mj-lt"/>
              <a:buAutoNum type="arabicPeriod"/>
            </a:pPr>
            <a:r>
              <a:rPr lang="tr-TR" altLang="tr-TR" sz="2000" dirty="0" smtClean="0">
                <a:latin typeface="Comic Sans MS" panose="030F0702030302020204" pitchFamily="66" charset="0"/>
              </a:rPr>
              <a:t>Kozmetik </a:t>
            </a:r>
            <a:r>
              <a:rPr lang="tr-TR" altLang="tr-TR" sz="2000" dirty="0">
                <a:latin typeface="Comic Sans MS" panose="030F0702030302020204" pitchFamily="66" charset="0"/>
              </a:rPr>
              <a:t>protezler (pasif protezler)</a:t>
            </a:r>
          </a:p>
          <a:p>
            <a:pPr>
              <a:buFont typeface="+mj-lt"/>
              <a:buAutoNum type="arabicPeriod"/>
            </a:pPr>
            <a:r>
              <a:rPr lang="tr-TR" altLang="tr-TR" sz="2000" dirty="0">
                <a:latin typeface="Comic Sans MS" panose="030F0702030302020204" pitchFamily="66" charset="0"/>
              </a:rPr>
              <a:t>V</a:t>
            </a:r>
            <a:r>
              <a:rPr lang="tr-TR" altLang="tr-TR" sz="2000" dirty="0" smtClean="0">
                <a:latin typeface="Comic Sans MS" panose="030F0702030302020204" pitchFamily="66" charset="0"/>
              </a:rPr>
              <a:t>ücut gücüyle çalışan protezler (</a:t>
            </a:r>
            <a:r>
              <a:rPr lang="tr-TR" altLang="tr-TR" sz="2000" dirty="0">
                <a:latin typeface="Comic Sans MS" panose="030F0702030302020204" pitchFamily="66" charset="0"/>
              </a:rPr>
              <a:t>Mekanik fonksiyonel </a:t>
            </a:r>
            <a:r>
              <a:rPr lang="tr-TR" altLang="tr-TR" sz="2000" dirty="0" smtClean="0">
                <a:latin typeface="Comic Sans MS" panose="030F0702030302020204" pitchFamily="66" charset="0"/>
              </a:rPr>
              <a:t>protezler, kablo </a:t>
            </a:r>
            <a:r>
              <a:rPr lang="tr-TR" altLang="tr-TR" sz="2000" dirty="0" err="1" smtClean="0">
                <a:latin typeface="Comic Sans MS" panose="030F0702030302020204" pitchFamily="66" charset="0"/>
              </a:rPr>
              <a:t>aktivasyonlu</a:t>
            </a:r>
            <a:r>
              <a:rPr lang="tr-TR" altLang="tr-TR" sz="2000" dirty="0" smtClean="0">
                <a:latin typeface="Comic Sans MS" panose="030F0702030302020204" pitchFamily="66" charset="0"/>
              </a:rPr>
              <a:t>) </a:t>
            </a:r>
          </a:p>
          <a:p>
            <a:r>
              <a:rPr lang="tr-TR" altLang="tr-TR" sz="2000" dirty="0" err="1" smtClean="0">
                <a:latin typeface="Comic Sans MS" panose="030F0702030302020204" pitchFamily="66" charset="0"/>
              </a:rPr>
              <a:t>İndirek</a:t>
            </a:r>
            <a:r>
              <a:rPr lang="tr-TR" altLang="tr-TR" sz="2000" dirty="0" smtClean="0">
                <a:latin typeface="Comic Sans MS" panose="030F0702030302020204" pitchFamily="66" charset="0"/>
              </a:rPr>
              <a:t> vücut gücüyle çalışan protezler</a:t>
            </a:r>
          </a:p>
          <a:p>
            <a:r>
              <a:rPr lang="tr-TR" altLang="tr-TR" sz="2000" dirty="0" smtClean="0">
                <a:latin typeface="Comic Sans MS" panose="030F0702030302020204" pitchFamily="66" charset="0"/>
              </a:rPr>
              <a:t>Direk </a:t>
            </a:r>
            <a:r>
              <a:rPr lang="tr-TR" altLang="tr-TR" sz="2000" dirty="0">
                <a:latin typeface="Comic Sans MS" panose="030F0702030302020204" pitchFamily="66" charset="0"/>
              </a:rPr>
              <a:t>vücut gücüyle çalışan protezler</a:t>
            </a:r>
          </a:p>
          <a:p>
            <a:pPr marL="0" indent="0">
              <a:buNone/>
            </a:pPr>
            <a:endParaRPr lang="tr-TR" altLang="tr-TR" sz="20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tr-TR" altLang="tr-TR" sz="20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3</a:t>
            </a:r>
            <a:r>
              <a:rPr lang="tr-TR" altLang="tr-TR" sz="2000" dirty="0" smtClean="0">
                <a:latin typeface="Comic Sans MS" panose="030F0702030302020204" pitchFamily="66" charset="0"/>
              </a:rPr>
              <a:t>. </a:t>
            </a:r>
            <a:r>
              <a:rPr lang="tr-TR" altLang="tr-TR" sz="2000" dirty="0" err="1" smtClean="0">
                <a:latin typeface="Comic Sans MS" panose="030F0702030302020204" pitchFamily="66" charset="0"/>
              </a:rPr>
              <a:t>Eksternal</a:t>
            </a:r>
            <a:r>
              <a:rPr lang="tr-TR" altLang="tr-TR" sz="2000" dirty="0" smtClean="0">
                <a:latin typeface="Comic Sans MS" panose="030F0702030302020204" pitchFamily="66" charset="0"/>
              </a:rPr>
              <a:t> güç </a:t>
            </a:r>
            <a:r>
              <a:rPr lang="tr-TR" altLang="tr-TR" sz="2000" dirty="0">
                <a:latin typeface="Comic Sans MS" panose="030F0702030302020204" pitchFamily="66" charset="0"/>
              </a:rPr>
              <a:t>(batarya</a:t>
            </a:r>
            <a:r>
              <a:rPr lang="tr-TR" altLang="tr-TR" sz="2000" dirty="0" smtClean="0">
                <a:latin typeface="Comic Sans MS" panose="030F0702030302020204" pitchFamily="66" charset="0"/>
              </a:rPr>
              <a:t>) protezleri (elektrik gücüyle çalışan protezler)</a:t>
            </a:r>
          </a:p>
          <a:p>
            <a:r>
              <a:rPr lang="tr-TR" altLang="tr-TR" sz="2000" dirty="0" err="1" smtClean="0">
                <a:latin typeface="Comic Sans MS" panose="030F0702030302020204" pitchFamily="66" charset="0"/>
              </a:rPr>
              <a:t>Myoelektirik</a:t>
            </a:r>
            <a:r>
              <a:rPr lang="tr-TR" altLang="tr-TR" sz="2000" dirty="0" smtClean="0">
                <a:latin typeface="Comic Sans MS" panose="030F0702030302020204" pitchFamily="66" charset="0"/>
              </a:rPr>
              <a:t> protezler</a:t>
            </a:r>
          </a:p>
          <a:p>
            <a:r>
              <a:rPr lang="tr-TR" altLang="tr-TR" sz="2000" dirty="0" smtClean="0">
                <a:latin typeface="Comic Sans MS" panose="030F0702030302020204" pitchFamily="66" charset="0"/>
              </a:rPr>
              <a:t>Switch kontrollü  </a:t>
            </a:r>
            <a:r>
              <a:rPr lang="tr-TR" altLang="tr-TR" sz="2000" dirty="0">
                <a:latin typeface="Comic Sans MS" panose="030F0702030302020204" pitchFamily="66" charset="0"/>
              </a:rPr>
              <a:t>protezler</a:t>
            </a:r>
          </a:p>
          <a:p>
            <a:pPr marL="0" indent="0" eaLnBrk="1" hangingPunct="1">
              <a:buNone/>
            </a:pPr>
            <a:r>
              <a:rPr lang="tr-TR" altLang="tr-TR" sz="20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4. </a:t>
            </a:r>
            <a:r>
              <a:rPr lang="tr-TR" altLang="tr-TR" sz="2000" dirty="0" err="1" smtClean="0">
                <a:latin typeface="Comic Sans MS" panose="030F0702030302020204" pitchFamily="66" charset="0"/>
              </a:rPr>
              <a:t>Hibrid</a:t>
            </a:r>
            <a:r>
              <a:rPr lang="tr-TR" altLang="tr-TR" sz="2000" dirty="0" smtClean="0">
                <a:latin typeface="Comic Sans MS" panose="030F0702030302020204" pitchFamily="66" charset="0"/>
              </a:rPr>
              <a:t> </a:t>
            </a:r>
            <a:r>
              <a:rPr lang="tr-TR" altLang="tr-TR" sz="2000" dirty="0">
                <a:latin typeface="Comic Sans MS" panose="030F0702030302020204" pitchFamily="66" charset="0"/>
              </a:rPr>
              <a:t>protezler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D3F23-6F36-429A-8A5D-1C08F994D836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2326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04640"/>
          </a:xfrm>
        </p:spPr>
        <p:txBody>
          <a:bodyPr>
            <a:normAutofit/>
          </a:bodyPr>
          <a:lstStyle/>
          <a:p>
            <a:r>
              <a:rPr lang="tr-TR" altLang="tr-TR" dirty="0">
                <a:latin typeface="Comic Sans MS" panose="030F0702030302020204" pitchFamily="66" charset="0"/>
              </a:rPr>
              <a:t>Kozmetik protezler (pasif protezler</a:t>
            </a:r>
            <a:r>
              <a:rPr lang="tr-TR" altLang="tr-TR" dirty="0" smtClean="0">
                <a:latin typeface="Comic Sans MS" panose="030F0702030302020204" pitchFamily="66" charset="0"/>
              </a:rPr>
              <a:t>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43075" y="1957388"/>
            <a:ext cx="9761537" cy="3953834"/>
          </a:xfrm>
        </p:spPr>
        <p:txBody>
          <a:bodyPr>
            <a:normAutofit/>
          </a:bodyPr>
          <a:lstStyle/>
          <a:p>
            <a:r>
              <a:rPr lang="tr-TR" sz="2400" dirty="0" smtClean="0">
                <a:latin typeface="Comic Sans MS" panose="030F0702030302020204" pitchFamily="66" charset="0"/>
              </a:rPr>
              <a:t>Estetik amaçlı</a:t>
            </a:r>
          </a:p>
          <a:p>
            <a:r>
              <a:rPr lang="tr-TR" sz="2400" dirty="0" smtClean="0">
                <a:latin typeface="Comic Sans MS" panose="030F0702030302020204" pitchFamily="66" charset="0"/>
              </a:rPr>
              <a:t>Hafif</a:t>
            </a:r>
          </a:p>
          <a:p>
            <a:r>
              <a:rPr lang="tr-TR" sz="2400" dirty="0" smtClean="0">
                <a:latin typeface="Comic Sans MS" panose="030F0702030302020204" pitchFamily="66" charset="0"/>
              </a:rPr>
              <a:t>Fonksiyonu yoktur</a:t>
            </a:r>
          </a:p>
          <a:p>
            <a:r>
              <a:rPr lang="tr-TR" sz="2400" dirty="0" smtClean="0">
                <a:latin typeface="Comic Sans MS" panose="030F0702030302020204" pitchFamily="66" charset="0"/>
              </a:rPr>
              <a:t>Genelde modülerdir</a:t>
            </a:r>
          </a:p>
          <a:p>
            <a:r>
              <a:rPr lang="tr-TR" sz="2400" dirty="0" smtClean="0">
                <a:latin typeface="Comic Sans MS" panose="030F0702030302020204" pitchFamily="66" charset="0"/>
              </a:rPr>
              <a:t>Silikon </a:t>
            </a:r>
            <a:endParaRPr lang="tr-TR" sz="2400" dirty="0">
              <a:latin typeface="Comic Sans MS" panose="030F0702030302020204" pitchFamily="66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D3F23-6F36-429A-8A5D-1C08F994D836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3065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altLang="tr-TR" dirty="0" smtClean="0">
                <a:latin typeface="Comic Sans MS" panose="030F0702030302020204" pitchFamily="66" charset="0"/>
              </a:rPr>
              <a:t>Vücut Gücüyle Çalışan Protezler (Mekanik Fonksiyonel Protezler, Kablo </a:t>
            </a:r>
            <a:r>
              <a:rPr lang="tr-TR" altLang="tr-TR" dirty="0" err="1" smtClean="0">
                <a:latin typeface="Comic Sans MS" panose="030F0702030302020204" pitchFamily="66" charset="0"/>
              </a:rPr>
              <a:t>Aktivasyonlu</a:t>
            </a:r>
            <a:r>
              <a:rPr lang="tr-TR" altLang="tr-TR" dirty="0" smtClean="0">
                <a:latin typeface="Comic Sans MS" panose="030F0702030302020204" pitchFamily="66" charset="0"/>
              </a:rPr>
              <a:t>)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>
                <a:latin typeface="Comic Sans MS" panose="030F0702030302020204" pitchFamily="66" charset="0"/>
              </a:rPr>
              <a:t>Gövde, omuz kuşağı ve üst </a:t>
            </a:r>
            <a:r>
              <a:rPr lang="tr-TR" sz="2400" dirty="0" err="1" smtClean="0">
                <a:latin typeface="Comic Sans MS" panose="030F0702030302020204" pitchFamily="66" charset="0"/>
              </a:rPr>
              <a:t>ektremite</a:t>
            </a:r>
            <a:r>
              <a:rPr lang="tr-TR" sz="2400" dirty="0" smtClean="0">
                <a:latin typeface="Comic Sans MS" panose="030F0702030302020204" pitchFamily="66" charset="0"/>
              </a:rPr>
              <a:t> kas kuvvetinin bağ sistemi ile kontrol kablosuna aktarılarak el ve dirsek hareketleri kontrol edilir.</a:t>
            </a:r>
          </a:p>
          <a:p>
            <a:endParaRPr lang="tr-TR" sz="2400" dirty="0">
              <a:latin typeface="Comic Sans MS" panose="030F0702030302020204" pitchFamily="66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tr-TR" sz="2400" dirty="0" err="1" smtClean="0">
                <a:latin typeface="Comic Sans MS" panose="030F0702030302020204" pitchFamily="66" charset="0"/>
              </a:rPr>
              <a:t>İndirek</a:t>
            </a:r>
            <a:r>
              <a:rPr lang="tr-TR" sz="2400" dirty="0" smtClean="0">
                <a:latin typeface="Comic Sans MS" panose="030F0702030302020204" pitchFamily="66" charset="0"/>
              </a:rPr>
              <a:t> vücut gücüyle çalışan protezler</a:t>
            </a:r>
          </a:p>
          <a:p>
            <a:pPr marL="457200" indent="-457200">
              <a:buFont typeface="+mj-lt"/>
              <a:buAutoNum type="arabicPeriod"/>
            </a:pPr>
            <a:r>
              <a:rPr lang="tr-TR" sz="2400" dirty="0" smtClean="0">
                <a:latin typeface="Comic Sans MS" panose="030F0702030302020204" pitchFamily="66" charset="0"/>
              </a:rPr>
              <a:t>Direk </a:t>
            </a:r>
            <a:r>
              <a:rPr lang="tr-TR" sz="2400" dirty="0">
                <a:latin typeface="Comic Sans MS" panose="030F0702030302020204" pitchFamily="66" charset="0"/>
              </a:rPr>
              <a:t>vücut gücüyle çalışan protezler</a:t>
            </a:r>
          </a:p>
          <a:p>
            <a:pPr marL="0" indent="0">
              <a:buNone/>
            </a:pPr>
            <a:endParaRPr lang="tr-TR" sz="2400" dirty="0">
              <a:latin typeface="Comic Sans MS" panose="030F0702030302020204" pitchFamily="66" charset="0"/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D3F23-6F36-429A-8A5D-1C08F994D836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3262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749962" y="195485"/>
            <a:ext cx="8911687" cy="1280890"/>
          </a:xfrm>
        </p:spPr>
        <p:txBody>
          <a:bodyPr>
            <a:normAutofit/>
          </a:bodyPr>
          <a:lstStyle/>
          <a:p>
            <a:r>
              <a:rPr lang="tr-TR" altLang="tr-TR" sz="2800" dirty="0" err="1" smtClean="0">
                <a:latin typeface="Comic Sans MS" panose="030F0702030302020204" pitchFamily="66" charset="0"/>
              </a:rPr>
              <a:t>Eksternal</a:t>
            </a:r>
            <a:r>
              <a:rPr lang="tr-TR" altLang="tr-TR" sz="2800" dirty="0" smtClean="0">
                <a:latin typeface="Comic Sans MS" panose="030F0702030302020204" pitchFamily="66" charset="0"/>
              </a:rPr>
              <a:t> Güç (Batarya) Protezleri (Elektrik Gücüyle Çalışan Protezler)</a:t>
            </a: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031999" y="1290638"/>
            <a:ext cx="8915400" cy="4953000"/>
          </a:xfrm>
        </p:spPr>
        <p:txBody>
          <a:bodyPr>
            <a:noAutofit/>
          </a:bodyPr>
          <a:lstStyle/>
          <a:p>
            <a:r>
              <a:rPr lang="tr-TR" sz="2000" dirty="0" smtClean="0">
                <a:latin typeface="Comic Sans MS" panose="030F0702030302020204" pitchFamily="66" charset="0"/>
              </a:rPr>
              <a:t>Ağır</a:t>
            </a:r>
          </a:p>
          <a:p>
            <a:r>
              <a:rPr lang="tr-TR" sz="2000" dirty="0" smtClean="0">
                <a:latin typeface="Comic Sans MS" panose="030F0702030302020204" pitchFamily="66" charset="0"/>
              </a:rPr>
              <a:t>Hasta batarya ve motoru kontrol eder</a:t>
            </a:r>
          </a:p>
          <a:p>
            <a:r>
              <a:rPr lang="tr-TR" sz="2000" dirty="0" smtClean="0">
                <a:latin typeface="Comic Sans MS" panose="030F0702030302020204" pitchFamily="66" charset="0"/>
              </a:rPr>
              <a:t>Daha az </a:t>
            </a:r>
            <a:r>
              <a:rPr lang="tr-TR" sz="2000" dirty="0" err="1" smtClean="0">
                <a:latin typeface="Comic Sans MS" panose="030F0702030302020204" pitchFamily="66" charset="0"/>
              </a:rPr>
              <a:t>proprioseptif</a:t>
            </a:r>
            <a:r>
              <a:rPr lang="tr-TR" sz="2000" dirty="0" smtClean="0">
                <a:latin typeface="Comic Sans MS" panose="030F0702030302020204" pitchFamily="66" charset="0"/>
              </a:rPr>
              <a:t> geribildirim verir.</a:t>
            </a:r>
          </a:p>
          <a:p>
            <a:r>
              <a:rPr lang="tr-TR" sz="2000" dirty="0" smtClean="0">
                <a:latin typeface="Comic Sans MS" panose="030F0702030302020204" pitchFamily="66" charset="0"/>
              </a:rPr>
              <a:t>Sudan etkilenir</a:t>
            </a:r>
          </a:p>
          <a:p>
            <a:endParaRPr lang="tr-TR" sz="2000" dirty="0">
              <a:latin typeface="Comic Sans MS" panose="030F0702030302020204" pitchFamily="66" charset="0"/>
            </a:endParaRPr>
          </a:p>
          <a:p>
            <a:pPr marL="800100">
              <a:buFont typeface="Arial" panose="020B0604020202020204" pitchFamily="34" charset="0"/>
              <a:buChar char="•"/>
              <a:tabLst>
                <a:tab pos="900113" algn="l"/>
              </a:tabLst>
            </a:pPr>
            <a:r>
              <a:rPr lang="tr-TR" sz="2000" dirty="0" smtClean="0">
                <a:latin typeface="Comic Sans MS" panose="030F0702030302020204" pitchFamily="66" charset="0"/>
              </a:rPr>
              <a:t>Soket</a:t>
            </a:r>
          </a:p>
          <a:p>
            <a:pPr marL="800100">
              <a:buFont typeface="Arial" panose="020B0604020202020204" pitchFamily="34" charset="0"/>
              <a:buChar char="•"/>
              <a:tabLst>
                <a:tab pos="900113" algn="l"/>
              </a:tabLst>
            </a:pPr>
            <a:r>
              <a:rPr lang="tr-TR" sz="2000" dirty="0" err="1" smtClean="0">
                <a:latin typeface="Comic Sans MS" panose="030F0702030302020204" pitchFamily="66" charset="0"/>
              </a:rPr>
              <a:t>Suspansiyon</a:t>
            </a:r>
            <a:r>
              <a:rPr lang="tr-TR" sz="2000" dirty="0" smtClean="0">
                <a:latin typeface="Comic Sans MS" panose="030F0702030302020204" pitchFamily="66" charset="0"/>
              </a:rPr>
              <a:t> sistemleri</a:t>
            </a:r>
          </a:p>
          <a:p>
            <a:pPr marL="800100">
              <a:buFont typeface="Arial" panose="020B0604020202020204" pitchFamily="34" charset="0"/>
              <a:buChar char="•"/>
              <a:tabLst>
                <a:tab pos="900113" algn="l"/>
              </a:tabLst>
            </a:pPr>
            <a:r>
              <a:rPr lang="tr-TR" sz="2000" dirty="0" smtClean="0">
                <a:latin typeface="Comic Sans MS" panose="030F0702030302020204" pitchFamily="66" charset="0"/>
              </a:rPr>
              <a:t>Kanal</a:t>
            </a:r>
          </a:p>
          <a:p>
            <a:pPr marL="800100">
              <a:buFont typeface="Arial" panose="020B0604020202020204" pitchFamily="34" charset="0"/>
              <a:buChar char="•"/>
              <a:tabLst>
                <a:tab pos="900113" algn="l"/>
              </a:tabLst>
            </a:pPr>
            <a:r>
              <a:rPr lang="tr-TR" sz="2000" dirty="0" smtClean="0">
                <a:latin typeface="Comic Sans MS" panose="030F0702030302020204" pitchFamily="66" charset="0"/>
              </a:rPr>
              <a:t>Elektrot</a:t>
            </a:r>
          </a:p>
          <a:p>
            <a:pPr marL="800100">
              <a:buFont typeface="Arial" panose="020B0604020202020204" pitchFamily="34" charset="0"/>
              <a:buChar char="•"/>
              <a:tabLst>
                <a:tab pos="900113" algn="l"/>
              </a:tabLst>
            </a:pPr>
            <a:r>
              <a:rPr lang="tr-TR" sz="2000" dirty="0" smtClean="0">
                <a:latin typeface="Comic Sans MS" panose="030F0702030302020204" pitchFamily="66" charset="0"/>
              </a:rPr>
              <a:t>Batarya </a:t>
            </a:r>
          </a:p>
          <a:p>
            <a:pPr marL="800100">
              <a:buFont typeface="Arial" panose="020B0604020202020204" pitchFamily="34" charset="0"/>
              <a:buChar char="•"/>
              <a:tabLst>
                <a:tab pos="900113" algn="l"/>
              </a:tabLst>
            </a:pPr>
            <a:r>
              <a:rPr lang="tr-TR" sz="2000" dirty="0" smtClean="0">
                <a:latin typeface="Comic Sans MS" panose="030F0702030302020204" pitchFamily="66" charset="0"/>
              </a:rPr>
              <a:t>Switch </a:t>
            </a:r>
            <a:endParaRPr lang="tr-TR" sz="2000" dirty="0">
              <a:latin typeface="Comic Sans MS" panose="030F0702030302020204" pitchFamily="66" charset="0"/>
            </a:endParaRPr>
          </a:p>
          <a:p>
            <a:pPr marL="800100">
              <a:buFont typeface="Arial" panose="020B0604020202020204" pitchFamily="34" charset="0"/>
              <a:buChar char="•"/>
              <a:tabLst>
                <a:tab pos="900113" algn="l"/>
              </a:tabLst>
            </a:pPr>
            <a:r>
              <a:rPr lang="tr-TR" sz="2000" dirty="0" smtClean="0">
                <a:latin typeface="Comic Sans MS" panose="030F0702030302020204" pitchFamily="66" charset="0"/>
              </a:rPr>
              <a:t>Protez el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D3F23-6F36-429A-8A5D-1C08F994D836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6905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altLang="tr-TR" dirty="0" err="1" smtClean="0">
                <a:latin typeface="Comic Sans MS" panose="030F0702030302020204" pitchFamily="66" charset="0"/>
              </a:rPr>
              <a:t>Myoelektirik</a:t>
            </a:r>
            <a:r>
              <a:rPr lang="tr-TR" altLang="tr-TR" dirty="0" smtClean="0">
                <a:latin typeface="Comic Sans MS" panose="030F0702030302020204" pitchFamily="66" charset="0"/>
              </a:rPr>
              <a:t> Protezler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651990" y="2114190"/>
            <a:ext cx="8915400" cy="3777622"/>
          </a:xfrm>
        </p:spPr>
        <p:txBody>
          <a:bodyPr>
            <a:normAutofit/>
          </a:bodyPr>
          <a:lstStyle/>
          <a:p>
            <a:r>
              <a:rPr lang="tr-TR" sz="2400" dirty="0" smtClean="0">
                <a:latin typeface="Comic Sans MS" panose="030F0702030302020204" pitchFamily="66" charset="0"/>
              </a:rPr>
              <a:t>Cilt ve elektrot teması mevcuttur</a:t>
            </a:r>
          </a:p>
          <a:p>
            <a:r>
              <a:rPr lang="tr-TR" sz="2400" dirty="0" smtClean="0">
                <a:latin typeface="Comic Sans MS" panose="030F0702030302020204" pitchFamily="66" charset="0"/>
              </a:rPr>
              <a:t>Soket kas </a:t>
            </a:r>
            <a:r>
              <a:rPr lang="tr-TR" sz="2400" dirty="0" err="1" smtClean="0">
                <a:latin typeface="Comic Sans MS" panose="030F0702030302020204" pitchFamily="66" charset="0"/>
              </a:rPr>
              <a:t>kontraksiyonuna</a:t>
            </a:r>
            <a:r>
              <a:rPr lang="tr-TR" sz="2400" dirty="0" smtClean="0">
                <a:latin typeface="Comic Sans MS" panose="030F0702030302020204" pitchFamily="66" charset="0"/>
              </a:rPr>
              <a:t> izin verirken kas gövdesindeki elektrotları stabilize etmelidir.</a:t>
            </a:r>
          </a:p>
          <a:p>
            <a:r>
              <a:rPr lang="tr-TR" sz="2400" dirty="0" smtClean="0">
                <a:latin typeface="Comic Sans MS" panose="030F0702030302020204" pitchFamily="66" charset="0"/>
              </a:rPr>
              <a:t>Motor + pil+ kas </a:t>
            </a:r>
            <a:r>
              <a:rPr lang="tr-TR" sz="2400" dirty="0" err="1" smtClean="0">
                <a:latin typeface="Comic Sans MS" panose="030F0702030302020204" pitchFamily="66" charset="0"/>
              </a:rPr>
              <a:t>kontraksiyonu</a:t>
            </a:r>
            <a:endParaRPr lang="tr-TR" sz="2400" dirty="0" smtClean="0">
              <a:latin typeface="Comic Sans MS" panose="030F0702030302020204" pitchFamily="66" charset="0"/>
            </a:endParaRPr>
          </a:p>
          <a:p>
            <a:r>
              <a:rPr lang="tr-TR" sz="2400" dirty="0" smtClean="0">
                <a:latin typeface="Comic Sans MS" panose="030F0702030302020204" pitchFamily="66" charset="0"/>
              </a:rPr>
              <a:t>Hareketler </a:t>
            </a:r>
            <a:r>
              <a:rPr lang="tr-TR" sz="2400" dirty="0" err="1" smtClean="0">
                <a:latin typeface="Comic Sans MS" panose="030F0702030302020204" pitchFamily="66" charset="0"/>
              </a:rPr>
              <a:t>amputenin</a:t>
            </a:r>
            <a:r>
              <a:rPr lang="tr-TR" sz="2400" dirty="0" smtClean="0">
                <a:latin typeface="Comic Sans MS" panose="030F0702030302020204" pitchFamily="66" charset="0"/>
              </a:rPr>
              <a:t> kontrolü altındadır.</a:t>
            </a:r>
          </a:p>
          <a:p>
            <a:endParaRPr lang="tr-TR" sz="2400" dirty="0">
              <a:latin typeface="Comic Sans MS" panose="030F0702030302020204" pitchFamily="66" charset="0"/>
            </a:endParaRPr>
          </a:p>
        </p:txBody>
      </p:sp>
      <p:sp>
        <p:nvSpPr>
          <p:cNvPr id="8" name="Slayt Numarası Yer Tutucus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D3F23-6F36-429A-8A5D-1C08F994D836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4784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altLang="tr-TR" dirty="0" smtClean="0">
                <a:latin typeface="Comic Sans MS" panose="030F0702030302020204" pitchFamily="66" charset="0"/>
              </a:rPr>
              <a:t>Switch Kontrollü  Protezler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err="1">
                <a:latin typeface="Comic Sans MS" panose="030F0702030302020204" pitchFamily="66" charset="0"/>
              </a:rPr>
              <a:t>Sensörler</a:t>
            </a:r>
            <a:r>
              <a:rPr lang="tr-TR" sz="2400" dirty="0">
                <a:latin typeface="Comic Sans MS" panose="030F0702030302020204" pitchFamily="66" charset="0"/>
              </a:rPr>
              <a:t> kullanılmaz, küçük hareketlerle hedef harekete ulaşılır.</a:t>
            </a:r>
          </a:p>
          <a:p>
            <a:r>
              <a:rPr lang="tr-TR" sz="2400" dirty="0" err="1" smtClean="0">
                <a:latin typeface="Comic Sans MS" panose="030F0702030302020204" pitchFamily="66" charset="0"/>
              </a:rPr>
              <a:t>Myoelektrik</a:t>
            </a:r>
            <a:r>
              <a:rPr lang="tr-TR" sz="2400" dirty="0" smtClean="0">
                <a:latin typeface="Comic Sans MS" panose="030F0702030302020204" pitchFamily="66" charset="0"/>
              </a:rPr>
              <a:t> kontrolünü sağlayamayan, </a:t>
            </a:r>
            <a:r>
              <a:rPr lang="tr-TR" sz="2400" dirty="0" err="1" smtClean="0">
                <a:latin typeface="Comic Sans MS" panose="030F0702030302020204" pitchFamily="66" charset="0"/>
              </a:rPr>
              <a:t>kokontraksiyon</a:t>
            </a:r>
            <a:r>
              <a:rPr lang="tr-TR" sz="2400" dirty="0" smtClean="0">
                <a:latin typeface="Comic Sans MS" panose="030F0702030302020204" pitchFamily="66" charset="0"/>
              </a:rPr>
              <a:t> problemi olan, hareket </a:t>
            </a:r>
            <a:r>
              <a:rPr lang="tr-TR" sz="2400" dirty="0" err="1">
                <a:latin typeface="Comic Sans MS" panose="030F0702030302020204" pitchFamily="66" charset="0"/>
              </a:rPr>
              <a:t>limitasyonu</a:t>
            </a:r>
            <a:r>
              <a:rPr lang="tr-TR" sz="2400" dirty="0">
                <a:latin typeface="Comic Sans MS" panose="030F0702030302020204" pitchFamily="66" charset="0"/>
              </a:rPr>
              <a:t>, kas yetersizliği olan </a:t>
            </a:r>
            <a:r>
              <a:rPr lang="tr-TR" sz="2400" dirty="0" err="1" smtClean="0">
                <a:latin typeface="Comic Sans MS" panose="030F0702030302020204" pitchFamily="66" charset="0"/>
              </a:rPr>
              <a:t>amputelerde</a:t>
            </a:r>
            <a:endParaRPr lang="tr-TR" sz="2400" dirty="0" smtClean="0">
              <a:latin typeface="Comic Sans MS" panose="030F0702030302020204" pitchFamily="66" charset="0"/>
            </a:endParaRPr>
          </a:p>
          <a:p>
            <a:r>
              <a:rPr lang="tr-TR" sz="2400" dirty="0" smtClean="0">
                <a:latin typeface="Comic Sans MS" panose="030F0702030302020204" pitchFamily="66" charset="0"/>
              </a:rPr>
              <a:t>Elektrik </a:t>
            </a:r>
            <a:r>
              <a:rPr lang="tr-TR" sz="2400" dirty="0">
                <a:latin typeface="Comic Sans MS" panose="030F0702030302020204" pitchFamily="66" charset="0"/>
              </a:rPr>
              <a:t>motorları </a:t>
            </a:r>
            <a:r>
              <a:rPr lang="tr-TR" sz="2400" dirty="0" err="1" smtClean="0">
                <a:latin typeface="Comic Sans MS" panose="030F0702030302020204" pitchFamily="66" charset="0"/>
              </a:rPr>
              <a:t>switchlerin</a:t>
            </a:r>
            <a:r>
              <a:rPr lang="tr-TR" sz="2400" dirty="0" smtClean="0">
                <a:latin typeface="Comic Sans MS" panose="030F0702030302020204" pitchFamily="66" charset="0"/>
              </a:rPr>
              <a:t> devreye girmesi ile kontrol edilir.</a:t>
            </a:r>
          </a:p>
          <a:p>
            <a:pPr marL="0" indent="0">
              <a:buNone/>
            </a:pPr>
            <a:endParaRPr lang="tr-TR" sz="2400" dirty="0">
              <a:latin typeface="Comic Sans MS" panose="030F0702030302020204" pitchFamily="66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D3F23-6F36-429A-8A5D-1C08F994D836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6312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uman">
  <a:themeElements>
    <a:clrScheme name="Mor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249</TotalTime>
  <Words>1213</Words>
  <Application>Microsoft Office PowerPoint</Application>
  <PresentationFormat>Geniş ekran</PresentationFormat>
  <Paragraphs>261</Paragraphs>
  <Slides>33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33</vt:i4>
      </vt:variant>
    </vt:vector>
  </HeadingPairs>
  <TitlesOfParts>
    <vt:vector size="40" baseType="lpstr">
      <vt:lpstr>Arial</vt:lpstr>
      <vt:lpstr>Calibri</vt:lpstr>
      <vt:lpstr>Century Gothic</vt:lpstr>
      <vt:lpstr>Comic Sans MS</vt:lpstr>
      <vt:lpstr>Wingdings</vt:lpstr>
      <vt:lpstr>Wingdings 3</vt:lpstr>
      <vt:lpstr>Duman</vt:lpstr>
      <vt:lpstr>PowerPoint Sunusu</vt:lpstr>
      <vt:lpstr>Üst Ekstremite Amputasyon Nedenleri</vt:lpstr>
      <vt:lpstr>Üst Ekstremite Amputasyon Seviyeleri</vt:lpstr>
      <vt:lpstr>Üst ektremite amputasyonlarından sonra fonksiyon, proprioseptif duyu ve estetik açıdan önemli problemler  meydana gelmektedir. Bu problemleri en aza indirmek için değişik protezler geliştirilmiştir.</vt:lpstr>
      <vt:lpstr>Kozmetik protezler (pasif protezler)</vt:lpstr>
      <vt:lpstr>Vücut Gücüyle Çalışan Protezler (Mekanik Fonksiyonel Protezler, Kablo Aktivasyonlu) </vt:lpstr>
      <vt:lpstr>Eksternal Güç (Batarya) Protezleri (Elektrik Gücüyle Çalışan Protezler)</vt:lpstr>
      <vt:lpstr>Myoelektirik Protezler</vt:lpstr>
      <vt:lpstr>Switch Kontrollü  Protezler</vt:lpstr>
      <vt:lpstr> Hibrid Protezler</vt:lpstr>
      <vt:lpstr>Üst ektremite protezleri 4 ana kısımdan oluşur.</vt:lpstr>
      <vt:lpstr>Terminal Uç</vt:lpstr>
      <vt:lpstr>Birleştirici Kısımlar  Bilek Uniteleri</vt:lpstr>
      <vt:lpstr>Birleştirici Kısımlar  Dirsek Uniteleri </vt:lpstr>
      <vt:lpstr>Birleştirici Kısımlar</vt:lpstr>
      <vt:lpstr>Birleştirici Kısımlar</vt:lpstr>
      <vt:lpstr>Birleştirici Kısımlar</vt:lpstr>
      <vt:lpstr>Birleştirici Kısımlar</vt:lpstr>
      <vt:lpstr>Birleştirici Kısımlar</vt:lpstr>
      <vt:lpstr>Birleştirici Kısımlar  Omuz Üniteleri</vt:lpstr>
      <vt:lpstr>Süspansiyon Sistemleri</vt:lpstr>
      <vt:lpstr>Bağ Sistemleri</vt:lpstr>
      <vt:lpstr>Bağ Sistemleri</vt:lpstr>
      <vt:lpstr>Standart  Dirsek Altı Bağ Sistemleri</vt:lpstr>
      <vt:lpstr>Bağ Sistemleri</vt:lpstr>
      <vt:lpstr>Bağ Sistemleri</vt:lpstr>
      <vt:lpstr>PowerPoint Sunusu</vt:lpstr>
      <vt:lpstr>SOKET TASARIMLARI</vt:lpstr>
      <vt:lpstr>Kovan</vt:lpstr>
      <vt:lpstr>Kovan</vt:lpstr>
      <vt:lpstr>Yeni Soket Tasarımları</vt:lpstr>
      <vt:lpstr>Yeni Soket Tasarımları</vt:lpstr>
      <vt:lpstr>Yeni Soket Tasarımları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Seher</dc:creator>
  <cp:lastModifiedBy>user02</cp:lastModifiedBy>
  <cp:revision>103</cp:revision>
  <dcterms:created xsi:type="dcterms:W3CDTF">2016-11-06T15:14:05Z</dcterms:created>
  <dcterms:modified xsi:type="dcterms:W3CDTF">2018-06-22T08:26:30Z</dcterms:modified>
</cp:coreProperties>
</file>