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977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0581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19805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45406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4630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94047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75125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7013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65957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15069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19230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4010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86399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96464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8452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03060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66691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a:t>Miras </a:t>
            </a:r>
            <a:r>
              <a:rPr lang="tr-TR" dirty="0" smtClean="0"/>
              <a:t>Sözleşmeleri</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Tek taraflı miras sözleşmelerinde ölüme bağlı tasarruf yapmayan karşı tarafın durumu özellik arz eder. </a:t>
            </a:r>
          </a:p>
          <a:p>
            <a:r>
              <a:rPr lang="tr-TR" dirty="0"/>
              <a:t>I. Bu kişi herhangi bir borç altına girmeyebilir. Bu durumda miras sözleşmesinin ivazsız olduğundan söz edilir.</a:t>
            </a:r>
          </a:p>
          <a:p>
            <a:r>
              <a:rPr lang="tr-TR" dirty="0"/>
              <a:t>II. Bu kişi bir borç altına girebilir. Bu durumda da miras sözleşmesinin ivazlı olduğunda söz edilir. Bu duruma örnek olarak vasiyet edene ölünceye kadar bakma borcu altına giren kişi verilebilir. Böylesi bir halde miras sözleşmesinin içinde ölünceye kadar bakma sözleşmesi bulunmaktadır. </a:t>
            </a:r>
          </a:p>
        </p:txBody>
      </p:sp>
    </p:spTree>
    <p:extLst>
      <p:ext uri="{BB962C8B-B14F-4D97-AF65-F5344CB8AC3E}">
        <p14:creationId xmlns:p14="http://schemas.microsoft.com/office/powerpoint/2010/main" val="2191210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Taraflar veya üçüncü kişi lehine ölüme bağlı tasarrufu kapsayan miras sözleşmeleri de söz konusu olabilir. </a:t>
            </a:r>
          </a:p>
          <a:p>
            <a:r>
              <a:rPr lang="tr-TR" dirty="0"/>
              <a:t>Üçüncü kişi lehine miras sözleşmesinin yapıldığı durumda miras sözleşmesi ile ölüme bağlı tasarrufta bulunan </a:t>
            </a:r>
            <a:r>
              <a:rPr lang="tr-TR" dirty="0" err="1"/>
              <a:t>vasiyetçi</a:t>
            </a:r>
            <a:r>
              <a:rPr lang="tr-TR" dirty="0"/>
              <a:t> ile üçünü kişi arasında herhangi bir hukuki ilişki kurulmaz. </a:t>
            </a:r>
            <a:r>
              <a:rPr lang="tr-TR" dirty="0" err="1"/>
              <a:t>Vasiyetçiden</a:t>
            </a:r>
            <a:r>
              <a:rPr lang="tr-TR" dirty="0"/>
              <a:t> bu kişi ya bir mirasçılık sıfatı ya da vasiyet alacağı elde eder. Miras sözleşmesinde tarafların anlaşması ile üçüncü kişinin bu hakları sona erdirilebilir.</a:t>
            </a:r>
          </a:p>
          <a:p>
            <a:r>
              <a:rPr lang="tr-TR" dirty="0"/>
              <a:t>Miras sözleşmelerinde bir tarafı birden fazla kişinin teşkil etmesi de mümkündür.</a:t>
            </a:r>
          </a:p>
        </p:txBody>
      </p:sp>
    </p:spTree>
    <p:extLst>
      <p:ext uri="{BB962C8B-B14F-4D97-AF65-F5344CB8AC3E}">
        <p14:creationId xmlns:p14="http://schemas.microsoft.com/office/powerpoint/2010/main" val="333264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Miras sözleşmesi, sağlar arası değil, ölüme bağlı bir hukuki işlemdir.</a:t>
            </a:r>
          </a:p>
          <a:p>
            <a:r>
              <a:rPr lang="tr-TR" dirty="0"/>
              <a:t>Biraz sözleşmesi yapılabilmesi için TMK m. 508 uyarınca ayırt etme gücüne sahip olmak, ergin olmak ve kısıtlı olmamak gerekir. Yasal temsilcinin bu işlemi yapması mümkün değildir. Ancak ölüme bağlı tasarrufta bulunmayan miras sözleşmesi tarafı, bu işlemi temsilci aracılığıyla yapabilir. </a:t>
            </a:r>
          </a:p>
          <a:p>
            <a:r>
              <a:rPr lang="tr-TR" dirty="0"/>
              <a:t>Miras sözleşmesi resmi vasiyetname şeklinde yapılır. </a:t>
            </a:r>
          </a:p>
        </p:txBody>
      </p:sp>
    </p:spTree>
    <p:extLst>
      <p:ext uri="{BB962C8B-B14F-4D97-AF65-F5344CB8AC3E}">
        <p14:creationId xmlns:p14="http://schemas.microsoft.com/office/powerpoint/2010/main" val="1553036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Şekil şartına uyulmaması sebebiyle miras sözleşmesinde söz konusu olabilecek hükümsüzlük konusunda bir ayrım yapmak gerekir.</a:t>
            </a:r>
          </a:p>
          <a:p>
            <a:r>
              <a:rPr lang="tr-TR" dirty="0"/>
              <a:t>I. </a:t>
            </a:r>
            <a:r>
              <a:rPr lang="tr-TR" dirty="0" err="1"/>
              <a:t>Vasiyetçi</a:t>
            </a:r>
            <a:r>
              <a:rPr lang="tr-TR" dirty="0"/>
              <a:t> hayatta iken, hükümsüzlüğü her iki taraf da ileri sürebilir.</a:t>
            </a:r>
          </a:p>
          <a:p>
            <a:r>
              <a:rPr lang="tr-TR" dirty="0"/>
              <a:t>II. </a:t>
            </a:r>
            <a:r>
              <a:rPr lang="tr-TR" dirty="0" err="1"/>
              <a:t>Vasiyetçi</a:t>
            </a:r>
            <a:r>
              <a:rPr lang="tr-TR" dirty="0"/>
              <a:t> öldüyse, (ölmeden önce hükümsüzlük ileri sürülmediyse), miras sözleşmesinin iptali gerekir.</a:t>
            </a:r>
          </a:p>
        </p:txBody>
      </p:sp>
    </p:spTree>
    <p:extLst>
      <p:ext uri="{BB962C8B-B14F-4D97-AF65-F5344CB8AC3E}">
        <p14:creationId xmlns:p14="http://schemas.microsoft.com/office/powerpoint/2010/main" val="2785332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Miras sözleşmelerinin iki türü bulunmaktadır. Bu iki tür de farklı amaçlar güdülerek yapılırlar. Bunlar:</a:t>
            </a:r>
          </a:p>
          <a:p>
            <a:r>
              <a:rPr lang="tr-TR" dirty="0"/>
              <a:t>1. Olumlu miras sözleşmesi (</a:t>
            </a:r>
            <a:r>
              <a:rPr lang="tr-TR" dirty="0" err="1"/>
              <a:t>Tasarrufi</a:t>
            </a:r>
            <a:r>
              <a:rPr lang="tr-TR" dirty="0"/>
              <a:t> Miras Sözleşmeleri)</a:t>
            </a:r>
          </a:p>
          <a:p>
            <a:r>
              <a:rPr lang="tr-TR" dirty="0"/>
              <a:t>II. Olumsuz miras sözleşmeleri (Mirastan Feragat Sözleşmeleri)</a:t>
            </a:r>
          </a:p>
        </p:txBody>
      </p:sp>
    </p:spTree>
    <p:extLst>
      <p:ext uri="{BB962C8B-B14F-4D97-AF65-F5344CB8AC3E}">
        <p14:creationId xmlns:p14="http://schemas.microsoft.com/office/powerpoint/2010/main" val="2091993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b="1" dirty="0"/>
              <a:t>Olumlu miras sözleşmeleri</a:t>
            </a:r>
            <a:r>
              <a:rPr lang="tr-TR" dirty="0"/>
              <a:t>nde miras bırakan karşı tarafı ya da bir üçüncü kişiyi mirasçı olarak tayin etmekte ya da onların lehine bir mal vasiyet etmektedir. İki taraflı bir hukuki işlem(sözleşme)</a:t>
            </a:r>
            <a:r>
              <a:rPr lang="tr-TR" dirty="0" err="1"/>
              <a:t>dir</a:t>
            </a:r>
            <a:r>
              <a:rPr lang="tr-TR" dirty="0"/>
              <a:t>. Miras sözleşmesinin geçerli olarak kurulabilmesi için, lehine tasarruf yapılan kişinin buna ilişkin irade beyanının bulunması gerekmektedir. Kanundaki </a:t>
            </a:r>
            <a:r>
              <a:rPr lang="tr-TR" dirty="0" err="1"/>
              <a:t>istinai</a:t>
            </a:r>
            <a:r>
              <a:rPr lang="tr-TR" dirty="0"/>
              <a:t> haller haricinde, tıpkı borç sözleşmelerinde olduğu gibi, bir taraf tek taraflı irade beyanı ile miras sözleşmesini sona erdiremez.</a:t>
            </a:r>
          </a:p>
        </p:txBody>
      </p:sp>
    </p:spTree>
    <p:extLst>
      <p:ext uri="{BB962C8B-B14F-4D97-AF65-F5344CB8AC3E}">
        <p14:creationId xmlns:p14="http://schemas.microsoft.com/office/powerpoint/2010/main" val="435639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b="1" dirty="0"/>
              <a:t>Olumsuz miras sözleşmeleri </a:t>
            </a:r>
            <a:r>
              <a:rPr lang="tr-TR" dirty="0"/>
              <a:t>ise mirastan feragat sözleşmeleridir. Bu sözleşmelerde durum olumlu miras sözleşmelerinden farklılık arz etmektedir. Burada </a:t>
            </a:r>
            <a:r>
              <a:rPr lang="tr-TR" dirty="0" err="1"/>
              <a:t>mirasbırakana</a:t>
            </a:r>
            <a:r>
              <a:rPr lang="tr-TR" dirty="0"/>
              <a:t> yasal mirasçı olabilecek bir kişi, gelecekte miras hakkının doğmasını önlemek üzere ondan feragat etmektedir. Burada bir bekleme durumu söz konusudur ve bu beklenen haktan feragat edilmektedir. Böylelikle, mirasçı, </a:t>
            </a:r>
            <a:r>
              <a:rPr lang="tr-TR" dirty="0" err="1"/>
              <a:t>mirasbırakının</a:t>
            </a:r>
            <a:r>
              <a:rPr lang="tr-TR" dirty="0"/>
              <a:t> ölümü üzerine ona mirasçı olamayacaktır. Kısmi feragat yapılması da mümkündür. </a:t>
            </a:r>
          </a:p>
        </p:txBody>
      </p:sp>
    </p:spTree>
    <p:extLst>
      <p:ext uri="{BB962C8B-B14F-4D97-AF65-F5344CB8AC3E}">
        <p14:creationId xmlns:p14="http://schemas.microsoft.com/office/powerpoint/2010/main" val="3939762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Roma hukukunda miras sözleşmeleri, </a:t>
            </a:r>
            <a:r>
              <a:rPr lang="tr-TR" dirty="0" err="1"/>
              <a:t>mirasbırakanın</a:t>
            </a:r>
            <a:r>
              <a:rPr lang="tr-TR" dirty="0"/>
              <a:t> vasiyet yapma hakkını sınırladığı düşüncesiyle kabul edilmemiştir.</a:t>
            </a:r>
          </a:p>
          <a:p>
            <a:r>
              <a:rPr lang="tr-TR" dirty="0"/>
              <a:t>Cermen hukukunda ise miras sözleşmeleri kabul edilmiştir. Fransız hukukunda ise istisnai hallerde yapılması mümkündür. Alman, İsviçre ve Türk kanun koyucuları ise kanunlarında miras sözleşmesinde yer vermişlerdir ve herhangi bir sınır getirilmemiştir. </a:t>
            </a:r>
          </a:p>
        </p:txBody>
      </p:sp>
    </p:spTree>
    <p:extLst>
      <p:ext uri="{BB962C8B-B14F-4D97-AF65-F5344CB8AC3E}">
        <p14:creationId xmlns:p14="http://schemas.microsoft.com/office/powerpoint/2010/main" val="1946113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Ölüne kadar bakma sözleşmelerinde miras sözleşmeleri önem taşımaktadır. Ölünceye kadar bakma sözleşmeleri </a:t>
            </a:r>
            <a:r>
              <a:rPr lang="tr-TR" dirty="0" err="1"/>
              <a:t>TBK’da</a:t>
            </a:r>
            <a:r>
              <a:rPr lang="tr-TR" dirty="0"/>
              <a:t> düzenlenmişlerdir. Bakılan kişi ile bakan kişi arasında bir vasiyet ilişkisi olursa, başka deyişle bakılan kişi bakan kişi lehine vasiyetname yaparsa, bu bakan kişi açısından yeterince güvence sağlamayacaktır; zira </a:t>
            </a:r>
            <a:r>
              <a:rPr lang="tr-TR" dirty="0" err="1"/>
              <a:t>vasiyetçi</a:t>
            </a:r>
            <a:r>
              <a:rPr lang="tr-TR" dirty="0"/>
              <a:t> her zaman vasiyetnamesinden dönebilir. Ancak bu iki kişi arasında miras sözleşmesi yapılırsa, bakan kişinin durumu daha güvenleri olmaktadır; zira miras sözleşmelerinden, daha önce de açıklandığı üzere, tek taraflı irade beyanı ile dönülmesi, kanunda aksi öngörülmüş olmadıkça, mümkün değildir. </a:t>
            </a:r>
          </a:p>
        </p:txBody>
      </p:sp>
    </p:spTree>
    <p:extLst>
      <p:ext uri="{BB962C8B-B14F-4D97-AF65-F5344CB8AC3E}">
        <p14:creationId xmlns:p14="http://schemas.microsoft.com/office/powerpoint/2010/main" val="261582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Miras sözleşmeleri sadece terek üzerinde doğurduğu hükümlere göre değil, kapsamlarına göre de çeşitli türlere ayrılmaktadır. </a:t>
            </a:r>
          </a:p>
          <a:p>
            <a:r>
              <a:rPr lang="tr-TR" dirty="0"/>
              <a:t>TMK m. 527 uyarınca miras sözleşmesi ile mirasçı atamak ya da mal vasiyeti yapmak mümkündür.</a:t>
            </a:r>
          </a:p>
          <a:p>
            <a:r>
              <a:rPr lang="tr-TR" dirty="0"/>
              <a:t>Alman hukukunda miras sözleşmelerinde sadece bu iki maddi anlamda ölüme bağlı tasarruf yapılabilmekte iken, İsviçre ve Türk hukuklarında herhangi bir sınırlama getirilmemiştir, diğer maddi anlamda ölüme bağlı tasarruflar da yapılabilir.</a:t>
            </a:r>
          </a:p>
        </p:txBody>
      </p:sp>
    </p:spTree>
    <p:extLst>
      <p:ext uri="{BB962C8B-B14F-4D97-AF65-F5344CB8AC3E}">
        <p14:creationId xmlns:p14="http://schemas.microsoft.com/office/powerpoint/2010/main" val="4252238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Miras sözleşmelerinin, sözleşme olmaları sebebiyle iki taraflı hukuki işlemler olarak nitelendirildiklerini yukarıda açıklamıştık. İşte yine borç sözleşmelerinde kaç tarafın borç altına girdiğine göre yapılan ayrımda olduğu gibi, miras sözleşmelerinde de bu iki taraftan kaçının ölüme bağlı tasarrufta bulunduğuna göre bir ayrım yapılmaktadır. Buna göre miras sözleşmeleri </a:t>
            </a:r>
            <a:r>
              <a:rPr lang="tr-TR" b="1" dirty="0"/>
              <a:t>bir taraflı (sadece bir tarafın ölüme bağlı tasarrufta bulunduğu) miras sözleşmeleri</a:t>
            </a:r>
            <a:r>
              <a:rPr lang="tr-TR" dirty="0"/>
              <a:t> ve </a:t>
            </a:r>
            <a:r>
              <a:rPr lang="tr-TR" b="1" dirty="0"/>
              <a:t>iki taraflı (her iki tarafın da ölüme bağlı tasarrufta bulunduğu) miras sözleşmeleri</a:t>
            </a:r>
            <a:r>
              <a:rPr lang="tr-TR" dirty="0"/>
              <a:t> olarak ikiye ayrılmaktadır.</a:t>
            </a:r>
          </a:p>
        </p:txBody>
      </p:sp>
    </p:spTree>
    <p:extLst>
      <p:ext uri="{BB962C8B-B14F-4D97-AF65-F5344CB8AC3E}">
        <p14:creationId xmlns:p14="http://schemas.microsoft.com/office/powerpoint/2010/main" val="1772194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D85E06-A56F-2E47-B1CF-AE1985F71CD6}"/>
              </a:ext>
            </a:extLst>
          </p:cNvPr>
          <p:cNvSpPr>
            <a:spLocks noGrp="1"/>
          </p:cNvSpPr>
          <p:nvPr>
            <p:ph type="title"/>
          </p:nvPr>
        </p:nvSpPr>
        <p:spPr/>
        <p:txBody>
          <a:bodyPr/>
          <a:lstStyle/>
          <a:p>
            <a:r>
              <a:rPr lang="tr-TR" dirty="0" smtClean="0"/>
              <a:t>Miras Sözleşmeleri</a:t>
            </a:r>
            <a:endParaRPr lang="tr-TR" dirty="0"/>
          </a:p>
        </p:txBody>
      </p:sp>
      <p:sp>
        <p:nvSpPr>
          <p:cNvPr id="3" name="İçerik Yer Tutucusu 2">
            <a:extLst>
              <a:ext uri="{FF2B5EF4-FFF2-40B4-BE49-F238E27FC236}">
                <a16:creationId xmlns:a16="http://schemas.microsoft.com/office/drawing/2014/main" id="{BF878755-3F9D-DC49-ADEA-05D9B99C70FE}"/>
              </a:ext>
            </a:extLst>
          </p:cNvPr>
          <p:cNvSpPr>
            <a:spLocks noGrp="1"/>
          </p:cNvSpPr>
          <p:nvPr>
            <p:ph idx="1"/>
          </p:nvPr>
        </p:nvSpPr>
        <p:spPr/>
        <p:txBody>
          <a:bodyPr/>
          <a:lstStyle/>
          <a:p>
            <a:r>
              <a:rPr lang="tr-TR" dirty="0"/>
              <a:t>Bir taraflı miras sözleşmelerinde bir taraf ölüme bağlı tasarrufta bulunurken, karşı taraf sadece bunu kabul etmektedir.</a:t>
            </a:r>
          </a:p>
          <a:p>
            <a:r>
              <a:rPr lang="tr-TR" dirty="0"/>
              <a:t>İki taraflı miras sözleşmelerinde ise tarafların ikisi de hem ölüme bağlı tasarruf yapmakta, hem de karşı tarafın ölüme bağlı tasarrufunu kabul etmektedir. Bu durumlarda iki ayrı ölüme bağlı tasarrufun tek bir sözleşmede birleşmesinden bahsedilmektedir. </a:t>
            </a:r>
          </a:p>
          <a:p>
            <a:endParaRPr lang="tr-TR" dirty="0"/>
          </a:p>
          <a:p>
            <a:endParaRPr lang="tr-TR" dirty="0"/>
          </a:p>
        </p:txBody>
      </p:sp>
    </p:spTree>
    <p:extLst>
      <p:ext uri="{BB962C8B-B14F-4D97-AF65-F5344CB8AC3E}">
        <p14:creationId xmlns:p14="http://schemas.microsoft.com/office/powerpoint/2010/main" val="339553987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89</TotalTime>
  <Words>820</Words>
  <Application>Microsoft Office PowerPoint</Application>
  <PresentationFormat>Geniş ekran</PresentationFormat>
  <Paragraphs>40</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Duman</vt:lpstr>
      <vt:lpstr>Miras Hukuku</vt:lpstr>
      <vt:lpstr>Miras Sözleşmeleri</vt:lpstr>
      <vt:lpstr>Miras Sözleşmeleri</vt:lpstr>
      <vt:lpstr>Miras Sözleşmeleri</vt:lpstr>
      <vt:lpstr>Miras Sözleşmeleri</vt:lpstr>
      <vt:lpstr>Miras Sözleşmeleri</vt:lpstr>
      <vt:lpstr>Miras Sözleşmeleri</vt:lpstr>
      <vt:lpstr>Miras Sözleşmeleri</vt:lpstr>
      <vt:lpstr>Miras Sözleşmeleri</vt:lpstr>
      <vt:lpstr>Miras Sözleşmeleri</vt:lpstr>
      <vt:lpstr>Miras Sözleşmeleri</vt:lpstr>
      <vt:lpstr>Miras Sözleşmeleri</vt:lpstr>
      <vt:lpstr>Miras Sözleşmeleri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43</cp:revision>
  <dcterms:created xsi:type="dcterms:W3CDTF">2020-07-01T13:53:34Z</dcterms:created>
  <dcterms:modified xsi:type="dcterms:W3CDTF">2021-03-26T13:05:37Z</dcterms:modified>
</cp:coreProperties>
</file>