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B2842-0185-430E-8389-73FF4F09681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708EF-C50B-4D65-9FCE-3E3208EE0D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842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Okulda ya da işe alımda en iyi performans </a:t>
            </a:r>
          </a:p>
          <a:p>
            <a:r>
              <a:rPr lang="tr-TR" dirty="0" smtClean="0"/>
              <a:t>Sınıf</a:t>
            </a:r>
            <a:r>
              <a:rPr lang="tr-TR" baseline="0" dirty="0" smtClean="0"/>
              <a:t> içi etkinliklerde de gelişim  geri bildirimlerde bulunur içinde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708EF-C50B-4D65-9FCE-3E3208EE0D18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192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24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12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8963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1439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239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06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64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3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90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7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0003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1F9C0-5CA1-4150-BE9C-B2819BA9F82F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72294-58C8-4875-9B65-5BADCF4B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60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61872" y="166524"/>
            <a:ext cx="9418320" cy="18168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3600" b="1" dirty="0" smtClean="0">
                <a:latin typeface="Gabriola" pitchFamily="82" charset="0"/>
                <a:cs typeface="Arial" pitchFamily="34" charset="0"/>
              </a:rPr>
              <a:t>EĞİTİMDE ÖLÇME VE DEĞERLENDİRME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81566" y="2305318"/>
            <a:ext cx="9418320" cy="3193439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Ankara Üniversitesi </a:t>
            </a:r>
          </a:p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Eğitimde Ölçme ve Değerlendirme Anabilim Dalı </a:t>
            </a: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11. </a:t>
            </a:r>
            <a:r>
              <a:rPr lang="tr-TR" sz="3300" dirty="0" smtClean="0">
                <a:latin typeface="Gabriola" pitchFamily="82" charset="0"/>
                <a:cs typeface="Arial" pitchFamily="34" charset="0"/>
              </a:rPr>
              <a:t>S</a:t>
            </a:r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unu </a:t>
            </a:r>
          </a:p>
          <a:p>
            <a:pPr algn="ctr"/>
            <a:endParaRPr lang="tr-TR" sz="3300" dirty="0" smtClean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Dr. Cansu AYAN</a:t>
            </a:r>
            <a:endParaRPr lang="tr-TR" sz="3300" dirty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5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Üstün ve Sınırlı Yönler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Sınırlı Yönler </a:t>
            </a:r>
          </a:p>
          <a:p>
            <a:r>
              <a:rPr lang="tr-TR" dirty="0" smtClean="0"/>
              <a:t>Oluşturulması, uygulanması ve puanlanması güçtür ve zaman alır </a:t>
            </a:r>
          </a:p>
          <a:p>
            <a:r>
              <a:rPr lang="tr-TR" smtClean="0"/>
              <a:t>Güvenilir </a:t>
            </a:r>
            <a:r>
              <a:rPr lang="tr-TR" dirty="0" smtClean="0"/>
              <a:t>puanlama güçtür </a:t>
            </a:r>
          </a:p>
          <a:p>
            <a:r>
              <a:rPr lang="tr-TR" dirty="0" smtClean="0"/>
              <a:t>Pahalı ve ulaşılması zor materyaller gibi uygulamada karşılaşılabilecek sınırlılıklardan dolayı, performans değerlendirmenin gerçek yaşam durumu yansıtması kısıtlanabilir.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032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Portfolyolar</a:t>
            </a:r>
            <a:r>
              <a:rPr lang="tr-TR" smtClean="0"/>
              <a:t> (Ürün </a:t>
            </a:r>
            <a:r>
              <a:rPr lang="tr-TR"/>
              <a:t>S</a:t>
            </a:r>
            <a:r>
              <a:rPr lang="tr-TR" smtClean="0"/>
              <a:t>eçki Dosyaları)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Performans değerlendirmenin belirli aralıklarla sistemli olarak toplanan öğrenci çalışmalarını içeren türüdür </a:t>
            </a:r>
          </a:p>
          <a:p>
            <a:r>
              <a:rPr lang="tr-TR" dirty="0" smtClean="0"/>
              <a:t>Sanatçılar mimarlar ve yazarlar tarafından uzun yıllardır kullanılan ürün seçki dosyaları son dönemde öğrenci performansı ve gelişimini izlemek ve değerlendirmek için de kullanılmaya başlanmıştır. </a:t>
            </a:r>
          </a:p>
          <a:p>
            <a:r>
              <a:rPr lang="tr-TR" dirty="0" smtClean="0"/>
              <a:t>En sık görülen 2 türü vardır </a:t>
            </a:r>
          </a:p>
          <a:p>
            <a:pPr marL="0" indent="0">
              <a:buNone/>
            </a:pPr>
            <a:r>
              <a:rPr lang="tr-TR" dirty="0" smtClean="0"/>
              <a:t>                  - En iyi çalışma dosyaları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- Gelişim dosyaları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8060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Portfolyolar</a:t>
            </a:r>
            <a:r>
              <a:rPr lang="tr-TR" dirty="0" smtClean="0"/>
              <a:t> gelişigüzel seçilmiş ilgisiz çalışmalar değildir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r>
              <a:rPr lang="tr-TR" dirty="0" smtClean="0"/>
              <a:t>İçerisinde hangi çalışmaların olacağı belirli bir amaca hizmet edecek biçimde seçilmelidir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İçeriği öğrenme hedeflerine yönelik olmalı ve öğretmenin öğrenci öğrenmeleri ile ilgili karar vermesine yardımcı olacak bilgi sağlamalıdır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74098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Portfolyolara</a:t>
            </a:r>
            <a:r>
              <a:rPr lang="tr-TR" dirty="0" smtClean="0"/>
              <a:t> Neler Konabilir?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Medya: video, ses kaseti, fotoğraf, bilgisayar programı </a:t>
            </a:r>
          </a:p>
          <a:p>
            <a:r>
              <a:rPr lang="tr-TR" dirty="0" smtClean="0"/>
              <a:t>Düşünce: planlar, hedef açıklamaları, yansıtma yazıları, günlük kayıtları </a:t>
            </a:r>
          </a:p>
          <a:p>
            <a:r>
              <a:rPr lang="tr-TR" dirty="0" smtClean="0"/>
              <a:t>Bireysel çalışmalar: testler, laboratuvar raporu, ev ödevleri, makale, şiir, harita, buluş, poster, matematiksel işlemler </a:t>
            </a:r>
          </a:p>
          <a:p>
            <a:r>
              <a:rPr lang="tr-TR" dirty="0" smtClean="0"/>
              <a:t>Grup çalışması: </a:t>
            </a:r>
            <a:r>
              <a:rPr lang="tr-TR" dirty="0" err="1" smtClean="0"/>
              <a:t>işbirlikli</a:t>
            </a:r>
            <a:r>
              <a:rPr lang="tr-TR" dirty="0" smtClean="0"/>
              <a:t> öğrenme toplantıları, grup performansları, akran değerlendirmeleri </a:t>
            </a:r>
          </a:p>
          <a:p>
            <a:r>
              <a:rPr lang="tr-TR" dirty="0" smtClean="0"/>
              <a:t>Yapılan işler: ilk ve son taslaklar, bilimsel projeler, probleme dayalı çalışmalar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6672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Üstün ve Eksik Yönler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Üstün Yönler </a:t>
            </a:r>
          </a:p>
          <a:p>
            <a:r>
              <a:rPr lang="tr-TR" dirty="0" smtClean="0"/>
              <a:t>Öğrencinin süreç içindeki gelişimi izlenebilir </a:t>
            </a:r>
          </a:p>
          <a:p>
            <a:r>
              <a:rPr lang="tr-TR" dirty="0" smtClean="0"/>
              <a:t>Öğrenciye kendini değerlendirme fırsatı sunar </a:t>
            </a:r>
          </a:p>
          <a:p>
            <a:r>
              <a:rPr lang="tr-TR" dirty="0" smtClean="0"/>
              <a:t>Öğrenmenin devamlılığını sağlar </a:t>
            </a:r>
          </a:p>
          <a:p>
            <a:r>
              <a:rPr lang="tr-TR" dirty="0" smtClean="0"/>
              <a:t>Öğrenci performansını </a:t>
            </a:r>
            <a:r>
              <a:rPr lang="tr-TR" dirty="0" err="1" smtClean="0"/>
              <a:t>tanılayıcı</a:t>
            </a:r>
            <a:r>
              <a:rPr lang="tr-TR" dirty="0" smtClean="0"/>
              <a:t> bilgi sağlar </a:t>
            </a:r>
          </a:p>
          <a:p>
            <a:r>
              <a:rPr lang="tr-TR" dirty="0" smtClean="0"/>
              <a:t>Öğretmenin öğretim programının işleyişinin uygunluğuna karar verebilmesini sağlar </a:t>
            </a:r>
          </a:p>
          <a:p>
            <a:r>
              <a:rPr lang="tr-TR" dirty="0" smtClean="0"/>
              <a:t>Öğretmene öğrenci ve velilerle toplantı konferans yapmada yardım sağlar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188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Üstün ve Eksik Yönler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Üstün Yönler </a:t>
            </a:r>
            <a:endParaRPr lang="tr-TR" dirty="0" smtClean="0"/>
          </a:p>
          <a:p>
            <a:r>
              <a:rPr lang="tr-TR" dirty="0" smtClean="0"/>
              <a:t>Öğrenmede süreç ve sonucun önemini destekler </a:t>
            </a:r>
          </a:p>
          <a:p>
            <a:r>
              <a:rPr lang="tr-TR" dirty="0"/>
              <a:t>Öğrenmede süreç ve </a:t>
            </a:r>
            <a:r>
              <a:rPr lang="tr-TR" dirty="0" smtClean="0"/>
              <a:t>sonucun ilişkisini gösterir</a:t>
            </a:r>
          </a:p>
          <a:p>
            <a:r>
              <a:rPr lang="tr-TR" dirty="0" smtClean="0"/>
              <a:t>Öğrenci çalışmalarının somut örneklerini sağlar </a:t>
            </a:r>
          </a:p>
          <a:p>
            <a:r>
              <a:rPr lang="tr-TR" dirty="0" smtClean="0"/>
              <a:t>Öğrencileri çeşitli konu alanlarında iyi performansın ne olduğu hakkında düşünmeye teşvik eder </a:t>
            </a:r>
          </a:p>
          <a:p>
            <a:r>
              <a:rPr lang="tr-TR" dirty="0" smtClean="0"/>
              <a:t>Öğrenmede ürünün ve sürecin her ikisine de odaklanmayı sağlar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4634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Üstün ve Eksik Yönler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Eksik Yönler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Fazla iş yükü getireceği, özellikle kalabalık sınıflarda uygulama ve takibinin zor olacağı düşünülmektedir.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0154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 Edilmesi Gerekenler !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 smtClean="0"/>
              <a:t>Amaca karar vermek </a:t>
            </a:r>
          </a:p>
          <a:p>
            <a:pPr marL="514350" indent="-514350">
              <a:buFont typeface="+mj-lt"/>
              <a:buAutoNum type="alphaLcPeriod"/>
            </a:pPr>
            <a:r>
              <a:rPr lang="tr-TR" dirty="0" smtClean="0"/>
              <a:t>Öğrenmeyi geliştirme, not verme ya da bunların birleşimi </a:t>
            </a:r>
          </a:p>
          <a:p>
            <a:pPr marL="514350" indent="-514350">
              <a:buFont typeface="+mj-lt"/>
              <a:buAutoNum type="alphaLcPeriod"/>
            </a:pPr>
            <a:r>
              <a:rPr lang="tr-TR" dirty="0" smtClean="0"/>
              <a:t>En iyi çalışma, örnek ürünler, gelişim takibi </a:t>
            </a:r>
          </a:p>
          <a:p>
            <a:pPr marL="0" indent="0">
              <a:buNone/>
            </a:pPr>
            <a:r>
              <a:rPr lang="tr-TR" dirty="0" smtClean="0"/>
              <a:t>2. Ne tür ürünler ve çalışmalar yer alacağına karar verme </a:t>
            </a:r>
          </a:p>
          <a:p>
            <a:pPr marL="0" indent="0">
              <a:buNone/>
            </a:pPr>
            <a:r>
              <a:rPr lang="tr-TR" dirty="0" smtClean="0"/>
              <a:t>3. Ürünlerin kim tarafından seçileceğine karar verme </a:t>
            </a:r>
          </a:p>
          <a:p>
            <a:pPr marL="0" indent="0">
              <a:buNone/>
            </a:pPr>
            <a:r>
              <a:rPr lang="tr-TR" dirty="0" smtClean="0"/>
              <a:t>4. Puanlanması ve değerlendirilmesi için bir yol belirleme </a:t>
            </a:r>
          </a:p>
          <a:p>
            <a:pPr marL="0" indent="0">
              <a:buNone/>
            </a:pPr>
            <a:r>
              <a:rPr lang="tr-TR" dirty="0" smtClean="0"/>
              <a:t>5. Öğrenciyi sürece katılması yönünde </a:t>
            </a:r>
            <a:r>
              <a:rPr lang="tr-TR" smtClean="0"/>
              <a:t>motive etmek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410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Performans Değerlendirme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öğrenme hedeflerinin kağıt-kalem testleriyle ölçülmesi pek mümkün olmamaktadır.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Resim yapma, </a:t>
            </a:r>
            <a:r>
              <a:rPr lang="tr-TR" dirty="0"/>
              <a:t>e</a:t>
            </a:r>
            <a:r>
              <a:rPr lang="tr-TR" dirty="0" smtClean="0"/>
              <a:t>nstrüman çalma, basketbol oynama, bir deney düzenleme, yabancı dilde konuşma vs.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2717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Okullarda Performans Değerlendirme Yapılabilecek Ortak Alanlar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313" y="1825625"/>
            <a:ext cx="8560904" cy="464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54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Performans Değerlendirme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Performans Değerlendirmenin farklı uygulama türleri bulunmaktadır </a:t>
            </a:r>
          </a:p>
          <a:p>
            <a:r>
              <a:rPr lang="tr-TR" dirty="0" smtClean="0"/>
              <a:t>Gerçek Performans Değerlendirme (ehliyet sınavı gibi) </a:t>
            </a:r>
          </a:p>
          <a:p>
            <a:r>
              <a:rPr lang="tr-TR" dirty="0" smtClean="0"/>
              <a:t>Analog (eş, </a:t>
            </a:r>
            <a:r>
              <a:rPr lang="tr-TR" dirty="0" err="1" smtClean="0"/>
              <a:t>simülatif</a:t>
            </a:r>
            <a:r>
              <a:rPr lang="tr-TR" dirty="0" smtClean="0"/>
              <a:t>) Performans Değerlendirme (pilotların uçak simülasyonlarında değerlendirilmesi gibi) </a:t>
            </a:r>
          </a:p>
          <a:p>
            <a:r>
              <a:rPr lang="tr-TR" dirty="0" smtClean="0"/>
              <a:t>Yapay Performans Değerlendirme (genelde okullarda uygulanan performans değerlendirme etkinlikleri) </a:t>
            </a:r>
          </a:p>
        </p:txBody>
      </p:sp>
    </p:spTree>
    <p:extLst>
      <p:ext uri="{BB962C8B-B14F-4D97-AF65-F5344CB8AC3E}">
        <p14:creationId xmlns:p14="http://schemas.microsoft.com/office/powerpoint/2010/main" val="4064259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Performans Değerlendirme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Etkili bir performans değerlendirme için izlenmesi gereken adımlar ve dikkat edilmesi gereken noktalar; </a:t>
            </a:r>
          </a:p>
          <a:p>
            <a:pPr marL="514350" indent="-514350">
              <a:buFont typeface="+mj-lt"/>
              <a:buAutoNum type="arabicPeriod"/>
            </a:pPr>
            <a:r>
              <a:rPr lang="tr-TR" i="1" dirty="0" smtClean="0"/>
              <a:t>Performans değerlendirme amacının ve performans görevinin tanımlanması </a:t>
            </a:r>
          </a:p>
          <a:p>
            <a:r>
              <a:rPr lang="tr-TR" dirty="0" smtClean="0"/>
              <a:t>Birden fazla beceriyi içine alacak biçimde oluşturulmalıdır </a:t>
            </a:r>
          </a:p>
          <a:p>
            <a:r>
              <a:rPr lang="tr-TR" dirty="0" smtClean="0"/>
              <a:t>Sürece ve/veya en önemli ürüne odaklanmalıdır </a:t>
            </a:r>
          </a:p>
          <a:p>
            <a:r>
              <a:rPr lang="tr-TR" dirty="0" smtClean="0"/>
              <a:t>İstenen gerçeklik düzeyini yansıtabilmelidir </a:t>
            </a:r>
          </a:p>
          <a:p>
            <a:r>
              <a:rPr lang="tr-TR" dirty="0" smtClean="0"/>
              <a:t>Tüm öğrenciler için adil olmalıdır </a:t>
            </a:r>
          </a:p>
          <a:p>
            <a:r>
              <a:rPr lang="tr-TR" dirty="0" smtClean="0"/>
              <a:t>Uygun zaman ve kaynak verilebilecek biçimde olmalıdır </a:t>
            </a:r>
          </a:p>
          <a:p>
            <a:r>
              <a:rPr lang="tr-TR" dirty="0" smtClean="0"/>
              <a:t>Daha geleneksel yollarla ölçülemeyecek eğitim hedeflerini kapsamalıdır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0247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Performans Değerlendirme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smtClean="0"/>
              <a:t>2. Yönergenin Hazırlanması </a:t>
            </a:r>
          </a:p>
          <a:p>
            <a:r>
              <a:rPr lang="tr-TR" dirty="0" smtClean="0"/>
              <a:t>Öğrencilerin eğitim düzeyine uygun olmalıdır </a:t>
            </a:r>
          </a:p>
          <a:p>
            <a:r>
              <a:rPr lang="tr-TR" dirty="0" smtClean="0"/>
              <a:t>Gereksiz ifade ve teknik dil içermemelidir</a:t>
            </a:r>
          </a:p>
          <a:p>
            <a:r>
              <a:rPr lang="tr-TR" dirty="0" smtClean="0"/>
              <a:t>Amacı açıkça ifade etmelidir</a:t>
            </a:r>
          </a:p>
          <a:p>
            <a:r>
              <a:rPr lang="tr-TR" dirty="0" smtClean="0"/>
              <a:t>Beklenen yanıtların nasıl verileceğini açıkça ifade etmelidir</a:t>
            </a:r>
          </a:p>
          <a:p>
            <a:r>
              <a:rPr lang="tr-TR" dirty="0" smtClean="0"/>
              <a:t>Görevin tüm önemli parametrelerini belirtmelidir (Zaman, gerekli malzeme </a:t>
            </a:r>
            <a:r>
              <a:rPr lang="tr-TR" dirty="0" err="1" smtClean="0"/>
              <a:t>vs</a:t>
            </a:r>
            <a:r>
              <a:rPr lang="tr-TR" dirty="0" smtClean="0"/>
              <a:t>) </a:t>
            </a:r>
          </a:p>
          <a:p>
            <a:r>
              <a:rPr lang="tr-TR" dirty="0" smtClean="0"/>
              <a:t>Yanıtlar için değerlendirme ölçütlerini içermelidir</a:t>
            </a:r>
          </a:p>
        </p:txBody>
      </p:sp>
    </p:spTree>
    <p:extLst>
      <p:ext uri="{BB962C8B-B14F-4D97-AF65-F5344CB8AC3E}">
        <p14:creationId xmlns:p14="http://schemas.microsoft.com/office/powerpoint/2010/main" val="619890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Performans Değerlendirme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smtClean="0"/>
              <a:t>3. Performans Ölçütlerinin Belirlenmesi </a:t>
            </a:r>
          </a:p>
          <a:p>
            <a:r>
              <a:rPr lang="tr-TR" dirty="0" smtClean="0"/>
              <a:t>Doğrudan gözlenebilir ve açıkça belirtilmiş performans ölçütleri tanımlanmalıdır</a:t>
            </a:r>
          </a:p>
          <a:p>
            <a:r>
              <a:rPr lang="tr-TR" dirty="0" smtClean="0"/>
              <a:t>Çok uzun listeler halinde olmamalı genelde 6-12 ölçüt belirlenmelidir</a:t>
            </a:r>
          </a:p>
          <a:p>
            <a:r>
              <a:rPr lang="tr-TR" dirty="0" smtClean="0"/>
              <a:t>Belirsiz ya da öznel ifadeler (iyi, güzel uygun </a:t>
            </a:r>
            <a:r>
              <a:rPr lang="tr-TR" dirty="0" err="1" smtClean="0"/>
              <a:t>vs</a:t>
            </a:r>
            <a:r>
              <a:rPr lang="tr-TR" dirty="0" smtClean="0"/>
              <a:t> gibi) kullanılmamalı </a:t>
            </a:r>
          </a:p>
          <a:p>
            <a:r>
              <a:rPr lang="tr-TR" dirty="0" smtClean="0"/>
              <a:t>Muhtemel gözlenme sırasına göre sıralanmalıdır </a:t>
            </a:r>
          </a:p>
          <a:p>
            <a:r>
              <a:rPr lang="tr-TR" dirty="0" smtClean="0"/>
              <a:t>Sürece sonuca yada her ikisine yönelik de belirlenebilir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8028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Performans Değerlendirme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i="1" dirty="0" smtClean="0"/>
              <a:t>4. Performansın Puanlanması </a:t>
            </a:r>
          </a:p>
          <a:p>
            <a:r>
              <a:rPr lang="tr-TR" dirty="0" smtClean="0"/>
              <a:t>Hangi tür puanlama aracının kullanımının uygun olacağına karar verilmelidir </a:t>
            </a:r>
          </a:p>
          <a:p>
            <a:r>
              <a:rPr lang="tr-TR" dirty="0" smtClean="0"/>
              <a:t>Puanlama anahtarı bir ya da birden fazla uzman tarafından gözden geçirilmelidir </a:t>
            </a:r>
          </a:p>
          <a:p>
            <a:r>
              <a:rPr lang="tr-TR" dirty="0" smtClean="0"/>
              <a:t>Eğer mümkünse öğrencinin kimliği bilinmeden değerlendirilmelidir </a:t>
            </a:r>
          </a:p>
          <a:p>
            <a:r>
              <a:rPr lang="tr-TR" dirty="0" smtClean="0"/>
              <a:t>Önce tüm öğrencilerin belirli bir görevdeki performansı puanlanmalı sonra diğer göreve geçilmelidir </a:t>
            </a:r>
          </a:p>
          <a:p>
            <a:r>
              <a:rPr lang="tr-TR" dirty="0" smtClean="0"/>
              <a:t>Her bir öğrencinin performansı birden fazla öğretmen tarafından değerlendirilirse daha güvenilir sonuçlar elde edilecektir.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812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Üstün ve Sınırlı Yönler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Üstün Yönler </a:t>
            </a:r>
          </a:p>
          <a:p>
            <a:r>
              <a:rPr lang="tr-TR" dirty="0" smtClean="0"/>
              <a:t>Diğer değerlendirme türleri ile ölçülemeyen öğrenme hedeflerini ölçebilir </a:t>
            </a:r>
          </a:p>
          <a:p>
            <a:r>
              <a:rPr lang="tr-TR" dirty="0" smtClean="0"/>
              <a:t>Kalıcı öğrenme sağlar </a:t>
            </a:r>
          </a:p>
          <a:p>
            <a:r>
              <a:rPr lang="tr-TR" dirty="0" smtClean="0"/>
              <a:t>Karmaşık öğrenme hedeflerine hizmet eder </a:t>
            </a:r>
          </a:p>
          <a:p>
            <a:r>
              <a:rPr lang="tr-TR" dirty="0" smtClean="0"/>
              <a:t>Daha anlamlı öğrenme sağlar ve onları motive eder </a:t>
            </a:r>
          </a:p>
          <a:p>
            <a:r>
              <a:rPr lang="tr-TR" dirty="0" smtClean="0"/>
              <a:t>ürün kadar sürecin de değerlendirilmesine izin verir </a:t>
            </a:r>
          </a:p>
          <a:p>
            <a:r>
              <a:rPr lang="tr-TR" dirty="0" smtClean="0"/>
              <a:t>Bilgi-beceri ve yeteneğin birleştirilmesini gerektirir</a:t>
            </a:r>
          </a:p>
          <a:p>
            <a:r>
              <a:rPr lang="tr-TR" dirty="0" smtClean="0"/>
              <a:t>Öğretmenlerin değerlendirme yaklaşımlarına bakış açılarını genişletir. </a:t>
            </a:r>
          </a:p>
        </p:txBody>
      </p:sp>
    </p:spTree>
    <p:extLst>
      <p:ext uri="{BB962C8B-B14F-4D97-AF65-F5344CB8AC3E}">
        <p14:creationId xmlns:p14="http://schemas.microsoft.com/office/powerpoint/2010/main" val="1759469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751</Words>
  <Application>Microsoft Office PowerPoint</Application>
  <PresentationFormat>Geniş ekran</PresentationFormat>
  <Paragraphs>108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Gabriola</vt:lpstr>
      <vt:lpstr>Office Teması</vt:lpstr>
      <vt:lpstr>EĞİTİMDE ÖLÇME VE DEĞERLENDİRME</vt:lpstr>
      <vt:lpstr>Performans Değerlendirme </vt:lpstr>
      <vt:lpstr>Okullarda Performans Değerlendirme Yapılabilecek Ortak Alanlar </vt:lpstr>
      <vt:lpstr>Performans Değerlendirme </vt:lpstr>
      <vt:lpstr>Performans Değerlendirme </vt:lpstr>
      <vt:lpstr>Performans Değerlendirme </vt:lpstr>
      <vt:lpstr>Performans Değerlendirme </vt:lpstr>
      <vt:lpstr>Performans Değerlendirme </vt:lpstr>
      <vt:lpstr>Üstün ve Sınırlı Yönler </vt:lpstr>
      <vt:lpstr>Üstün ve Sınırlı Yönler </vt:lpstr>
      <vt:lpstr>Portfolyolar (Ürün Seçki Dosyaları) </vt:lpstr>
      <vt:lpstr>PowerPoint Sunusu</vt:lpstr>
      <vt:lpstr>Portfolyolara Neler Konabilir? </vt:lpstr>
      <vt:lpstr>Üstün ve Eksik Yönler </vt:lpstr>
      <vt:lpstr>Üstün ve Eksik Yönler </vt:lpstr>
      <vt:lpstr>Üstün ve Eksik Yönler </vt:lpstr>
      <vt:lpstr>Dikkat Edilmesi Gerekenler !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ÖLÇME VE DEĞERLENDİRME</dc:title>
  <dc:creator>CAT_Proje_PC_1</dc:creator>
  <cp:lastModifiedBy>CAT_Proje_PC_1</cp:lastModifiedBy>
  <cp:revision>13</cp:revision>
  <dcterms:created xsi:type="dcterms:W3CDTF">2019-05-13T09:38:16Z</dcterms:created>
  <dcterms:modified xsi:type="dcterms:W3CDTF">2020-03-04T09:29:14Z</dcterms:modified>
</cp:coreProperties>
</file>