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7" r:id="rId1"/>
  </p:sldMasterIdLst>
  <p:notesMasterIdLst>
    <p:notesMasterId r:id="rId15"/>
  </p:notesMasterIdLst>
  <p:sldIdLst>
    <p:sldId id="279" r:id="rId2"/>
    <p:sldId id="280" r:id="rId3"/>
    <p:sldId id="284" r:id="rId4"/>
    <p:sldId id="285" r:id="rId5"/>
    <p:sldId id="286" r:id="rId6"/>
    <p:sldId id="287" r:id="rId7"/>
    <p:sldId id="288" r:id="rId8"/>
    <p:sldId id="289" r:id="rId9"/>
    <p:sldId id="290" r:id="rId10"/>
    <p:sldId id="291" r:id="rId11"/>
    <p:sldId id="292" r:id="rId12"/>
    <p:sldId id="282" r:id="rId13"/>
    <p:sldId id="283"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658" y="67"/>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5017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018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5018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63A5B76-B4D1-4E0A-86B0-A33245C04916}"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4002111-F790-410F-8CEF-8C624D566BFA}" type="slidenum">
              <a:rPr lang="en-US" altLang="tr-TR"/>
              <a:pPr>
                <a:spcBef>
                  <a:spcPct val="0"/>
                </a:spcBef>
              </a:pPr>
              <a:t>1</a:t>
            </a:fld>
            <a:endParaRPr lang="en-US" altLang="tr-TR"/>
          </a:p>
        </p:txBody>
      </p:sp>
      <p:sp>
        <p:nvSpPr>
          <p:cNvPr id="7171" name="Rectangle 2"/>
          <p:cNvSpPr>
            <a:spLocks noGrp="1" noRot="1" noChangeAspect="1" noChangeArrowheads="1" noTextEdit="1"/>
          </p:cNvSpPr>
          <p:nvPr>
            <p:ph type="sldImg"/>
          </p:nvPr>
        </p:nvSpPr>
        <p:spPr>
          <a:xfrm>
            <a:off x="381000" y="685800"/>
            <a:ext cx="6096000" cy="3429000"/>
          </a:xfrm>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563A5B76-B4D1-4E0A-86B0-A33245C04916}" type="slidenum">
              <a:rPr lang="en-US" altLang="tr-TR" smtClean="0"/>
              <a:pPr>
                <a:defRPr/>
              </a:pPr>
              <a:t>7</a:t>
            </a:fld>
            <a:endParaRPr lang="en-US" altLang="tr-TR"/>
          </a:p>
        </p:txBody>
      </p:sp>
    </p:spTree>
    <p:extLst>
      <p:ext uri="{BB962C8B-B14F-4D97-AF65-F5344CB8AC3E}">
        <p14:creationId xmlns:p14="http://schemas.microsoft.com/office/powerpoint/2010/main" val="4080026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2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44526B4-A026-43C4-999D-7DC976FE730F}"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809F44A2-7644-480C-A924-D9E89C9D6494}"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02279" y="1051999"/>
            <a:ext cx="5444921" cy="830997"/>
          </a:xfrm>
          <a:prstGeom prst="rect">
            <a:avLst/>
          </a:prstGeom>
          <a:noFill/>
        </p:spPr>
        <p:txBody>
          <a:bodyPr wrap="square" rtlCol="0">
            <a:spAutoFit/>
          </a:bodyPr>
          <a:lstStyle/>
          <a:p>
            <a:pPr algn="ctr"/>
            <a:r>
              <a:rPr lang="tr-TR" sz="24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smtClean="0">
                <a:solidFill>
                  <a:srgbClr val="204788"/>
                </a:solidFill>
                <a:latin typeface="Times New Roman" panose="02020603050405020304" pitchFamily="18" charset="0"/>
                <a:cs typeface="Times New Roman" panose="02020603050405020304" pitchFamily="18" charset="0"/>
              </a:rPr>
              <a:t>Nallıhan</a:t>
            </a:r>
            <a:r>
              <a:rPr lang="tr-TR" sz="24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334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26F90643-125A-461A-9753-D66CC8B42B70}"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2804253884"/>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8AC2D4D-788C-4808-A521-F418FAE6E6B9}"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319132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54FDB918-001A-4045-9FE8-E10871DC8BCE}" type="datetime1">
              <a:rPr lang="en-US" smtClean="0"/>
              <a:t>2/6/2020</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35498306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AAEA6F7-585C-405E-873A-D6FE92EE9029}" type="datetime1">
              <a:rPr lang="en-US" smtClean="0"/>
              <a:t>2/6/2020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3446281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25BA743C-A8C8-4FD9-83C6-F9AFB31FC065}"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132401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9B6BF92-39DA-42F5-BC09-2C4B3DA5EC42}"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809F44A2-7644-480C-A924-D9E89C9D6494}"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260241"/>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8D73F03A-3E9F-4AD9-A2BA-53011BC1D0BA}"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315661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A24F1FFC-2A2A-40DF-B243-CB8768FFA2F8}"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4237674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81E2EAB-C4FC-4E05-BBAE-6BBBD5020097}" type="datetime1">
              <a:rPr lang="en-US" smtClean="0"/>
              <a:t>2/6/2020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23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AB2B6B14-C771-4390-92A5-45CA7BF30AA9}"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249833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B657C8E7-814F-44D6-B4CE-2F33D2443238}" type="datetime1">
              <a:rPr lang="en-US" smtClean="0"/>
              <a:t>2/6/2020</a:t>
            </a:fld>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66647739"/>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B1F14A4D-AC5E-4A48-81CE-8A41ABDD3957}"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809F44A2-7644-480C-A924-D9E89C9D6494}" type="slidenum">
              <a:rPr lang="en-US" altLang="tr-TR" smtClean="0"/>
              <a:pPr>
                <a:defRPr/>
              </a:pPr>
              <a:t>‹#›</a:t>
            </a:fld>
            <a:endParaRPr lang="en-US" altLang="tr-TR"/>
          </a:p>
        </p:txBody>
      </p:sp>
    </p:spTree>
    <p:extLst>
      <p:ext uri="{BB962C8B-B14F-4D97-AF65-F5344CB8AC3E}">
        <p14:creationId xmlns:p14="http://schemas.microsoft.com/office/powerpoint/2010/main" val="2076323502"/>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fld id="{10EFD327-C6EE-4EC2-810F-3F948B99AF3F}" type="datetime1">
              <a:rPr lang="en-US" smtClean="0"/>
              <a:t>2/6/2020</a:t>
            </a:fld>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809F44A2-7644-480C-A924-D9E89C9D6494}"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60576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32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rmAutofit fontScale="90000"/>
          </a:bodyPr>
          <a:lstStyle/>
          <a:p>
            <a:pPr>
              <a:defRPr/>
            </a:pPr>
            <a:r>
              <a:rPr lang="tr-TR" dirty="0"/>
              <a:t/>
            </a:r>
            <a:br>
              <a:rPr lang="tr-TR" dirty="0"/>
            </a:br>
            <a:r>
              <a:rPr lang="tr-TR" dirty="0"/>
              <a:t>Biyometrik Güvenlik Araçları</a:t>
            </a:r>
            <a:endParaRPr lang="en-US" dirty="0"/>
          </a:p>
        </p:txBody>
      </p:sp>
      <p:sp>
        <p:nvSpPr>
          <p:cNvPr id="2" name="Alt Başlık 1"/>
          <p:cNvSpPr>
            <a:spLocks noGrp="1"/>
          </p:cNvSpPr>
          <p:nvPr>
            <p:ph type="subTitle" idx="1"/>
          </p:nvPr>
        </p:nvSpPr>
        <p:spPr/>
        <p:txBody>
          <a:bodyPr/>
          <a:lstStyle/>
          <a:p>
            <a:r>
              <a:rPr lang="tr-TR" dirty="0"/>
              <a:t>NBP240 Bilgi Sistemleri ve Güvenliği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a:t>Örüntü Tanıma Teknikleri</a:t>
            </a:r>
          </a:p>
        </p:txBody>
      </p:sp>
      <p:sp>
        <p:nvSpPr>
          <p:cNvPr id="16387" name="2 İçerik Yer Tutucusu"/>
          <p:cNvSpPr>
            <a:spLocks noGrp="1"/>
          </p:cNvSpPr>
          <p:nvPr>
            <p:ph idx="1"/>
          </p:nvPr>
        </p:nvSpPr>
        <p:spPr/>
        <p:txBody>
          <a:bodyPr/>
          <a:lstStyle/>
          <a:p>
            <a:r>
              <a:rPr lang="tr-TR" altLang="tr-TR" smtClean="0"/>
              <a:t>Örüntü Tanıma, gereksiz detaylardan arındırılmış olan giriş datasından çıkartılan anlamlı özellikler yardımıyla teşhis sınıflarına ayrılan verinin sınıflandırılmasıdır.</a:t>
            </a:r>
          </a:p>
          <a:p>
            <a:r>
              <a:rPr lang="tr-TR" altLang="tr-TR" smtClean="0"/>
              <a:t>Görüntü, geçici mantıksal gibi değişik örüntü sınıfları mevcuttur. Geniş bir yorumlama ile örüntü tanımayı birçok akıllı faaliyette kullanabiliriz. Tek bir teorisi olmayan örüntü tanıma geniş çaptaki problemin çözümünde kullanılabilir. Bununla birlikte birkaç standart model aşağıda özetlenmiştir.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a:t>Örüntü Tanıma Teknikleri</a:t>
            </a:r>
          </a:p>
        </p:txBody>
      </p:sp>
      <p:sp>
        <p:nvSpPr>
          <p:cNvPr id="17411" name="2 İçerik Yer Tutucusu"/>
          <p:cNvSpPr>
            <a:spLocks noGrp="1"/>
          </p:cNvSpPr>
          <p:nvPr>
            <p:ph idx="1"/>
          </p:nvPr>
        </p:nvSpPr>
        <p:spPr/>
        <p:txBody>
          <a:bodyPr>
            <a:normAutofit lnSpcReduction="10000"/>
          </a:bodyPr>
          <a:lstStyle/>
          <a:p>
            <a:r>
              <a:rPr lang="tr-TR" altLang="tr-TR" dirty="0"/>
              <a:t>İstatistiksel veya bulanık örüntü tanıma</a:t>
            </a:r>
          </a:p>
          <a:p>
            <a:r>
              <a:rPr lang="tr-TR" altLang="tr-TR" dirty="0"/>
              <a:t>Sentetik veya yapısal örüntü tanıma</a:t>
            </a:r>
          </a:p>
          <a:p>
            <a:r>
              <a:rPr lang="tr-TR" altLang="tr-TR" dirty="0"/>
              <a:t>Bilgi tabanlı örüntü tanıma(Yapay sinir ağları, Uzman sistemler)</a:t>
            </a:r>
          </a:p>
          <a:p>
            <a:r>
              <a:rPr lang="tr-TR" altLang="tr-TR" dirty="0"/>
              <a:t>Burada istatistiksel yaklaşım ile kendimizi sınırlandıracağız. Örüntü tanımayı, bir girişi bir sınıfa atayan sınıflandırma olarak göreceğiz.. Problemi böyle sınırlamakla ihtiyaçlarımızı gören bazı yararlı teknikleri geliştirecek ve aşağıdaki temel kavramlar üzerinde yoğunlaşacağız:</a:t>
            </a:r>
          </a:p>
          <a:p>
            <a:r>
              <a:rPr lang="tr-TR" altLang="tr-TR" dirty="0"/>
              <a:t>Sınıflandırma</a:t>
            </a:r>
          </a:p>
          <a:p>
            <a:r>
              <a:rPr lang="tr-TR" altLang="tr-TR" dirty="0"/>
              <a:t>Özellikler</a:t>
            </a:r>
          </a:p>
          <a:p>
            <a:r>
              <a:rPr lang="tr-TR" altLang="tr-TR" dirty="0"/>
              <a:t>Özellik vektörleri</a:t>
            </a:r>
          </a:p>
          <a:p>
            <a:r>
              <a:rPr lang="tr-TR" altLang="tr-TR" dirty="0"/>
              <a:t>Standart sınıflandırma modelleri</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Sorular</a:t>
            </a:r>
            <a:endParaRPr lang="tr-TR" dirty="0"/>
          </a:p>
        </p:txBody>
      </p:sp>
      <p:sp>
        <p:nvSpPr>
          <p:cNvPr id="399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a:spcBef>
                <a:spcPct val="0"/>
              </a:spcBef>
              <a:buClrTx/>
              <a:buSzTx/>
              <a:buFontTx/>
              <a:buNone/>
            </a:pPr>
            <a:fld id="{23C8295A-0C24-49BC-ACBB-CEDCB0935BBF}" type="slidenum">
              <a:rPr lang="en-US" altLang="tr-TR" sz="1400">
                <a:solidFill>
                  <a:srgbClr val="C00000"/>
                </a:solidFill>
                <a:latin typeface="Rage Italic" panose="03070502040507070304" pitchFamily="66" charset="0"/>
                <a:ea typeface="Rage Italic" panose="03070502040507070304" pitchFamily="66" charset="0"/>
              </a:rPr>
              <a:pPr>
                <a:spcBef>
                  <a:spcPct val="0"/>
                </a:spcBef>
                <a:buClrTx/>
                <a:buSzTx/>
                <a:buFontTx/>
                <a:buNone/>
              </a:pPr>
              <a:t>12</a:t>
            </a:fld>
            <a:r>
              <a:rPr lang="tr-TR" altLang="tr-TR" sz="1400">
                <a:solidFill>
                  <a:srgbClr val="C00000"/>
                </a:solidFill>
                <a:latin typeface="Rage Italic" panose="03070502040507070304" pitchFamily="66" charset="0"/>
                <a:ea typeface="Rage Italic" panose="03070502040507070304" pitchFamily="66" charset="0"/>
              </a:rPr>
              <a:t>/ 34</a:t>
            </a:r>
            <a:endParaRPr lang="en-US" altLang="tr-TR" sz="1400">
              <a:solidFill>
                <a:srgbClr val="C00000"/>
              </a:solidFill>
              <a:latin typeface="Rage Italic" panose="03070502040507070304" pitchFamily="66" charset="0"/>
              <a:ea typeface="Rage Italic" panose="03070502040507070304" pitchFamily="66" charset="0"/>
            </a:endParaRPr>
          </a:p>
        </p:txBody>
      </p:sp>
      <p:pic>
        <p:nvPicPr>
          <p:cNvPr id="39939" name="Picture 4" descr="MCj040426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75" y="2571751"/>
            <a:ext cx="3151188"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40963" name="2 İçerik Yer Tutucusu"/>
          <p:cNvSpPr>
            <a:spLocks noGrp="1"/>
          </p:cNvSpPr>
          <p:nvPr>
            <p:ph idx="1"/>
          </p:nvPr>
        </p:nvSpPr>
        <p:spPr>
          <a:xfrm>
            <a:off x="508000" y="1066800"/>
            <a:ext cx="10647680" cy="4802294"/>
          </a:xfrm>
        </p:spPr>
        <p:txBody>
          <a:bodyPr/>
          <a:lstStyle/>
          <a:p>
            <a:r>
              <a:rPr lang="tr-TR" altLang="tr-TR" dirty="0"/>
              <a:t>[1] Bu sunumdaki bilgiler DAŞ R., Bilgi Sistemleri ve Güvenliği ders notlarından alınmıştır.</a:t>
            </a:r>
          </a:p>
          <a:p>
            <a:endParaRPr lang="tr-TR" altLang="tr-T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Konu Başlıkları</a:t>
            </a:r>
            <a:endParaRPr lang="tr-TR" dirty="0"/>
          </a:p>
        </p:txBody>
      </p:sp>
      <p:sp>
        <p:nvSpPr>
          <p:cNvPr id="8195" name="2 İçerik Yer Tutucusu"/>
          <p:cNvSpPr>
            <a:spLocks noGrp="1"/>
          </p:cNvSpPr>
          <p:nvPr>
            <p:ph idx="1"/>
          </p:nvPr>
        </p:nvSpPr>
        <p:spPr/>
        <p:txBody>
          <a:bodyPr/>
          <a:lstStyle/>
          <a:p>
            <a:pPr eaLnBrk="1" hangingPunct="1"/>
            <a:r>
              <a:rPr lang="tr-TR" altLang="tr-TR" smtClean="0"/>
              <a:t>Güvenlik Araçları</a:t>
            </a:r>
          </a:p>
          <a:p>
            <a:pPr eaLnBrk="1" hangingPunct="1"/>
            <a:r>
              <a:rPr lang="tr-TR" altLang="tr-TR" smtClean="0"/>
              <a:t>Bilişim Suçları </a:t>
            </a:r>
          </a:p>
          <a:p>
            <a:pPr eaLnBrk="1" hangingPunct="1"/>
            <a:r>
              <a:rPr lang="tr-TR" altLang="tr-TR" smtClean="0"/>
              <a:t>Bilgi ve Bilgi Güvenliği </a:t>
            </a:r>
          </a:p>
          <a:p>
            <a:pPr eaLnBrk="1" hangingPunct="1"/>
            <a:r>
              <a:rPr lang="tr-TR" altLang="tr-TR" smtClean="0"/>
              <a:t>Sonuç </a:t>
            </a:r>
          </a:p>
          <a:p>
            <a:pPr eaLnBrk="1" hangingPunct="1"/>
            <a:r>
              <a:rPr lang="tr-TR" altLang="tr-TR" smtClean="0"/>
              <a:t>Sorular</a:t>
            </a:r>
          </a:p>
          <a:p>
            <a:pPr eaLnBrk="1" hangingPunct="1"/>
            <a:r>
              <a:rPr lang="tr-TR" altLang="tr-TR" smtClean="0"/>
              <a:t>Kaynaklar</a:t>
            </a:r>
          </a:p>
          <a:p>
            <a:pPr>
              <a:buFont typeface="Wingdings" pitchFamily="2" charset="2"/>
              <a:buNone/>
            </a:pPr>
            <a:endParaRPr lang="tr-TR" altLang="tr-TR"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a:t>BİYOMETRİK GÜVENLİK SİSTEMLERİ</a:t>
            </a:r>
          </a:p>
        </p:txBody>
      </p:sp>
      <p:sp>
        <p:nvSpPr>
          <p:cNvPr id="9219" name="2 İçerik Yer Tutucusu"/>
          <p:cNvSpPr>
            <a:spLocks noGrp="1"/>
          </p:cNvSpPr>
          <p:nvPr>
            <p:ph idx="1"/>
          </p:nvPr>
        </p:nvSpPr>
        <p:spPr/>
        <p:txBody>
          <a:bodyPr>
            <a:normAutofit/>
          </a:bodyPr>
          <a:lstStyle/>
          <a:p>
            <a:r>
              <a:rPr lang="tr-TR" altLang="tr-TR" dirty="0" err="1"/>
              <a:t>Biyometrik</a:t>
            </a:r>
            <a:r>
              <a:rPr lang="tr-TR" altLang="tr-TR" dirty="0"/>
              <a:t> tanıma, datayı kodlama veya şifreleme /</a:t>
            </a:r>
            <a:r>
              <a:rPr lang="tr-TR" altLang="tr-TR" dirty="0" err="1"/>
              <a:t>deşifreleme</a:t>
            </a:r>
            <a:r>
              <a:rPr lang="tr-TR" altLang="tr-TR" dirty="0"/>
              <a:t> için vücut özelliklerini kullanan bir süreçtir. Parmak izi, retina ve iris, avuç içi </a:t>
            </a:r>
            <a:r>
              <a:rPr lang="tr-TR" altLang="tr-TR" dirty="0" err="1"/>
              <a:t>izi,yüz</a:t>
            </a:r>
            <a:r>
              <a:rPr lang="tr-TR" altLang="tr-TR" dirty="0"/>
              <a:t> yapısı ve ses tanıma günümüzde sıkça araştırılan </a:t>
            </a:r>
            <a:r>
              <a:rPr lang="tr-TR" altLang="tr-TR" dirty="0" err="1"/>
              <a:t>biyometrik</a:t>
            </a:r>
            <a:r>
              <a:rPr lang="tr-TR" altLang="tr-TR" dirty="0"/>
              <a:t> tanıma teknikleridir. Bu özellikler her şahsa özel olduğu için </a:t>
            </a:r>
            <a:r>
              <a:rPr lang="tr-TR" altLang="tr-TR" dirty="0" err="1"/>
              <a:t>biyometrik</a:t>
            </a:r>
            <a:r>
              <a:rPr lang="tr-TR" altLang="tr-TR" dirty="0"/>
              <a:t> yöntemler hırsızlık ve dolandırıcılığa kısmen de internet üzerinde ticarete cevap </a:t>
            </a:r>
            <a:r>
              <a:rPr lang="tr-TR" altLang="tr-TR" dirty="0" err="1"/>
              <a:t>olabilecektir.Bu</a:t>
            </a:r>
            <a:r>
              <a:rPr lang="tr-TR" altLang="tr-TR" dirty="0"/>
              <a:t> yeni teknolojinin özelliği parola veya PIN numarası yerine çalınamayan kaybolmayan veya yeniden oluşturulamayan </a:t>
            </a:r>
            <a:r>
              <a:rPr lang="tr-TR" altLang="tr-TR" dirty="0" err="1"/>
              <a:t>biyometrik</a:t>
            </a:r>
            <a:r>
              <a:rPr lang="tr-TR" altLang="tr-TR" dirty="0"/>
              <a:t> özelliğin kullanılmasıdır. Bir endüstri uzmanına göre, Kullanıcının erişim haklarına sahip olabilmek için onun parmağını kesmedikçe, </a:t>
            </a:r>
            <a:r>
              <a:rPr lang="tr-TR" altLang="tr-TR" dirty="0" err="1"/>
              <a:t>biyometrik</a:t>
            </a:r>
            <a:r>
              <a:rPr lang="tr-TR" altLang="tr-TR" dirty="0"/>
              <a:t> tanıma erişim kontrolü için mükemmel bir yöntemdir.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a:spLocks noGrp="1"/>
          </p:cNvSpPr>
          <p:nvPr>
            <p:ph type="title"/>
          </p:nvPr>
        </p:nvSpPr>
        <p:spPr/>
        <p:txBody>
          <a:bodyPr/>
          <a:lstStyle/>
          <a:p>
            <a:pPr>
              <a:defRPr/>
            </a:pPr>
            <a:r>
              <a:rPr lang="tr-TR" dirty="0"/>
              <a:t>BİYOMETRİK GÜVENLİK SİSTEMLERİ</a:t>
            </a:r>
          </a:p>
        </p:txBody>
      </p:sp>
      <p:sp>
        <p:nvSpPr>
          <p:cNvPr id="10242" name="2 İçerik Yer Tutucusu"/>
          <p:cNvSpPr>
            <a:spLocks noGrp="1"/>
          </p:cNvSpPr>
          <p:nvPr>
            <p:ph idx="1"/>
          </p:nvPr>
        </p:nvSpPr>
        <p:spPr/>
        <p:txBody>
          <a:bodyPr/>
          <a:lstStyle/>
          <a:p>
            <a:r>
              <a:rPr lang="tr-TR" altLang="tr-TR" dirty="0"/>
              <a:t>Tablo 8.1 ‘de ifade edildiği üzere </a:t>
            </a:r>
            <a:r>
              <a:rPr lang="tr-TR" altLang="tr-TR" dirty="0" err="1"/>
              <a:t>biyometrik</a:t>
            </a:r>
            <a:r>
              <a:rPr lang="tr-TR" altLang="tr-TR" dirty="0"/>
              <a:t> yöntemleri kullanmak için oldukça fazla seçenek </a:t>
            </a:r>
            <a:r>
              <a:rPr lang="tr-TR" altLang="tr-TR" dirty="0" err="1"/>
              <a:t>bulunmaktadır.Tablo</a:t>
            </a:r>
            <a:r>
              <a:rPr lang="tr-TR" altLang="tr-TR" dirty="0"/>
              <a:t> 8.1 ‘de verilmiş olan </a:t>
            </a:r>
            <a:r>
              <a:rPr lang="tr-TR" altLang="tr-TR" dirty="0" err="1"/>
              <a:t>biyometrik</a:t>
            </a:r>
            <a:r>
              <a:rPr lang="tr-TR" altLang="tr-TR" dirty="0"/>
              <a:t> yöntemler bugüne kadar kararlılığı test ve kabul edilmiş olan </a:t>
            </a:r>
            <a:r>
              <a:rPr lang="tr-TR" altLang="tr-TR" dirty="0" err="1"/>
              <a:t>yöntemlerdir.Bunlar</a:t>
            </a:r>
            <a:r>
              <a:rPr lang="tr-TR" altLang="tr-TR" dirty="0"/>
              <a:t> için daha doğru bir ifade kullanılması gerekirse bu yöntemler bilinen </a:t>
            </a:r>
            <a:r>
              <a:rPr lang="tr-TR" altLang="tr-TR" dirty="0" err="1"/>
              <a:t>biyometrik</a:t>
            </a:r>
            <a:r>
              <a:rPr lang="tr-TR" altLang="tr-TR" dirty="0"/>
              <a:t> </a:t>
            </a:r>
            <a:r>
              <a:rPr lang="tr-TR" altLang="tr-TR" dirty="0" err="1"/>
              <a:t>yöntemlerdir.Bu</a:t>
            </a:r>
            <a:r>
              <a:rPr lang="tr-TR" altLang="tr-TR" dirty="0"/>
              <a:t> yöntemlerin ötesinde halihazırda araştırma aşamasında olan bir çok </a:t>
            </a:r>
            <a:r>
              <a:rPr lang="tr-TR" altLang="tr-TR" dirty="0" err="1"/>
              <a:t>biyometrik</a:t>
            </a:r>
            <a:r>
              <a:rPr lang="tr-TR" altLang="tr-TR" dirty="0"/>
              <a:t> yöntemde </a:t>
            </a:r>
            <a:r>
              <a:rPr lang="tr-TR" altLang="tr-TR" dirty="0" err="1"/>
              <a:t>bulunmaktadır.Bunlar</a:t>
            </a:r>
            <a:r>
              <a:rPr lang="tr-TR" altLang="tr-TR" dirty="0"/>
              <a:t> arasında en dikkat çekici olanlarından birisi insanların kulak yapılarını algılayıp tanıyan </a:t>
            </a:r>
            <a:r>
              <a:rPr lang="tr-TR" altLang="tr-TR" dirty="0" err="1"/>
              <a:t>sistemlerdir.Bu</a:t>
            </a:r>
            <a:r>
              <a:rPr lang="tr-TR" altLang="tr-TR" dirty="0"/>
              <a:t> da göstermektedir ki insanların kendilerine has olan bütün uzuvları </a:t>
            </a:r>
            <a:r>
              <a:rPr lang="tr-TR" altLang="tr-TR" dirty="0" err="1"/>
              <a:t>biyometrik</a:t>
            </a:r>
            <a:r>
              <a:rPr lang="tr-TR" altLang="tr-TR" dirty="0"/>
              <a:t> tanımlayıcı olarak kullanılabilir. Bu da </a:t>
            </a:r>
            <a:r>
              <a:rPr lang="tr-TR" altLang="tr-TR" dirty="0" err="1"/>
              <a:t>biyometrik</a:t>
            </a:r>
            <a:r>
              <a:rPr lang="tr-TR" altLang="tr-TR" dirty="0"/>
              <a:t> sistemlerin ana amacını oluşturmaktadır.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a:t>BİYOMETRİK GÜVENLİK SİSTEMLERİ</a:t>
            </a: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1556792"/>
            <a:ext cx="7896225"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a:t>Biyometriğin</a:t>
            </a:r>
            <a:r>
              <a:rPr lang="tr-TR" dirty="0"/>
              <a:t> Tarihçesi</a:t>
            </a:r>
          </a:p>
        </p:txBody>
      </p:sp>
      <p:sp>
        <p:nvSpPr>
          <p:cNvPr id="12291" name="2 İçerik Yer Tutucusu"/>
          <p:cNvSpPr>
            <a:spLocks noGrp="1"/>
          </p:cNvSpPr>
          <p:nvPr>
            <p:ph idx="1"/>
          </p:nvPr>
        </p:nvSpPr>
        <p:spPr/>
        <p:txBody>
          <a:bodyPr/>
          <a:lstStyle/>
          <a:p>
            <a:r>
              <a:rPr lang="tr-TR" altLang="tr-TR" dirty="0"/>
              <a:t>Bugünün </a:t>
            </a:r>
            <a:r>
              <a:rPr lang="tr-TR" altLang="tr-TR" dirty="0" err="1"/>
              <a:t>biyometrik</a:t>
            </a:r>
            <a:r>
              <a:rPr lang="tr-TR" altLang="tr-TR" dirty="0"/>
              <a:t> tanıma süreçleri geçmişteki bazı yaygın </a:t>
            </a:r>
            <a:r>
              <a:rPr lang="tr-TR" altLang="tr-TR" dirty="0" err="1"/>
              <a:t>biyometrik</a:t>
            </a:r>
            <a:r>
              <a:rPr lang="tr-TR" altLang="tr-TR" dirty="0"/>
              <a:t> tekniklerinden türetilmiştir. Doğal olarak en yaygın olan ve suçluların tespitinde, çalışanların lisanslarında kullanılan parmak izidir. Bu süreç, yazılı kopya üzerinden manuel olarak haftalarca süren bir inceleme sonucunda bazen de yanlış sonuçlar vererek </a:t>
            </a:r>
            <a:r>
              <a:rPr lang="tr-TR" altLang="tr-TR" dirty="0" err="1"/>
              <a:t>gerçeklenirdi</a:t>
            </a:r>
            <a:r>
              <a:rPr lang="tr-TR" altLang="tr-TR" dirty="0"/>
              <a:t>. Bilgisayar teknolojisinin gelişmesiyle, bazı kuruluşlar, arşivlerini elektronik olarak tutmaya ve parmak izi eşleştirme sürecini daha hızlı ve doğru olarak yapmaya başladılar. Parmak izi tanıma sürecinin sonraki adımı sadece kişileri tanımak değil aynı zamanda belirli yerlere erişimlerini denetlemektir. Bu teknik ile birlikte </a:t>
            </a:r>
            <a:r>
              <a:rPr lang="tr-TR" altLang="tr-TR" dirty="0" err="1"/>
              <a:t>biyometrik</a:t>
            </a:r>
            <a:r>
              <a:rPr lang="tr-TR" altLang="tr-TR" dirty="0"/>
              <a:t> tanıma koddaki bilginin çözümlenmesiyle, kişilerin belirli yerlere girişlerini sağlayacak </a:t>
            </a:r>
            <a:r>
              <a:rPr lang="tr-TR" altLang="tr-TR" dirty="0" err="1"/>
              <a:t>biyometrik</a:t>
            </a:r>
            <a:r>
              <a:rPr lang="tr-TR" altLang="tr-TR" dirty="0"/>
              <a:t> parola olarak kullanılmaya başlamıştır.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a:t>Biyometrik</a:t>
            </a:r>
            <a:r>
              <a:rPr lang="tr-TR" dirty="0"/>
              <a:t> Tanıma Nasıl Çalışır?</a:t>
            </a:r>
          </a:p>
        </p:txBody>
      </p:sp>
      <p:sp>
        <p:nvSpPr>
          <p:cNvPr id="13315" name="2 İçerik Yer Tutucusu"/>
          <p:cNvSpPr>
            <a:spLocks noGrp="1"/>
          </p:cNvSpPr>
          <p:nvPr>
            <p:ph idx="1"/>
          </p:nvPr>
        </p:nvSpPr>
        <p:spPr/>
        <p:txBody>
          <a:bodyPr/>
          <a:lstStyle/>
          <a:p>
            <a:r>
              <a:rPr lang="tr-TR" altLang="tr-TR" dirty="0"/>
              <a:t>Tanıma, iletilen veya bir </a:t>
            </a:r>
            <a:r>
              <a:rPr lang="tr-TR" altLang="tr-TR" dirty="0" err="1"/>
              <a:t>veritabanında</a:t>
            </a:r>
            <a:r>
              <a:rPr lang="tr-TR" altLang="tr-TR" dirty="0"/>
              <a:t> saklanan bilginin anlaşılmasına yardım eden bir matematiksel süreçtir, ve bir kripto sistemini belirleyen üç ana faktör vardır, matematiksel süreç veya algoritmanın karmaşıklığı, mesajı anlamakta kullanılan tanıma özelliğinin uzunluğu, anahtar yönetimi olarak bilinen anahtarın emniyetli saklanması. </a:t>
            </a:r>
            <a:endParaRPr lang="tr-TR" altLang="tr-TR" dirty="0" smtClean="0"/>
          </a:p>
          <a:p>
            <a:r>
              <a:rPr lang="tr-TR" altLang="tr-TR" dirty="0" smtClean="0"/>
              <a:t>Algoritmanın </a:t>
            </a:r>
            <a:r>
              <a:rPr lang="tr-TR" altLang="tr-TR" dirty="0"/>
              <a:t>karmaşıklığı, ters işlem ile doğrudan bağıntısı olması nedeniyle önemlidir. Bazıları tanımanın bu alanının kolayca kırılabileceğini düşünür, bununla birlikte kripto sistemleri saldırılara karşı zafiyet olan en az bu üç faktörü içerecek şekilde iyi tasarlanır.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a:t>Biyometrik</a:t>
            </a:r>
            <a:r>
              <a:rPr lang="tr-TR" dirty="0"/>
              <a:t> Tanıma Nasıl Çalışır?</a:t>
            </a:r>
          </a:p>
        </p:txBody>
      </p:sp>
      <p:sp>
        <p:nvSpPr>
          <p:cNvPr id="14339" name="2 İçerik Yer Tutucusu"/>
          <p:cNvSpPr>
            <a:spLocks noGrp="1"/>
          </p:cNvSpPr>
          <p:nvPr>
            <p:ph idx="1"/>
          </p:nvPr>
        </p:nvSpPr>
        <p:spPr/>
        <p:txBody>
          <a:bodyPr>
            <a:normAutofit lnSpcReduction="10000"/>
          </a:bodyPr>
          <a:lstStyle/>
          <a:p>
            <a:r>
              <a:rPr lang="tr-TR" altLang="tr-TR" dirty="0"/>
              <a:t>Mesajı anlamakta kullanılan tanıma anahtarının uzunluğu, tanıma sürecinin ikinci en önemli parçasıdır. Daha kısa olan anahtarlar </a:t>
            </a:r>
            <a:r>
              <a:rPr lang="tr-TR" altLang="tr-TR" dirty="0" err="1"/>
              <a:t>brute</a:t>
            </a:r>
            <a:r>
              <a:rPr lang="tr-TR" altLang="tr-TR" dirty="0"/>
              <a:t> </a:t>
            </a:r>
            <a:r>
              <a:rPr lang="tr-TR" altLang="tr-TR" dirty="0" err="1"/>
              <a:t>force</a:t>
            </a:r>
            <a:r>
              <a:rPr lang="tr-TR" altLang="tr-TR" dirty="0"/>
              <a:t> saldırılarına karşı daha zayıftır. Bunun anlamı bir kişinin hesaba girebilmek için bütün mümkün parola kombinasyonlarını denemesi demektir.</a:t>
            </a:r>
          </a:p>
          <a:p>
            <a:r>
              <a:rPr lang="tr-TR" altLang="tr-TR" dirty="0"/>
              <a:t>Parola veya PIN numarası gibi </a:t>
            </a:r>
            <a:r>
              <a:rPr lang="tr-TR" altLang="tr-TR" dirty="0" err="1"/>
              <a:t>biyometrik</a:t>
            </a:r>
            <a:r>
              <a:rPr lang="tr-TR" altLang="tr-TR" dirty="0"/>
              <a:t> olmayan tanıma süreçlerinde, anahtarın uzunluğuna bağlı olarak enformasyon yetkisiz kişilerce erişilmeye karşı </a:t>
            </a:r>
            <a:r>
              <a:rPr lang="tr-TR" altLang="tr-TR" dirty="0" err="1"/>
              <a:t>güvensizdir.Örneğin</a:t>
            </a:r>
            <a:r>
              <a:rPr lang="tr-TR" altLang="tr-TR" dirty="0"/>
              <a:t> üç karakterlik bir şifre, mümkün olan </a:t>
            </a:r>
            <a:r>
              <a:rPr lang="tr-TR" altLang="tr-TR" dirty="0" err="1"/>
              <a:t>permutasyonlar</a:t>
            </a:r>
            <a:r>
              <a:rPr lang="tr-TR" altLang="tr-TR" dirty="0"/>
              <a:t> bakımından on karakter uzunluğundaki bir şifreye göre daha zayıftır. Mevcut bilgisayar gücü ile, 64 karakter uzunluğundaki bir anahtarın bulunabilmesi için gerekli </a:t>
            </a:r>
            <a:r>
              <a:rPr lang="tr-TR" altLang="tr-TR" dirty="0" err="1"/>
              <a:t>permutasyonlarının</a:t>
            </a:r>
            <a:r>
              <a:rPr lang="tr-TR" altLang="tr-TR" dirty="0"/>
              <a:t> hesabı dört yüz yıl alabilecektir </a:t>
            </a:r>
            <a:r>
              <a:rPr lang="tr-TR" altLang="tr-TR" dirty="0" err="1"/>
              <a:t>Biyometrik</a:t>
            </a:r>
            <a:r>
              <a:rPr lang="tr-TR" altLang="tr-TR" dirty="0"/>
              <a:t> tanıma, personel tanımlayıcısı ile normal anahtar karakterlerinin yerlerini değiştiren bir standart karakter uyuşturma yapar. Bu </a:t>
            </a:r>
            <a:r>
              <a:rPr lang="tr-TR" altLang="tr-TR" dirty="0" err="1"/>
              <a:t>biyometrik</a:t>
            </a:r>
            <a:r>
              <a:rPr lang="tr-TR" altLang="tr-TR" dirty="0"/>
              <a:t> anahtar olmadan veriye erişilemez.</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a:t>Biyometrik</a:t>
            </a:r>
            <a:r>
              <a:rPr lang="tr-TR" dirty="0"/>
              <a:t> Tanıma Nasıl Çalışır?</a:t>
            </a:r>
          </a:p>
        </p:txBody>
      </p:sp>
      <p:sp>
        <p:nvSpPr>
          <p:cNvPr id="15363" name="2 İçerik Yer Tutucusu"/>
          <p:cNvSpPr>
            <a:spLocks noGrp="1"/>
          </p:cNvSpPr>
          <p:nvPr>
            <p:ph idx="1"/>
          </p:nvPr>
        </p:nvSpPr>
        <p:spPr/>
        <p:txBody>
          <a:bodyPr/>
          <a:lstStyle/>
          <a:p>
            <a:r>
              <a:rPr lang="tr-TR" altLang="tr-TR" dirty="0" smtClean="0"/>
              <a:t>Anahtarların emniyetli olarak saklanması tanıma sürecinin en zayıf yönüdür. En kolay olarak gözüken saklama süreci en zor işlemdir çünkü parola veya PIN numarası kaybolabilir veya çalınabilir. İyi tanıma özelliği çok uzun olan ve hatırlanamayan parolaların, kağıtta akıllı kartlarda, veya disketlerde saklanarak yetkisiz kişilerin erişiminin önlenmesidir. </a:t>
            </a:r>
            <a:r>
              <a:rPr lang="tr-TR" altLang="tr-TR" dirty="0" err="1" smtClean="0"/>
              <a:t>Biyometrik</a:t>
            </a:r>
            <a:r>
              <a:rPr lang="tr-TR" altLang="tr-TR" dirty="0" smtClean="0"/>
              <a:t> tanıma sistemleri anahtarın kaybetme veya çalınma olmadan taşınmasını mümkün kılar.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397</TotalTime>
  <Words>759</Words>
  <Application>Microsoft Office PowerPoint</Application>
  <PresentationFormat>Geniş ekran</PresentationFormat>
  <Paragraphs>42</Paragraphs>
  <Slides>13</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Rage Italic</vt:lpstr>
      <vt:lpstr>Times New Roman</vt:lpstr>
      <vt:lpstr>Wingdings</vt:lpstr>
      <vt:lpstr>NMYO</vt:lpstr>
      <vt:lpstr> Biyometrik Güvenlik Araçları</vt:lpstr>
      <vt:lpstr>Konu Başlıkları</vt:lpstr>
      <vt:lpstr>BİYOMETRİK GÜVENLİK SİSTEMLERİ</vt:lpstr>
      <vt:lpstr>BİYOMETRİK GÜVENLİK SİSTEMLERİ</vt:lpstr>
      <vt:lpstr>BİYOMETRİK GÜVENLİK SİSTEMLERİ</vt:lpstr>
      <vt:lpstr>Biyometriğin Tarihçesi</vt:lpstr>
      <vt:lpstr>Biyometrik Tanıma Nasıl Çalışır?</vt:lpstr>
      <vt:lpstr>Biyometrik Tanıma Nasıl Çalışır?</vt:lpstr>
      <vt:lpstr>Biyometrik Tanıma Nasıl Çalışır?</vt:lpstr>
      <vt:lpstr>Örüntü Tanıma Teknikleri</vt:lpstr>
      <vt:lpstr>Örüntü Tanıma Teknikleri</vt:lpstr>
      <vt:lpstr>Sorular</vt:lpstr>
      <vt:lpstr>Kaynaklar</vt:lpstr>
    </vt:vector>
  </TitlesOfParts>
  <Company>itu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
  <cp:lastModifiedBy>Ufuk Tanyeri</cp:lastModifiedBy>
  <cp:revision>100</cp:revision>
  <dcterms:created xsi:type="dcterms:W3CDTF">2004-04-05T22:16:35Z</dcterms:created>
  <dcterms:modified xsi:type="dcterms:W3CDTF">2020-02-06T18:40:26Z</dcterms:modified>
</cp:coreProperties>
</file>