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68" r:id="rId3"/>
    <p:sldId id="269" r:id="rId4"/>
    <p:sldId id="270" r:id="rId5"/>
    <p:sldId id="271" r:id="rId6"/>
    <p:sldId id="272" r:id="rId7"/>
    <p:sldId id="273" r:id="rId8"/>
    <p:sldId id="274" r:id="rId9"/>
    <p:sldId id="275" r:id="rId10"/>
    <p:sldId id="27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70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94B46-6D86-47A4-AE76-6017C0C2F9B9}" type="datetimeFigureOut">
              <a:rPr lang="tr-TR" smtClean="0"/>
              <a:t>16.02.2018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A3E816-EAF6-4B27-A46A-265D602A7304}" type="slidenum">
              <a:rPr lang="tr-TR" smtClean="0"/>
              <a:t>‹#›</a:t>
            </a:fld>
            <a:endParaRPr lang="tr-TR"/>
          </a:p>
        </p:txBody>
      </p:sp>
    </p:spTree>
    <p:extLst>
      <p:ext uri="{BB962C8B-B14F-4D97-AF65-F5344CB8AC3E}">
        <p14:creationId xmlns:p14="http://schemas.microsoft.com/office/powerpoint/2010/main" val="365123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tr-TR" smtClean="0"/>
              <a:t>Asıl başlık stili için tıklatın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white"/>
        <p:txBody>
          <a:bodyPr/>
          <a:lstStyle/>
          <a:p>
            <a:fld id="{B55F3D52-6AAD-4110-984B-0F72BB199C7E}" type="datetimeFigureOut">
              <a:rPr lang="tr-TR" smtClean="0"/>
              <a:t>16.02.2018</a:t>
            </a:fld>
            <a:endParaRPr lang="tr-TR"/>
          </a:p>
        </p:txBody>
      </p:sp>
      <p:sp>
        <p:nvSpPr>
          <p:cNvPr id="5" name="Footer Placeholder 4"/>
          <p:cNvSpPr>
            <a:spLocks noGrp="1"/>
          </p:cNvSpPr>
          <p:nvPr>
            <p:ph type="ftr" sz="quarter" idx="11"/>
          </p:nvPr>
        </p:nvSpPr>
        <p:spPr bwMode="white"/>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55F3D52-6AAD-4110-984B-0F72BB199C7E}" type="datetimeFigureOut">
              <a:rPr lang="tr-TR" smtClean="0"/>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55F3D52-6AAD-4110-984B-0F72BB199C7E}" type="datetimeFigureOut">
              <a:rPr lang="tr-TR" smtClean="0"/>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5F3D52-6AAD-4110-984B-0F72BB199C7E}" type="datetimeFigureOut">
              <a:rPr lang="tr-TR" smtClean="0"/>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B55F3D52-6AAD-4110-984B-0F72BB199C7E}" type="datetimeFigureOut">
              <a:rPr lang="tr-TR" smtClean="0"/>
              <a:t>16.02.2018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12" name="Content Placeholder 11"/>
          <p:cNvSpPr>
            <a:spLocks noGrp="1"/>
          </p:cNvSpPr>
          <p:nvPr>
            <p:ph sz="quarter" idx="14"/>
          </p:nvPr>
        </p:nvSpPr>
        <p:spPr>
          <a:xfrm>
            <a:off x="4648200" y="2438400"/>
            <a:ext cx="3124200" cy="3124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B55F3D52-6AAD-4110-984B-0F72BB199C7E}" type="datetimeFigureOut">
              <a:rPr lang="tr-TR" smtClean="0"/>
              <a:t>16.02.2018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B55F3D52-6AAD-4110-984B-0F72BB199C7E}" type="datetimeFigureOut">
              <a:rPr lang="tr-TR" smtClean="0"/>
              <a:t>16.02.2018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A5D156-37C0-4A65-9F99-B6D9F9493670}" type="slidenum">
              <a:rPr lang="tr-TR" smtClean="0"/>
              <a:t>‹#›</a:t>
            </a:fld>
            <a:endParaRPr lang="tr-T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5F3D52-6AAD-4110-984B-0F72BB199C7E}" type="datetimeFigureOut">
              <a:rPr lang="tr-TR" smtClean="0"/>
              <a:t>16.02.2018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16.02.2018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
        <p:nvSpPr>
          <p:cNvPr id="9" name="Content Placeholder 8"/>
          <p:cNvSpPr>
            <a:spLocks noGrp="1"/>
          </p:cNvSpPr>
          <p:nvPr>
            <p:ph sz="quarter" idx="13"/>
          </p:nvPr>
        </p:nvSpPr>
        <p:spPr>
          <a:xfrm>
            <a:off x="1371600" y="1676400"/>
            <a:ext cx="3276600" cy="3505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tr-TR" smtClean="0"/>
              <a:t>Asıl başlık stili için tıklatın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55F3D52-6AAD-4110-984B-0F72BB199C7E}" type="datetimeFigureOut">
              <a:rPr lang="tr-TR" smtClean="0"/>
              <a:t>16.02.2018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A5D156-37C0-4A65-9F99-B6D9F949367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55F3D52-6AAD-4110-984B-0F72BB199C7E}" type="datetimeFigureOut">
              <a:rPr lang="tr-TR" smtClean="0"/>
              <a:t>16.02.2018</a:t>
            </a:fld>
            <a:endParaRPr lang="tr-T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tr-T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A5D156-37C0-4A65-9F99-B6D9F949367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r>
              <a:rPr lang="tr-TR" sz="4000" dirty="0" smtClean="0">
                <a:latin typeface="Garamond" panose="02020404030301010803" pitchFamily="18" charset="0"/>
              </a:rPr>
              <a:t>ULS234 </a:t>
            </a:r>
            <a:br>
              <a:rPr lang="tr-TR" sz="4000" dirty="0" smtClean="0">
                <a:latin typeface="Garamond" panose="02020404030301010803" pitchFamily="18" charset="0"/>
              </a:rPr>
            </a:br>
            <a:r>
              <a:rPr lang="tr-TR" sz="4000" dirty="0" err="1" smtClean="0">
                <a:latin typeface="Garamond" panose="02020404030301010803" pitchFamily="18" charset="0"/>
              </a:rPr>
              <a:t>UluslararasI</a:t>
            </a:r>
            <a:r>
              <a:rPr lang="tr-TR" sz="4000" dirty="0" smtClean="0">
                <a:latin typeface="Garamond" panose="02020404030301010803" pitchFamily="18" charset="0"/>
              </a:rPr>
              <a:t> </a:t>
            </a:r>
            <a:r>
              <a:rPr lang="tr-TR" sz="4000" dirty="0" err="1" smtClean="0">
                <a:latin typeface="Garamond" panose="02020404030301010803" pitchFamily="18" charset="0"/>
              </a:rPr>
              <a:t>Polİtİka</a:t>
            </a:r>
            <a:r>
              <a:rPr lang="tr-TR" sz="4000" dirty="0" smtClean="0">
                <a:latin typeface="Garamond" panose="02020404030301010803" pitchFamily="18" charset="0"/>
              </a:rPr>
              <a:t>-II</a:t>
            </a:r>
            <a:endParaRPr lang="tr-TR" sz="4000" dirty="0">
              <a:latin typeface="Garamond" panose="02020404030301010803" pitchFamily="18" charset="0"/>
            </a:endParaRPr>
          </a:p>
        </p:txBody>
      </p:sp>
      <p:sp>
        <p:nvSpPr>
          <p:cNvPr id="3" name="Alt Başlık 2"/>
          <p:cNvSpPr>
            <a:spLocks noGrp="1"/>
          </p:cNvSpPr>
          <p:nvPr>
            <p:ph type="subTitle" idx="1"/>
          </p:nvPr>
        </p:nvSpPr>
        <p:spPr>
          <a:xfrm>
            <a:off x="1371600" y="4149080"/>
            <a:ext cx="6400800" cy="1489720"/>
          </a:xfrm>
        </p:spPr>
        <p:txBody>
          <a:bodyPr>
            <a:normAutofit/>
          </a:bodyPr>
          <a:lstStyle/>
          <a:p>
            <a:r>
              <a:rPr lang="tr-TR" sz="2000" i="0" dirty="0" smtClean="0">
                <a:latin typeface="Garamond" panose="02020404030301010803" pitchFamily="18" charset="0"/>
              </a:rPr>
              <a:t>Atay Akdevelioğlu</a:t>
            </a:r>
          </a:p>
          <a:p>
            <a:r>
              <a:rPr lang="tr-TR" sz="2000" i="0" dirty="0" smtClean="0">
                <a:latin typeface="Garamond" panose="02020404030301010803" pitchFamily="18" charset="0"/>
              </a:rPr>
              <a:t>Ankara Ü. Siyasal Bilgiler F.</a:t>
            </a:r>
          </a:p>
        </p:txBody>
      </p:sp>
    </p:spTree>
    <p:extLst>
      <p:ext uri="{BB962C8B-B14F-4D97-AF65-F5344CB8AC3E}">
        <p14:creationId xmlns:p14="http://schemas.microsoft.com/office/powerpoint/2010/main" val="1454910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Çevre</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Gelişmiş ülkeler iklim değişikliğiyle mücadelede temel sorumluluğu üstlenmeli midir?</a:t>
            </a:r>
          </a:p>
          <a:p>
            <a:r>
              <a:rPr lang="tr-TR" sz="1400" dirty="0" smtClean="0"/>
              <a:t>Sera gazı salınımı hedefleri </a:t>
            </a:r>
            <a:r>
              <a:rPr lang="tr-TR" sz="1400" dirty="0" smtClean="0"/>
              <a:t>kişibaşı </a:t>
            </a:r>
            <a:r>
              <a:rPr lang="tr-TR" sz="1400" dirty="0" smtClean="0"/>
              <a:t>olarak mı belirlenmelidir?</a:t>
            </a:r>
          </a:p>
          <a:p>
            <a:r>
              <a:rPr lang="tr-TR" sz="1400" dirty="0" smtClean="0"/>
              <a:t>Kaynak güvenliğiyle ilgili kaygılar, her zaman iklim değişikliyle ilgili kaygılarla çatışmakta mıdır?</a:t>
            </a:r>
          </a:p>
          <a:p>
            <a:r>
              <a:rPr lang="tr-TR" sz="1400" dirty="0" smtClean="0"/>
              <a:t>Doğal kaynaklar ne derece ‘‘lanet’’ olarak ortaya çıkmaktadır?</a:t>
            </a:r>
            <a:endParaRPr lang="tr-TR" sz="1400" dirty="0"/>
          </a:p>
        </p:txBody>
      </p:sp>
    </p:spTree>
    <p:extLst>
      <p:ext uri="{BB962C8B-B14F-4D97-AF65-F5344CB8AC3E}">
        <p14:creationId xmlns:p14="http://schemas.microsoft.com/office/powerpoint/2010/main" val="387464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4000" dirty="0" smtClean="0"/>
              <a:t>V. </a:t>
            </a:r>
            <a:r>
              <a:rPr lang="tr-TR" sz="4000" dirty="0"/>
              <a:t>hafta</a:t>
            </a:r>
          </a:p>
        </p:txBody>
      </p:sp>
      <p:sp>
        <p:nvSpPr>
          <p:cNvPr id="3" name="İçerik Yer Tutucusu 2"/>
          <p:cNvSpPr>
            <a:spLocks noGrp="1"/>
          </p:cNvSpPr>
          <p:nvPr>
            <p:ph idx="1"/>
          </p:nvPr>
        </p:nvSpPr>
        <p:spPr/>
        <p:txBody>
          <a:bodyPr>
            <a:normAutofit/>
          </a:bodyPr>
          <a:lstStyle/>
          <a:p>
            <a:pPr indent="0" algn="ctr">
              <a:buNone/>
            </a:pPr>
            <a:endParaRPr lang="tr-TR" sz="1000" dirty="0" smtClean="0"/>
          </a:p>
          <a:p>
            <a:pPr indent="0" algn="ctr">
              <a:buNone/>
            </a:pPr>
            <a:r>
              <a:rPr lang="tr-TR" sz="3600" dirty="0" smtClean="0"/>
              <a:t>ULUSLARARASI </a:t>
            </a:r>
            <a:r>
              <a:rPr lang="tr-TR" sz="3600" dirty="0"/>
              <a:t>POLİTİKADA </a:t>
            </a:r>
          </a:p>
          <a:p>
            <a:pPr indent="0" algn="ctr">
              <a:buNone/>
            </a:pPr>
            <a:r>
              <a:rPr lang="tr-TR" sz="3600" dirty="0" smtClean="0"/>
              <a:t>ÇEVRE</a:t>
            </a:r>
          </a:p>
          <a:p>
            <a:pPr indent="0" algn="ctr">
              <a:buNone/>
            </a:pPr>
            <a:endParaRPr lang="tr-TR" sz="1500" dirty="0" smtClean="0"/>
          </a:p>
          <a:p>
            <a:pPr indent="0">
              <a:lnSpc>
                <a:spcPct val="100000"/>
              </a:lnSpc>
              <a:spcBef>
                <a:spcPts val="0"/>
              </a:spcBef>
              <a:buNone/>
            </a:pPr>
            <a:r>
              <a:rPr lang="tr-TR" sz="1200" dirty="0" smtClean="0"/>
              <a:t>Zorunlu </a:t>
            </a:r>
            <a:r>
              <a:rPr lang="tr-TR" sz="1200" dirty="0"/>
              <a:t>Okuma: Andrew Heywood, </a:t>
            </a:r>
            <a:r>
              <a:rPr lang="tr-TR" sz="1200" dirty="0" smtClean="0"/>
              <a:t>‘‘16. </a:t>
            </a:r>
            <a:r>
              <a:rPr lang="tr-TR" sz="1200" dirty="0"/>
              <a:t>Bölüm: </a:t>
            </a:r>
            <a:r>
              <a:rPr lang="tr-TR" sz="1200" dirty="0" smtClean="0"/>
              <a:t>Küresel Çevre Sorunları’’, </a:t>
            </a:r>
            <a:r>
              <a:rPr lang="tr-TR" sz="1200" i="1" dirty="0"/>
              <a:t>Küresel </a:t>
            </a:r>
            <a:r>
              <a:rPr lang="tr-TR" sz="1200" i="1" dirty="0" smtClean="0"/>
              <a:t>Siyaset</a:t>
            </a:r>
            <a:r>
              <a:rPr lang="tr-TR" sz="1200" dirty="0"/>
              <a:t>, </a:t>
            </a:r>
            <a:endParaRPr lang="tr-TR" sz="1200" dirty="0" smtClean="0"/>
          </a:p>
          <a:p>
            <a:pPr indent="0">
              <a:lnSpc>
                <a:spcPct val="100000"/>
              </a:lnSpc>
              <a:spcBef>
                <a:spcPts val="0"/>
              </a:spcBef>
              <a:buNone/>
            </a:pPr>
            <a:r>
              <a:rPr lang="tr-TR" sz="1200" dirty="0"/>
              <a:t> </a:t>
            </a:r>
            <a:r>
              <a:rPr lang="tr-TR" sz="1200" dirty="0" smtClean="0"/>
              <a:t>                           çev</a:t>
            </a:r>
            <a:r>
              <a:rPr lang="tr-TR" sz="1200" dirty="0"/>
              <a:t>. N. Uslu ve H. Özdemir, Ankara, Adres Yayınları, 2013, s. </a:t>
            </a:r>
            <a:r>
              <a:rPr lang="tr-TR" sz="1200" dirty="0" smtClean="0"/>
              <a:t>455-486.</a:t>
            </a:r>
            <a:endParaRPr lang="tr-TR" sz="1200" dirty="0"/>
          </a:p>
          <a:p>
            <a:endParaRPr lang="tr-TR" dirty="0"/>
          </a:p>
        </p:txBody>
      </p:sp>
    </p:spTree>
    <p:extLst>
      <p:ext uri="{BB962C8B-B14F-4D97-AF65-F5344CB8AC3E}">
        <p14:creationId xmlns:p14="http://schemas.microsoft.com/office/powerpoint/2010/main" val="3099046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indent="0"/>
            <a:r>
              <a:rPr lang="tr-TR" sz="1800" cap="none" dirty="0" smtClean="0"/>
              <a:t>Uluslararası Politikada Çevre</a:t>
            </a:r>
            <a:r>
              <a:rPr lang="tr-TR" sz="1800" dirty="0"/>
              <a:t/>
            </a:r>
            <a:br>
              <a:rPr lang="tr-TR" sz="1800" dirty="0"/>
            </a:br>
            <a:r>
              <a:rPr lang="tr-TR" sz="1800" cap="none" dirty="0" smtClean="0"/>
              <a:t>Kavramlar</a:t>
            </a:r>
            <a:endParaRPr lang="tr-TR" sz="1800" cap="none" dirty="0"/>
          </a:p>
        </p:txBody>
      </p:sp>
      <p:sp>
        <p:nvSpPr>
          <p:cNvPr id="3" name="İçerik Yer Tutucusu 2"/>
          <p:cNvSpPr>
            <a:spLocks noGrp="1"/>
          </p:cNvSpPr>
          <p:nvPr>
            <p:ph idx="1"/>
          </p:nvPr>
        </p:nvSpPr>
        <p:spPr/>
        <p:txBody>
          <a:bodyPr>
            <a:normAutofit lnSpcReduction="10000"/>
          </a:bodyPr>
          <a:lstStyle/>
          <a:p>
            <a:r>
              <a:rPr lang="tr-TR" sz="1400" dirty="0" smtClean="0"/>
              <a:t>Ekoloji: Canlıların organik ve inorganik çevreleriyle ilişkilerinin tümünün araştırılmasıdır ve biyolojinin içinde yer alır. Bitkiler ve hayvanlar, hem canlı hem de cansız unsurlardan oluşan ve kendi kendini düzenleyen (homeostaz) doğal sistemler (ekosistemler) aracılığıyla varlıklarını sürdürürler. Tarla, gölet, orman vs. </a:t>
            </a:r>
            <a:r>
              <a:rPr lang="tr-TR" sz="1400" dirty="0" smtClean="0"/>
              <a:t>b</a:t>
            </a:r>
            <a:r>
              <a:rPr lang="tr-TR" sz="1400" dirty="0" smtClean="0"/>
              <a:t>asit ekosistem örnekleridir.</a:t>
            </a:r>
          </a:p>
          <a:p>
            <a:r>
              <a:rPr lang="tr-TR" sz="1400" dirty="0" smtClean="0"/>
              <a:t>Çevrecilik: Doğanın cansız dünya yanında bütün insanları ve diğer canlıları içeren birbirine bağlanmış bir bütün oluşturduğu inancına dayanan siyasi ideolojidir.</a:t>
            </a:r>
          </a:p>
          <a:p>
            <a:r>
              <a:rPr lang="tr-TR" sz="1400" dirty="0" smtClean="0"/>
              <a:t>Fosil yakıt: Gömülü ölü organizmaların karbon açısından zenginleştiren çürümeleri sonucunda </a:t>
            </a:r>
            <a:r>
              <a:rPr lang="tr-TR" sz="1400" dirty="0"/>
              <a:t>oluşan </a:t>
            </a:r>
            <a:r>
              <a:rPr lang="tr-TR" sz="1400" dirty="0" smtClean="0"/>
              <a:t>petrol</a:t>
            </a:r>
            <a:r>
              <a:rPr lang="tr-TR" sz="1400" dirty="0"/>
              <a:t>, doğalgaz ve kömür </a:t>
            </a:r>
            <a:r>
              <a:rPr lang="tr-TR" sz="1400" dirty="0" smtClean="0"/>
              <a:t>gibi </a:t>
            </a:r>
            <a:r>
              <a:rPr lang="tr-TR" sz="1400" dirty="0" smtClean="0"/>
              <a:t>yakıtlardır. </a:t>
            </a:r>
            <a:endParaRPr lang="tr-TR" sz="1400" dirty="0" smtClean="0"/>
          </a:p>
        </p:txBody>
      </p:sp>
    </p:spTree>
    <p:extLst>
      <p:ext uri="{BB962C8B-B14F-4D97-AF65-F5344CB8AC3E}">
        <p14:creationId xmlns:p14="http://schemas.microsoft.com/office/powerpoint/2010/main" val="153419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Çevre</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smtClean="0"/>
              <a:t>Entropi: Bütün kapalı sistemlerin er veya geç kaçınılmaz şekilde sergilediği çürüme veya dağılma eğilimidir.</a:t>
            </a:r>
          </a:p>
          <a:p>
            <a:r>
              <a:rPr lang="tr-TR" sz="1400" dirty="0" smtClean="0"/>
              <a:t>Asit yağmuru: Fosil yakıtların yakılması yoluyla atmosfere karışmış olan sülfürik, nitrik ve diğer asitleri içeren yağmurdur.</a:t>
            </a:r>
          </a:p>
          <a:p>
            <a:r>
              <a:rPr lang="tr-TR" sz="1400" dirty="0" smtClean="0"/>
              <a:t>Ozon tükenmesi: Dünyanın stratosfer tabakasındaki toplam ozozn miktarının azalmasıdır. Özellikle, Antartika üzerinde ozon deliği oluşmuştur.</a:t>
            </a:r>
          </a:p>
          <a:p>
            <a:r>
              <a:rPr lang="tr-TR" sz="1400" dirty="0" smtClean="0"/>
              <a:t>Sera gazları: Dünyanın atmosferinin alt tabakasına ısı hapseden, karbondioksit, su buharı, metan, nitröz oksit ve ozon gibi gazlardır.</a:t>
            </a:r>
          </a:p>
        </p:txBody>
      </p:sp>
    </p:spTree>
    <p:extLst>
      <p:ext uri="{BB962C8B-B14F-4D97-AF65-F5344CB8AC3E}">
        <p14:creationId xmlns:p14="http://schemas.microsoft.com/office/powerpoint/2010/main" val="417512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Çevre</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fontScale="92500" lnSpcReduction="20000"/>
          </a:bodyPr>
          <a:lstStyle/>
          <a:p>
            <a:r>
              <a:rPr lang="tr-TR" sz="1500" dirty="0" smtClean="0"/>
              <a:t>Antroposantrizm: İnsan ihtiyaçlarının ve çıkarlarının ahlaki ve felsefi olarak daha önemli olduğu inancıdır. </a:t>
            </a:r>
          </a:p>
          <a:p>
            <a:r>
              <a:rPr lang="tr-TR" sz="1500" dirty="0" smtClean="0"/>
              <a:t>Kaldırma kapasitesi: Mevcut gıda ürünleri, yaşam ortamı, su ve gereklilikler çerçevesinde bir ekositemin besleyebileceği en fazla canlı miktarıdır.</a:t>
            </a:r>
          </a:p>
          <a:p>
            <a:r>
              <a:rPr lang="tr-TR" sz="1500" dirty="0" smtClean="0"/>
              <a:t>Küresel ortak mallar: Sahip olunmayan ve dolayısıyla ulusal yargı yetkisinin dışında kalan alanlar ve doğal kaynaklardır. Atmosfer, okyanuslar ve tartışmalı da olsa Antarktika örnek verilebilir.</a:t>
            </a:r>
          </a:p>
          <a:p>
            <a:r>
              <a:rPr lang="tr-TR" sz="1500" dirty="0" smtClean="0"/>
              <a:t>Yüzeysel ekoloji: Ekolojinin insan ihtiyaçları ve amaçlarıyla ilgili ortaya kyduğu dersleri dikkate alan ve sürdürülebilirlik ve koruma gibi değerlerle ilişkili olan çevreci ideolojik perspektifitir.</a:t>
            </a:r>
            <a:endParaRPr lang="tr-TR" sz="1500" dirty="0"/>
          </a:p>
          <a:p>
            <a:endParaRPr lang="tr-TR" sz="1400" dirty="0"/>
          </a:p>
        </p:txBody>
      </p:sp>
    </p:spTree>
    <p:extLst>
      <p:ext uri="{BB962C8B-B14F-4D97-AF65-F5344CB8AC3E}">
        <p14:creationId xmlns:p14="http://schemas.microsoft.com/office/powerpoint/2010/main" val="313465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Çevre</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lnSpcReduction="10000"/>
          </a:bodyPr>
          <a:lstStyle/>
          <a:p>
            <a:r>
              <a:rPr lang="tr-TR" sz="1400" dirty="0" smtClean="0"/>
              <a:t>Dışsallık: Ekonomik faaliyetlerin ganiş kapsamlı etki doğuran, fakat bir şirketin bilançosunda gösterilmeyen veya ülkenin GSMH’sinin bir parçasını oluşturmayan maliyetleridir.</a:t>
            </a:r>
          </a:p>
          <a:p>
            <a:r>
              <a:rPr lang="tr-TR" sz="1400" dirty="0" smtClean="0"/>
              <a:t>Sürdürülebilirlik: Bir sistemin belli bir dönemde sağlıklı olan durumunu ve varlığını devam ettirmesi kapasitesidir.</a:t>
            </a:r>
          </a:p>
          <a:p>
            <a:r>
              <a:rPr lang="tr-TR" sz="1400" dirty="0" smtClean="0"/>
              <a:t>Faydacılık: İyiyi zevk veya mutlulukla eş tutan ve en fazla sayıda en fazla mutluluğa erişmeyi hedeflayen ahlaki felsefedir.</a:t>
            </a:r>
          </a:p>
          <a:p>
            <a:r>
              <a:rPr lang="tr-TR" sz="1400" dirty="0" smtClean="0"/>
              <a:t>Metalaştırma: Herhangi bir şeyi sadece ekonomik değerleri olan, alınabilen ve satılabilen bir mala dönüştürmektir.</a:t>
            </a:r>
            <a:endParaRPr lang="tr-TR" sz="1400" dirty="0"/>
          </a:p>
        </p:txBody>
      </p:sp>
    </p:spTree>
    <p:extLst>
      <p:ext uri="{BB962C8B-B14F-4D97-AF65-F5344CB8AC3E}">
        <p14:creationId xmlns:p14="http://schemas.microsoft.com/office/powerpoint/2010/main" val="3625117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Çevre</a:t>
            </a:r>
            <a:r>
              <a:rPr lang="tr-TR" sz="1800" dirty="0"/>
              <a:t/>
            </a:r>
            <a:br>
              <a:rPr lang="tr-TR" sz="1800" dirty="0"/>
            </a:br>
            <a:r>
              <a:rPr lang="tr-TR" sz="1800" cap="none" dirty="0"/>
              <a:t>Kavramlar</a:t>
            </a:r>
            <a:endParaRPr lang="tr-TR" sz="1800" dirty="0"/>
          </a:p>
        </p:txBody>
      </p:sp>
      <p:sp>
        <p:nvSpPr>
          <p:cNvPr id="3" name="İçerik Yer Tutucusu 2"/>
          <p:cNvSpPr>
            <a:spLocks noGrp="1"/>
          </p:cNvSpPr>
          <p:nvPr>
            <p:ph idx="1"/>
          </p:nvPr>
        </p:nvSpPr>
        <p:spPr/>
        <p:txBody>
          <a:bodyPr>
            <a:normAutofit/>
          </a:bodyPr>
          <a:lstStyle/>
          <a:p>
            <a:r>
              <a:rPr lang="tr-TR" sz="1400" dirty="0"/>
              <a:t>Ekolojik kapsama </a:t>
            </a:r>
            <a:r>
              <a:rPr lang="tr-TR" sz="1400" dirty="0" smtClean="0"/>
              <a:t>alanı</a:t>
            </a:r>
            <a:r>
              <a:rPr lang="tr-TR" sz="1400" dirty="0"/>
              <a:t>: </a:t>
            </a:r>
            <a:r>
              <a:rPr lang="tr-TR" sz="1400" dirty="0" smtClean="0"/>
              <a:t>Bir insanın tüketimi için gerekli olan doğal kaynakları sağlama ve onun atıklarını soığurma bakımında ihtiyaç duyulan biyolojik olarak verimli arazinin genişliğine dayandırılan bir ekolojik kapasite ölçme birimidir.</a:t>
            </a:r>
          </a:p>
          <a:p>
            <a:r>
              <a:rPr lang="tr-TR" sz="1400" dirty="0" smtClean="0"/>
              <a:t>Çevre vergileri: Bireyleri veya şirketleri, örneğin ortaya çıkardıkları atıklar, neden oldukları kirlilik, ortaya çıkardıkları gaz salınımları veya tükettikleri sınırlı kaynaklar çerçevesinde celandıran vergileridir.</a:t>
            </a:r>
          </a:p>
          <a:p>
            <a:r>
              <a:rPr lang="tr-TR" sz="1400" dirty="0" smtClean="0"/>
              <a:t>Sosyal ekoloji: Ekolojik ilkelerin sosyal örgütlenmeye uygulanması gerektiği fikridir. İlk olarak, çevreci anarşistler tarafından kullanılmışıtr.</a:t>
            </a:r>
          </a:p>
          <a:p>
            <a:endParaRPr lang="tr-TR" sz="1400" dirty="0"/>
          </a:p>
        </p:txBody>
      </p:sp>
    </p:spTree>
    <p:extLst>
      <p:ext uri="{BB962C8B-B14F-4D97-AF65-F5344CB8AC3E}">
        <p14:creationId xmlns:p14="http://schemas.microsoft.com/office/powerpoint/2010/main" val="303809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2000" cap="none" dirty="0"/>
              <a:t>Uluslararası Politikada Çevre</a:t>
            </a:r>
            <a:r>
              <a:rPr lang="tr-TR" sz="2000" dirty="0"/>
              <a:t/>
            </a:r>
            <a:br>
              <a:rPr lang="tr-TR" sz="2000" dirty="0"/>
            </a:br>
            <a:r>
              <a:rPr lang="tr-TR" sz="2000" cap="none" dirty="0"/>
              <a:t>Kavramlar</a:t>
            </a:r>
            <a:endParaRPr lang="tr-TR" sz="2000" dirty="0"/>
          </a:p>
        </p:txBody>
      </p:sp>
      <p:sp>
        <p:nvSpPr>
          <p:cNvPr id="3" name="İçerik Yer Tutucusu 2"/>
          <p:cNvSpPr>
            <a:spLocks noGrp="1"/>
          </p:cNvSpPr>
          <p:nvPr>
            <p:ph idx="1"/>
          </p:nvPr>
        </p:nvSpPr>
        <p:spPr/>
        <p:txBody>
          <a:bodyPr>
            <a:normAutofit lnSpcReduction="10000"/>
          </a:bodyPr>
          <a:lstStyle/>
          <a:p>
            <a:r>
              <a:rPr lang="tr-TR" sz="1400" dirty="0" smtClean="0"/>
              <a:t>Derin ekoloji: İnsan merkezliliği reddeden ve doğanın korumasına öncelik veren çevreci bir ideolojik yaklaşımdır. Biyo-çeşitlilik ve özerklik gibi kavramlarla ilişkilendirilmiştir. </a:t>
            </a:r>
          </a:p>
          <a:p>
            <a:r>
              <a:rPr lang="tr-TR" sz="1400" dirty="0" smtClean="0"/>
              <a:t>Çevre merkezlilik: İnsani amaçlara ulaşılmasından çok ekolojik dengenin korunmasına öncelik veren teorik yaklaşımdır.</a:t>
            </a:r>
          </a:p>
          <a:p>
            <a:r>
              <a:rPr lang="tr-TR" sz="1400" dirty="0" smtClean="0"/>
              <a:t>Yaşam merkezli eşitlik: Ekosferde yaşayan bütün organizmaların ve varlıkların eşit ahlakî değere sahip olduğu ve birbirleriyle ilişkili bir bütünün parçası oldukları ilkesidir.</a:t>
            </a:r>
          </a:p>
          <a:p>
            <a:r>
              <a:rPr lang="tr-TR" sz="1400" dirty="0" smtClean="0"/>
              <a:t>Salınım ticareti: Kyoto Protokolü’ne taraf olan devletlere genel salınım hedefleri içinde kalarak birbirlerine salınım alıp satmalarına izin veren mekanizmadır.</a:t>
            </a:r>
            <a:endParaRPr lang="tr-TR" sz="1400" dirty="0"/>
          </a:p>
        </p:txBody>
      </p:sp>
    </p:spTree>
    <p:extLst>
      <p:ext uri="{BB962C8B-B14F-4D97-AF65-F5344CB8AC3E}">
        <p14:creationId xmlns:p14="http://schemas.microsoft.com/office/powerpoint/2010/main" val="281144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1800" cap="none" dirty="0"/>
              <a:t>Uluslararası Politikada Çevre</a:t>
            </a:r>
            <a:r>
              <a:rPr lang="tr-TR" sz="1800" dirty="0"/>
              <a:t/>
            </a:r>
            <a:br>
              <a:rPr lang="tr-TR" sz="1800" dirty="0"/>
            </a:br>
            <a:r>
              <a:rPr lang="tr-TR" sz="1800" cap="none" dirty="0" smtClean="0"/>
              <a:t>Sorular</a:t>
            </a:r>
            <a:endParaRPr lang="tr-TR" sz="1800" dirty="0"/>
          </a:p>
        </p:txBody>
      </p:sp>
      <p:sp>
        <p:nvSpPr>
          <p:cNvPr id="3" name="İçerik Yer Tutucusu 2"/>
          <p:cNvSpPr>
            <a:spLocks noGrp="1"/>
          </p:cNvSpPr>
          <p:nvPr>
            <p:ph idx="1"/>
          </p:nvPr>
        </p:nvSpPr>
        <p:spPr/>
        <p:txBody>
          <a:bodyPr>
            <a:normAutofit/>
          </a:bodyPr>
          <a:lstStyle/>
          <a:p>
            <a:r>
              <a:rPr lang="tr-TR" sz="1400" dirty="0" smtClean="0"/>
              <a:t>Çevre konuları neden uluslararası kaygıların odağı haline gelmiştir?</a:t>
            </a:r>
          </a:p>
          <a:p>
            <a:r>
              <a:rPr lang="tr-TR" sz="1400" dirty="0" smtClean="0"/>
              <a:t>Yüzeysel ekoloji, derin ekolojiden hangi açılardan farklılık göstermektedir?</a:t>
            </a:r>
          </a:p>
          <a:p>
            <a:r>
              <a:rPr lang="tr-TR" sz="1400" dirty="0" smtClean="0"/>
              <a:t>Sürdürebilir kalınma fikrinin ortaya çıkardığı sonuçlar nelerdir?</a:t>
            </a:r>
          </a:p>
          <a:p>
            <a:r>
              <a:rPr lang="tr-TR" sz="1400" dirty="0" smtClean="0"/>
              <a:t>Bizim, gelecek nesillere karşı yükümlülüklerimiz var mıdır? Varsa, bu neyi içermektedir?</a:t>
            </a:r>
          </a:p>
          <a:p>
            <a:r>
              <a:rPr lang="tr-TR" sz="1400" dirty="0" smtClean="0"/>
              <a:t>İklim değişikliğinin insan faaliyetlerinden kaynaklandığı konusunda hâlâ şüphe duymak mümkün müdür?</a:t>
            </a:r>
          </a:p>
          <a:p>
            <a:r>
              <a:rPr lang="tr-TR" sz="1400" dirty="0" smtClean="0"/>
              <a:t>İkilim değişikliğinin olumsuz sonuçları abartılmakta mıdır?</a:t>
            </a:r>
            <a:endParaRPr lang="tr-TR" sz="1400" dirty="0"/>
          </a:p>
        </p:txBody>
      </p:sp>
    </p:spTree>
    <p:extLst>
      <p:ext uri="{BB962C8B-B14F-4D97-AF65-F5344CB8AC3E}">
        <p14:creationId xmlns:p14="http://schemas.microsoft.com/office/powerpoint/2010/main" val="2765438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a Tasarımı">
  <a:themeElements>
    <a:clrScheme name="Moda Tasarımı">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oda Tasarımı">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715</TotalTime>
  <Words>688</Words>
  <Application>Microsoft Office PowerPoint</Application>
  <PresentationFormat>On-screen Show (4:3)</PresentationFormat>
  <Paragraphs>50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Moda Tasarımı</vt:lpstr>
      <vt:lpstr>ULS234  UluslararasI Polİtİka-II</vt:lpstr>
      <vt:lpstr>V. hafta</vt:lpstr>
      <vt:lpstr>Uluslararası Politikada Çevre Kavramlar</vt:lpstr>
      <vt:lpstr>Uluslararası Politikada Çevre Kavramlar</vt:lpstr>
      <vt:lpstr>Uluslararası Politikada Çevre Kavramlar</vt:lpstr>
      <vt:lpstr>Uluslararası Politikada Çevre Kavramlar</vt:lpstr>
      <vt:lpstr>Uluslararası Politikada Çevre Kavramlar</vt:lpstr>
      <vt:lpstr>Uluslararası Politikada Çevre Kavramlar</vt:lpstr>
      <vt:lpstr>Uluslararası Politikada Çevre Sorular</vt:lpstr>
      <vt:lpstr>Uluslararası Politikada Çevre Sorular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ULS219 Uluslararası Politika-I</dc:title>
  <dc:creator>AA</dc:creator>
  <cp:lastModifiedBy>Atay AKDEVELIOGLU</cp:lastModifiedBy>
  <cp:revision>168</cp:revision>
  <dcterms:created xsi:type="dcterms:W3CDTF">2018-02-05T17:47:31Z</dcterms:created>
  <dcterms:modified xsi:type="dcterms:W3CDTF">2018-02-16T09:34:22Z</dcterms:modified>
</cp:coreProperties>
</file>