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BA3DAE-968E-453D-AFEA-35DD619B1BA6}"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7130FE-7BF5-4670-A01F-20FC1968808C}" type="slidenum">
              <a:rPr lang="tr-TR" smtClean="0"/>
              <a:t>‹#›</a:t>
            </a:fld>
            <a:endParaRPr lang="tr-TR"/>
          </a:p>
        </p:txBody>
      </p:sp>
    </p:spTree>
    <p:extLst>
      <p:ext uri="{BB962C8B-B14F-4D97-AF65-F5344CB8AC3E}">
        <p14:creationId xmlns:p14="http://schemas.microsoft.com/office/powerpoint/2010/main" val="2151029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BA3DAE-968E-453D-AFEA-35DD619B1BA6}"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7130FE-7BF5-4670-A01F-20FC1968808C}" type="slidenum">
              <a:rPr lang="tr-TR" smtClean="0"/>
              <a:t>‹#›</a:t>
            </a:fld>
            <a:endParaRPr lang="tr-TR"/>
          </a:p>
        </p:txBody>
      </p:sp>
    </p:spTree>
    <p:extLst>
      <p:ext uri="{BB962C8B-B14F-4D97-AF65-F5344CB8AC3E}">
        <p14:creationId xmlns:p14="http://schemas.microsoft.com/office/powerpoint/2010/main" val="1450383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BA3DAE-968E-453D-AFEA-35DD619B1BA6}"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7130FE-7BF5-4670-A01F-20FC1968808C}" type="slidenum">
              <a:rPr lang="tr-TR" smtClean="0"/>
              <a:t>‹#›</a:t>
            </a:fld>
            <a:endParaRPr lang="tr-TR"/>
          </a:p>
        </p:txBody>
      </p:sp>
    </p:spTree>
    <p:extLst>
      <p:ext uri="{BB962C8B-B14F-4D97-AF65-F5344CB8AC3E}">
        <p14:creationId xmlns:p14="http://schemas.microsoft.com/office/powerpoint/2010/main" val="603621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BA3DAE-968E-453D-AFEA-35DD619B1BA6}"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7130FE-7BF5-4670-A01F-20FC1968808C}" type="slidenum">
              <a:rPr lang="tr-TR" smtClean="0"/>
              <a:t>‹#›</a:t>
            </a:fld>
            <a:endParaRPr lang="tr-TR"/>
          </a:p>
        </p:txBody>
      </p:sp>
    </p:spTree>
    <p:extLst>
      <p:ext uri="{BB962C8B-B14F-4D97-AF65-F5344CB8AC3E}">
        <p14:creationId xmlns:p14="http://schemas.microsoft.com/office/powerpoint/2010/main" val="4213697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BA3DAE-968E-453D-AFEA-35DD619B1BA6}"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7130FE-7BF5-4670-A01F-20FC1968808C}" type="slidenum">
              <a:rPr lang="tr-TR" smtClean="0"/>
              <a:t>‹#›</a:t>
            </a:fld>
            <a:endParaRPr lang="tr-TR"/>
          </a:p>
        </p:txBody>
      </p:sp>
    </p:spTree>
    <p:extLst>
      <p:ext uri="{BB962C8B-B14F-4D97-AF65-F5344CB8AC3E}">
        <p14:creationId xmlns:p14="http://schemas.microsoft.com/office/powerpoint/2010/main" val="39443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BA3DAE-968E-453D-AFEA-35DD619B1BA6}"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7130FE-7BF5-4670-A01F-20FC1968808C}" type="slidenum">
              <a:rPr lang="tr-TR" smtClean="0"/>
              <a:t>‹#›</a:t>
            </a:fld>
            <a:endParaRPr lang="tr-TR"/>
          </a:p>
        </p:txBody>
      </p:sp>
    </p:spTree>
    <p:extLst>
      <p:ext uri="{BB962C8B-B14F-4D97-AF65-F5344CB8AC3E}">
        <p14:creationId xmlns:p14="http://schemas.microsoft.com/office/powerpoint/2010/main" val="2564425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BA3DAE-968E-453D-AFEA-35DD619B1BA6}" type="datetimeFigureOut">
              <a:rPr lang="tr-TR" smtClean="0"/>
              <a:t>6.2.2020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B7130FE-7BF5-4670-A01F-20FC1968808C}" type="slidenum">
              <a:rPr lang="tr-TR" smtClean="0"/>
              <a:t>‹#›</a:t>
            </a:fld>
            <a:endParaRPr lang="tr-TR"/>
          </a:p>
        </p:txBody>
      </p:sp>
    </p:spTree>
    <p:extLst>
      <p:ext uri="{BB962C8B-B14F-4D97-AF65-F5344CB8AC3E}">
        <p14:creationId xmlns:p14="http://schemas.microsoft.com/office/powerpoint/2010/main" val="2285941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BA3DAE-968E-453D-AFEA-35DD619B1BA6}" type="datetimeFigureOut">
              <a:rPr lang="tr-TR" smtClean="0"/>
              <a:t>6.2.2020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B7130FE-7BF5-4670-A01F-20FC1968808C}" type="slidenum">
              <a:rPr lang="tr-TR" smtClean="0"/>
              <a:t>‹#›</a:t>
            </a:fld>
            <a:endParaRPr lang="tr-TR"/>
          </a:p>
        </p:txBody>
      </p:sp>
    </p:spTree>
    <p:extLst>
      <p:ext uri="{BB962C8B-B14F-4D97-AF65-F5344CB8AC3E}">
        <p14:creationId xmlns:p14="http://schemas.microsoft.com/office/powerpoint/2010/main" val="2334073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BA3DAE-968E-453D-AFEA-35DD619B1BA6}" type="datetimeFigureOut">
              <a:rPr lang="tr-TR" smtClean="0"/>
              <a:t>6.2.2020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B7130FE-7BF5-4670-A01F-20FC1968808C}" type="slidenum">
              <a:rPr lang="tr-TR" smtClean="0"/>
              <a:t>‹#›</a:t>
            </a:fld>
            <a:endParaRPr lang="tr-TR"/>
          </a:p>
        </p:txBody>
      </p:sp>
    </p:spTree>
    <p:extLst>
      <p:ext uri="{BB962C8B-B14F-4D97-AF65-F5344CB8AC3E}">
        <p14:creationId xmlns:p14="http://schemas.microsoft.com/office/powerpoint/2010/main" val="4200078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BA3DAE-968E-453D-AFEA-35DD619B1BA6}"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7130FE-7BF5-4670-A01F-20FC1968808C}" type="slidenum">
              <a:rPr lang="tr-TR" smtClean="0"/>
              <a:t>‹#›</a:t>
            </a:fld>
            <a:endParaRPr lang="tr-TR"/>
          </a:p>
        </p:txBody>
      </p:sp>
    </p:spTree>
    <p:extLst>
      <p:ext uri="{BB962C8B-B14F-4D97-AF65-F5344CB8AC3E}">
        <p14:creationId xmlns:p14="http://schemas.microsoft.com/office/powerpoint/2010/main" val="2598624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BA3DAE-968E-453D-AFEA-35DD619B1BA6}"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7130FE-7BF5-4670-A01F-20FC1968808C}" type="slidenum">
              <a:rPr lang="tr-TR" smtClean="0"/>
              <a:t>‹#›</a:t>
            </a:fld>
            <a:endParaRPr lang="tr-TR"/>
          </a:p>
        </p:txBody>
      </p:sp>
    </p:spTree>
    <p:extLst>
      <p:ext uri="{BB962C8B-B14F-4D97-AF65-F5344CB8AC3E}">
        <p14:creationId xmlns:p14="http://schemas.microsoft.com/office/powerpoint/2010/main" val="318237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BA3DAE-968E-453D-AFEA-35DD619B1BA6}" type="datetimeFigureOut">
              <a:rPr lang="tr-TR" smtClean="0"/>
              <a:t>6.2.2020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7130FE-7BF5-4670-A01F-20FC1968808C}" type="slidenum">
              <a:rPr lang="tr-TR" smtClean="0"/>
              <a:t>‹#›</a:t>
            </a:fld>
            <a:endParaRPr lang="tr-TR"/>
          </a:p>
        </p:txBody>
      </p:sp>
    </p:spTree>
    <p:extLst>
      <p:ext uri="{BB962C8B-B14F-4D97-AF65-F5344CB8AC3E}">
        <p14:creationId xmlns:p14="http://schemas.microsoft.com/office/powerpoint/2010/main" val="31354453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onzetaal.nl/taaladvies/telwoord" TargetMode="External"/><Relationship Id="rId2" Type="http://schemas.openxmlformats.org/officeDocument/2006/relationships/hyperlink" Target="https://www.taal-oefenen.nl/instruction/taal/woordsoorten/woordsoorten/telwoorden" TargetMode="External"/><Relationship Id="rId1" Type="http://schemas.openxmlformats.org/officeDocument/2006/relationships/slideLayout" Target="../slideLayouts/slideLayout2.xml"/><Relationship Id="rId5" Type="http://schemas.openxmlformats.org/officeDocument/2006/relationships/hyperlink" Target="http://ans.ruhosting.nl/e-ans/07/01/body.html" TargetMode="External"/><Relationship Id="rId4" Type="http://schemas.openxmlformats.org/officeDocument/2006/relationships/hyperlink" Target="https://nl.wikipedia.org/wiki/Telwoor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975302"/>
          </a:xfrm>
        </p:spPr>
        <p:txBody>
          <a:bodyPr/>
          <a:lstStyle/>
          <a:p>
            <a:pPr algn="ctr"/>
            <a:r>
              <a:rPr lang="tr-TR" b="1" dirty="0" err="1" smtClean="0">
                <a:solidFill>
                  <a:srgbClr val="C00000"/>
                </a:solidFill>
              </a:rPr>
              <a:t>Het</a:t>
            </a:r>
            <a:r>
              <a:rPr lang="tr-TR" b="1" dirty="0" smtClean="0">
                <a:solidFill>
                  <a:srgbClr val="C00000"/>
                </a:solidFill>
              </a:rPr>
              <a:t> </a:t>
            </a:r>
            <a:r>
              <a:rPr lang="tr-TR" b="1" dirty="0" err="1" smtClean="0">
                <a:solidFill>
                  <a:srgbClr val="C00000"/>
                </a:solidFill>
              </a:rPr>
              <a:t>Telwoord</a:t>
            </a:r>
            <a:endParaRPr lang="tr-TR" b="1" dirty="0">
              <a:solidFill>
                <a:srgbClr val="C00000"/>
              </a:solidFill>
            </a:endParaRPr>
          </a:p>
        </p:txBody>
      </p:sp>
      <p:sp>
        <p:nvSpPr>
          <p:cNvPr id="3" name="İçerik Yer Tutucusu 2"/>
          <p:cNvSpPr>
            <a:spLocks noGrp="1"/>
          </p:cNvSpPr>
          <p:nvPr>
            <p:ph idx="1"/>
          </p:nvPr>
        </p:nvSpPr>
        <p:spPr>
          <a:xfrm>
            <a:off x="838200" y="1340428"/>
            <a:ext cx="10515600" cy="4836535"/>
          </a:xfrm>
        </p:spPr>
        <p:txBody>
          <a:bodyPr>
            <a:normAutofit lnSpcReduction="10000"/>
          </a:bodyPr>
          <a:lstStyle/>
          <a:p>
            <a:pPr marL="0" indent="0">
              <a:buNone/>
            </a:pPr>
            <a:r>
              <a:rPr lang="nl-NL" dirty="0"/>
              <a:t>Een telwoord is een woord dat een aantal of een volgorde weergeeft.</a:t>
            </a:r>
          </a:p>
          <a:p>
            <a:pPr marL="0" indent="0">
              <a:buNone/>
            </a:pPr>
            <a:r>
              <a:rPr lang="nl-NL" dirty="0" smtClean="0"/>
              <a:t>Er </a:t>
            </a:r>
            <a:r>
              <a:rPr lang="nl-NL" dirty="0"/>
              <a:t>zijn twee soorten telwoorden: hoofdtelwoorden en rangtelwoorden.</a:t>
            </a:r>
          </a:p>
          <a:p>
            <a:pPr marL="0" indent="0">
              <a:buNone/>
            </a:pPr>
            <a:r>
              <a:rPr lang="nl-NL" dirty="0"/>
              <a:t>Beide soorten telwoorden kun je weer onderverdelen in bepaalde- en onbepaalde telwoorden</a:t>
            </a:r>
            <a:r>
              <a:rPr lang="nl-NL" dirty="0" smtClean="0"/>
              <a:t>.</a:t>
            </a:r>
            <a:endParaRPr lang="tr-TR" dirty="0" smtClean="0"/>
          </a:p>
          <a:p>
            <a:pPr marL="0" indent="0">
              <a:buNone/>
            </a:pPr>
            <a:r>
              <a:rPr lang="nl-NL" dirty="0"/>
              <a:t>Bepaald hoofdtelwoord (je weet precies hoeveel): </a:t>
            </a:r>
          </a:p>
          <a:p>
            <a:pPr marL="0" indent="0">
              <a:buNone/>
            </a:pPr>
            <a:r>
              <a:rPr lang="nl-NL" dirty="0"/>
              <a:t>één, twee, vijf, tien, vijftig, honderd, duizend, honderdduizend, miljoen...</a:t>
            </a:r>
          </a:p>
          <a:p>
            <a:pPr marL="0" indent="0">
              <a:buNone/>
            </a:pPr>
            <a:r>
              <a:rPr lang="nl-NL" dirty="0" smtClean="0"/>
              <a:t>Onbepaald </a:t>
            </a:r>
            <a:r>
              <a:rPr lang="nl-NL" dirty="0"/>
              <a:t>hoofdtelwoord (je weet niet hoeveel): </a:t>
            </a:r>
          </a:p>
          <a:p>
            <a:pPr marL="0" indent="0">
              <a:buNone/>
            </a:pPr>
            <a:r>
              <a:rPr lang="nl-NL" dirty="0"/>
              <a:t>weinig, minder, minst, veel, meer, meest, enkele, enige, alle, zoveel, sommige…</a:t>
            </a:r>
          </a:p>
          <a:p>
            <a:pPr marL="0" indent="0">
              <a:buNone/>
            </a:pPr>
            <a:r>
              <a:rPr lang="nl-NL" dirty="0"/>
              <a:t> </a:t>
            </a:r>
            <a:endParaRPr lang="tr-TR" dirty="0"/>
          </a:p>
        </p:txBody>
      </p:sp>
    </p:spTree>
    <p:extLst>
      <p:ext uri="{BB962C8B-B14F-4D97-AF65-F5344CB8AC3E}">
        <p14:creationId xmlns:p14="http://schemas.microsoft.com/office/powerpoint/2010/main" val="4025167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861002"/>
          </a:xfrm>
        </p:spPr>
        <p:txBody>
          <a:bodyPr/>
          <a:lstStyle/>
          <a:p>
            <a:pPr algn="ctr"/>
            <a:r>
              <a:rPr lang="tr-TR" b="1" dirty="0" err="1">
                <a:solidFill>
                  <a:srgbClr val="C00000"/>
                </a:solidFill>
              </a:rPr>
              <a:t>Het</a:t>
            </a:r>
            <a:r>
              <a:rPr lang="tr-TR" b="1" dirty="0">
                <a:solidFill>
                  <a:srgbClr val="C00000"/>
                </a:solidFill>
              </a:rPr>
              <a:t> </a:t>
            </a:r>
            <a:r>
              <a:rPr lang="tr-TR" b="1" dirty="0" err="1">
                <a:solidFill>
                  <a:srgbClr val="C00000"/>
                </a:solidFill>
              </a:rPr>
              <a:t>Telwoord</a:t>
            </a:r>
            <a:endParaRPr lang="tr-TR" dirty="0"/>
          </a:p>
        </p:txBody>
      </p:sp>
      <p:sp>
        <p:nvSpPr>
          <p:cNvPr id="3" name="İçerik Yer Tutucusu 2"/>
          <p:cNvSpPr>
            <a:spLocks noGrp="1"/>
          </p:cNvSpPr>
          <p:nvPr>
            <p:ph idx="1"/>
          </p:nvPr>
        </p:nvSpPr>
        <p:spPr>
          <a:xfrm>
            <a:off x="838200" y="1226128"/>
            <a:ext cx="10515600" cy="4950835"/>
          </a:xfrm>
        </p:spPr>
        <p:txBody>
          <a:bodyPr>
            <a:normAutofit fontScale="55000" lnSpcReduction="20000"/>
          </a:bodyPr>
          <a:lstStyle/>
          <a:p>
            <a:pPr marL="0" indent="0">
              <a:buNone/>
            </a:pPr>
            <a:r>
              <a:rPr lang="nl-NL" dirty="0"/>
              <a:t>Bij veelvouden van honderd, duizend, een miljoen, enz. wordt eerst het vermenigvuldigingsgetal genoemd </a:t>
            </a:r>
            <a:r>
              <a:rPr lang="nl-NL" dirty="0" smtClean="0"/>
              <a:t>, </a:t>
            </a:r>
            <a:r>
              <a:rPr lang="nl-NL" dirty="0"/>
              <a:t>bijv.:</a:t>
            </a:r>
          </a:p>
          <a:p>
            <a:pPr marL="0" indent="0">
              <a:buNone/>
            </a:pPr>
            <a:r>
              <a:rPr lang="nl-NL" dirty="0"/>
              <a:t>achthonderd, dertienduizend, zeshonderdduizend, zevenenveertig miljoen</a:t>
            </a:r>
            <a:r>
              <a:rPr lang="nl-NL" dirty="0" smtClean="0"/>
              <a:t>,</a:t>
            </a:r>
            <a:endParaRPr lang="nl-NL" dirty="0"/>
          </a:p>
          <a:p>
            <a:pPr marL="0" indent="0">
              <a:buNone/>
            </a:pPr>
            <a:r>
              <a:rPr lang="nl-NL" dirty="0"/>
              <a:t>[4]  Bij combinaties van (veelvouden van) miljard, miljoen, duizend en honderd wordt tussen deze componenten geen en ingevoegd, bij combinaties van de genoemde elementen met tientallen of eenheden kan wel en voorkomen (zie [2]). Voorbeelden:</a:t>
            </a:r>
          </a:p>
          <a:p>
            <a:pPr marL="0" indent="0">
              <a:buNone/>
            </a:pPr>
            <a:r>
              <a:rPr lang="nl-NL" dirty="0"/>
              <a:t>drie miljoen vierhonderdduizend, dertienduizend tweehonderd, zesenvijftigduizend zevenhonderd (en) zeven, tweeduizend driehonderd dertig, tweeduizend vijfenveertig, negenhonderd (en) vier</a:t>
            </a:r>
            <a:r>
              <a:rPr lang="nl-NL" dirty="0" smtClean="0"/>
              <a:t>.</a:t>
            </a:r>
            <a:endParaRPr lang="nl-NL" dirty="0"/>
          </a:p>
          <a:p>
            <a:pPr marL="0" indent="0">
              <a:buNone/>
            </a:pPr>
            <a:r>
              <a:rPr lang="nl-NL" dirty="0"/>
              <a:t>[5]  Getallen tussen 1100 en 9999 waarin een duizendtal met een honderdtal gecombineerd wordt, kunnen op twee verschillende manieren worden gevormd (en uitgesproken): als veelvoud van 100 of als een optelling van duizendtal plus honderdtal, enz., bijv.:</a:t>
            </a:r>
          </a:p>
          <a:p>
            <a:pPr marL="0" indent="0">
              <a:buNone/>
            </a:pPr>
            <a:r>
              <a:rPr lang="nl-NL" dirty="0"/>
              <a:t>1100 = elfhonderd/duizend honderd</a:t>
            </a:r>
          </a:p>
          <a:p>
            <a:pPr marL="0" indent="0">
              <a:buNone/>
            </a:pPr>
            <a:r>
              <a:rPr lang="nl-NL" dirty="0"/>
              <a:t>     6500 = vijfenzestighonderd/zesduizend vijfhonderd</a:t>
            </a:r>
          </a:p>
          <a:p>
            <a:pPr marL="0" indent="0">
              <a:buNone/>
            </a:pPr>
            <a:r>
              <a:rPr lang="nl-NL" dirty="0"/>
              <a:t>     2330 = drieëntwintighonderd dertig/tweeduizend driehonderd </a:t>
            </a:r>
            <a:r>
              <a:rPr lang="nl-NL" dirty="0" smtClean="0"/>
              <a:t>dertig</a:t>
            </a:r>
            <a:endParaRPr lang="nl-NL" dirty="0"/>
          </a:p>
          <a:p>
            <a:pPr marL="0" indent="0">
              <a:buNone/>
            </a:pPr>
            <a:r>
              <a:rPr lang="nl-NL" dirty="0"/>
              <a:t>Jaartallen worden echter alleen maar als een veelvoud van 100 gelezen, behalve als het om een combinatie van duizendtallen en tientallen en/of eenheden gaat (zie (6) en (7)). Voorbeelden:</a:t>
            </a:r>
          </a:p>
          <a:p>
            <a:pPr marL="0" indent="0">
              <a:buNone/>
            </a:pPr>
            <a:r>
              <a:rPr lang="nl-NL" dirty="0"/>
              <a:t>(3)	(1500) Karel v werd in vijftienhonderd in Gent geboren.</a:t>
            </a:r>
          </a:p>
          <a:p>
            <a:pPr marL="0" indent="0">
              <a:buNone/>
            </a:pPr>
            <a:r>
              <a:rPr lang="nl-NL" dirty="0"/>
              <a:t>(4)	(1949, 1955) De NAV0 werd opgericht in negentienhonderd negenenveertig, het Warschaupact is pas in negentienhonderd vijfenvijftig gesloten.</a:t>
            </a:r>
          </a:p>
          <a:p>
            <a:pPr marL="0" indent="0">
              <a:buNone/>
            </a:pPr>
            <a:r>
              <a:rPr lang="nl-NL" dirty="0"/>
              <a:t>(6)	(1066) De slag bij Hastings vond plaats in duizend zesenzestig.</a:t>
            </a:r>
          </a:p>
          <a:p>
            <a:pPr marL="0" indent="0">
              <a:buNone/>
            </a:pPr>
            <a:r>
              <a:rPr lang="nl-NL" dirty="0"/>
              <a:t>(7)	(2001) De verzekeringsperiode loopt nog tot tweeduizend (en) één.</a:t>
            </a:r>
            <a:endParaRPr lang="tr-TR" dirty="0"/>
          </a:p>
        </p:txBody>
      </p:sp>
    </p:spTree>
    <p:extLst>
      <p:ext uri="{BB962C8B-B14F-4D97-AF65-F5344CB8AC3E}">
        <p14:creationId xmlns:p14="http://schemas.microsoft.com/office/powerpoint/2010/main" val="4117109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C00000"/>
                </a:solidFill>
              </a:rPr>
              <a:t>Kaynakça</a:t>
            </a:r>
            <a:endParaRPr lang="tr-TR" dirty="0"/>
          </a:p>
        </p:txBody>
      </p:sp>
      <p:sp>
        <p:nvSpPr>
          <p:cNvPr id="3" name="İçerik Yer Tutucusu 2"/>
          <p:cNvSpPr>
            <a:spLocks noGrp="1"/>
          </p:cNvSpPr>
          <p:nvPr>
            <p:ph idx="1"/>
          </p:nvPr>
        </p:nvSpPr>
        <p:spPr/>
        <p:txBody>
          <a:bodyPr/>
          <a:lstStyle/>
          <a:p>
            <a:r>
              <a:rPr lang="tr-TR" dirty="0">
                <a:hlinkClick r:id="rId2"/>
              </a:rPr>
              <a:t>https://</a:t>
            </a:r>
            <a:r>
              <a:rPr lang="tr-TR" dirty="0" smtClean="0">
                <a:hlinkClick r:id="rId2"/>
              </a:rPr>
              <a:t>www.taal-oefenen.nl/instruction/taal/woordsoorten/woordsoorten/telwoorden</a:t>
            </a:r>
            <a:endParaRPr lang="tr-TR" dirty="0" smtClean="0"/>
          </a:p>
          <a:p>
            <a:r>
              <a:rPr lang="tr-TR" dirty="0">
                <a:hlinkClick r:id="rId3"/>
              </a:rPr>
              <a:t>https://</a:t>
            </a:r>
            <a:r>
              <a:rPr lang="tr-TR" dirty="0" smtClean="0">
                <a:hlinkClick r:id="rId3"/>
              </a:rPr>
              <a:t>onzetaal.nl/taaladvies/telwoord</a:t>
            </a:r>
            <a:endParaRPr lang="tr-TR" dirty="0" smtClean="0"/>
          </a:p>
          <a:p>
            <a:r>
              <a:rPr lang="tr-TR" dirty="0">
                <a:hlinkClick r:id="rId4"/>
              </a:rPr>
              <a:t>https://</a:t>
            </a:r>
            <a:r>
              <a:rPr lang="tr-TR" dirty="0" smtClean="0">
                <a:hlinkClick r:id="rId4"/>
              </a:rPr>
              <a:t>nl.wikipedia.org/wiki/Telwoord</a:t>
            </a:r>
            <a:endParaRPr lang="tr-TR" dirty="0" smtClean="0"/>
          </a:p>
          <a:p>
            <a:r>
              <a:rPr lang="tr-TR" dirty="0">
                <a:hlinkClick r:id="rId5"/>
              </a:rPr>
              <a:t>http://</a:t>
            </a:r>
            <a:r>
              <a:rPr lang="tr-TR" dirty="0" smtClean="0">
                <a:hlinkClick r:id="rId5"/>
              </a:rPr>
              <a:t>ans.ruhosting.nl/e-ans/07/01/body.html</a:t>
            </a:r>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4284762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Het</a:t>
            </a:r>
            <a:r>
              <a:rPr lang="tr-TR" b="1" dirty="0">
                <a:solidFill>
                  <a:srgbClr val="C00000"/>
                </a:solidFill>
              </a:rPr>
              <a:t> </a:t>
            </a:r>
            <a:r>
              <a:rPr lang="tr-TR" b="1" dirty="0" err="1">
                <a:solidFill>
                  <a:srgbClr val="C00000"/>
                </a:solidFill>
              </a:rPr>
              <a:t>Telwoord</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nl-NL" dirty="0"/>
              <a:t>Bepaald hoofdtelwoord:</a:t>
            </a:r>
          </a:p>
          <a:p>
            <a:pPr marL="0" indent="0">
              <a:buNone/>
            </a:pPr>
            <a:r>
              <a:rPr lang="nl-NL" dirty="0"/>
              <a:t>Ik tel zeven kralen op het rekenrekje.</a:t>
            </a:r>
          </a:p>
          <a:p>
            <a:pPr marL="0" indent="0">
              <a:buNone/>
            </a:pPr>
            <a:r>
              <a:rPr lang="nl-NL" dirty="0"/>
              <a:t>Er zijn drie muizen ontsnapt.</a:t>
            </a:r>
          </a:p>
          <a:p>
            <a:pPr marL="0" indent="0">
              <a:buNone/>
            </a:pPr>
            <a:r>
              <a:rPr lang="nl-NL" dirty="0"/>
              <a:t>Ik heb maar één snoepje gepakt.</a:t>
            </a:r>
          </a:p>
          <a:p>
            <a:pPr marL="0" indent="0">
              <a:buNone/>
            </a:pPr>
            <a:r>
              <a:rPr lang="nl-NL" dirty="0"/>
              <a:t> </a:t>
            </a:r>
          </a:p>
          <a:p>
            <a:pPr marL="0" indent="0">
              <a:buNone/>
            </a:pPr>
            <a:r>
              <a:rPr lang="nl-NL" dirty="0"/>
              <a:t>Onbepaald hoofdtelwoord:</a:t>
            </a:r>
          </a:p>
          <a:p>
            <a:pPr marL="0" indent="0">
              <a:buNone/>
            </a:pPr>
            <a:r>
              <a:rPr lang="nl-NL" dirty="0"/>
              <a:t>Maar weinig kinderen vonden het leuk.</a:t>
            </a:r>
          </a:p>
          <a:p>
            <a:pPr marL="0" indent="0">
              <a:buNone/>
            </a:pPr>
            <a:r>
              <a:rPr lang="nl-NL" dirty="0"/>
              <a:t>In die wijk wonen veel kinderen.</a:t>
            </a:r>
          </a:p>
          <a:p>
            <a:pPr marL="0" indent="0">
              <a:buNone/>
            </a:pPr>
            <a:r>
              <a:rPr lang="nl-NL" dirty="0"/>
              <a:t>Er wordt zoveel gezegd door die kinderen.</a:t>
            </a:r>
            <a:endParaRPr lang="tr-TR" dirty="0"/>
          </a:p>
        </p:txBody>
      </p:sp>
    </p:spTree>
    <p:extLst>
      <p:ext uri="{BB962C8B-B14F-4D97-AF65-F5344CB8AC3E}">
        <p14:creationId xmlns:p14="http://schemas.microsoft.com/office/powerpoint/2010/main" val="3529631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84357"/>
          </a:xfrm>
        </p:spPr>
        <p:txBody>
          <a:bodyPr>
            <a:normAutofit fontScale="90000"/>
          </a:bodyPr>
          <a:lstStyle/>
          <a:p>
            <a:pPr algn="ctr"/>
            <a:r>
              <a:rPr lang="tr-TR" b="1" dirty="0" err="1">
                <a:solidFill>
                  <a:srgbClr val="C00000"/>
                </a:solidFill>
              </a:rPr>
              <a:t>Het</a:t>
            </a:r>
            <a:r>
              <a:rPr lang="tr-TR" b="1" dirty="0">
                <a:solidFill>
                  <a:srgbClr val="C00000"/>
                </a:solidFill>
              </a:rPr>
              <a:t> </a:t>
            </a:r>
            <a:r>
              <a:rPr lang="tr-TR" b="1" dirty="0" err="1">
                <a:solidFill>
                  <a:srgbClr val="C00000"/>
                </a:solidFill>
              </a:rPr>
              <a:t>Telwoord</a:t>
            </a:r>
            <a:endParaRPr lang="tr-TR" dirty="0"/>
          </a:p>
        </p:txBody>
      </p:sp>
      <p:sp>
        <p:nvSpPr>
          <p:cNvPr id="3" name="İçerik Yer Tutucusu 2"/>
          <p:cNvSpPr>
            <a:spLocks noGrp="1"/>
          </p:cNvSpPr>
          <p:nvPr>
            <p:ph idx="1"/>
          </p:nvPr>
        </p:nvSpPr>
        <p:spPr>
          <a:xfrm>
            <a:off x="135082" y="1278082"/>
            <a:ext cx="11533909" cy="5434445"/>
          </a:xfrm>
        </p:spPr>
        <p:txBody>
          <a:bodyPr>
            <a:normAutofit/>
          </a:bodyPr>
          <a:lstStyle/>
          <a:p>
            <a:pPr marL="0" indent="0">
              <a:buNone/>
            </a:pPr>
            <a:r>
              <a:rPr lang="nl-NL" sz="1600" dirty="0"/>
              <a:t>Rangtelwoorden geven de rangvolgorde in een rij weer</a:t>
            </a:r>
            <a:r>
              <a:rPr lang="nl-NL" sz="1600" dirty="0" smtClean="0"/>
              <a:t>.</a:t>
            </a:r>
            <a:endParaRPr lang="nl-NL" sz="1600" dirty="0"/>
          </a:p>
          <a:p>
            <a:pPr marL="0" indent="0">
              <a:buNone/>
            </a:pPr>
            <a:r>
              <a:rPr lang="nl-NL" sz="1600" dirty="0"/>
              <a:t>Bepaald rangtelwoord (je weet precies om de hoeveelste het gaat):</a:t>
            </a:r>
          </a:p>
          <a:p>
            <a:pPr marL="0" indent="0">
              <a:buNone/>
            </a:pPr>
            <a:r>
              <a:rPr lang="nl-NL" sz="1600" dirty="0"/>
              <a:t>eerste, tweede, vijfde, dertigste, vijfenveertigste, honderdste, duizendste</a:t>
            </a:r>
            <a:r>
              <a:rPr lang="nl-NL" sz="1600" dirty="0" smtClean="0"/>
              <a:t>…</a:t>
            </a:r>
            <a:endParaRPr lang="nl-NL" sz="1600" dirty="0"/>
          </a:p>
          <a:p>
            <a:pPr marL="0" indent="0">
              <a:buNone/>
            </a:pPr>
            <a:r>
              <a:rPr lang="nl-NL" sz="1600" dirty="0"/>
              <a:t>Onbepaald rangtelwoord (je weet het niet precies):</a:t>
            </a:r>
          </a:p>
          <a:p>
            <a:pPr marL="0" indent="0">
              <a:buNone/>
            </a:pPr>
            <a:r>
              <a:rPr lang="nl-NL" sz="1600" dirty="0"/>
              <a:t>laatste, hoeveelste, middelste, </a:t>
            </a:r>
            <a:r>
              <a:rPr lang="nl-NL" sz="1600" dirty="0" smtClean="0"/>
              <a:t>zoveelste…</a:t>
            </a:r>
            <a:endParaRPr lang="tr-TR" sz="1600" dirty="0" smtClean="0"/>
          </a:p>
          <a:p>
            <a:pPr marL="0" indent="0">
              <a:buNone/>
            </a:pPr>
            <a:r>
              <a:rPr lang="nl-NL" sz="1600" b="1" dirty="0"/>
              <a:t>Bepaald rangtelwoord:</a:t>
            </a:r>
          </a:p>
          <a:p>
            <a:pPr marL="0" indent="0">
              <a:buNone/>
            </a:pPr>
            <a:r>
              <a:rPr lang="nl-NL" sz="1600" dirty="0"/>
              <a:t>Joost kwam als eerste over de finish.</a:t>
            </a:r>
          </a:p>
          <a:p>
            <a:pPr marL="0" indent="0">
              <a:buNone/>
            </a:pPr>
            <a:r>
              <a:rPr lang="nl-NL" sz="1600" dirty="0"/>
              <a:t>De tweede plaats was voor Anne.</a:t>
            </a:r>
          </a:p>
          <a:p>
            <a:pPr marL="0" indent="0">
              <a:buNone/>
            </a:pPr>
            <a:r>
              <a:rPr lang="nl-NL" sz="1600" dirty="0"/>
              <a:t>Elke honderste beller wint een prijs</a:t>
            </a:r>
            <a:r>
              <a:rPr lang="nl-NL" sz="1600" dirty="0" smtClean="0"/>
              <a:t>.</a:t>
            </a:r>
            <a:endParaRPr lang="nl-NL" sz="1600" dirty="0"/>
          </a:p>
          <a:p>
            <a:pPr marL="0" indent="0">
              <a:buNone/>
            </a:pPr>
            <a:r>
              <a:rPr lang="nl-NL" sz="1600" b="1" dirty="0"/>
              <a:t>Onbepaald rangtelwoord:</a:t>
            </a:r>
          </a:p>
          <a:p>
            <a:pPr marL="0" indent="0">
              <a:buNone/>
            </a:pPr>
            <a:r>
              <a:rPr lang="nl-NL" sz="1600" dirty="0"/>
              <a:t>Mark was als laatste klaar.</a:t>
            </a:r>
          </a:p>
          <a:p>
            <a:pPr marL="0" indent="0">
              <a:buNone/>
            </a:pPr>
            <a:r>
              <a:rPr lang="nl-NL" sz="1600" dirty="0"/>
              <a:t>Ze woont in het middelste huis.</a:t>
            </a:r>
          </a:p>
          <a:p>
            <a:pPr marL="0" indent="0">
              <a:buNone/>
            </a:pPr>
            <a:r>
              <a:rPr lang="nl-NL" sz="1600" dirty="0"/>
              <a:t>Lies is </a:t>
            </a:r>
            <a:r>
              <a:rPr lang="nl-NL" sz="1600" dirty="0" smtClean="0"/>
              <a:t>voor </a:t>
            </a:r>
            <a:r>
              <a:rPr lang="nl-NL" sz="1600" dirty="0"/>
              <a:t>de zoveelste keer gewaarschuwd.</a:t>
            </a:r>
            <a:endParaRPr lang="tr-TR" sz="1600" dirty="0"/>
          </a:p>
        </p:txBody>
      </p:sp>
    </p:spTree>
    <p:extLst>
      <p:ext uri="{BB962C8B-B14F-4D97-AF65-F5344CB8AC3E}">
        <p14:creationId xmlns:p14="http://schemas.microsoft.com/office/powerpoint/2010/main" val="2718788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12957"/>
          </a:xfrm>
        </p:spPr>
        <p:txBody>
          <a:bodyPr/>
          <a:lstStyle/>
          <a:p>
            <a:pPr algn="ctr"/>
            <a:r>
              <a:rPr lang="tr-TR" b="1" dirty="0" err="1">
                <a:solidFill>
                  <a:srgbClr val="C00000"/>
                </a:solidFill>
              </a:rPr>
              <a:t>Het</a:t>
            </a:r>
            <a:r>
              <a:rPr lang="tr-TR" b="1" dirty="0">
                <a:solidFill>
                  <a:srgbClr val="C00000"/>
                </a:solidFill>
              </a:rPr>
              <a:t> </a:t>
            </a:r>
            <a:r>
              <a:rPr lang="tr-TR" b="1" dirty="0" err="1">
                <a:solidFill>
                  <a:srgbClr val="C00000"/>
                </a:solidFill>
              </a:rPr>
              <a:t>Telwoord</a:t>
            </a:r>
            <a:endParaRPr lang="tr-TR" dirty="0"/>
          </a:p>
        </p:txBody>
      </p:sp>
      <p:sp>
        <p:nvSpPr>
          <p:cNvPr id="3" name="İçerik Yer Tutucusu 2"/>
          <p:cNvSpPr>
            <a:spLocks noGrp="1"/>
          </p:cNvSpPr>
          <p:nvPr>
            <p:ph idx="1"/>
          </p:nvPr>
        </p:nvSpPr>
        <p:spPr>
          <a:xfrm>
            <a:off x="415636" y="1381991"/>
            <a:ext cx="10938164" cy="5257800"/>
          </a:xfrm>
        </p:spPr>
        <p:txBody>
          <a:bodyPr>
            <a:normAutofit/>
          </a:bodyPr>
          <a:lstStyle/>
          <a:p>
            <a:pPr marL="0" indent="0">
              <a:buNone/>
            </a:pPr>
            <a:r>
              <a:rPr lang="nl-NL" dirty="0" smtClean="0"/>
              <a:t>Een </a:t>
            </a:r>
            <a:r>
              <a:rPr lang="nl-NL" dirty="0"/>
              <a:t>telwoord is een woord dat het aantal of (rang)nummer van iets aangeeft. Er zijn twee soorten telwoorden:</a:t>
            </a:r>
          </a:p>
          <a:p>
            <a:pPr marL="0" indent="0">
              <a:buNone/>
            </a:pPr>
            <a:endParaRPr lang="nl-NL" dirty="0"/>
          </a:p>
          <a:p>
            <a:pPr marL="0" indent="0">
              <a:buNone/>
            </a:pPr>
            <a:r>
              <a:rPr lang="nl-NL" dirty="0"/>
              <a:t>hoofdtelwoorden: geven een aantal of nummer aan. Er zijn bepaalde hoofdtelwoorden (je weet precies hoeveel): drie, honderd en onbepaalde hoofdtelwoorden (het aantal is onbepaald; je weet niet hoeveel): veel, weinig.</a:t>
            </a:r>
          </a:p>
          <a:p>
            <a:pPr marL="0" indent="0">
              <a:buNone/>
            </a:pPr>
            <a:r>
              <a:rPr lang="nl-NL" dirty="0"/>
              <a:t>rangtelwoorden: geven een rangorde aan in een reeks. Ook hier zijn er weer bepaalde rangtelwoorden (je weet precies om de hoeveelste het gaat): derde, honderdste en onbepaalde rangtelwoorden (je weet het niet precies): zoveelste, middelste.</a:t>
            </a:r>
            <a:endParaRPr lang="tr-TR" dirty="0"/>
          </a:p>
        </p:txBody>
      </p:sp>
    </p:spTree>
    <p:extLst>
      <p:ext uri="{BB962C8B-B14F-4D97-AF65-F5344CB8AC3E}">
        <p14:creationId xmlns:p14="http://schemas.microsoft.com/office/powerpoint/2010/main" val="1791789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580448"/>
          </a:xfrm>
        </p:spPr>
        <p:txBody>
          <a:bodyPr>
            <a:normAutofit fontScale="90000"/>
          </a:bodyPr>
          <a:lstStyle/>
          <a:p>
            <a:r>
              <a:rPr lang="tr-TR" b="1" dirty="0" err="1">
                <a:solidFill>
                  <a:srgbClr val="C00000"/>
                </a:solidFill>
              </a:rPr>
              <a:t>Het</a:t>
            </a:r>
            <a:r>
              <a:rPr lang="tr-TR" b="1" dirty="0">
                <a:solidFill>
                  <a:srgbClr val="C00000"/>
                </a:solidFill>
              </a:rPr>
              <a:t> </a:t>
            </a:r>
            <a:r>
              <a:rPr lang="tr-TR" b="1" dirty="0" err="1">
                <a:solidFill>
                  <a:srgbClr val="C00000"/>
                </a:solidFill>
              </a:rPr>
              <a:t>Telwoord</a:t>
            </a:r>
            <a:endParaRPr lang="tr-TR" dirty="0"/>
          </a:p>
        </p:txBody>
      </p:sp>
      <p:sp>
        <p:nvSpPr>
          <p:cNvPr id="3" name="İçerik Yer Tutucusu 2"/>
          <p:cNvSpPr>
            <a:spLocks noGrp="1"/>
          </p:cNvSpPr>
          <p:nvPr>
            <p:ph idx="1"/>
          </p:nvPr>
        </p:nvSpPr>
        <p:spPr>
          <a:xfrm>
            <a:off x="838200" y="1111827"/>
            <a:ext cx="10515600" cy="5065136"/>
          </a:xfrm>
        </p:spPr>
        <p:txBody>
          <a:bodyPr>
            <a:normAutofit fontScale="40000" lnSpcReduction="20000"/>
          </a:bodyPr>
          <a:lstStyle/>
          <a:p>
            <a:pPr marL="0" indent="0">
              <a:buNone/>
            </a:pPr>
            <a:r>
              <a:rPr lang="nl-NL" dirty="0"/>
              <a:t>Tot welke woordsoort hoort veel, bijvoorbeeld in 'Er waren veel belangstellenden'?</a:t>
            </a:r>
          </a:p>
          <a:p>
            <a:pPr marL="0" indent="0">
              <a:buNone/>
            </a:pPr>
            <a:endParaRPr lang="nl-NL" dirty="0"/>
          </a:p>
          <a:p>
            <a:pPr marL="0" indent="0">
              <a:buNone/>
            </a:pPr>
            <a:r>
              <a:rPr lang="nl-NL" dirty="0"/>
              <a:t>Veel is een telwoord, en wel een onbepaald hoofdtelwoord.</a:t>
            </a:r>
          </a:p>
          <a:p>
            <a:pPr marL="0" indent="0">
              <a:buNone/>
            </a:pPr>
            <a:endParaRPr lang="nl-NL" dirty="0"/>
          </a:p>
          <a:p>
            <a:pPr marL="0" indent="0">
              <a:buNone/>
            </a:pPr>
            <a:r>
              <a:rPr lang="nl-NL" dirty="0"/>
              <a:t>Telwoorden zijn woorden die het aantal of (rang)nummer van iets aangeven. Er zijn twee soorten telwoorden: hoofdtelwoorden en rangtelwoorden. Beide soorten komen in bepaalde en in onbepaalde vorm voor. Bepaalde telwoorden geven het precieze aantal of (rang)nummer, onbepaalde geven een niet-gespecificeerd aantal of (rang)nummer.</a:t>
            </a:r>
          </a:p>
          <a:p>
            <a:pPr marL="0" indent="0">
              <a:buNone/>
            </a:pPr>
            <a:endParaRPr lang="nl-NL" dirty="0"/>
          </a:p>
          <a:p>
            <a:pPr marL="0" indent="0">
              <a:buNone/>
            </a:pPr>
            <a:r>
              <a:rPr lang="nl-NL" dirty="0"/>
              <a:t>Hoofdtelwoord</a:t>
            </a:r>
          </a:p>
          <a:p>
            <a:pPr marL="0" indent="0">
              <a:buNone/>
            </a:pPr>
            <a:r>
              <a:rPr lang="nl-NL" dirty="0"/>
              <a:t>Hoofdtelwoorden geven een aantal of nummer; bepaalde hoofdtelwoorden zijn getallen als vijf, miljoen, drieëntwintig. Ook beide is een bepaald hoofdtelwoord; het duidt altijd een tweetal aan. Onbepaalde hoofdtelwoorden zijn veel en weinig en hun trappen van vergelijking (veel - meer - meest en weinig - minder - minst). In informeel taalgebruik komt ook tig voor: 'Dat heb ik je al tig keer verteld.' Ook afgeleide vormen als tweeën ('Wij tweeën weten wel beter') en drietjes ('We gaan gezellig met z'n drietjes op vakantie') zijn hoofdtelwoorden.</a:t>
            </a:r>
          </a:p>
          <a:p>
            <a:pPr marL="0" indent="0">
              <a:buNone/>
            </a:pPr>
            <a:endParaRPr lang="nl-NL" dirty="0"/>
          </a:p>
          <a:p>
            <a:pPr marL="0" indent="0">
              <a:buNone/>
            </a:pPr>
            <a:r>
              <a:rPr lang="nl-NL" dirty="0"/>
              <a:t>De woorden enige, enkele, ettelijke, menig(e), sommige, verscheidene, verschillende, genoeg, voldoende, zat ('Ik heb zat boeken'), wat ('Hij kan wel wat steun gebruiken') en alle worden soms als onbepaald voornaamwoord en soms als onbepaald telwoord gezien.</a:t>
            </a:r>
          </a:p>
          <a:p>
            <a:pPr marL="0" indent="0">
              <a:buNone/>
            </a:pPr>
            <a:endParaRPr lang="nl-NL" dirty="0"/>
          </a:p>
          <a:p>
            <a:pPr marL="0" indent="0">
              <a:buNone/>
            </a:pPr>
            <a:r>
              <a:rPr lang="nl-NL" dirty="0"/>
              <a:t>Rangtelwoorden</a:t>
            </a:r>
          </a:p>
          <a:p>
            <a:pPr marL="0" indent="0">
              <a:buNone/>
            </a:pPr>
            <a:r>
              <a:rPr lang="nl-NL" dirty="0"/>
              <a:t>De rangtelwoorden geven de rangorde in een reeks aan. Bepaalde rangtelwoorden geven een absolute positie in de reeks aan, onbepaalde een relatieve. Bepaalde rangtelwoorden worden gevormd door -de of -ste aan een bepaald hoofdtelwoord toe te voegen: achtste, tiende, twintigste. Bij één hoort het rangtelwoord eerste, bij drie hoort derde. Onbepaalde rangtelwoorden zijn woorden als laatste, middelste, hoeveelste en zoveelste.</a:t>
            </a:r>
          </a:p>
          <a:p>
            <a:pPr marL="0" indent="0">
              <a:buNone/>
            </a:pPr>
            <a:endParaRPr lang="nl-NL" dirty="0"/>
          </a:p>
          <a:p>
            <a:pPr marL="0" indent="0">
              <a:buNone/>
            </a:pPr>
            <a:r>
              <a:rPr lang="nl-NL" dirty="0"/>
              <a:t>Breuken</a:t>
            </a:r>
          </a:p>
          <a:p>
            <a:pPr marL="0" indent="0">
              <a:buNone/>
            </a:pPr>
            <a:r>
              <a:rPr lang="nl-NL" dirty="0"/>
              <a:t>Breuken bestaan uit een hoofdtelwoord en een rangtelwoord: een derde, drie vierde.</a:t>
            </a:r>
            <a:endParaRPr lang="tr-TR" dirty="0"/>
          </a:p>
        </p:txBody>
      </p:sp>
    </p:spTree>
    <p:extLst>
      <p:ext uri="{BB962C8B-B14F-4D97-AF65-F5344CB8AC3E}">
        <p14:creationId xmlns:p14="http://schemas.microsoft.com/office/powerpoint/2010/main" val="438128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Het</a:t>
            </a:r>
            <a:r>
              <a:rPr lang="tr-TR" b="1" dirty="0">
                <a:solidFill>
                  <a:srgbClr val="C00000"/>
                </a:solidFill>
              </a:rPr>
              <a:t> </a:t>
            </a:r>
            <a:r>
              <a:rPr lang="tr-TR" b="1" dirty="0" err="1">
                <a:solidFill>
                  <a:srgbClr val="C00000"/>
                </a:solidFill>
              </a:rPr>
              <a:t>Telwoord</a:t>
            </a:r>
            <a:endParaRPr lang="tr-TR" dirty="0"/>
          </a:p>
        </p:txBody>
      </p:sp>
      <p:sp>
        <p:nvSpPr>
          <p:cNvPr id="3" name="İçerik Yer Tutucusu 2"/>
          <p:cNvSpPr>
            <a:spLocks noGrp="1"/>
          </p:cNvSpPr>
          <p:nvPr>
            <p:ph idx="1"/>
          </p:nvPr>
        </p:nvSpPr>
        <p:spPr>
          <a:xfrm>
            <a:off x="561109" y="1433944"/>
            <a:ext cx="11076709" cy="5122719"/>
          </a:xfrm>
        </p:spPr>
        <p:txBody>
          <a:bodyPr>
            <a:normAutofit/>
          </a:bodyPr>
          <a:lstStyle/>
          <a:p>
            <a:pPr marL="0" indent="0">
              <a:buNone/>
            </a:pPr>
            <a:r>
              <a:rPr lang="nl-NL" dirty="0"/>
              <a:t>Een telwoord (numerale, mv. numeralia) is een woord waarmee een aantal of een rangnummer wordt aangeduid. Men onderscheidt hoofdtelwoorden, rangtelwoorden en telbijwoorden</a:t>
            </a:r>
            <a:r>
              <a:rPr lang="nl-NL" dirty="0" smtClean="0"/>
              <a:t>.</a:t>
            </a:r>
            <a:endParaRPr lang="nl-NL" dirty="0"/>
          </a:p>
          <a:p>
            <a:pPr marL="0" indent="0">
              <a:buNone/>
            </a:pPr>
            <a:r>
              <a:rPr lang="nl-NL" dirty="0"/>
              <a:t>Een hoofdtelwoord geeft een aantal of een nummer weer.</a:t>
            </a:r>
          </a:p>
          <a:p>
            <a:pPr marL="0" indent="0">
              <a:buNone/>
            </a:pPr>
            <a:r>
              <a:rPr lang="nl-NL" dirty="0"/>
              <a:t>Voorbeelden: een, twee, drie, vier;</a:t>
            </a:r>
          </a:p>
          <a:p>
            <a:pPr marL="0" indent="0">
              <a:buNone/>
            </a:pPr>
            <a:r>
              <a:rPr lang="nl-NL" dirty="0"/>
              <a:t>Een rangtelwoord geeft de rangvolgorde in een rij weer.</a:t>
            </a:r>
          </a:p>
          <a:p>
            <a:pPr marL="0" indent="0">
              <a:buNone/>
            </a:pPr>
            <a:r>
              <a:rPr lang="nl-NL" dirty="0"/>
              <a:t>Voorbeelden: eerste, tweede, derde, vierde.</a:t>
            </a:r>
          </a:p>
          <a:p>
            <a:pPr marL="0" indent="0">
              <a:buNone/>
            </a:pPr>
            <a:r>
              <a:rPr lang="nl-NL" dirty="0"/>
              <a:t>Een telbijwoord is telwoord dat zich gedraagt als een bijwoord.</a:t>
            </a:r>
          </a:p>
          <a:p>
            <a:pPr marL="0" indent="0">
              <a:buNone/>
            </a:pPr>
            <a:r>
              <a:rPr lang="nl-NL" dirty="0"/>
              <a:t>Voorbeelden: eenmaal, tweemaal, honderdmaal, tweewerf, driewerf.</a:t>
            </a:r>
            <a:endParaRPr lang="tr-TR" dirty="0"/>
          </a:p>
        </p:txBody>
      </p:sp>
    </p:spTree>
    <p:extLst>
      <p:ext uri="{BB962C8B-B14F-4D97-AF65-F5344CB8AC3E}">
        <p14:creationId xmlns:p14="http://schemas.microsoft.com/office/powerpoint/2010/main" val="1221765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Het</a:t>
            </a:r>
            <a:r>
              <a:rPr lang="tr-TR" b="1" dirty="0">
                <a:solidFill>
                  <a:srgbClr val="C00000"/>
                </a:solidFill>
              </a:rPr>
              <a:t> </a:t>
            </a:r>
            <a:r>
              <a:rPr lang="tr-TR" b="1" dirty="0" err="1">
                <a:solidFill>
                  <a:srgbClr val="C00000"/>
                </a:solidFill>
              </a:rPr>
              <a:t>Telwoord</a:t>
            </a:r>
            <a:endParaRPr lang="tr-TR" dirty="0"/>
          </a:p>
        </p:txBody>
      </p:sp>
      <p:sp>
        <p:nvSpPr>
          <p:cNvPr id="3" name="İçerik Yer Tutucusu 2"/>
          <p:cNvSpPr>
            <a:spLocks noGrp="1"/>
          </p:cNvSpPr>
          <p:nvPr>
            <p:ph idx="1"/>
          </p:nvPr>
        </p:nvSpPr>
        <p:spPr>
          <a:xfrm>
            <a:off x="838200" y="1371600"/>
            <a:ext cx="10515600" cy="4805363"/>
          </a:xfrm>
        </p:spPr>
        <p:txBody>
          <a:bodyPr>
            <a:normAutofit/>
          </a:bodyPr>
          <a:lstStyle/>
          <a:p>
            <a:pPr marL="0" indent="0">
              <a:buNone/>
            </a:pPr>
            <a:r>
              <a:rPr lang="nl-NL" sz="1600" dirty="0"/>
              <a:t>Naar de betekenis zijn telwoorden of numeralia (in het enkelvoud: numerale) woorden die het aantal of het (rang)nummer van een zelfstandigheid aangeven. Telwoorden die het aantal of het nummer noemen zijn hoofdtelwoorden (of: cardinalia), telwoorden die de rangorde van iets in een reeks aangeven heten rangtelwoorden (of: ordinalia). Voorbeelden hiervan zijn respectievelijk drie en zevende in de drie koningen , bladzijde drie en het zevende zegel . Wordt het precieze aantal of (rang)nummer genoemd, zoals in de voorbeelden hiervoor, dan spreekt men van bepaalde telwoorden. Wordt een niet nader gespecificeerd aantal of (rang) nummer genoemd, dan spreekt men van onbepaalde telwoorden. Voorbeelden van onbepaalde telwoorden zijn veel en zoveelste in respectievelijk de constituenten veel meisjes en het zoveelste ongeluk </a:t>
            </a:r>
            <a:r>
              <a:rPr lang="nl-NL" sz="1600" dirty="0" smtClean="0"/>
              <a:t>.</a:t>
            </a:r>
            <a:endParaRPr lang="tr-TR" sz="1600" dirty="0" smtClean="0"/>
          </a:p>
          <a:p>
            <a:pPr marL="0" indent="0">
              <a:buNone/>
            </a:pPr>
            <a:r>
              <a:rPr lang="nl-NL" sz="1600" dirty="0"/>
              <a:t>Formeel bestaan de telwoorden uit een beperkte groep van woorden, op basis waarvan alle andere door middel van afleiding of samenstelling gevormd kunnen worden.</a:t>
            </a:r>
          </a:p>
          <a:p>
            <a:pPr marL="0" indent="0">
              <a:buNone/>
            </a:pPr>
            <a:r>
              <a:rPr lang="nl-NL" sz="1600" dirty="0"/>
              <a:t> </a:t>
            </a:r>
            <a:r>
              <a:rPr lang="nl-NL" sz="1600" dirty="0" smtClean="0"/>
              <a:t>Een </a:t>
            </a:r>
            <a:r>
              <a:rPr lang="nl-NL" sz="1600" dirty="0"/>
              <a:t>gemeenschappelijk syntactisch aspect van de hoofdtelwoorden is dat ze als determinerend element deel kunnen uitmaken van een naamwoordelijke constituent, bijv. drie in drie zulke boeken of in die drie boeken . Ze kunnen zelf nader bepaald worden door diverse elementen, bijv. precies honderd (jaar) , zowat vijftig (keer) , een goede twintig (pagina' s) ,  . Rangtelwoorden kunnen onder meer als voorbepaling in een naamwoordelijke constituent optreden, bijv. tweede in een tweede huis</a:t>
            </a:r>
            <a:endParaRPr lang="tr-TR" sz="1600" dirty="0"/>
          </a:p>
        </p:txBody>
      </p:sp>
    </p:spTree>
    <p:extLst>
      <p:ext uri="{BB962C8B-B14F-4D97-AF65-F5344CB8AC3E}">
        <p14:creationId xmlns:p14="http://schemas.microsoft.com/office/powerpoint/2010/main" val="2272521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Het</a:t>
            </a:r>
            <a:r>
              <a:rPr lang="tr-TR" b="1" dirty="0">
                <a:solidFill>
                  <a:srgbClr val="C00000"/>
                </a:solidFill>
              </a:rPr>
              <a:t> </a:t>
            </a:r>
            <a:r>
              <a:rPr lang="tr-TR" b="1" dirty="0" err="1">
                <a:solidFill>
                  <a:srgbClr val="C00000"/>
                </a:solidFill>
              </a:rPr>
              <a:t>Telwoord</a:t>
            </a: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r>
              <a:rPr lang="nl-NL" dirty="0"/>
              <a:t>Het basisbestand van de bepaalde hoofdtelwoorden is: nul; één, twee, drie, vier, vijf, zes, zeven, acht, negen, tien, elf, twaalf, dertien, veertien; twintig, dertig, veertig, vijftig (deze beide laatste uitgesproken met f aan het begin), zestig, zeventig (beide uitgesproken met s aan het begin), tachtig, negentig; honderd, duizend, (een) miljoen, (een) miljard, (een) biljoen </a:t>
            </a:r>
            <a:r>
              <a:rPr lang="nl-NL" dirty="0" smtClean="0"/>
              <a:t>.</a:t>
            </a:r>
            <a:endParaRPr lang="tr-TR" dirty="0" smtClean="0"/>
          </a:p>
          <a:p>
            <a:pPr marL="0" indent="0">
              <a:buNone/>
            </a:pPr>
            <a:r>
              <a:rPr lang="nl-NL" dirty="0" smtClean="0"/>
              <a:t>Tot </a:t>
            </a:r>
            <a:r>
              <a:rPr lang="nl-NL" dirty="0"/>
              <a:t>de hoofdtelwoorden rekent men verder nog beide, dat de betekenis heeft van 'de genoemde twee' (als bij elkaar horend beschouwd). Hiernaast gebruikt men, vooral in gesproken taal , allebei of alle twee </a:t>
            </a:r>
            <a:r>
              <a:rPr lang="nl-NL" dirty="0" smtClean="0"/>
              <a:t>. </a:t>
            </a:r>
            <a:r>
              <a:rPr lang="nl-NL" dirty="0"/>
              <a:t>	</a:t>
            </a:r>
          </a:p>
          <a:p>
            <a:pPr marL="0" indent="0">
              <a:buNone/>
            </a:pPr>
            <a:r>
              <a:rPr lang="nl-NL" dirty="0" smtClean="0"/>
              <a:t>Alle </a:t>
            </a:r>
            <a:r>
              <a:rPr lang="nl-NL" dirty="0"/>
              <a:t>overige hoofdtelwoorden zijn samenstellingen van de bovengenoemde basismorfemen, al dan niet verbonden door -en-. De samengestelde hoofdtelwoorden worden op de volgende wijze gevormd (voor de spelling - al dan niet aan elkaar schrijven - van de samengestelde bepaalde hoofdtelwoorden zie </a:t>
            </a:r>
            <a:r>
              <a:rPr lang="nl-NL" dirty="0" smtClean="0"/>
              <a:t>):</a:t>
            </a:r>
            <a:endParaRPr lang="nl-NL" dirty="0"/>
          </a:p>
          <a:p>
            <a:pPr marL="0" indent="0">
              <a:buNone/>
            </a:pPr>
            <a:r>
              <a:rPr lang="nl-NL" dirty="0" smtClean="0"/>
              <a:t>Bij </a:t>
            </a:r>
            <a:r>
              <a:rPr lang="nl-NL" dirty="0"/>
              <a:t>telwoorden tot en met 99 komt het getal dat de eenheden noemt vóór het getal dat het tiental noemt. Bij telwoorden vanaf 21 wordt verplicht -en- tussengevoegd, dat als een verbindingsmorfeem beschouwd kan worden en met een sjwa uitgesproken wordt. Voorbeelden zijn:</a:t>
            </a:r>
          </a:p>
          <a:p>
            <a:pPr marL="0" indent="0">
              <a:buNone/>
            </a:pPr>
            <a:r>
              <a:rPr lang="nl-NL" dirty="0"/>
              <a:t>zestien, zeventien, achttien, vierentwintig, tweeëndertig, eenentachtig, negenennegentig</a:t>
            </a:r>
            <a:r>
              <a:rPr lang="nl-NL" dirty="0" smtClean="0"/>
              <a:t>;</a:t>
            </a:r>
            <a:endParaRPr lang="tr-TR" dirty="0" smtClean="0"/>
          </a:p>
          <a:p>
            <a:pPr marL="0" indent="0">
              <a:buNone/>
            </a:pPr>
            <a:endParaRPr lang="tr-TR" dirty="0"/>
          </a:p>
        </p:txBody>
      </p:sp>
    </p:spTree>
    <p:extLst>
      <p:ext uri="{BB962C8B-B14F-4D97-AF65-F5344CB8AC3E}">
        <p14:creationId xmlns:p14="http://schemas.microsoft.com/office/powerpoint/2010/main" val="2310948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Het</a:t>
            </a:r>
            <a:r>
              <a:rPr lang="tr-TR" b="1" dirty="0">
                <a:solidFill>
                  <a:srgbClr val="C00000"/>
                </a:solidFill>
              </a:rPr>
              <a:t> </a:t>
            </a:r>
            <a:r>
              <a:rPr lang="tr-TR" b="1" dirty="0" err="1">
                <a:solidFill>
                  <a:srgbClr val="C00000"/>
                </a:solidFill>
              </a:rPr>
              <a:t>Telwoord</a:t>
            </a: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r>
              <a:rPr lang="nl-NL" dirty="0"/>
              <a:t>Bij telwoorden boven 100 gaat het grootste getal aan het kleinste (eenheden, tientallen of een combinatie daarvan) vooraf. De tussenvoeging van en (uitgesproken als het voegwoord en) is niet verplicht. Tot en met 112 respectievelijk 1012 zijn de vormen mét en in een deel van het taalgebied algemeen, daarboven zijn ze in het hele taalgebied ongewoon. Voorbeelden:</a:t>
            </a:r>
          </a:p>
          <a:p>
            <a:pPr marL="0" indent="0">
              <a:buNone/>
            </a:pPr>
            <a:r>
              <a:rPr lang="nl-NL" dirty="0"/>
              <a:t>honderd (en) één, honderd (en) tien, duizend (en) vijf, duizend (en) elf;</a:t>
            </a:r>
          </a:p>
          <a:p>
            <a:pPr marL="0" indent="0">
              <a:buNone/>
            </a:pPr>
            <a:endParaRPr lang="nl-NL" dirty="0"/>
          </a:p>
          <a:p>
            <a:pPr marL="0" indent="0">
              <a:buNone/>
            </a:pPr>
            <a:r>
              <a:rPr lang="nl-NL" dirty="0"/>
              <a:t>maar in de regel dus zonder en:</a:t>
            </a:r>
          </a:p>
          <a:p>
            <a:pPr marL="0" indent="0">
              <a:buNone/>
            </a:pPr>
            <a:r>
              <a:rPr lang="nl-NL" dirty="0"/>
              <a:t>honderd dertien, honderd negenennegentig, duizend zeventien, duizend vijfenveertig.</a:t>
            </a:r>
          </a:p>
          <a:p>
            <a:pPr marL="0" indent="0">
              <a:buNone/>
            </a:pPr>
            <a:endParaRPr lang="nl-NL" dirty="0"/>
          </a:p>
          <a:p>
            <a:pPr marL="0" indent="0">
              <a:buNone/>
            </a:pPr>
            <a:r>
              <a:rPr lang="nl-NL" dirty="0"/>
              <a:t>In bepaalde uitdrukkingen en vaste combinaties is de invoeging van -en- evenwel niet facultatief, bijv.:</a:t>
            </a:r>
          </a:p>
          <a:p>
            <a:pPr marL="0" indent="0">
              <a:buNone/>
            </a:pPr>
            <a:r>
              <a:rPr lang="nl-NL" dirty="0"/>
              <a:t>(1)	Hij maakt altijd honderd-en-één moeilijkheden.</a:t>
            </a:r>
          </a:p>
          <a:p>
            <a:pPr marL="0" indent="0">
              <a:buNone/>
            </a:pPr>
            <a:r>
              <a:rPr lang="nl-NL" dirty="0"/>
              <a:t>(2)	Iedereen kent de sprookjes van duizend-en-één- nacht.</a:t>
            </a:r>
            <a:endParaRPr lang="tr-TR" dirty="0"/>
          </a:p>
        </p:txBody>
      </p:sp>
    </p:spTree>
    <p:extLst>
      <p:ext uri="{BB962C8B-B14F-4D97-AF65-F5344CB8AC3E}">
        <p14:creationId xmlns:p14="http://schemas.microsoft.com/office/powerpoint/2010/main" val="35168918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1510</Words>
  <Application>Microsoft Office PowerPoint</Application>
  <PresentationFormat>Geniş ekran</PresentationFormat>
  <Paragraphs>103</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Het Telwoord</vt:lpstr>
      <vt:lpstr>Het Telwoord</vt:lpstr>
      <vt:lpstr>Het Telwoord</vt:lpstr>
      <vt:lpstr>Het Telwoord</vt:lpstr>
      <vt:lpstr>Het Telwoord</vt:lpstr>
      <vt:lpstr>Het Telwoord</vt:lpstr>
      <vt:lpstr>Het Telwoord</vt:lpstr>
      <vt:lpstr>Het Telwoord</vt:lpstr>
      <vt:lpstr>Het Telwoord</vt:lpstr>
      <vt:lpstr>Het Telwoord</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Hafta8</dc:title>
  <dc:creator>MUSTAFA GÜLEÇ</dc:creator>
  <cp:lastModifiedBy>Mustafa Güleç</cp:lastModifiedBy>
  <cp:revision>20</cp:revision>
  <dcterms:created xsi:type="dcterms:W3CDTF">2018-02-22T10:33:09Z</dcterms:created>
  <dcterms:modified xsi:type="dcterms:W3CDTF">2020-02-06T11:07:18Z</dcterms:modified>
</cp:coreProperties>
</file>