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62" r:id="rId6"/>
    <p:sldId id="259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15.12.2017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Kuramı 1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Konu:Paradigmaların Genel Görünümü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Müdahale Paradigmaları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Psikodinamik</a:t>
            </a:r>
            <a:endParaRPr lang="tr-TR" dirty="0" smtClean="0"/>
          </a:p>
          <a:p>
            <a:r>
              <a:rPr lang="tr-TR" dirty="0" smtClean="0"/>
              <a:t>Bilişsel/Davranışsal/İletişimsel</a:t>
            </a:r>
          </a:p>
          <a:p>
            <a:r>
              <a:rPr lang="tr-TR" dirty="0" smtClean="0"/>
              <a:t>Yaşantısal/İnsancıl/Varoluşçu</a:t>
            </a:r>
          </a:p>
          <a:p>
            <a:r>
              <a:rPr lang="tr-TR" dirty="0" err="1" smtClean="0"/>
              <a:t>Transpersonal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Psikodinamik</a:t>
            </a:r>
            <a:r>
              <a:rPr lang="tr-TR" dirty="0" smtClean="0"/>
              <a:t> Paradigma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457200" y="1500173"/>
          <a:ext cx="8043890" cy="4069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1945"/>
                <a:gridCol w="4021945"/>
              </a:tblGrid>
              <a:tr h="17636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Odak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Geçmiş deneyimlerin şimdi üzerindeki etkileri</a:t>
                      </a:r>
                    </a:p>
                  </a:txBody>
                  <a:tcPr/>
                </a:tc>
              </a:tr>
              <a:tr h="45734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Gelişimsel Boyut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Bilişsel ve psikosyal gelişime önem</a:t>
                      </a:r>
                    </a:p>
                  </a:txBody>
                  <a:tcPr/>
                </a:tc>
              </a:tr>
              <a:tr h="73300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Sağlığa bakış açısı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İçsel dinamiklerin farkında olma,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aklın üç ego düzeyinde dengesi</a:t>
                      </a:r>
                    </a:p>
                  </a:txBody>
                  <a:tcPr/>
                </a:tc>
              </a:tr>
              <a:tr h="73300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Patolojiye bakış açısı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İçsel çatışmaların farkında değil, çocukluk dönemi başa çıkma stratejileri geliştirmiş</a:t>
                      </a:r>
                    </a:p>
                  </a:txBody>
                  <a:tcPr/>
                </a:tc>
              </a:tr>
              <a:tr h="45734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Sanat ve Bilim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Deneysel temel sınırlı</a:t>
                      </a:r>
                    </a:p>
                  </a:txBody>
                  <a:tcPr/>
                </a:tc>
              </a:tr>
              <a:tr h="45734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İlişki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Dikey ilişki</a:t>
                      </a:r>
                    </a:p>
                  </a:txBody>
                  <a:tcPr/>
                </a:tc>
              </a:tr>
              <a:tr h="45734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Güçlü Yönleri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Derin psikoloji, daha uzun etkiler</a:t>
                      </a:r>
                    </a:p>
                  </a:txBody>
                  <a:tcPr/>
                </a:tc>
              </a:tr>
              <a:tr h="45734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Sınırlı Yönleri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Zaman alıcı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Bilişsel/Davranışsal/İletişimsel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428596" y="1571612"/>
          <a:ext cx="8229600" cy="3643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554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Odak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Düşünce ve/veya davranış değiştirme</a:t>
                      </a:r>
                    </a:p>
                  </a:txBody>
                  <a:tcPr/>
                </a:tc>
              </a:tr>
              <a:tr h="4554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Gelişimsel Boyut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Bilişsel ve sosyal gelişime önem</a:t>
                      </a:r>
                    </a:p>
                  </a:txBody>
                  <a:tcPr/>
                </a:tc>
              </a:tr>
              <a:tr h="4554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Sağlığa bakış açısı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Gerçekçi düşünce ve fonksiyonel davranış</a:t>
                      </a:r>
                    </a:p>
                  </a:txBody>
                  <a:tcPr/>
                </a:tc>
              </a:tr>
              <a:tr h="4554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Patolojiye bakış açısı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Fonksiyonel olmayan düşünce ve davranışları öğrenir</a:t>
                      </a:r>
                    </a:p>
                  </a:txBody>
                  <a:tcPr/>
                </a:tc>
              </a:tr>
              <a:tr h="4554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Sanat ve Bilim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Daha iyi deneysel temel</a:t>
                      </a:r>
                    </a:p>
                  </a:txBody>
                  <a:tcPr/>
                </a:tc>
              </a:tr>
              <a:tr h="4554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İlişki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Daha dikey ilişki</a:t>
                      </a:r>
                    </a:p>
                  </a:txBody>
                  <a:tcPr/>
                </a:tc>
              </a:tr>
              <a:tr h="4554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Güçlü Yönleri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Daha hızlı sonuç, kısa süreli tedavi</a:t>
                      </a:r>
                    </a:p>
                  </a:txBody>
                  <a:tcPr/>
                </a:tc>
              </a:tr>
              <a:tr h="4554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Sınırlı Yönleri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Genellenemez, kişiliksizleştirme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Yaşantısal/İnsancıl/Varoluşçu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428596" y="1571614"/>
          <a:ext cx="8229600" cy="3714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643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Odak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Kendini gerçekleştirme</a:t>
                      </a:r>
                    </a:p>
                  </a:txBody>
                  <a:tcPr/>
                </a:tc>
              </a:tr>
              <a:tr h="4643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Gelişimsel Boyut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Farkında olma, kabul, ifade</a:t>
                      </a:r>
                    </a:p>
                  </a:txBody>
                  <a:tcPr/>
                </a:tc>
              </a:tr>
              <a:tr h="4643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Sağlığa bakış açısı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Bütünlük</a:t>
                      </a:r>
                    </a:p>
                  </a:txBody>
                  <a:tcPr/>
                </a:tc>
              </a:tr>
              <a:tr h="4643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Patolojiye bakış açısı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İyi hissetmeme, baskı altına alma,hayatın anlamını bulamama</a:t>
                      </a:r>
                    </a:p>
                  </a:txBody>
                  <a:tcPr/>
                </a:tc>
              </a:tr>
              <a:tr h="4643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Sanat ve Bilim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Empati</a:t>
                      </a:r>
                    </a:p>
                  </a:txBody>
                  <a:tcPr/>
                </a:tc>
              </a:tr>
              <a:tr h="4643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İlişki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Yatay - eşit</a:t>
                      </a:r>
                    </a:p>
                  </a:txBody>
                  <a:tcPr/>
                </a:tc>
              </a:tr>
              <a:tr h="4643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Güçlü Yönleri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İlişkileri destekleyici</a:t>
                      </a:r>
                    </a:p>
                  </a:txBody>
                  <a:tcPr/>
                </a:tc>
              </a:tr>
              <a:tr h="4643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Sınırlı Yönleri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Büyümeye hazır olmama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Ben Ötesi (</a:t>
            </a:r>
            <a:r>
              <a:rPr lang="tr-TR" dirty="0" err="1" smtClean="0"/>
              <a:t>Transpersonal</a:t>
            </a:r>
            <a:r>
              <a:rPr lang="tr-TR" dirty="0" smtClean="0"/>
              <a:t>)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500034" y="1643050"/>
          <a:ext cx="8229600" cy="3643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554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Odak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Tinsel/manevi gelişim</a:t>
                      </a:r>
                    </a:p>
                  </a:txBody>
                  <a:tcPr/>
                </a:tc>
              </a:tr>
              <a:tr h="4554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Gelişimsel Boyut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Tinsel/manevi gelişim haricindekiler alakasız bulunuyor</a:t>
                      </a:r>
                    </a:p>
                  </a:txBody>
                  <a:tcPr/>
                </a:tc>
              </a:tr>
              <a:tr h="4554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Sağlığa Bakış Açısı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Kendinin ve dünyanın farkında olma, kabul etme</a:t>
                      </a:r>
                    </a:p>
                  </a:txBody>
                  <a:tcPr/>
                </a:tc>
              </a:tr>
              <a:tr h="4554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Patolojiye Bakış Açısı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Tinsel/Manevi materyalizm</a:t>
                      </a:r>
                    </a:p>
                  </a:txBody>
                  <a:tcPr/>
                </a:tc>
              </a:tr>
              <a:tr h="4554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Sanat ve Bilim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Etkililiği hala araştırılıyor</a:t>
                      </a:r>
                    </a:p>
                  </a:txBody>
                  <a:tcPr/>
                </a:tc>
              </a:tr>
              <a:tr h="4554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İlişki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Yatay ilişki</a:t>
                      </a:r>
                    </a:p>
                  </a:txBody>
                  <a:tcPr/>
                </a:tc>
              </a:tr>
              <a:tr h="4554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Güçlü Yönleri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İyileştirici ve büyütme gücü</a:t>
                      </a:r>
                    </a:p>
                  </a:txBody>
                  <a:tcPr/>
                </a:tc>
              </a:tr>
              <a:tr h="45541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latin typeface="Calibri"/>
                          <a:ea typeface="Calibri"/>
                          <a:cs typeface="Times New Roman"/>
                        </a:rPr>
                        <a:t>Sınırlı Yönleri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latin typeface="Calibri"/>
                          <a:ea typeface="Calibri"/>
                          <a:cs typeface="Times New Roman"/>
                        </a:rPr>
                        <a:t>Tinsel/manevi konulara ilgisiz ve olumsuz yaklaşanlar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437</TotalTime>
  <Words>244</Words>
  <Application>Microsoft Office PowerPoint</Application>
  <PresentationFormat>Ekran Gösterisi (4:3)</PresentationFormat>
  <Paragraphs>80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Kaynak</vt:lpstr>
      <vt:lpstr>Ankara Üniversitesi  Sağlık Bilimleri Fakültesi Sosyal Hizmet Bölümü</vt:lpstr>
      <vt:lpstr>Müdahale Paradigmaları</vt:lpstr>
      <vt:lpstr>Psikodinamik Paradigma</vt:lpstr>
      <vt:lpstr>Bilişsel/Davranışsal/İletişimsel</vt:lpstr>
      <vt:lpstr>Yaşantısal/İnsancıl/Varoluşçu</vt:lpstr>
      <vt:lpstr>Ben Ötesi (Transpersonal)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52</cp:revision>
  <dcterms:created xsi:type="dcterms:W3CDTF">2017-04-26T08:36:58Z</dcterms:created>
  <dcterms:modified xsi:type="dcterms:W3CDTF">2017-12-15T08:22:39Z</dcterms:modified>
</cp:coreProperties>
</file>