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4" r:id="rId27"/>
    <p:sldId id="285" r:id="rId28"/>
    <p:sldId id="286" r:id="rId2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E:\Sunum\Devam edenler\İlk ve Ortaokul Matemetiği\ilk ortaolul matematiği pow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7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52" y="642919"/>
            <a:ext cx="765211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b="1" i="1" dirty="0" smtClean="0"/>
              <a:t>Yöntem 1: Ağaç Diyagramı</a:t>
            </a:r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252" y="1428737"/>
            <a:ext cx="846791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/>
          <a:lstStyle/>
          <a:p>
            <a:r>
              <a:rPr lang="tr-TR" b="1" i="1" dirty="0" smtClean="0"/>
              <a:t>Yöntem 2: Kareli Kâğıt</a:t>
            </a:r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199" y="784512"/>
            <a:ext cx="7574016" cy="535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Cevaplar Nerede</a:t>
            </a:r>
            <a:r>
              <a:rPr lang="tr-TR" b="1" dirty="0" smtClean="0">
                <a:solidFill>
                  <a:srgbClr val="0070C0"/>
                </a:solidFill>
              </a:rPr>
              <a:t>?</a:t>
            </a:r>
            <a:endParaRPr lang="tr-TR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Matematik Öğrenmek Ne Demektir? 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Yapılandırmacılık/Oluşturmacılık Teorisi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-24"/>
            <a:ext cx="8229600" cy="4525963"/>
          </a:xfrm>
        </p:spPr>
        <p:txBody>
          <a:bodyPr/>
          <a:lstStyle/>
          <a:p>
            <a:r>
              <a:rPr lang="tr-TR" b="1" dirty="0" smtClean="0"/>
              <a:t>Fikirlerin Yapılandırılması</a:t>
            </a:r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9" y="503243"/>
            <a:ext cx="4857784" cy="584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00562" y="142852"/>
            <a:ext cx="4186238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Sosyokültürel Teori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Matematik Öğretimi İçin Çıkarımlar</a:t>
            </a:r>
          </a:p>
          <a:p>
            <a:r>
              <a:rPr lang="tr-TR" sz="2700" b="1" dirty="0" smtClean="0"/>
              <a:t>Yeni Bilginin Ön Bilgi Üzerine İnşa Edilmesi</a:t>
            </a:r>
            <a:endParaRPr lang="tr-TR" sz="2700" dirty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4143404" cy="641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>
            <a:normAutofit/>
          </a:bodyPr>
          <a:lstStyle/>
          <a:p>
            <a:r>
              <a:rPr lang="tr-TR" sz="2700" b="1" dirty="0" smtClean="0"/>
              <a:t>Matematik Hakkında Konuşabilmek için Olanakların Sağlanması</a:t>
            </a:r>
          </a:p>
          <a:p>
            <a:r>
              <a:rPr lang="tr-TR" sz="2700" b="1" dirty="0" smtClean="0"/>
              <a:t>Derin Düşünme için Olanaklar Yaratma</a:t>
            </a:r>
          </a:p>
          <a:p>
            <a:r>
              <a:rPr lang="tr-TR" sz="2700" b="1" dirty="0" smtClean="0"/>
              <a:t>Farklı Yaklaşımları Teşvik Etme</a:t>
            </a:r>
          </a:p>
          <a:p>
            <a:r>
              <a:rPr lang="tr-TR" sz="2700" b="1" dirty="0" smtClean="0"/>
              <a:t>Hataları/Yanlışları Öğrenme İçin Birer Fırsat Olarak Değerlendirme</a:t>
            </a:r>
            <a:endParaRPr lang="tr-TR" sz="27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5859" y="2978164"/>
            <a:ext cx="4930785" cy="345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Yeni Konunun Öğrenilmesi İçin Sistematik Yardım</a:t>
            </a:r>
          </a:p>
          <a:p>
            <a:r>
              <a:rPr lang="tr-TR" b="1" dirty="0" smtClean="0"/>
              <a:t>Çeşitliliğe Değer Verme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Matematiği Anlamak Ne</a:t>
            </a:r>
            <a:br>
              <a:rPr lang="tr-TR" b="1" dirty="0" smtClean="0">
                <a:solidFill>
                  <a:srgbClr val="CC0000"/>
                </a:solidFill>
              </a:rPr>
            </a:br>
            <a:r>
              <a:rPr lang="tr-TR" b="1" dirty="0" smtClean="0">
                <a:solidFill>
                  <a:srgbClr val="CC0000"/>
                </a:solidFill>
              </a:rPr>
              <a:t>Demektir?</a:t>
            </a:r>
            <a:endParaRPr lang="tr-TR" b="1" dirty="0">
              <a:solidFill>
                <a:srgbClr val="CC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013" y="2714620"/>
            <a:ext cx="874438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0715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003300"/>
                </a:solidFill>
              </a:rPr>
              <a:t>KISIM I</a:t>
            </a:r>
            <a:br>
              <a:rPr lang="tr-TR" dirty="0" smtClean="0">
                <a:solidFill>
                  <a:srgbClr val="003300"/>
                </a:solidFill>
              </a:rPr>
            </a:br>
            <a:r>
              <a:rPr lang="tr-TR" b="1" dirty="0" smtClean="0">
                <a:solidFill>
                  <a:srgbClr val="003300"/>
                </a:solidFill>
              </a:rPr>
              <a:t>Matematik Öğretme: Temeller ve Perspektifler</a:t>
            </a:r>
            <a:endParaRPr lang="tr-TR" dirty="0">
              <a:solidFill>
                <a:srgbClr val="003300"/>
              </a:solidFill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609600" y="32861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BÖLÜM</a:t>
            </a:r>
            <a:r>
              <a:rPr kumimoji="0" lang="tr-TR" sz="4000" b="0" i="0" u="none" strike="noStrike" kern="1200" cap="none" spc="0" normalizeH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tr-TR" sz="4000" b="1" dirty="0" smtClean="0">
                <a:solidFill>
                  <a:srgbClr val="003300"/>
                </a:solidFill>
                <a:latin typeface="+mj-lt"/>
                <a:ea typeface="+mj-ea"/>
                <a:cs typeface="+mj-cs"/>
              </a:rPr>
              <a:t>Matematik Yapmanın ve Bilmenin Ne Anlama Geldiğinin İncelenmesi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Matematikte Yeterlik</a:t>
            </a:r>
          </a:p>
          <a:p>
            <a:r>
              <a:rPr lang="tr-TR" b="1" dirty="0" smtClean="0"/>
              <a:t>Kavramsal ve İşlemsel Anlama	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650" y="1785926"/>
            <a:ext cx="8879506" cy="383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/>
          <a:lstStyle/>
          <a:p>
            <a:r>
              <a:rPr lang="tr-TR" b="1" dirty="0" smtClean="0"/>
              <a:t>Matematiksel Yeterliğin Beş Ana Unsuru</a:t>
            </a:r>
            <a:endParaRPr lang="tr-TR" dirty="0" smtClean="0">
              <a:solidFill>
                <a:srgbClr val="0070C0"/>
              </a:solidFill>
            </a:endParaRPr>
          </a:p>
          <a:p>
            <a:endParaRPr lang="tr-T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5" y="762798"/>
            <a:ext cx="4572032" cy="566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Matematik Öğretimi İçin Çıkarımlar</a:t>
            </a:r>
          </a:p>
          <a:p>
            <a:pPr>
              <a:buFont typeface="Wingdings" pitchFamily="2" charset="2"/>
              <a:buChar char="v"/>
            </a:pPr>
            <a:r>
              <a:rPr lang="tr-TR" sz="2700" b="1" dirty="0" smtClean="0"/>
              <a:t>Erken </a:t>
            </a:r>
            <a:r>
              <a:rPr lang="tr-TR" sz="2700" b="1" dirty="0" smtClean="0"/>
              <a:t>(Yaşlarda) Sayı Kavramları</a:t>
            </a:r>
          </a:p>
          <a:p>
            <a:pPr>
              <a:buFont typeface="Wingdings" pitchFamily="2" charset="2"/>
              <a:buChar char="v"/>
            </a:pPr>
            <a:r>
              <a:rPr lang="tr-TR" sz="2700" b="1" dirty="0" smtClean="0"/>
              <a:t>Hesaplama</a:t>
            </a:r>
            <a:endParaRPr lang="tr-TR" sz="27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986" y="68283"/>
            <a:ext cx="3214278" cy="665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İlişkisel Anlamanın Faydaları</a:t>
            </a:r>
          </a:p>
          <a:p>
            <a:r>
              <a:rPr lang="tr-TR" sz="2700" b="1" dirty="0" smtClean="0"/>
              <a:t>Yeni Kavram ve İşlemlerin Etkin Öğrenimi</a:t>
            </a:r>
          </a:p>
          <a:p>
            <a:r>
              <a:rPr lang="tr-TR" sz="2700" b="1" dirty="0" smtClean="0"/>
              <a:t>Az Şey Hatırlama</a:t>
            </a:r>
          </a:p>
          <a:p>
            <a:r>
              <a:rPr lang="tr-TR" sz="2700" b="1" dirty="0" smtClean="0"/>
              <a:t>Daha Fazla Akılda Tutma ve Hatırlama</a:t>
            </a:r>
          </a:p>
          <a:p>
            <a:r>
              <a:rPr lang="tr-TR" sz="2700" b="1" dirty="0" smtClean="0"/>
              <a:t>Gelişmiş Problem Çözme Becerileri</a:t>
            </a:r>
          </a:p>
          <a:p>
            <a:r>
              <a:rPr lang="tr-TR" sz="2700" b="1" dirty="0" smtClean="0"/>
              <a:t>Gelişmiş Tutum ve İnançlar</a:t>
            </a:r>
            <a:endParaRPr lang="tr-TR" sz="27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1406" y="71414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İlişkisel Anlamayı Destekleyecek Çoklu Temsiller/Gösterimler</a:t>
            </a:r>
          </a:p>
          <a:p>
            <a:r>
              <a:rPr lang="tr-TR" b="1" dirty="0" smtClean="0"/>
              <a:t>Modeller</a:t>
            </a:r>
            <a:br>
              <a:rPr lang="tr-TR" b="1" dirty="0" smtClean="0"/>
            </a:br>
            <a:r>
              <a:rPr lang="tr-TR" b="1" dirty="0" smtClean="0"/>
              <a:t> ve </a:t>
            </a:r>
            <a:br>
              <a:rPr lang="tr-TR" b="1" dirty="0" smtClean="0"/>
            </a:br>
            <a:r>
              <a:rPr lang="tr-TR" b="1" dirty="0" err="1" smtClean="0"/>
              <a:t>Manipülatifler</a:t>
            </a:r>
            <a:endParaRPr lang="tr-TR" b="1" dirty="0" smtClean="0"/>
          </a:p>
          <a:p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284272"/>
            <a:ext cx="4527714" cy="508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4525963"/>
          </a:xfrm>
        </p:spPr>
        <p:txBody>
          <a:bodyPr/>
          <a:lstStyle/>
          <a:p>
            <a:r>
              <a:rPr lang="tr-TR" b="1" dirty="0" smtClean="0"/>
              <a:t>Modellere Örnekler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2891" y="500042"/>
            <a:ext cx="6180847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Model ve </a:t>
            </a:r>
            <a:r>
              <a:rPr lang="tr-TR" b="1" dirty="0" err="1" smtClean="0"/>
              <a:t>Manipülatiflerin</a:t>
            </a:r>
            <a:r>
              <a:rPr lang="tr-TR" b="1" dirty="0" smtClean="0"/>
              <a:t> Etkin Olmayan Kullanımı</a:t>
            </a:r>
          </a:p>
          <a:p>
            <a:r>
              <a:rPr lang="tr-TR" b="1" dirty="0" smtClean="0"/>
              <a:t>Teknoloji Temelli Modeller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C0000"/>
                </a:solidFill>
              </a:rPr>
              <a:t>Noktaları Birleştirelim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1040" y="71414"/>
            <a:ext cx="4145538" cy="642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Matematik Yapmak Ne Anlama Gelir?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Matematik Bir Örüntü ve Düzen Bilimidir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Matematik Yapmak İçin Bir Sınıf Ortamı</a:t>
            </a:r>
          </a:p>
          <a:p>
            <a:r>
              <a:rPr lang="tr-TR" sz="2700" b="1" dirty="0" smtClean="0"/>
              <a:t>Matematik Yapmanın Dili</a:t>
            </a:r>
          </a:p>
          <a:p>
            <a:r>
              <a:rPr lang="tr-TR" sz="2700" b="1" dirty="0" smtClean="0"/>
              <a:t>Matematik Yapmak için Düzenlenmiş Ortamlar</a:t>
            </a:r>
            <a:endParaRPr lang="tr-TR" sz="2700" dirty="0" smtClean="0">
              <a:solidFill>
                <a:srgbClr val="0070C0"/>
              </a:solidFill>
            </a:endParaRPr>
          </a:p>
          <a:p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Matematik Yapmaya Davet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Şimdi Biraz Matematik Yapalım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12098"/>
            <a:ext cx="8429684" cy="506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8645" y="285728"/>
            <a:ext cx="5145124" cy="6111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109" y="142852"/>
            <a:ext cx="887578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430" y="3000372"/>
            <a:ext cx="886114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2959" y="142852"/>
            <a:ext cx="4716496" cy="628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173</Words>
  <PresentationFormat>Ekran Gösterisi (4:3)</PresentationFormat>
  <Paragraphs>43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29" baseType="lpstr">
      <vt:lpstr>Ofis Teması</vt:lpstr>
      <vt:lpstr>Slayt 1</vt:lpstr>
      <vt:lpstr>KISIM I Matematik Öğretme: Temeller ve Perspektifler</vt:lpstr>
      <vt:lpstr>Slayt 3</vt:lpstr>
      <vt:lpstr>Matematik Yapmak Ne Anlama Gelir?</vt:lpstr>
      <vt:lpstr>Matematik Yapmaya Davet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Matematik Öğrenmek Ne Demektir? </vt:lpstr>
      <vt:lpstr>Slayt 15</vt:lpstr>
      <vt:lpstr>Slayt 16</vt:lpstr>
      <vt:lpstr>Slayt 17</vt:lpstr>
      <vt:lpstr>Slayt 18</vt:lpstr>
      <vt:lpstr>Matematiği Anlamak Ne Demektir?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Noktaları Birleştirelim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Enes Kurt</dc:creator>
  <cp:lastModifiedBy>Enes Kurt</cp:lastModifiedBy>
  <cp:revision>9</cp:revision>
  <dcterms:created xsi:type="dcterms:W3CDTF">2015-06-01T11:06:26Z</dcterms:created>
  <dcterms:modified xsi:type="dcterms:W3CDTF">2015-06-10T14:13:18Z</dcterms:modified>
</cp:coreProperties>
</file>