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41618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04091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5025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65474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06087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2491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27018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24348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00296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50039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6613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9200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5103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0483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95994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75602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681826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KANUNLARIN UYGULANMASI – III</a:t>
            </a:r>
          </a:p>
          <a:p>
            <a:r>
              <a:rPr lang="tr-TR" dirty="0" smtClean="0"/>
              <a:t>HÂKİMİN HUKUK YARATMASI VE TAKDİR YETKİSİ</a:t>
            </a:r>
          </a:p>
          <a:p>
            <a:endParaRPr lang="tr-TR" dirty="0"/>
          </a:p>
        </p:txBody>
      </p:sp>
    </p:spTree>
    <p:extLst>
      <p:ext uri="{BB962C8B-B14F-4D97-AF65-F5344CB8AC3E}">
        <p14:creationId xmlns:p14="http://schemas.microsoft.com/office/powerpoint/2010/main" val="231847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76EC102-640B-4F49-B17C-F621B7E55BBF}"/>
              </a:ext>
            </a:extLst>
          </p:cNvPr>
          <p:cNvSpPr>
            <a:spLocks noGrp="1"/>
          </p:cNvSpPr>
          <p:nvPr>
            <p:ph type="title"/>
          </p:nvPr>
        </p:nvSpPr>
        <p:spPr/>
        <p:txBody>
          <a:bodyPr/>
          <a:lstStyle/>
          <a:p>
            <a:r>
              <a:rPr lang="tr-TR" dirty="0"/>
              <a:t>HÂKİMİN HUKUK YARATMASI VE TAKDİR YETKİSİ</a:t>
            </a:r>
          </a:p>
        </p:txBody>
      </p:sp>
      <p:sp>
        <p:nvSpPr>
          <p:cNvPr id="3" name="İçerik Yer Tutucusu 2">
            <a:extLst>
              <a:ext uri="{FF2B5EF4-FFF2-40B4-BE49-F238E27FC236}">
                <a16:creationId xmlns:a16="http://schemas.microsoft.com/office/drawing/2014/main" id="{BAA29352-3480-1743-AB11-DA16C9A340D7}"/>
              </a:ext>
            </a:extLst>
          </p:cNvPr>
          <p:cNvSpPr>
            <a:spLocks noGrp="1"/>
          </p:cNvSpPr>
          <p:nvPr>
            <p:ph idx="1"/>
          </p:nvPr>
        </p:nvSpPr>
        <p:spPr>
          <a:xfrm>
            <a:off x="1451579" y="2015732"/>
            <a:ext cx="9603275" cy="4032371"/>
          </a:xfrm>
        </p:spPr>
        <p:txBody>
          <a:bodyPr>
            <a:normAutofit/>
          </a:bodyPr>
          <a:lstStyle/>
          <a:p>
            <a:r>
              <a:rPr lang="tr-TR" dirty="0"/>
              <a:t>Hâkimin Hukuk Yaratması (devam</a:t>
            </a:r>
            <a:r>
              <a:rPr lang="tr-TR" dirty="0" smtClean="0"/>
              <a:t>)</a:t>
            </a:r>
          </a:p>
          <a:p>
            <a:pPr lvl="1"/>
            <a:r>
              <a:rPr lang="tr-TR" dirty="0" smtClean="0"/>
              <a:t>Özel hukukta hâkimin hukuk yaratması tartışmasız kabul edilirken kamu hukukunda bu yetki çok sınırlıdır. Örneğin ceza hukukunda «kanunsuz suç ve ceza olmaz» ilkesi bulunduğundan hâkimin hukuk yaratması yasaktır. Yine vergi hukukunda da «kanunsuz vergi olmaz» ilkesi benimsenmiştir.</a:t>
            </a:r>
          </a:p>
          <a:p>
            <a:pPr lvl="1"/>
            <a:r>
              <a:rPr lang="tr-TR" dirty="0" smtClean="0"/>
              <a:t>Hukuk boşluğu varsa öncelikle hâkim kıyas yöntemini kullanır. Bu yöntemle boşluğu doldurmak mümkün olmazsa hâkim, genişletici yorum yöntemiyle uygulanacak hukuku tayin etmeye çalışır. Bu da mümkün olmazsa artık hâkim, tam anlamıyla hukuk yaratma yoluna gider.</a:t>
            </a:r>
          </a:p>
          <a:p>
            <a:pPr lvl="1"/>
            <a:r>
              <a:rPr lang="tr-TR" dirty="0" smtClean="0"/>
              <a:t>Hâkimin bir uyuşmazlıkta hukuk yaratması, sonraki uyuşmazlıklarda ne kendisini ne de diğer mahkemeleri bağlar.</a:t>
            </a:r>
            <a:endParaRPr lang="tr-TR" dirty="0"/>
          </a:p>
          <a:p>
            <a:endParaRPr lang="tr-TR" dirty="0"/>
          </a:p>
        </p:txBody>
      </p:sp>
    </p:spTree>
    <p:extLst>
      <p:ext uri="{BB962C8B-B14F-4D97-AF65-F5344CB8AC3E}">
        <p14:creationId xmlns:p14="http://schemas.microsoft.com/office/powerpoint/2010/main" val="1898472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F586C-1668-3E46-BAD7-B5316B35459E}"/>
              </a:ext>
            </a:extLst>
          </p:cNvPr>
          <p:cNvSpPr>
            <a:spLocks noGrp="1"/>
          </p:cNvSpPr>
          <p:nvPr>
            <p:ph type="title"/>
          </p:nvPr>
        </p:nvSpPr>
        <p:spPr/>
        <p:txBody>
          <a:bodyPr/>
          <a:lstStyle/>
          <a:p>
            <a:r>
              <a:rPr lang="tr-TR" dirty="0"/>
              <a:t>HÂKİMİN HUKUK YARATMASI VE TAKDİR YETKİSİ</a:t>
            </a:r>
          </a:p>
        </p:txBody>
      </p:sp>
      <p:sp>
        <p:nvSpPr>
          <p:cNvPr id="3" name="İçerik Yer Tutucusu 2">
            <a:extLst>
              <a:ext uri="{FF2B5EF4-FFF2-40B4-BE49-F238E27FC236}">
                <a16:creationId xmlns:a16="http://schemas.microsoft.com/office/drawing/2014/main" id="{D1865942-4556-EF43-988F-222594F23DE7}"/>
              </a:ext>
            </a:extLst>
          </p:cNvPr>
          <p:cNvSpPr>
            <a:spLocks noGrp="1"/>
          </p:cNvSpPr>
          <p:nvPr>
            <p:ph idx="1"/>
          </p:nvPr>
        </p:nvSpPr>
        <p:spPr/>
        <p:txBody>
          <a:bodyPr/>
          <a:lstStyle/>
          <a:p>
            <a:r>
              <a:rPr lang="tr-TR" dirty="0" smtClean="0"/>
              <a:t>Hâkimin Takdir Yetkisi</a:t>
            </a:r>
          </a:p>
          <a:p>
            <a:pPr lvl="1"/>
            <a:r>
              <a:rPr lang="tr-TR" dirty="0" smtClean="0"/>
              <a:t>Yasal düzenlemelerde hâkime az veya çok hareket serbestisi verilmişse burada «hâkimin takdir yetkisi» söz konusu olur.</a:t>
            </a:r>
          </a:p>
          <a:p>
            <a:pPr lvl="1"/>
            <a:r>
              <a:rPr lang="tr-TR" dirty="0" smtClean="0"/>
              <a:t>Bazı kanun maddelerinde hâkime takdir yetkisi verildiği açıkça ifade edilmektedir.</a:t>
            </a:r>
          </a:p>
          <a:p>
            <a:pPr lvl="1"/>
            <a:r>
              <a:rPr lang="tr-TR" dirty="0" smtClean="0"/>
              <a:t>TMK m. 4’te, hâkimin takdir yetkisini nasıl kullanacağı düzenlenmiştir. Buna göre: «</a:t>
            </a:r>
            <a:r>
              <a:rPr lang="en-US" dirty="0" err="1" smtClean="0"/>
              <a:t>Kanunun</a:t>
            </a:r>
            <a:r>
              <a:rPr lang="en-US" dirty="0" smtClean="0"/>
              <a:t> </a:t>
            </a:r>
            <a:r>
              <a:rPr lang="en-US" dirty="0" err="1"/>
              <a:t>takdir</a:t>
            </a:r>
            <a:r>
              <a:rPr lang="en-US" dirty="0"/>
              <a:t> </a:t>
            </a:r>
            <a:r>
              <a:rPr lang="en-US" dirty="0" err="1"/>
              <a:t>yetkisi</a:t>
            </a:r>
            <a:r>
              <a:rPr lang="en-US" dirty="0"/>
              <a:t> </a:t>
            </a:r>
            <a:r>
              <a:rPr lang="en-US" dirty="0" err="1"/>
              <a:t>tanıdığı</a:t>
            </a:r>
            <a:r>
              <a:rPr lang="en-US" dirty="0"/>
              <a:t> </a:t>
            </a:r>
            <a:r>
              <a:rPr lang="en-US" dirty="0" err="1"/>
              <a:t>veya</a:t>
            </a:r>
            <a:r>
              <a:rPr lang="en-US" dirty="0"/>
              <a:t> </a:t>
            </a:r>
            <a:r>
              <a:rPr lang="en-US" dirty="0" err="1"/>
              <a:t>durumun</a:t>
            </a:r>
            <a:r>
              <a:rPr lang="en-US" dirty="0"/>
              <a:t> </a:t>
            </a:r>
            <a:r>
              <a:rPr lang="en-US" dirty="0" err="1"/>
              <a:t>gereklerini</a:t>
            </a:r>
            <a:r>
              <a:rPr lang="en-US" dirty="0"/>
              <a:t> </a:t>
            </a:r>
            <a:r>
              <a:rPr lang="en-US" dirty="0" err="1"/>
              <a:t>ya</a:t>
            </a:r>
            <a:r>
              <a:rPr lang="en-US" dirty="0"/>
              <a:t> da </a:t>
            </a:r>
            <a:r>
              <a:rPr lang="en-US" dirty="0" err="1"/>
              <a:t>haklı</a:t>
            </a:r>
            <a:r>
              <a:rPr lang="en-US" dirty="0"/>
              <a:t> </a:t>
            </a:r>
            <a:r>
              <a:rPr lang="en-US" dirty="0" err="1"/>
              <a:t>sebepleri</a:t>
            </a:r>
            <a:r>
              <a:rPr lang="en-US" dirty="0"/>
              <a:t> </a:t>
            </a:r>
            <a:r>
              <a:rPr lang="en-US" dirty="0" err="1"/>
              <a:t>göz</a:t>
            </a:r>
            <a:r>
              <a:rPr lang="en-US" dirty="0"/>
              <a:t> </a:t>
            </a:r>
            <a:r>
              <a:rPr lang="en-US" dirty="0" err="1"/>
              <a:t>önünde</a:t>
            </a:r>
            <a:r>
              <a:rPr lang="en-US" dirty="0"/>
              <a:t> </a:t>
            </a:r>
            <a:r>
              <a:rPr lang="en-US" dirty="0" err="1"/>
              <a:t>tutmayı</a:t>
            </a:r>
            <a:r>
              <a:rPr lang="en-US" dirty="0"/>
              <a:t> </a:t>
            </a:r>
            <a:r>
              <a:rPr lang="en-US" dirty="0" err="1"/>
              <a:t>emrettiği</a:t>
            </a:r>
            <a:r>
              <a:rPr lang="en-US" dirty="0"/>
              <a:t> </a:t>
            </a:r>
            <a:r>
              <a:rPr lang="en-US" dirty="0" err="1"/>
              <a:t>konularda</a:t>
            </a:r>
            <a:r>
              <a:rPr lang="en-US" dirty="0"/>
              <a:t> </a:t>
            </a:r>
            <a:r>
              <a:rPr lang="en-US" dirty="0" err="1"/>
              <a:t>hâkim</a:t>
            </a:r>
            <a:r>
              <a:rPr lang="en-US" dirty="0"/>
              <a:t>, </a:t>
            </a:r>
            <a:r>
              <a:rPr lang="en-US" dirty="0" err="1"/>
              <a:t>hukuka</a:t>
            </a:r>
            <a:r>
              <a:rPr lang="en-US" dirty="0"/>
              <a:t> </a:t>
            </a:r>
            <a:r>
              <a:rPr lang="en-US" dirty="0" err="1"/>
              <a:t>ve</a:t>
            </a:r>
            <a:r>
              <a:rPr lang="en-US" dirty="0"/>
              <a:t> </a:t>
            </a:r>
            <a:r>
              <a:rPr lang="en-US" dirty="0" err="1"/>
              <a:t>hakkaniyete</a:t>
            </a:r>
            <a:r>
              <a:rPr lang="en-US" dirty="0"/>
              <a:t> </a:t>
            </a:r>
            <a:r>
              <a:rPr lang="en-US" dirty="0" err="1"/>
              <a:t>göre</a:t>
            </a:r>
            <a:r>
              <a:rPr lang="en-US" dirty="0"/>
              <a:t> </a:t>
            </a:r>
            <a:r>
              <a:rPr lang="en-US" dirty="0" err="1"/>
              <a:t>karar</a:t>
            </a:r>
            <a:r>
              <a:rPr lang="en-US" dirty="0"/>
              <a:t> </a:t>
            </a:r>
            <a:r>
              <a:rPr lang="en-US" dirty="0" err="1"/>
              <a:t>verir</a:t>
            </a:r>
            <a:r>
              <a:rPr lang="en-US" dirty="0" smtClean="0"/>
              <a:t>.</a:t>
            </a:r>
            <a:r>
              <a:rPr lang="tr-TR" dirty="0" smtClean="0"/>
              <a:t>»</a:t>
            </a:r>
          </a:p>
          <a:p>
            <a:pPr lvl="1"/>
            <a:r>
              <a:rPr lang="tr-TR" dirty="0" smtClean="0"/>
              <a:t>Maddeden de anlaşılacağı üzere, hâkim takdir yetkisini kullanırken bazı kurallara uymak zorundadır. Yani takdir yetkisi sınırsız değildir.</a:t>
            </a:r>
            <a:endParaRPr lang="tr-TR" dirty="0"/>
          </a:p>
        </p:txBody>
      </p:sp>
    </p:spTree>
    <p:extLst>
      <p:ext uri="{BB962C8B-B14F-4D97-AF65-F5344CB8AC3E}">
        <p14:creationId xmlns:p14="http://schemas.microsoft.com/office/powerpoint/2010/main" val="1549250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B8D28D-C7B6-5449-B898-D1774AC92CD3}"/>
              </a:ext>
            </a:extLst>
          </p:cNvPr>
          <p:cNvSpPr>
            <a:spLocks noGrp="1"/>
          </p:cNvSpPr>
          <p:nvPr>
            <p:ph type="title"/>
          </p:nvPr>
        </p:nvSpPr>
        <p:spPr/>
        <p:txBody>
          <a:bodyPr/>
          <a:lstStyle/>
          <a:p>
            <a:r>
              <a:rPr lang="tr-TR" dirty="0"/>
              <a:t>HÂKİMİN HUKUK YARATMASI VE TAKDİR YETKİSİ</a:t>
            </a:r>
          </a:p>
        </p:txBody>
      </p:sp>
      <p:sp>
        <p:nvSpPr>
          <p:cNvPr id="3" name="İçerik Yer Tutucusu 2">
            <a:extLst>
              <a:ext uri="{FF2B5EF4-FFF2-40B4-BE49-F238E27FC236}">
                <a16:creationId xmlns:a16="http://schemas.microsoft.com/office/drawing/2014/main" id="{27C7B80D-3C7A-774A-A92C-B3FE787CD3E3}"/>
              </a:ext>
            </a:extLst>
          </p:cNvPr>
          <p:cNvSpPr>
            <a:spLocks noGrp="1"/>
          </p:cNvSpPr>
          <p:nvPr>
            <p:ph idx="1"/>
          </p:nvPr>
        </p:nvSpPr>
        <p:spPr>
          <a:xfrm>
            <a:off x="1451579" y="2015732"/>
            <a:ext cx="9603275" cy="3784177"/>
          </a:xfrm>
        </p:spPr>
        <p:txBody>
          <a:bodyPr>
            <a:normAutofit/>
          </a:bodyPr>
          <a:lstStyle/>
          <a:p>
            <a:r>
              <a:rPr lang="tr-TR" dirty="0"/>
              <a:t>Hâkimin Takdir </a:t>
            </a:r>
            <a:r>
              <a:rPr lang="tr-TR" dirty="0" smtClean="0"/>
              <a:t>Yetkisi (devam)</a:t>
            </a:r>
          </a:p>
          <a:p>
            <a:pPr lvl="1"/>
            <a:r>
              <a:rPr lang="tr-TR" dirty="0" smtClean="0"/>
              <a:t>Hâkim takdir yetkisini kullanırken;</a:t>
            </a:r>
          </a:p>
          <a:p>
            <a:pPr lvl="2"/>
            <a:r>
              <a:rPr lang="tr-TR" dirty="0" smtClean="0"/>
              <a:t>Takdir yetkisinin sınırları içinde kalmalı</a:t>
            </a:r>
          </a:p>
          <a:p>
            <a:pPr lvl="2"/>
            <a:r>
              <a:rPr lang="tr-TR" dirty="0" smtClean="0"/>
              <a:t>Takdir yetkisinin kullanması için kanunda şartlar öngörülmüşse bu şartlara uymalı</a:t>
            </a:r>
          </a:p>
          <a:p>
            <a:pPr lvl="2"/>
            <a:r>
              <a:rPr lang="tr-TR" dirty="0" smtClean="0"/>
              <a:t>Hakkaniyet sınırları içinde kalmalı</a:t>
            </a:r>
          </a:p>
          <a:p>
            <a:pPr lvl="2"/>
            <a:r>
              <a:rPr lang="tr-TR" dirty="0" smtClean="0"/>
              <a:t>Seçeceği çözüm yolu hukuka uygun olmalı</a:t>
            </a:r>
          </a:p>
          <a:p>
            <a:pPr lvl="2"/>
            <a:r>
              <a:rPr lang="tr-TR" dirty="0" smtClean="0"/>
              <a:t>Takdirin gerekçelerini açıklamalıdır.</a:t>
            </a:r>
          </a:p>
          <a:p>
            <a:pPr lvl="1"/>
            <a:r>
              <a:rPr lang="tr-TR" dirty="0" smtClean="0"/>
              <a:t>Hâkime takdir yetkisi verildiği her zaman hükümde açıkça düzenlenmemiş olabilir. «Önemli sebeplerin varlığı hâlinde», «uygun bir bedelle», «hâkim … yapabilir» gibi ifadeler de hâkime takdir yetkisi verildiğini göstermektedir.</a:t>
            </a:r>
          </a:p>
          <a:p>
            <a:pPr lvl="1"/>
            <a:endParaRPr lang="tr-TR" dirty="0"/>
          </a:p>
          <a:p>
            <a:endParaRPr lang="tr-TR" dirty="0"/>
          </a:p>
        </p:txBody>
      </p:sp>
    </p:spTree>
    <p:extLst>
      <p:ext uri="{BB962C8B-B14F-4D97-AF65-F5344CB8AC3E}">
        <p14:creationId xmlns:p14="http://schemas.microsoft.com/office/powerpoint/2010/main" val="1101469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smtClean="0"/>
              <a:t>Kanunların niteliklerine göre uygulanması</a:t>
            </a:r>
            <a:endParaRPr lang="tr-TR" dirty="0"/>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normAutofit/>
          </a:bodyPr>
          <a:lstStyle/>
          <a:p>
            <a:r>
              <a:rPr lang="tr-TR" dirty="0" smtClean="0"/>
              <a:t>Emredici Hukuk Kuralları</a:t>
            </a:r>
          </a:p>
          <a:p>
            <a:r>
              <a:rPr lang="tr-TR" dirty="0" smtClean="0"/>
              <a:t>Yedek Hukuk Kuralları</a:t>
            </a:r>
          </a:p>
          <a:p>
            <a:pPr lvl="1"/>
            <a:r>
              <a:rPr lang="tr-TR" dirty="0" smtClean="0"/>
              <a:t>Tanımlayıcı hukuk kuralları</a:t>
            </a:r>
          </a:p>
          <a:p>
            <a:pPr lvl="1"/>
            <a:r>
              <a:rPr lang="tr-TR" dirty="0" smtClean="0"/>
              <a:t>Tamamlayıcı hukuk kuralları</a:t>
            </a:r>
          </a:p>
          <a:p>
            <a:pPr lvl="1"/>
            <a:r>
              <a:rPr lang="tr-TR" dirty="0" smtClean="0"/>
              <a:t>Yorumlayıcı hukuk kuralları</a:t>
            </a:r>
            <a:endParaRPr lang="tr-TR" dirty="0"/>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466FE0-3649-514B-A96E-916D118510E8}"/>
              </a:ext>
            </a:extLst>
          </p:cNvPr>
          <p:cNvSpPr>
            <a:spLocks noGrp="1"/>
          </p:cNvSpPr>
          <p:nvPr>
            <p:ph type="title"/>
          </p:nvPr>
        </p:nvSpPr>
        <p:spPr/>
        <p:txBody>
          <a:bodyPr/>
          <a:lstStyle/>
          <a:p>
            <a:r>
              <a:rPr lang="tr-TR" dirty="0"/>
              <a:t>Kanunların niteliklerine göre uygulanması</a:t>
            </a:r>
          </a:p>
        </p:txBody>
      </p:sp>
      <p:sp>
        <p:nvSpPr>
          <p:cNvPr id="3" name="İçerik Yer Tutucusu 2">
            <a:extLst>
              <a:ext uri="{FF2B5EF4-FFF2-40B4-BE49-F238E27FC236}">
                <a16:creationId xmlns:a16="http://schemas.microsoft.com/office/drawing/2014/main" id="{24AA03F5-B1F4-2A4F-BCDB-2AC5BA9FF69A}"/>
              </a:ext>
            </a:extLst>
          </p:cNvPr>
          <p:cNvSpPr>
            <a:spLocks noGrp="1"/>
          </p:cNvSpPr>
          <p:nvPr>
            <p:ph idx="1"/>
          </p:nvPr>
        </p:nvSpPr>
        <p:spPr/>
        <p:txBody>
          <a:bodyPr/>
          <a:lstStyle/>
          <a:p>
            <a:r>
              <a:rPr lang="tr-TR" dirty="0" smtClean="0"/>
              <a:t>Emredici hukuk kuralları</a:t>
            </a:r>
          </a:p>
          <a:p>
            <a:pPr lvl="1"/>
            <a:r>
              <a:rPr lang="tr-TR" dirty="0" smtClean="0"/>
              <a:t>Herkes tarafından uyulması gereken ve aksi kararlaştırılamayan hukuk kurallarıdır.</a:t>
            </a:r>
          </a:p>
          <a:p>
            <a:pPr lvl="1"/>
            <a:r>
              <a:rPr lang="tr-TR" dirty="0" smtClean="0"/>
              <a:t>Emredici hukuk kurallarında genellikle «herkes», «hiç kimse», «yapar», «zorunludur», «gerekir», «şarttır», «yasaktır» gibi ifadeler bulunur.</a:t>
            </a:r>
          </a:p>
          <a:p>
            <a:pPr lvl="1"/>
            <a:r>
              <a:rPr lang="tr-TR" dirty="0" smtClean="0"/>
              <a:t>Emredici hukuk kurallarının öngörülmesinde kamu düzeni, genel ahlâk ve </a:t>
            </a:r>
            <a:r>
              <a:rPr lang="tr-TR" dirty="0" err="1" smtClean="0"/>
              <a:t>âdap</a:t>
            </a:r>
            <a:r>
              <a:rPr lang="tr-TR" dirty="0" smtClean="0"/>
              <a:t> ve zayıfların korunması düşüncesi olmak üzere başlıca üç sebep vardır.</a:t>
            </a:r>
          </a:p>
          <a:p>
            <a:pPr lvl="1"/>
            <a:r>
              <a:rPr lang="tr-TR" b="1" dirty="0" smtClean="0"/>
              <a:t>Kamu düzeni</a:t>
            </a:r>
            <a:r>
              <a:rPr lang="tr-TR" dirty="0" smtClean="0"/>
              <a:t>, sadece kamu hukukunda değil özel hukukta da bulunur.</a:t>
            </a:r>
          </a:p>
          <a:p>
            <a:pPr lvl="1"/>
            <a:r>
              <a:rPr lang="tr-TR" dirty="0" smtClean="0"/>
              <a:t>Kamu düzeni kavramı kanunda tanımlanmış değildir. Zira kamu düzeni, yer ve zamana göre değişen bir kavramdır.</a:t>
            </a:r>
            <a:endParaRPr lang="tr-TR" dirty="0"/>
          </a:p>
        </p:txBody>
      </p:sp>
    </p:spTree>
    <p:extLst>
      <p:ext uri="{BB962C8B-B14F-4D97-AF65-F5344CB8AC3E}">
        <p14:creationId xmlns:p14="http://schemas.microsoft.com/office/powerpoint/2010/main" val="2738940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DADC04-3746-B240-863C-D8BB84790865}"/>
              </a:ext>
            </a:extLst>
          </p:cNvPr>
          <p:cNvSpPr>
            <a:spLocks noGrp="1"/>
          </p:cNvSpPr>
          <p:nvPr>
            <p:ph type="title"/>
          </p:nvPr>
        </p:nvSpPr>
        <p:spPr/>
        <p:txBody>
          <a:bodyPr/>
          <a:lstStyle/>
          <a:p>
            <a:r>
              <a:rPr lang="tr-TR" dirty="0"/>
              <a:t>Kanunların niteliklerine göre uygulanması</a:t>
            </a:r>
          </a:p>
        </p:txBody>
      </p:sp>
      <p:sp>
        <p:nvSpPr>
          <p:cNvPr id="3" name="İçerik Yer Tutucusu 2">
            <a:extLst>
              <a:ext uri="{FF2B5EF4-FFF2-40B4-BE49-F238E27FC236}">
                <a16:creationId xmlns:a16="http://schemas.microsoft.com/office/drawing/2014/main" id="{7C05BC67-F519-104E-BD93-E64B9FE72E26}"/>
              </a:ext>
            </a:extLst>
          </p:cNvPr>
          <p:cNvSpPr>
            <a:spLocks noGrp="1"/>
          </p:cNvSpPr>
          <p:nvPr>
            <p:ph idx="1"/>
          </p:nvPr>
        </p:nvSpPr>
        <p:spPr/>
        <p:txBody>
          <a:bodyPr/>
          <a:lstStyle/>
          <a:p>
            <a:r>
              <a:rPr lang="tr-TR" dirty="0"/>
              <a:t>Emredici hukuk </a:t>
            </a:r>
            <a:r>
              <a:rPr lang="tr-TR" dirty="0" smtClean="0"/>
              <a:t>kuralları (devam)</a:t>
            </a:r>
          </a:p>
          <a:p>
            <a:pPr lvl="1"/>
            <a:r>
              <a:rPr lang="tr-TR" dirty="0" smtClean="0"/>
              <a:t>Doktrinin yaptığı tanıma göre kamu düzeni, «belirli bir zamanda belirli örgütlenmiş bir toplumun temel yapısını ve temel çıkarlarını koruyan yasal kurallardır».</a:t>
            </a:r>
          </a:p>
          <a:p>
            <a:pPr lvl="1"/>
            <a:r>
              <a:rPr lang="tr-TR" b="1" dirty="0" smtClean="0"/>
              <a:t>Genel ahlâk ve </a:t>
            </a:r>
            <a:r>
              <a:rPr lang="tr-TR" b="1" dirty="0" err="1" smtClean="0"/>
              <a:t>âdap</a:t>
            </a:r>
            <a:r>
              <a:rPr lang="tr-TR" dirty="0" smtClean="0"/>
              <a:t>, kamu düzeninde olduğu gibi yer ve zamana göre değişiklik gösterebilir.</a:t>
            </a:r>
          </a:p>
          <a:p>
            <a:pPr lvl="1"/>
            <a:r>
              <a:rPr lang="tr-TR" dirty="0" smtClean="0"/>
              <a:t>Toplumun düzen ve devamı için uyulması zorunlu olan kurallar, genel ahlâk ve </a:t>
            </a:r>
            <a:r>
              <a:rPr lang="tr-TR" dirty="0" err="1" smtClean="0"/>
              <a:t>âdap</a:t>
            </a:r>
            <a:r>
              <a:rPr lang="tr-TR" dirty="0" smtClean="0"/>
              <a:t> kuralları olarak ifade edilir.</a:t>
            </a:r>
          </a:p>
          <a:p>
            <a:pPr lvl="1"/>
            <a:r>
              <a:rPr lang="tr-TR" b="1" dirty="0" smtClean="0"/>
              <a:t>Zayıfların korunması düşüncesi</a:t>
            </a:r>
            <a:r>
              <a:rPr lang="tr-TR" dirty="0"/>
              <a:t> </a:t>
            </a:r>
            <a:r>
              <a:rPr lang="tr-TR" dirty="0" smtClean="0"/>
              <a:t>de emredici hukuk kuralı getirilmesinin sebebi olabilir. TMK m. 15 uyarınca ayırt etme gücü bulunmayan kişilerin fiilleri hukuki sonuç doğurmayacağı hükmü buna örnek gösterilebilir.</a:t>
            </a:r>
            <a:endParaRPr lang="tr-TR" b="1" dirty="0" smtClean="0"/>
          </a:p>
          <a:p>
            <a:endParaRPr lang="tr-TR" dirty="0"/>
          </a:p>
          <a:p>
            <a:endParaRPr lang="tr-TR" dirty="0"/>
          </a:p>
        </p:txBody>
      </p:sp>
    </p:spTree>
    <p:extLst>
      <p:ext uri="{BB962C8B-B14F-4D97-AF65-F5344CB8AC3E}">
        <p14:creationId xmlns:p14="http://schemas.microsoft.com/office/powerpoint/2010/main" val="312479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90A15C-E967-D246-A1F0-348C3DB76BD7}"/>
              </a:ext>
            </a:extLst>
          </p:cNvPr>
          <p:cNvSpPr>
            <a:spLocks noGrp="1"/>
          </p:cNvSpPr>
          <p:nvPr>
            <p:ph type="title"/>
          </p:nvPr>
        </p:nvSpPr>
        <p:spPr/>
        <p:txBody>
          <a:bodyPr/>
          <a:lstStyle/>
          <a:p>
            <a:r>
              <a:rPr lang="tr-TR" dirty="0"/>
              <a:t>Kanunların niteliklerine göre uygulanması</a:t>
            </a:r>
          </a:p>
        </p:txBody>
      </p:sp>
      <p:sp>
        <p:nvSpPr>
          <p:cNvPr id="3" name="İçerik Yer Tutucusu 2">
            <a:extLst>
              <a:ext uri="{FF2B5EF4-FFF2-40B4-BE49-F238E27FC236}">
                <a16:creationId xmlns:a16="http://schemas.microsoft.com/office/drawing/2014/main" id="{5D334B4D-DB80-7143-8033-E678C433F42F}"/>
              </a:ext>
            </a:extLst>
          </p:cNvPr>
          <p:cNvSpPr>
            <a:spLocks noGrp="1"/>
          </p:cNvSpPr>
          <p:nvPr>
            <p:ph idx="1"/>
          </p:nvPr>
        </p:nvSpPr>
        <p:spPr/>
        <p:txBody>
          <a:bodyPr/>
          <a:lstStyle/>
          <a:p>
            <a:r>
              <a:rPr lang="tr-TR" dirty="0" smtClean="0"/>
              <a:t>Yedek hukuk kuralları</a:t>
            </a:r>
          </a:p>
          <a:p>
            <a:pPr lvl="1"/>
            <a:r>
              <a:rPr lang="tr-TR" dirty="0" smtClean="0"/>
              <a:t>Emredici hukuk kurallarının aksine, yedek hukuk kurallarının aksi kararlaştırılabilir. Ancak aksi kararlaştırılmadığı takdirde bu kurallara da uyulması gerekir. </a:t>
            </a:r>
          </a:p>
          <a:p>
            <a:pPr lvl="1"/>
            <a:r>
              <a:rPr lang="tr-TR" dirty="0" smtClean="0"/>
              <a:t>Tanımlayıcı, tamamlayıcı ve yorumlayıcı hukuk kuralları olmak üzere üçe ayrılır.</a:t>
            </a:r>
          </a:p>
          <a:p>
            <a:pPr lvl="1"/>
            <a:r>
              <a:rPr lang="tr-TR" dirty="0" smtClean="0"/>
              <a:t>Tanımlayıcı hukuk kuralları</a:t>
            </a:r>
          </a:p>
          <a:p>
            <a:pPr lvl="2"/>
            <a:r>
              <a:rPr lang="tr-TR" dirty="0" smtClean="0"/>
              <a:t>Hukuki kavramları, özellikle de özel borç ilişkileri arasında düzenlenen sözleşmeleri tanımlayan hukuk kurallarına denir.</a:t>
            </a:r>
          </a:p>
          <a:p>
            <a:pPr lvl="2"/>
            <a:r>
              <a:rPr lang="tr-TR" dirty="0" smtClean="0"/>
              <a:t>Tanım yapma, kanun metodunda çok başvurulan bir yol olmasa da ortaya çıkabilecek uyuşmazlıkları engellemek amacıyla bu yola başvurulabilir.</a:t>
            </a:r>
            <a:endParaRPr lang="tr-TR" dirty="0"/>
          </a:p>
        </p:txBody>
      </p:sp>
    </p:spTree>
    <p:extLst>
      <p:ext uri="{BB962C8B-B14F-4D97-AF65-F5344CB8AC3E}">
        <p14:creationId xmlns:p14="http://schemas.microsoft.com/office/powerpoint/2010/main" val="51112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ABFF69-FE40-3D47-BF45-AA06D17B20C9}"/>
              </a:ext>
            </a:extLst>
          </p:cNvPr>
          <p:cNvSpPr>
            <a:spLocks noGrp="1"/>
          </p:cNvSpPr>
          <p:nvPr>
            <p:ph type="title"/>
          </p:nvPr>
        </p:nvSpPr>
        <p:spPr/>
        <p:txBody>
          <a:bodyPr/>
          <a:lstStyle/>
          <a:p>
            <a:r>
              <a:rPr lang="tr-TR" dirty="0"/>
              <a:t>Kanunların niteliklerine göre uygulanması</a:t>
            </a:r>
          </a:p>
        </p:txBody>
      </p:sp>
      <p:sp>
        <p:nvSpPr>
          <p:cNvPr id="3" name="İçerik Yer Tutucusu 2">
            <a:extLst>
              <a:ext uri="{FF2B5EF4-FFF2-40B4-BE49-F238E27FC236}">
                <a16:creationId xmlns:a16="http://schemas.microsoft.com/office/drawing/2014/main" id="{16B31409-3516-9F4E-9B87-B1DC51E7E76A}"/>
              </a:ext>
            </a:extLst>
          </p:cNvPr>
          <p:cNvSpPr>
            <a:spLocks noGrp="1"/>
          </p:cNvSpPr>
          <p:nvPr>
            <p:ph idx="1"/>
          </p:nvPr>
        </p:nvSpPr>
        <p:spPr>
          <a:xfrm>
            <a:off x="1451579" y="2015732"/>
            <a:ext cx="9603275" cy="3914805"/>
          </a:xfrm>
        </p:spPr>
        <p:txBody>
          <a:bodyPr>
            <a:normAutofit/>
          </a:bodyPr>
          <a:lstStyle/>
          <a:p>
            <a:r>
              <a:rPr lang="tr-TR" dirty="0"/>
              <a:t>Yedek hukuk </a:t>
            </a:r>
            <a:r>
              <a:rPr lang="tr-TR" dirty="0" smtClean="0"/>
              <a:t>kuralları (devam)</a:t>
            </a:r>
          </a:p>
          <a:p>
            <a:pPr lvl="1"/>
            <a:r>
              <a:rPr lang="tr-TR" dirty="0" smtClean="0"/>
              <a:t>Tamamlayıcı hukuk kuralları</a:t>
            </a:r>
          </a:p>
          <a:p>
            <a:pPr lvl="2"/>
            <a:r>
              <a:rPr lang="tr-TR" dirty="0" smtClean="0"/>
              <a:t>Tarafların arasındaki hukuki ilişkide düzenlemedikleri konuları doldurmaya yarayan hukuk kurallarıdır.</a:t>
            </a:r>
          </a:p>
          <a:p>
            <a:pPr lvl="2"/>
            <a:r>
              <a:rPr lang="tr-TR" dirty="0" smtClean="0"/>
              <a:t>Kanun metninde «aksine bir anlaşma olmadıkça» gibi ifadeler yer alıyorsa bu hüküm tamamlayıcı bir hukuk kuralıdır.</a:t>
            </a:r>
          </a:p>
          <a:p>
            <a:pPr lvl="1"/>
            <a:r>
              <a:rPr lang="tr-TR" dirty="0" smtClean="0"/>
              <a:t>Yorumlayıcı hukuk kuralları</a:t>
            </a:r>
          </a:p>
          <a:p>
            <a:pPr lvl="2"/>
            <a:r>
              <a:rPr lang="tr-TR" dirty="0" smtClean="0"/>
              <a:t>Bir hukuki işlemde tarafların iradelerinin ne anlama geldiği açık değilse bu iradeleri açıklığa kavuşturulmasında yorumlayıcı hukuk kuralları devreye girer.</a:t>
            </a:r>
          </a:p>
          <a:p>
            <a:pPr lvl="2"/>
            <a:r>
              <a:rPr lang="tr-TR" dirty="0" smtClean="0"/>
              <a:t>Taraflarca kararlaştırılan fakat birden çok anlama gelen ifadeler için yorumlayıcı hukuk kuralları uygulanırken, hiç kararlaştırılmamış durumlar için tanımlayıcı hukuk kuralları uygulanır.</a:t>
            </a:r>
            <a:endParaRPr lang="tr-TR" dirty="0"/>
          </a:p>
        </p:txBody>
      </p:sp>
    </p:spTree>
    <p:extLst>
      <p:ext uri="{BB962C8B-B14F-4D97-AF65-F5344CB8AC3E}">
        <p14:creationId xmlns:p14="http://schemas.microsoft.com/office/powerpoint/2010/main" val="392716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A697DC-39D4-AE4A-8ABE-13D897AB1F87}"/>
              </a:ext>
            </a:extLst>
          </p:cNvPr>
          <p:cNvSpPr>
            <a:spLocks noGrp="1"/>
          </p:cNvSpPr>
          <p:nvPr>
            <p:ph type="title"/>
          </p:nvPr>
        </p:nvSpPr>
        <p:spPr/>
        <p:txBody>
          <a:bodyPr/>
          <a:lstStyle/>
          <a:p>
            <a:r>
              <a:rPr lang="tr-TR" dirty="0" smtClean="0"/>
              <a:t>HÂKİMİN HUKUK YARATMASI VE TAKDİR YETKİSİ</a:t>
            </a:r>
            <a:endParaRPr lang="tr-TR" dirty="0"/>
          </a:p>
        </p:txBody>
      </p:sp>
      <p:sp>
        <p:nvSpPr>
          <p:cNvPr id="3" name="İçerik Yer Tutucusu 2">
            <a:extLst>
              <a:ext uri="{FF2B5EF4-FFF2-40B4-BE49-F238E27FC236}">
                <a16:creationId xmlns:a16="http://schemas.microsoft.com/office/drawing/2014/main" id="{979E5434-5348-1C4B-9722-2903A11ED6AA}"/>
              </a:ext>
            </a:extLst>
          </p:cNvPr>
          <p:cNvSpPr>
            <a:spLocks noGrp="1"/>
          </p:cNvSpPr>
          <p:nvPr>
            <p:ph idx="1"/>
          </p:nvPr>
        </p:nvSpPr>
        <p:spPr/>
        <p:txBody>
          <a:bodyPr>
            <a:normAutofit/>
          </a:bodyPr>
          <a:lstStyle/>
          <a:p>
            <a:r>
              <a:rPr lang="tr-TR" dirty="0" smtClean="0"/>
              <a:t>Kanunların uygulanması bakımından hâkimin hangi yorum yöntemini kullandığı önemlidir.</a:t>
            </a:r>
          </a:p>
          <a:p>
            <a:r>
              <a:rPr lang="tr-TR" dirty="0" smtClean="0"/>
              <a:t> Uyuşmazlıkta hâkimin uygulayabileceği herhangi yazılı veya yazılı olmayan hukuk kuralı bulunmadığında hâkim, kanun koyucu gibi hareket ederek farazi bir kural koymak suretiyle uyuşturmayı çözüme kavuşturur. Bu, hâkimin hukuk yaratmasıdır.</a:t>
            </a:r>
          </a:p>
          <a:p>
            <a:r>
              <a:rPr lang="tr-TR" dirty="0"/>
              <a:t>Hâkimin Hukuk Yaratması</a:t>
            </a:r>
          </a:p>
          <a:p>
            <a:pPr lvl="1"/>
            <a:r>
              <a:rPr lang="tr-TR" dirty="0" smtClean="0"/>
              <a:t>TMK m. 1: «</a:t>
            </a:r>
            <a:r>
              <a:rPr lang="en-US" dirty="0" err="1"/>
              <a:t>Kanun</a:t>
            </a:r>
            <a:r>
              <a:rPr lang="en-US" dirty="0"/>
              <a:t>, </a:t>
            </a:r>
            <a:r>
              <a:rPr lang="en-US" dirty="0" err="1"/>
              <a:t>sözüyle</a:t>
            </a:r>
            <a:r>
              <a:rPr lang="en-US" dirty="0"/>
              <a:t> </a:t>
            </a:r>
            <a:r>
              <a:rPr lang="en-US" dirty="0" err="1"/>
              <a:t>ve</a:t>
            </a:r>
            <a:r>
              <a:rPr lang="en-US" dirty="0"/>
              <a:t> </a:t>
            </a:r>
            <a:r>
              <a:rPr lang="en-US" dirty="0" err="1"/>
              <a:t>özüyle</a:t>
            </a:r>
            <a:r>
              <a:rPr lang="en-US" dirty="0"/>
              <a:t> </a:t>
            </a:r>
            <a:r>
              <a:rPr lang="en-US" dirty="0" err="1"/>
              <a:t>değindiği</a:t>
            </a:r>
            <a:r>
              <a:rPr lang="en-US" dirty="0"/>
              <a:t> </a:t>
            </a:r>
            <a:r>
              <a:rPr lang="en-US" dirty="0" err="1"/>
              <a:t>bütün</a:t>
            </a:r>
            <a:r>
              <a:rPr lang="en-US" dirty="0"/>
              <a:t> </a:t>
            </a:r>
            <a:r>
              <a:rPr lang="en-US" dirty="0" err="1"/>
              <a:t>konularda</a:t>
            </a:r>
            <a:r>
              <a:rPr lang="en-US" dirty="0"/>
              <a:t> </a:t>
            </a:r>
            <a:r>
              <a:rPr lang="en-US" dirty="0" err="1"/>
              <a:t>uygulanır</a:t>
            </a:r>
            <a:r>
              <a:rPr lang="en-US" dirty="0"/>
              <a:t>. </a:t>
            </a:r>
            <a:r>
              <a:rPr lang="en-US" dirty="0" err="1"/>
              <a:t>Kanunda</a:t>
            </a:r>
            <a:r>
              <a:rPr lang="en-US" dirty="0"/>
              <a:t> </a:t>
            </a:r>
            <a:r>
              <a:rPr lang="en-US" dirty="0" err="1"/>
              <a:t>uygulanabilir</a:t>
            </a:r>
            <a:r>
              <a:rPr lang="en-US" dirty="0"/>
              <a:t> </a:t>
            </a:r>
            <a:r>
              <a:rPr lang="en-US" dirty="0" err="1"/>
              <a:t>bir</a:t>
            </a:r>
            <a:r>
              <a:rPr lang="en-US" dirty="0"/>
              <a:t> </a:t>
            </a:r>
            <a:r>
              <a:rPr lang="en-US" dirty="0" err="1"/>
              <a:t>hüküm</a:t>
            </a:r>
            <a:r>
              <a:rPr lang="en-US" dirty="0"/>
              <a:t> </a:t>
            </a:r>
            <a:r>
              <a:rPr lang="en-US" dirty="0" err="1"/>
              <a:t>yoksa</a:t>
            </a:r>
            <a:r>
              <a:rPr lang="en-US" dirty="0"/>
              <a:t>, </a:t>
            </a:r>
            <a:r>
              <a:rPr lang="en-US" dirty="0" err="1"/>
              <a:t>hâkim</a:t>
            </a:r>
            <a:r>
              <a:rPr lang="en-US" dirty="0"/>
              <a:t>, </a:t>
            </a:r>
            <a:r>
              <a:rPr lang="en-US" dirty="0" err="1"/>
              <a:t>örf</a:t>
            </a:r>
            <a:r>
              <a:rPr lang="en-US" dirty="0"/>
              <a:t> </a:t>
            </a:r>
            <a:r>
              <a:rPr lang="en-US" dirty="0" err="1"/>
              <a:t>ve</a:t>
            </a:r>
            <a:r>
              <a:rPr lang="en-US" dirty="0"/>
              <a:t> </a:t>
            </a:r>
            <a:r>
              <a:rPr lang="en-US" dirty="0" err="1"/>
              <a:t>âdet</a:t>
            </a:r>
            <a:r>
              <a:rPr lang="en-US" dirty="0"/>
              <a:t> </a:t>
            </a:r>
            <a:r>
              <a:rPr lang="en-US" dirty="0" err="1"/>
              <a:t>hukukuna</a:t>
            </a:r>
            <a:r>
              <a:rPr lang="en-US" dirty="0"/>
              <a:t> </a:t>
            </a:r>
            <a:r>
              <a:rPr lang="en-US" dirty="0" err="1"/>
              <a:t>göre</a:t>
            </a:r>
            <a:r>
              <a:rPr lang="en-US" dirty="0"/>
              <a:t>, </a:t>
            </a:r>
            <a:r>
              <a:rPr lang="en-US" dirty="0" err="1"/>
              <a:t>bu</a:t>
            </a:r>
            <a:r>
              <a:rPr lang="en-US" dirty="0"/>
              <a:t> da </a:t>
            </a:r>
            <a:r>
              <a:rPr lang="en-US" dirty="0" err="1"/>
              <a:t>yoksa</a:t>
            </a:r>
            <a:r>
              <a:rPr lang="en-US" dirty="0"/>
              <a:t> </a:t>
            </a:r>
            <a:r>
              <a:rPr lang="en-US" dirty="0" err="1"/>
              <a:t>kendisi</a:t>
            </a:r>
            <a:r>
              <a:rPr lang="en-US" dirty="0"/>
              <a:t> </a:t>
            </a:r>
            <a:r>
              <a:rPr lang="en-US" dirty="0" err="1"/>
              <a:t>kanun</a:t>
            </a:r>
            <a:r>
              <a:rPr lang="en-US" dirty="0"/>
              <a:t> </a:t>
            </a:r>
            <a:r>
              <a:rPr lang="en-US" dirty="0" err="1"/>
              <a:t>koyucu</a:t>
            </a:r>
            <a:r>
              <a:rPr lang="en-US" dirty="0"/>
              <a:t> </a:t>
            </a:r>
            <a:r>
              <a:rPr lang="en-US" dirty="0" err="1"/>
              <a:t>olsaydı</a:t>
            </a:r>
            <a:r>
              <a:rPr lang="en-US" dirty="0"/>
              <a:t> </a:t>
            </a:r>
            <a:r>
              <a:rPr lang="en-US" dirty="0" err="1"/>
              <a:t>nasıl</a:t>
            </a:r>
            <a:r>
              <a:rPr lang="en-US" dirty="0"/>
              <a:t> </a:t>
            </a:r>
            <a:r>
              <a:rPr lang="en-US" dirty="0" err="1"/>
              <a:t>bir</a:t>
            </a:r>
            <a:r>
              <a:rPr lang="en-US" dirty="0"/>
              <a:t> </a:t>
            </a:r>
            <a:r>
              <a:rPr lang="en-US" dirty="0" err="1"/>
              <a:t>kural</a:t>
            </a:r>
            <a:r>
              <a:rPr lang="en-US" dirty="0"/>
              <a:t> </a:t>
            </a:r>
            <a:r>
              <a:rPr lang="en-US" dirty="0" err="1"/>
              <a:t>koyacak</a:t>
            </a:r>
            <a:r>
              <a:rPr lang="en-US" dirty="0"/>
              <a:t> </a:t>
            </a:r>
            <a:r>
              <a:rPr lang="en-US" dirty="0" err="1"/>
              <a:t>idiyse</a:t>
            </a:r>
            <a:r>
              <a:rPr lang="en-US" dirty="0"/>
              <a:t> </a:t>
            </a:r>
            <a:r>
              <a:rPr lang="en-US" dirty="0" err="1"/>
              <a:t>ona</a:t>
            </a:r>
            <a:r>
              <a:rPr lang="en-US" dirty="0"/>
              <a:t> </a:t>
            </a:r>
            <a:r>
              <a:rPr lang="en-US" dirty="0" err="1"/>
              <a:t>göre</a:t>
            </a:r>
            <a:r>
              <a:rPr lang="en-US" dirty="0"/>
              <a:t> </a:t>
            </a:r>
            <a:r>
              <a:rPr lang="en-US" dirty="0" err="1"/>
              <a:t>karar</a:t>
            </a:r>
            <a:r>
              <a:rPr lang="en-US" dirty="0"/>
              <a:t> </a:t>
            </a:r>
            <a:r>
              <a:rPr lang="en-US" dirty="0" err="1"/>
              <a:t>verir</a:t>
            </a:r>
            <a:r>
              <a:rPr lang="en-US" dirty="0" smtClean="0"/>
              <a:t>.</a:t>
            </a:r>
            <a:r>
              <a:rPr lang="tr-TR" dirty="0" smtClean="0"/>
              <a:t>»</a:t>
            </a:r>
            <a:endParaRPr lang="tr-TR" dirty="0"/>
          </a:p>
        </p:txBody>
      </p:sp>
    </p:spTree>
    <p:extLst>
      <p:ext uri="{BB962C8B-B14F-4D97-AF65-F5344CB8AC3E}">
        <p14:creationId xmlns:p14="http://schemas.microsoft.com/office/powerpoint/2010/main" val="340167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A0CB61-A5AF-4346-BC52-57262F7FFB9A}"/>
              </a:ext>
            </a:extLst>
          </p:cNvPr>
          <p:cNvSpPr>
            <a:spLocks noGrp="1"/>
          </p:cNvSpPr>
          <p:nvPr>
            <p:ph type="title"/>
          </p:nvPr>
        </p:nvSpPr>
        <p:spPr/>
        <p:txBody>
          <a:bodyPr/>
          <a:lstStyle/>
          <a:p>
            <a:r>
              <a:rPr lang="tr-TR" dirty="0"/>
              <a:t>HÂKİMİN HUKUK YARATMASI VE TAKDİR YETKİSİ</a:t>
            </a:r>
          </a:p>
        </p:txBody>
      </p:sp>
      <p:sp>
        <p:nvSpPr>
          <p:cNvPr id="3" name="İçerik Yer Tutucusu 2">
            <a:extLst>
              <a:ext uri="{FF2B5EF4-FFF2-40B4-BE49-F238E27FC236}">
                <a16:creationId xmlns:a16="http://schemas.microsoft.com/office/drawing/2014/main" id="{445768B7-1625-C24A-B53C-CB4B7085C005}"/>
              </a:ext>
            </a:extLst>
          </p:cNvPr>
          <p:cNvSpPr>
            <a:spLocks noGrp="1"/>
          </p:cNvSpPr>
          <p:nvPr>
            <p:ph idx="1"/>
          </p:nvPr>
        </p:nvSpPr>
        <p:spPr/>
        <p:txBody>
          <a:bodyPr/>
          <a:lstStyle/>
          <a:p>
            <a:r>
              <a:rPr lang="tr-TR" dirty="0" smtClean="0"/>
              <a:t>Hâkimin Hukuk Yaratması (devam)</a:t>
            </a:r>
          </a:p>
          <a:p>
            <a:pPr lvl="1"/>
            <a:r>
              <a:rPr lang="tr-TR" dirty="0" smtClean="0"/>
              <a:t>Kanun koyucunun, meydana gelecek bütün olayları öngörerek bunların her birine göre hukuk kuralı koyması beklenemez.</a:t>
            </a:r>
          </a:p>
          <a:p>
            <a:pPr lvl="1"/>
            <a:r>
              <a:rPr lang="tr-TR" dirty="0" smtClean="0"/>
              <a:t>Hâkim, önüne gelen uyuşmazlığı çözüme kavuşturmaktan kaçınamaz. Aksi durum, AY m. 36’da tanınan «hak arama hürriyeti»ne aykırı olur.</a:t>
            </a:r>
          </a:p>
          <a:p>
            <a:pPr lvl="1"/>
            <a:r>
              <a:rPr lang="tr-TR" dirty="0" smtClean="0"/>
              <a:t>Bir sorunla ilgili kanunda, örf ve adet hukukunda ve diğer hukuk kaynaklarında bir kural yoksa bu durumda «hukukta boşluk» vardır. Hâkimin bu boşluğu doldurmak üzere yaptığı işlem, «hâkimin hukuk yaratması»dır.</a:t>
            </a:r>
            <a:endParaRPr lang="tr-TR" dirty="0"/>
          </a:p>
        </p:txBody>
      </p:sp>
    </p:spTree>
    <p:extLst>
      <p:ext uri="{BB962C8B-B14F-4D97-AF65-F5344CB8AC3E}">
        <p14:creationId xmlns:p14="http://schemas.microsoft.com/office/powerpoint/2010/main" val="114684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D3EA95-FA25-A845-BBB0-F36FDE48C09D}"/>
              </a:ext>
            </a:extLst>
          </p:cNvPr>
          <p:cNvSpPr>
            <a:spLocks noGrp="1"/>
          </p:cNvSpPr>
          <p:nvPr>
            <p:ph type="title"/>
          </p:nvPr>
        </p:nvSpPr>
        <p:spPr/>
        <p:txBody>
          <a:bodyPr/>
          <a:lstStyle/>
          <a:p>
            <a:r>
              <a:rPr lang="tr-TR" dirty="0"/>
              <a:t>HÂKİMİN HUKUK YARATMASI VE TAKDİR YETKİSİ</a:t>
            </a:r>
          </a:p>
        </p:txBody>
      </p:sp>
      <p:sp>
        <p:nvSpPr>
          <p:cNvPr id="3" name="İçerik Yer Tutucusu 2">
            <a:extLst>
              <a:ext uri="{FF2B5EF4-FFF2-40B4-BE49-F238E27FC236}">
                <a16:creationId xmlns:a16="http://schemas.microsoft.com/office/drawing/2014/main" id="{0E58103C-62A4-2E40-A6D1-6FADB459E882}"/>
              </a:ext>
            </a:extLst>
          </p:cNvPr>
          <p:cNvSpPr>
            <a:spLocks noGrp="1"/>
          </p:cNvSpPr>
          <p:nvPr>
            <p:ph idx="1"/>
          </p:nvPr>
        </p:nvSpPr>
        <p:spPr>
          <a:xfrm>
            <a:off x="1451579" y="2015732"/>
            <a:ext cx="9603275" cy="4058497"/>
          </a:xfrm>
        </p:spPr>
        <p:txBody>
          <a:bodyPr/>
          <a:lstStyle/>
          <a:p>
            <a:r>
              <a:rPr lang="tr-TR" dirty="0"/>
              <a:t>Hâkimin Hukuk Yaratması (devam)</a:t>
            </a:r>
          </a:p>
          <a:p>
            <a:pPr lvl="1"/>
            <a:r>
              <a:rPr lang="tr-TR" dirty="0" smtClean="0"/>
              <a:t>Boşluk, «kanunda boşluk» ve «hukukta boşluk» olmak üzere ikiye ayrılır.</a:t>
            </a:r>
          </a:p>
          <a:p>
            <a:pPr lvl="2"/>
            <a:r>
              <a:rPr lang="tr-TR" dirty="0" smtClean="0"/>
              <a:t>Kanun koyucunun, gerekli ve zorunlu bir düzenlemeyi yapmaması durumunda «kanunda boşluk» mevcuttur. Kanunda boşluğun varlığının kabulü için sadece kanunda değil, yönetmelik gibi diğer yazılı hukuk kurallarında da </a:t>
            </a:r>
            <a:r>
              <a:rPr lang="tr-TR" dirty="0"/>
              <a:t>boşluğun </a:t>
            </a:r>
            <a:r>
              <a:rPr lang="tr-TR" dirty="0" smtClean="0"/>
              <a:t>bulunması gerekir. Kanunda boşluk da «gerçek boşluk» ve «gerçek olmayan boşluk» olmak üzere ikiye ayrılır.</a:t>
            </a:r>
          </a:p>
          <a:p>
            <a:pPr lvl="3"/>
            <a:r>
              <a:rPr lang="tr-TR" dirty="0" smtClean="0"/>
              <a:t>Bir hukuki sorun hakkında hüküm olması gerekirken hiçbir hüküm yoksa «gerçek boşluk» vardır.</a:t>
            </a:r>
          </a:p>
          <a:p>
            <a:pPr lvl="3"/>
            <a:r>
              <a:rPr lang="tr-TR" dirty="0" smtClean="0"/>
              <a:t>Kanunda, hukuki sorunla ilgili bir düzenleme olmasına rağmen bu düzenleme ihtiyaçlara uygun değilse burada «gerçek olmayan boşluk» vardır.</a:t>
            </a:r>
          </a:p>
          <a:p>
            <a:pPr lvl="2"/>
            <a:r>
              <a:rPr lang="tr-TR" dirty="0" smtClean="0"/>
              <a:t>Bir konuda ne yazılı hukuk kurallarında ne de örf ve adet hukukunda bir düzenleme yoksa bu durumda «hukukta boşluk» vardır.</a:t>
            </a:r>
            <a:endParaRPr lang="tr-TR" dirty="0"/>
          </a:p>
        </p:txBody>
      </p:sp>
    </p:spTree>
    <p:extLst>
      <p:ext uri="{BB962C8B-B14F-4D97-AF65-F5344CB8AC3E}">
        <p14:creationId xmlns:p14="http://schemas.microsoft.com/office/powerpoint/2010/main" val="122279111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1765</TotalTime>
  <Words>1027</Words>
  <Application>Microsoft Office PowerPoint</Application>
  <PresentationFormat>Geniş ekran</PresentationFormat>
  <Paragraphs>74</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HUKUK BAŞLANGICI</vt:lpstr>
      <vt:lpstr>Kanunların niteliklerine göre uygulanması</vt:lpstr>
      <vt:lpstr>Kanunların niteliklerine göre uygulanması</vt:lpstr>
      <vt:lpstr>Kanunların niteliklerine göre uygulanması</vt:lpstr>
      <vt:lpstr>Kanunların niteliklerine göre uygulanması</vt:lpstr>
      <vt:lpstr>Kanunların niteliklerine göre uygulanması</vt:lpstr>
      <vt:lpstr>HÂKİMİN HUKUK YARATMASI VE TAKDİR YETKİSİ</vt:lpstr>
      <vt:lpstr>HÂKİMİN HUKUK YARATMASI VE TAKDİR YETKİSİ</vt:lpstr>
      <vt:lpstr>HÂKİMİN HUKUK YARATMASI VE TAKDİR YETKİSİ</vt:lpstr>
      <vt:lpstr>HÂKİMİN HUKUK YARATMASI VE TAKDİR YETKİSİ</vt:lpstr>
      <vt:lpstr>HÂKİMİN HUKUK YARATMASI VE TAKDİR YETKİSİ</vt:lpstr>
      <vt:lpstr>HÂKİMİN HUKUK YARATMASI VE TAKDİR YETKİSİ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27</cp:revision>
  <dcterms:created xsi:type="dcterms:W3CDTF">2020-07-01T13:53:34Z</dcterms:created>
  <dcterms:modified xsi:type="dcterms:W3CDTF">2021-03-24T20:19:09Z</dcterms:modified>
</cp:coreProperties>
</file>