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309" r:id="rId2"/>
    <p:sldId id="312" r:id="rId3"/>
    <p:sldId id="311" r:id="rId4"/>
    <p:sldId id="310" r:id="rId5"/>
    <p:sldId id="313" r:id="rId6"/>
    <p:sldId id="314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4D7369A-1F3A-4172-B284-AA6793BDCEC3}">
          <p14:sldIdLst>
            <p14:sldId id="309"/>
            <p14:sldId id="312"/>
            <p14:sldId id="311"/>
            <p14:sldId id="310"/>
            <p14:sldId id="313"/>
            <p14:sldId id="314"/>
          </p14:sldIdLst>
        </p14:section>
        <p14:section name="Başlıksız Bölüm" id="{92898EE6-82D8-46DA-BEDE-C3D5D3EB5A3E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25" autoAdjust="0"/>
  </p:normalViewPr>
  <p:slideViewPr>
    <p:cSldViewPr>
      <p:cViewPr varScale="1">
        <p:scale>
          <a:sx n="81" d="100"/>
          <a:sy n="81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25048-2FE9-4523-84CE-90ABC6A8237C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E20CF-BB24-4B5D-87B2-D6B71D1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6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1994’te fotoğraf dalında</a:t>
            </a:r>
            <a:r>
              <a:rPr lang="tr-TR" baseline="0" dirty="0" smtClean="0"/>
              <a:t> Pulitzer ödülü kazanan </a:t>
            </a:r>
            <a:r>
              <a:rPr lang="tr-TR" baseline="0" dirty="0" err="1" smtClean="0"/>
              <a:t>Kevin</a:t>
            </a:r>
            <a:r>
              <a:rPr lang="tr-TR" baseline="0" dirty="0" smtClean="0"/>
              <a:t> Carter’ın çektiği fotoğraf, Sudan’da açlıktan ölmek üzere olan küçük bir kız çocuğu ile arkasında bekleyen bir akbabayı gösteriyor. Kızın, birkaç kilometre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iler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deki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Birleşmiş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Milletler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yardım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kampına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gitmek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istediği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sanılmaktadır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Bu an fotoğraflandıktan sonra akbaba kaçmıştır, fakat </a:t>
            </a:r>
            <a:r>
              <a:rPr lang="tr-TR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Kevin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Carter küçük</a:t>
            </a:r>
            <a:r>
              <a:rPr lang="tr-T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kıza yardım etmemiştir. Bunun sebebi o dönemde fotoğrafçıların ve gazetecilerin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bulaşıcı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hastalıklar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nedeniyle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insanlara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dokunmamaları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konusunda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sıkı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biçimde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uyarılmalarıdır. Ç</a:t>
            </a:r>
            <a:r>
              <a:rPr lang="tr-T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ocuğu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geride bıraktığı için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yoğun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eleştirilere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maruz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kalan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Carter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profesyonel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fotoğrafçı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olduğunu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yardım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görevlisi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olmadığını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söylerek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kendisini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savun</a:t>
            </a:r>
            <a:r>
              <a:rPr lang="tr-T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muştur.</a:t>
            </a:r>
            <a:r>
              <a:rPr lang="tr-T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Fotoğraf yardım örgütlerine büyük miktarda maddi kaynak sağlamıştır. Ancak Carter, fotoğraf ödül aldıktan 3 ay sonra depresyon sebebiyle egzoz verdiği kamyonetinin içinde müzik dinleyerek intihar etmiştir.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E20CF-BB24-4B5D-87B2-D6B71D15CE21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517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73E2-ED3B-4CE1-96DF-6929B9A9AE07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E1937-1FB9-4095-BE58-ACD25F395A60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5EA9-A3A6-4C3B-A9C6-A7289D58A058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082E-31E9-440D-AF6F-87525872DC6C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272E-F78F-4103-B208-C94F7D0C700F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F764-63BB-4E2B-B11F-6923FEC292DB}" type="datetime1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1E03-5416-4F03-8A22-E0ED94F4A158}" type="datetime1">
              <a:rPr lang="tr-TR" smtClean="0"/>
              <a:t>28.11.2017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00BC-892E-4B20-A793-9BF5059FB306}" type="datetime1">
              <a:rPr lang="tr-TR" smtClean="0"/>
              <a:t>28.11.2017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730F-5AD0-4232-9B0E-42445C242034}" type="datetime1">
              <a:rPr lang="tr-TR" smtClean="0"/>
              <a:t>28.11.2017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D6C6-EA72-41BA-B2D2-C28B87EFF3E6}" type="datetime1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8B90D-D031-4940-876E-33F11BE99555}" type="datetime1">
              <a:rPr lang="tr-TR" smtClean="0"/>
              <a:t>28.11.2017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3C19-15D2-4E8F-BB70-8214C95DA3F2}" type="datetime1">
              <a:rPr lang="tr-TR" smtClean="0"/>
              <a:t>28.11.2017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 417 GÖRSEL SOSYOLOJİ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Hayriye ERBAŞ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87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87624" y="2705725"/>
            <a:ext cx="72728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400" dirty="0">
                <a:solidFill>
                  <a:prstClr val="black"/>
                </a:solidFill>
              </a:rPr>
              <a:t>FOTOĞRAFLAR VE SOSYOLOJİ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Hayriye Erbaş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51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Kevin</a:t>
            </a:r>
            <a:r>
              <a:rPr lang="tr-TR" dirty="0" smtClean="0"/>
              <a:t> Carter</a:t>
            </a:r>
            <a:endParaRPr lang="en-US" dirty="0"/>
          </a:p>
        </p:txBody>
      </p:sp>
      <p:pic>
        <p:nvPicPr>
          <p:cNvPr id="1026" name="Picture 2" descr="kevin carter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5554" y="1628800"/>
            <a:ext cx="6858000" cy="396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Hayriye Erbaş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06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Kevin</a:t>
            </a:r>
            <a:r>
              <a:rPr lang="tr-TR" dirty="0" smtClean="0"/>
              <a:t> Carter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tr-TR" sz="2000" dirty="0">
                <a:solidFill>
                  <a:prstClr val="black"/>
                </a:solidFill>
              </a:rPr>
              <a:t>1994’te fotoğraf dalında Pulitzer ödülü kazanan </a:t>
            </a:r>
            <a:r>
              <a:rPr lang="tr-TR" sz="2000" dirty="0" err="1">
                <a:solidFill>
                  <a:prstClr val="black"/>
                </a:solidFill>
              </a:rPr>
              <a:t>Kevin</a:t>
            </a:r>
            <a:r>
              <a:rPr lang="tr-TR" sz="2000" dirty="0">
                <a:solidFill>
                  <a:prstClr val="black"/>
                </a:solidFill>
              </a:rPr>
              <a:t> Carter’ın çektiği fotoğraf, Sudan’da açlıktan ölmek üzere olan küçük bir kız çocuğu ile arkasında bekleyen bir akbabayı gösteriyor. Kızın, birkaç kilometre </a:t>
            </a:r>
            <a:r>
              <a:rPr lang="en-US" sz="2000" dirty="0" err="1">
                <a:solidFill>
                  <a:prstClr val="black"/>
                </a:solidFill>
              </a:rPr>
              <a:t>iler</a:t>
            </a:r>
            <a:r>
              <a:rPr lang="tr-TR" sz="2000" dirty="0">
                <a:solidFill>
                  <a:prstClr val="black"/>
                </a:solidFill>
              </a:rPr>
              <a:t>i</a:t>
            </a:r>
            <a:r>
              <a:rPr lang="en-US" sz="2000" dirty="0" err="1">
                <a:solidFill>
                  <a:prstClr val="black"/>
                </a:solidFill>
              </a:rPr>
              <a:t>deki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Birleşmiş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Milletler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yardım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kampına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gitmek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istediği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sanılmaktadır</a:t>
            </a:r>
            <a:r>
              <a:rPr lang="en-US" sz="2000" dirty="0">
                <a:solidFill>
                  <a:prstClr val="black"/>
                </a:solidFill>
              </a:rPr>
              <a:t>.</a:t>
            </a:r>
            <a:r>
              <a:rPr lang="tr-TR" sz="2000" dirty="0">
                <a:solidFill>
                  <a:prstClr val="black"/>
                </a:solidFill>
              </a:rPr>
              <a:t> Bu an fotoğraflandıktan sonra akbaba kaçmıştır, fakat </a:t>
            </a:r>
            <a:r>
              <a:rPr lang="tr-TR" sz="2000" dirty="0" err="1">
                <a:solidFill>
                  <a:prstClr val="black"/>
                </a:solidFill>
              </a:rPr>
              <a:t>Kevin</a:t>
            </a:r>
            <a:r>
              <a:rPr lang="tr-TR" sz="2000" dirty="0">
                <a:solidFill>
                  <a:prstClr val="black"/>
                </a:solidFill>
              </a:rPr>
              <a:t> Carter küçük kıza yardım etmemiştir. Bunun sebebi o dönemde fotoğrafçıların ve gazetecilerin </a:t>
            </a:r>
            <a:r>
              <a:rPr lang="en-US" sz="2000" dirty="0" err="1">
                <a:solidFill>
                  <a:prstClr val="black"/>
                </a:solidFill>
              </a:rPr>
              <a:t>bulaşıcı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hastalıklar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nedeniyle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insanlara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dokunmamaları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konusunda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sıkı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biçimde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tr-TR" sz="2000" dirty="0">
                <a:solidFill>
                  <a:prstClr val="black"/>
                </a:solidFill>
              </a:rPr>
              <a:t>uyarılmalarıdır. Çocuğu geride bıraktığı için </a:t>
            </a:r>
            <a:r>
              <a:rPr lang="en-US" sz="2000" dirty="0" err="1">
                <a:solidFill>
                  <a:prstClr val="black"/>
                </a:solidFill>
              </a:rPr>
              <a:t>yoğun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eleştirilere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maruz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kalan</a:t>
            </a:r>
            <a:r>
              <a:rPr lang="en-US" sz="2000" dirty="0">
                <a:solidFill>
                  <a:prstClr val="black"/>
                </a:solidFill>
              </a:rPr>
              <a:t> Carter</a:t>
            </a:r>
            <a:r>
              <a:rPr lang="tr-TR" sz="2000" dirty="0">
                <a:solidFill>
                  <a:prstClr val="black"/>
                </a:solidFill>
              </a:rPr>
              <a:t>,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profesyonel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fotoğrafçı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olduğunu</a:t>
            </a:r>
            <a:r>
              <a:rPr lang="en-US" sz="2000" dirty="0">
                <a:solidFill>
                  <a:prstClr val="black"/>
                </a:solidFill>
              </a:rPr>
              <a:t>, </a:t>
            </a:r>
            <a:r>
              <a:rPr lang="en-US" sz="2000" dirty="0" err="1">
                <a:solidFill>
                  <a:prstClr val="black"/>
                </a:solidFill>
              </a:rPr>
              <a:t>yardım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görevlisi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olmadığını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söylerek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kendisini</a:t>
            </a:r>
            <a:r>
              <a:rPr lang="en-US" sz="2000" dirty="0">
                <a:solidFill>
                  <a:prstClr val="black"/>
                </a:solidFill>
              </a:rPr>
              <a:t> </a:t>
            </a:r>
            <a:r>
              <a:rPr lang="en-US" sz="2000" dirty="0" err="1">
                <a:solidFill>
                  <a:prstClr val="black"/>
                </a:solidFill>
              </a:rPr>
              <a:t>savun</a:t>
            </a:r>
            <a:r>
              <a:rPr lang="tr-TR" sz="2000" dirty="0">
                <a:solidFill>
                  <a:prstClr val="black"/>
                </a:solidFill>
              </a:rPr>
              <a:t>muştur. Fotoğraf yardım örgütlerine büyük miktarda maddi kaynak sağlamıştır. Ancak Carter, fotoğraf ödül aldıktan 3 ay sonra depresyon sebebiyle egzoz verdiği kamyonetinin içinde müzik dinleyerek intihar etmiştir. 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Hayriye Erbaş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094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Akbaba ve Çocuk</a:t>
            </a:r>
            <a:r>
              <a:rPr lang="tr-TR" dirty="0"/>
              <a:t/>
            </a:r>
            <a:br>
              <a:rPr lang="tr-TR" dirty="0"/>
            </a:br>
            <a:r>
              <a:rPr lang="tr-TR" sz="4000" dirty="0" smtClean="0"/>
              <a:t>(</a:t>
            </a:r>
            <a:r>
              <a:rPr lang="en-US" sz="4000" dirty="0"/>
              <a:t>The vulture and the little </a:t>
            </a:r>
            <a:r>
              <a:rPr lang="en-US" sz="4000" dirty="0" smtClean="0"/>
              <a:t>girl</a:t>
            </a:r>
            <a:r>
              <a:rPr lang="tr-TR" sz="4000" dirty="0" smtClean="0"/>
              <a:t>)</a:t>
            </a:r>
            <a:endParaRPr lang="en-US" sz="4000" dirty="0"/>
          </a:p>
        </p:txBody>
      </p:sp>
      <p:pic>
        <p:nvPicPr>
          <p:cNvPr id="2050" name="Picture 2" descr="kevin carter fotoğrafları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4824"/>
            <a:ext cx="6381750" cy="3533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Hayriye Erbaş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35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Tartışmaların Dayandığı Temel Kaynaklar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Susan Sontag (2008) “</a:t>
            </a:r>
            <a:r>
              <a:rPr lang="en-US" sz="2000" dirty="0" err="1"/>
              <a:t>Platon’un</a:t>
            </a:r>
            <a:r>
              <a:rPr lang="en-US" sz="2000" dirty="0"/>
              <a:t> </a:t>
            </a:r>
            <a:r>
              <a:rPr lang="en-US" sz="2000" dirty="0" err="1"/>
              <a:t>Mağarasında</a:t>
            </a:r>
            <a:r>
              <a:rPr lang="en-US" sz="2000" dirty="0"/>
              <a:t>”, </a:t>
            </a:r>
            <a:r>
              <a:rPr lang="en-US" sz="2000" dirty="0" err="1"/>
              <a:t>Fotoğraf</a:t>
            </a:r>
            <a:r>
              <a:rPr lang="en-US" sz="2000" dirty="0"/>
              <a:t>  </a:t>
            </a:r>
            <a:r>
              <a:rPr lang="en-US" sz="2000" dirty="0" err="1"/>
              <a:t>Üzerine</a:t>
            </a:r>
            <a:r>
              <a:rPr lang="en-US" sz="2000" dirty="0"/>
              <a:t>, İstanbul: Agora </a:t>
            </a:r>
            <a:r>
              <a:rPr lang="en-US" sz="2000" dirty="0" err="1"/>
              <a:t>Kitaplığı</a:t>
            </a:r>
            <a:r>
              <a:rPr lang="en-US" sz="2000" dirty="0"/>
              <a:t>, s. 1-30. </a:t>
            </a:r>
          </a:p>
          <a:p>
            <a:r>
              <a:rPr lang="en-US" sz="2000" dirty="0"/>
              <a:t>Susan Sontag (2004) </a:t>
            </a:r>
            <a:r>
              <a:rPr lang="en-US" sz="2000" dirty="0" err="1"/>
              <a:t>Başkalarının</a:t>
            </a:r>
            <a:r>
              <a:rPr lang="en-US" sz="2000" dirty="0"/>
              <a:t> </a:t>
            </a:r>
            <a:r>
              <a:rPr lang="en-US" sz="2000" dirty="0" err="1"/>
              <a:t>Acısına</a:t>
            </a:r>
            <a:r>
              <a:rPr lang="en-US" sz="2000" dirty="0"/>
              <a:t> </a:t>
            </a:r>
            <a:r>
              <a:rPr lang="en-US" sz="2000" dirty="0" err="1"/>
              <a:t>Bakmak</a:t>
            </a:r>
            <a:r>
              <a:rPr lang="en-US" sz="2000" dirty="0"/>
              <a:t>, İstanbul: Agora </a:t>
            </a:r>
            <a:r>
              <a:rPr lang="en-US" sz="2000" dirty="0" err="1"/>
              <a:t>Kitaplığı</a:t>
            </a:r>
            <a:r>
              <a:rPr lang="en-US" sz="2000" dirty="0"/>
              <a:t>.</a:t>
            </a:r>
          </a:p>
          <a:p>
            <a:r>
              <a:rPr lang="en-US" sz="2000" dirty="0"/>
              <a:t>Roland Barthes, Camera Lucida: </a:t>
            </a:r>
            <a:r>
              <a:rPr lang="en-US" sz="2000" dirty="0" err="1"/>
              <a:t>Fotoğraf</a:t>
            </a:r>
            <a:r>
              <a:rPr lang="en-US" sz="2000" dirty="0"/>
              <a:t> </a:t>
            </a:r>
            <a:r>
              <a:rPr lang="en-US" sz="2000" dirty="0" err="1"/>
              <a:t>Üzerine</a:t>
            </a:r>
            <a:r>
              <a:rPr lang="en-US" sz="2000" dirty="0"/>
              <a:t> </a:t>
            </a:r>
            <a:r>
              <a:rPr lang="en-US" sz="2000" dirty="0" err="1"/>
              <a:t>Düşünceler</a:t>
            </a:r>
            <a:r>
              <a:rPr lang="en-US" sz="2000" dirty="0"/>
              <a:t>, </a:t>
            </a:r>
            <a:r>
              <a:rPr lang="en-US" sz="2000" dirty="0" err="1"/>
              <a:t>AltıKırkbeş</a:t>
            </a:r>
            <a:r>
              <a:rPr lang="en-US" sz="2000" dirty="0"/>
              <a:t> </a:t>
            </a:r>
            <a:r>
              <a:rPr lang="en-US" sz="2000" dirty="0" err="1"/>
              <a:t>Yayınları</a:t>
            </a:r>
            <a:r>
              <a:rPr lang="en-US" sz="2000" dirty="0"/>
              <a:t>, İstanbul, s. 17-36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r>
              <a:rPr lang="en-US" sz="2000" dirty="0"/>
              <a:t>Roland Barthes, Camera Lucida: </a:t>
            </a:r>
            <a:r>
              <a:rPr lang="en-US" sz="2000" dirty="0" err="1"/>
              <a:t>Fotoğraf</a:t>
            </a:r>
            <a:r>
              <a:rPr lang="en-US" sz="2000" dirty="0"/>
              <a:t>  </a:t>
            </a:r>
            <a:r>
              <a:rPr lang="en-US" sz="2000" dirty="0" err="1"/>
              <a:t>Üzerine</a:t>
            </a:r>
            <a:r>
              <a:rPr lang="en-US" sz="2000" dirty="0"/>
              <a:t> </a:t>
            </a:r>
            <a:r>
              <a:rPr lang="en-US" sz="2000" dirty="0" err="1"/>
              <a:t>Düşünceler</a:t>
            </a:r>
            <a:r>
              <a:rPr lang="en-US" sz="2000" dirty="0"/>
              <a:t>, </a:t>
            </a:r>
            <a:r>
              <a:rPr lang="en-US" sz="2000" dirty="0" err="1"/>
              <a:t>AltıKırkbeş</a:t>
            </a:r>
            <a:r>
              <a:rPr lang="en-US" sz="2000" dirty="0"/>
              <a:t> </a:t>
            </a:r>
            <a:r>
              <a:rPr lang="en-US" sz="2000" dirty="0" err="1"/>
              <a:t>Yayınları</a:t>
            </a:r>
            <a:r>
              <a:rPr lang="en-US" sz="2000" dirty="0"/>
              <a:t>, İstanbul, s. 17-36.</a:t>
            </a:r>
          </a:p>
          <a:p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prstClr val="black">
                    <a:tint val="75000"/>
                  </a:prstClr>
                </a:solidFill>
              </a:rPr>
              <a:t>Hayriye Erbaş</a:t>
            </a: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33957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363</Words>
  <Application>Microsoft Office PowerPoint</Application>
  <PresentationFormat>Ekran Gösterisi (4:3)</PresentationFormat>
  <Paragraphs>24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SOS 417 GÖRSEL SOSYOLOJİ</vt:lpstr>
      <vt:lpstr>PowerPoint Sunusu</vt:lpstr>
      <vt:lpstr>Kevin Carter</vt:lpstr>
      <vt:lpstr>Kevin Carter</vt:lpstr>
      <vt:lpstr>Akbaba ve Çocuk (The vulture and the little girl)</vt:lpstr>
      <vt:lpstr>Tartışmaların Dayandığı Temel 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31</cp:revision>
  <dcterms:created xsi:type="dcterms:W3CDTF">2016-09-27T10:43:46Z</dcterms:created>
  <dcterms:modified xsi:type="dcterms:W3CDTF">2017-11-28T11:32:53Z</dcterms:modified>
</cp:coreProperties>
</file>