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124" r:id="rId1"/>
  </p:sldMasterIdLst>
  <p:notesMasterIdLst>
    <p:notesMasterId r:id="rId4"/>
  </p:notesMasterIdLst>
  <p:sldIdLst>
    <p:sldId id="355" r:id="rId2"/>
    <p:sldId id="356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bg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FF00FF"/>
    <a:srgbClr val="FF0000"/>
    <a:srgbClr val="FF3300"/>
    <a:srgbClr val="000000"/>
    <a:srgbClr val="09040C"/>
    <a:srgbClr val="FF6699"/>
    <a:srgbClr val="FF9999"/>
    <a:srgbClr val="FF99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E79056-D9C1-42BD-89BA-C770843A79DA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089A0-C102-423D-8733-17F1B68DCF0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2666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tr-TR" altLang="de-DE">
              <a:solidFill>
                <a:srgbClr val="000000"/>
              </a:solidFill>
            </a:endParaRPr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 altLang="de-DE">
              <a:solidFill>
                <a:srgbClr val="000000"/>
              </a:solidFill>
            </a:endParaRPr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EF0584A-1D33-4A7B-B8E2-E222FEBEE4E8}" type="slidenum">
              <a:rPr lang="tr-TR" altLang="de-DE" smtClean="0">
                <a:solidFill>
                  <a:srgbClr val="000000"/>
                </a:solidFill>
              </a:rPr>
              <a:pPr/>
              <a:t>‹#›</a:t>
            </a:fld>
            <a:endParaRPr lang="tr-TR" altLang="de-DE">
              <a:solidFill>
                <a:srgbClr val="00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altLang="de-DE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altLang="de-DE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13522-7331-4EED-89FE-9B8DCD5A638B}" type="slidenum">
              <a:rPr lang="tr-TR" altLang="de-DE" smtClean="0">
                <a:solidFill>
                  <a:srgbClr val="000000"/>
                </a:solidFill>
              </a:rPr>
              <a:pPr/>
              <a:t>‹#›</a:t>
            </a:fld>
            <a:endParaRPr lang="tr-TR" altLang="de-DE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altLang="de-DE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altLang="de-DE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6268C-90F1-43A1-A122-967672221669}" type="slidenum">
              <a:rPr lang="tr-TR" altLang="de-DE" smtClean="0">
                <a:solidFill>
                  <a:srgbClr val="000000"/>
                </a:solidFill>
              </a:rPr>
              <a:pPr/>
              <a:t>‹#›</a:t>
            </a:fld>
            <a:endParaRPr lang="tr-TR" altLang="de-DE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tr-TR" altLang="de-DE">
              <a:solidFill>
                <a:srgbClr val="000000"/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8C4DE51-392B-4E2F-8E0F-95893BB5F7F1}" type="slidenum">
              <a:rPr lang="tr-TR" altLang="de-DE" smtClean="0">
                <a:solidFill>
                  <a:srgbClr val="000000"/>
                </a:solidFill>
              </a:rPr>
              <a:pPr/>
              <a:t>‹#›</a:t>
            </a:fld>
            <a:endParaRPr lang="tr-TR" altLang="de-DE">
              <a:solidFill>
                <a:srgbClr val="000000"/>
              </a:solidFill>
            </a:endParaRPr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 altLang="de-DE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tr-TR" altLang="de-DE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 altLang="de-DE">
              <a:solidFill>
                <a:srgbClr val="000000"/>
              </a:solidFill>
            </a:endParaRPr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A79346D-88A8-4AB2-9D8C-55DCEFF61783}" type="slidenum">
              <a:rPr lang="tr-TR" altLang="de-DE" smtClean="0">
                <a:solidFill>
                  <a:srgbClr val="000000"/>
                </a:solidFill>
              </a:rPr>
              <a:pPr/>
              <a:t>‹#›</a:t>
            </a:fld>
            <a:endParaRPr lang="tr-TR" altLang="de-DE">
              <a:solidFill>
                <a:srgbClr val="000000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altLang="de-DE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altLang="de-DE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0EF7-11AB-435E-B179-819B33670A4A}" type="slidenum">
              <a:rPr lang="tr-TR" altLang="de-DE" smtClean="0">
                <a:solidFill>
                  <a:srgbClr val="000000"/>
                </a:solidFill>
              </a:rPr>
              <a:pPr/>
              <a:t>‹#›</a:t>
            </a:fld>
            <a:endParaRPr lang="tr-TR" altLang="de-DE">
              <a:solidFill>
                <a:srgbClr val="000000"/>
              </a:solidFill>
            </a:endParaRPr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altLang="de-DE">
              <a:solidFill>
                <a:srgbClr val="000000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altLang="de-DE">
              <a:solidFill>
                <a:srgbClr val="000000"/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CE02A-C08E-47C2-85B1-E4C31601A885}" type="slidenum">
              <a:rPr lang="tr-TR" altLang="de-DE" smtClean="0">
                <a:solidFill>
                  <a:srgbClr val="000000"/>
                </a:solidFill>
              </a:rPr>
              <a:pPr/>
              <a:t>‹#›</a:t>
            </a:fld>
            <a:endParaRPr lang="tr-TR" altLang="de-DE">
              <a:solidFill>
                <a:srgbClr val="000000"/>
              </a:solidFill>
            </a:endParaRPr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tr-TR" altLang="de-DE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0D263C0-D34B-4815-8E86-1DCA94A955BF}" type="slidenum">
              <a:rPr lang="tr-TR" altLang="de-DE" smtClean="0">
                <a:solidFill>
                  <a:srgbClr val="000000"/>
                </a:solidFill>
              </a:rPr>
              <a:pPr/>
              <a:t>‹#›</a:t>
            </a:fld>
            <a:endParaRPr lang="tr-TR" altLang="de-DE">
              <a:solidFill>
                <a:srgbClr val="000000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 altLang="de-DE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altLang="de-DE">
              <a:solidFill>
                <a:srgbClr val="000000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altLang="de-DE">
              <a:solidFill>
                <a:srgbClr val="00000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29BE-5E1C-44FC-A014-0D3177E7B330}" type="slidenum">
              <a:rPr lang="tr-TR" altLang="de-DE" smtClean="0">
                <a:solidFill>
                  <a:srgbClr val="000000"/>
                </a:solidFill>
              </a:rPr>
              <a:pPr/>
              <a:t>‹#›</a:t>
            </a:fld>
            <a:endParaRPr lang="tr-TR" altLang="de-DE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tr-TR" altLang="de-DE">
              <a:solidFill>
                <a:srgbClr val="000000"/>
              </a:solidFill>
            </a:endParaRPr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2FE0118-AD3B-4792-9D93-5D270854EAB4}" type="slidenum">
              <a:rPr lang="tr-TR" altLang="de-DE" smtClean="0">
                <a:solidFill>
                  <a:srgbClr val="000000"/>
                </a:solidFill>
              </a:rPr>
              <a:pPr/>
              <a:t>‹#›</a:t>
            </a:fld>
            <a:endParaRPr lang="tr-TR" altLang="de-DE">
              <a:solidFill>
                <a:srgbClr val="000000"/>
              </a:solidFill>
            </a:endParaRPr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 altLang="de-DE">
              <a:solidFill>
                <a:srgbClr val="00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tr-TR" altLang="de-DE">
              <a:solidFill>
                <a:srgbClr val="000000"/>
              </a:solidFill>
            </a:endParaRPr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0F4C0C-54B9-4C35-8C93-06A21FD04568}" type="slidenum">
              <a:rPr lang="tr-TR" altLang="de-DE" smtClean="0">
                <a:solidFill>
                  <a:srgbClr val="000000"/>
                </a:solidFill>
              </a:rPr>
              <a:pPr/>
              <a:t>‹#›</a:t>
            </a:fld>
            <a:endParaRPr lang="tr-TR" altLang="de-DE">
              <a:solidFill>
                <a:srgbClr val="000000"/>
              </a:solidFill>
            </a:endParaRPr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 altLang="de-DE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2135895-E27A-48EE-8A7D-F1FFBA01A6F4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CCA1396-3F73-476C-BB3C-A319972A342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5" r:id="rId1"/>
    <p:sldLayoutId id="2147484126" r:id="rId2"/>
    <p:sldLayoutId id="2147484127" r:id="rId3"/>
    <p:sldLayoutId id="2147484128" r:id="rId4"/>
    <p:sldLayoutId id="2147484129" r:id="rId5"/>
    <p:sldLayoutId id="2147484130" r:id="rId6"/>
    <p:sldLayoutId id="2147484131" r:id="rId7"/>
    <p:sldLayoutId id="2147484132" r:id="rId8"/>
    <p:sldLayoutId id="2147484133" r:id="rId9"/>
    <p:sldLayoutId id="2147484134" r:id="rId10"/>
    <p:sldLayoutId id="2147484135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3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783868"/>
            <a:ext cx="8352928" cy="581348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buNone/>
            </a:pPr>
            <a:r>
              <a:rPr lang="de-DE" sz="1400" dirty="0">
                <a:ea typeface="Times New Roman"/>
                <a:cs typeface="Calibri"/>
              </a:rPr>
              <a:t>Die linguistische Semantik thematisiert die Bedeutung der Sätze, Wörter und Texte.</a:t>
            </a:r>
            <a:endParaRPr lang="de-DE" sz="18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de-DE" sz="1400" dirty="0">
                <a:ea typeface="Times New Roman"/>
                <a:cs typeface="Calibri"/>
              </a:rPr>
              <a:t>Die linguistische Semantik besteht aus 3 Teilen. Diese sind:</a:t>
            </a:r>
            <a:endParaRPr lang="de-DE" sz="18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buNone/>
            </a:pPr>
            <a:endParaRPr lang="de-DE" sz="18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de-DE" sz="1400" b="1" dirty="0">
                <a:solidFill>
                  <a:srgbClr val="FF00FF"/>
                </a:solidFill>
                <a:ea typeface="Calibri"/>
                <a:cs typeface="Calibri"/>
              </a:rPr>
              <a:t>Wort-, Satz-, Text- und </a:t>
            </a:r>
            <a:r>
              <a:rPr lang="de-DE" sz="1400" b="1" dirty="0" smtClean="0">
                <a:solidFill>
                  <a:srgbClr val="FF00FF"/>
                </a:solidFill>
                <a:ea typeface="Calibri"/>
                <a:cs typeface="Calibri"/>
              </a:rPr>
              <a:t>Diskurssemantik</a:t>
            </a:r>
            <a:endParaRPr lang="de-DE" sz="1800" dirty="0">
              <a:solidFill>
                <a:srgbClr val="FF00FF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de-DE" sz="1400" b="1" dirty="0">
                <a:solidFill>
                  <a:srgbClr val="0070C0"/>
                </a:solidFill>
                <a:ea typeface="Calibri"/>
                <a:cs typeface="Calibri"/>
              </a:rPr>
              <a:t>- </a:t>
            </a:r>
            <a:r>
              <a:rPr lang="de-DE" sz="1400" dirty="0">
                <a:solidFill>
                  <a:srgbClr val="0070C0"/>
                </a:solidFill>
                <a:ea typeface="Calibri"/>
                <a:cs typeface="Calibri"/>
              </a:rPr>
              <a:t>Wortsemantik</a:t>
            </a:r>
            <a:endParaRPr lang="de-DE" sz="1800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de-DE" sz="1400" dirty="0">
                <a:solidFill>
                  <a:srgbClr val="0070C0"/>
                </a:solidFill>
                <a:ea typeface="Times New Roman"/>
                <a:cs typeface="Calibri"/>
              </a:rPr>
              <a:t>- Satzsemantik</a:t>
            </a:r>
            <a:endParaRPr lang="de-DE" sz="1800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de-DE" sz="1400" dirty="0">
                <a:solidFill>
                  <a:srgbClr val="0070C0"/>
                </a:solidFill>
                <a:ea typeface="Times New Roman"/>
                <a:cs typeface="Calibri"/>
              </a:rPr>
              <a:t>- Text- und </a:t>
            </a:r>
            <a:r>
              <a:rPr lang="de-DE" sz="1400" dirty="0" smtClean="0">
                <a:solidFill>
                  <a:srgbClr val="0070C0"/>
                </a:solidFill>
                <a:ea typeface="Times New Roman"/>
                <a:cs typeface="Calibri"/>
              </a:rPr>
              <a:t>Diskurssemantik</a:t>
            </a:r>
            <a:endParaRPr lang="tr-TR" sz="1800" dirty="0" smtClean="0">
              <a:solidFill>
                <a:srgbClr val="0070C0"/>
              </a:solidFill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de-DE" sz="18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de-DE" sz="1400" dirty="0">
                <a:ea typeface="Times New Roman"/>
                <a:cs typeface="Calibri"/>
              </a:rPr>
              <a:t>Inhaltliche Bedeutungselemente 	</a:t>
            </a:r>
            <a:endParaRPr lang="tr-TR" sz="1400" dirty="0">
              <a:ea typeface="Times New Roman"/>
              <a:cs typeface="Calibri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de-DE" sz="1400" b="1" dirty="0" smtClean="0">
                <a:solidFill>
                  <a:srgbClr val="0070C0"/>
                </a:solidFill>
                <a:ea typeface="Times New Roman"/>
                <a:cs typeface="Calibri"/>
              </a:rPr>
              <a:t>WORT-EBENE</a:t>
            </a:r>
            <a:r>
              <a:rPr lang="de-DE" sz="1400" b="1" dirty="0" smtClean="0">
                <a:ea typeface="Times New Roman"/>
                <a:cs typeface="Calibri"/>
              </a:rPr>
              <a:t> </a:t>
            </a:r>
            <a:r>
              <a:rPr lang="de-DE" sz="1400" dirty="0">
                <a:ea typeface="Times New Roman"/>
                <a:cs typeface="Calibri"/>
              </a:rPr>
              <a:t>			</a:t>
            </a:r>
            <a:endParaRPr lang="de-DE" sz="18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de-DE" sz="1400" b="1" dirty="0">
                <a:solidFill>
                  <a:srgbClr val="0070C0"/>
                </a:solidFill>
                <a:ea typeface="Times New Roman"/>
                <a:cs typeface="Calibri"/>
              </a:rPr>
              <a:t>SATZ-EBENE </a:t>
            </a:r>
            <a:r>
              <a:rPr lang="de-DE" sz="1400" dirty="0">
                <a:ea typeface="Times New Roman"/>
                <a:cs typeface="Calibri"/>
              </a:rPr>
              <a:t>					 </a:t>
            </a:r>
            <a:endParaRPr lang="de-DE" sz="18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de-DE" sz="1400" b="1" dirty="0">
                <a:solidFill>
                  <a:srgbClr val="0070C0"/>
                </a:solidFill>
                <a:ea typeface="Times New Roman"/>
                <a:cs typeface="Calibri"/>
              </a:rPr>
              <a:t>TEXT-EBENE</a:t>
            </a:r>
            <a:r>
              <a:rPr lang="de-DE" sz="1400" dirty="0">
                <a:ea typeface="Times New Roman"/>
                <a:cs typeface="Calibri"/>
              </a:rPr>
              <a:t> 					</a:t>
            </a:r>
            <a:endParaRPr lang="tr-TR" sz="1400" dirty="0" smtClean="0">
              <a:ea typeface="Times New Roman"/>
              <a:cs typeface="Calibri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tr-TR" sz="1400" dirty="0" smtClean="0">
              <a:solidFill>
                <a:srgbClr val="FF0000"/>
              </a:solidFill>
              <a:ea typeface="Calibri"/>
              <a:cs typeface="Calibri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tr-TR" sz="1400" dirty="0">
              <a:solidFill>
                <a:srgbClr val="FF0000"/>
              </a:solidFill>
              <a:ea typeface="Calibri"/>
              <a:cs typeface="Calibri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de-DE" sz="1800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755576" y="293846"/>
            <a:ext cx="7920880" cy="358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de-DE" sz="1600" b="1" dirty="0">
                <a:solidFill>
                  <a:srgbClr val="0070C0"/>
                </a:solidFill>
                <a:ea typeface="Times New Roman"/>
                <a:cs typeface="Calibri"/>
              </a:rPr>
              <a:t>1.DIE SEMANTIK NATÜRLICHER SPRACHEN (LINGUISTISCHE SEMANTIK)</a:t>
            </a:r>
            <a:endParaRPr lang="de-DE" sz="1600" dirty="0">
              <a:solidFill>
                <a:srgbClr val="0070C0"/>
              </a:solidFill>
              <a:ea typeface="Calibri"/>
              <a:cs typeface="Times New Roman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504101"/>
              </p:ext>
            </p:extLst>
          </p:nvPr>
        </p:nvGraphicFramePr>
        <p:xfrm>
          <a:off x="4716016" y="1916832"/>
          <a:ext cx="3384376" cy="37444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2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2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7221">
                <a:tc>
                  <a:txBody>
                    <a:bodyPr/>
                    <a:lstStyle/>
                    <a:p>
                      <a:pPr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Wortsemantik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Wortsemantik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221">
                <a:tc rowSpan="11">
                  <a:txBody>
                    <a:bodyPr/>
                    <a:lstStyle/>
                    <a:p>
                      <a:pPr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</a:endParaRPr>
                    </a:p>
                    <a:p>
                      <a:pPr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</a:endParaRPr>
                    </a:p>
                    <a:p>
                      <a:pPr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</a:endParaRPr>
                    </a:p>
                    <a:p>
                      <a:pPr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</a:endParaRPr>
                    </a:p>
                    <a:p>
                      <a:pPr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</a:endParaRPr>
                    </a:p>
                    <a:p>
                      <a:pPr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 err="1">
                          <a:effectLst/>
                        </a:rPr>
                        <a:t>Satzsemantik</a:t>
                      </a:r>
                      <a:r>
                        <a:rPr lang="tr-TR" sz="1000" dirty="0">
                          <a:effectLst/>
                        </a:rPr>
                        <a:t> </a:t>
                      </a:r>
                      <a:endParaRPr lang="de-DE" sz="1100" dirty="0">
                        <a:effectLst/>
                      </a:endParaRPr>
                    </a:p>
                    <a:p>
                      <a:pPr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</a:endParaRPr>
                    </a:p>
                    <a:p>
                      <a:pPr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</a:endParaRPr>
                    </a:p>
                    <a:p>
                      <a:pPr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</a:endParaRPr>
                    </a:p>
                    <a:p>
                      <a:pPr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</a:endParaRPr>
                    </a:p>
                    <a:p>
                      <a:pPr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</a:endParaRPr>
                    </a:p>
                    <a:p>
                      <a:pPr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</a:endParaRPr>
                    </a:p>
                    <a:p>
                      <a:pPr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Komponentenanalyse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22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Interpretative Semantik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22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Generative Semantik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22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Praktische Semantik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44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 err="1">
                          <a:effectLst/>
                        </a:rPr>
                        <a:t>Wahrheitsfunktionale</a:t>
                      </a:r>
                      <a:r>
                        <a:rPr lang="tr-TR" sz="1000" dirty="0">
                          <a:effectLst/>
                        </a:rPr>
                        <a:t> Semantik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722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Kognitive Semantik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22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Funktionale Semantik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722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Situationssemantik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722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Ereignissemantik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722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Referenzsemantik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444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Formale Semantik </a:t>
                      </a:r>
                      <a:endParaRPr lang="de-DE" sz="1100">
                        <a:effectLst/>
                      </a:endParaRPr>
                    </a:p>
                    <a:p>
                      <a:pPr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Logische Semantik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7221">
                <a:tc rowSpan="2">
                  <a:txBody>
                    <a:bodyPr/>
                    <a:lstStyle/>
                    <a:p>
                      <a:pPr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Textsemantik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Textsemantik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722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Diskurssemantik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7221">
                <a:tc rowSpan="3">
                  <a:txBody>
                    <a:bodyPr/>
                    <a:lstStyle/>
                    <a:p>
                      <a:pPr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Pragmatik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Gebrauchssemantik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444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Psychosemantik: </a:t>
                      </a:r>
                      <a:endParaRPr lang="de-DE" sz="1100">
                        <a:effectLst/>
                      </a:endParaRPr>
                    </a:p>
                    <a:p>
                      <a:pPr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Allgemeine Semantik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722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 err="1">
                          <a:effectLst/>
                        </a:rPr>
                        <a:t>Pragmatische</a:t>
                      </a:r>
                      <a:r>
                        <a:rPr lang="tr-TR" sz="1000" dirty="0">
                          <a:effectLst/>
                        </a:rPr>
                        <a:t> Semantik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2609052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88640"/>
            <a:ext cx="8352928" cy="648072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de-DE" sz="1400" b="1" dirty="0">
                <a:solidFill>
                  <a:srgbClr val="0070C0"/>
                </a:solidFill>
                <a:ea typeface="Calibri"/>
                <a:cs typeface="Calibri"/>
              </a:rPr>
              <a:t>1-Wortsemantik</a:t>
            </a:r>
            <a:endParaRPr lang="de-DE" sz="1800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de-DE" sz="1400" dirty="0">
                <a:ea typeface="Times New Roman"/>
                <a:cs typeface="Calibri"/>
              </a:rPr>
              <a:t>Die </a:t>
            </a:r>
            <a:r>
              <a:rPr lang="de-DE" sz="1400" b="1" dirty="0">
                <a:solidFill>
                  <a:srgbClr val="0070C0"/>
                </a:solidFill>
                <a:ea typeface="Times New Roman"/>
                <a:cs typeface="Calibri"/>
              </a:rPr>
              <a:t>Wortsemantik</a:t>
            </a:r>
            <a:r>
              <a:rPr lang="de-DE" sz="1400" dirty="0">
                <a:ea typeface="Times New Roman"/>
                <a:cs typeface="Calibri"/>
              </a:rPr>
              <a:t> </a:t>
            </a:r>
            <a:r>
              <a:rPr lang="de-DE" sz="1400" dirty="0">
                <a:ea typeface="Calibri"/>
                <a:cs typeface="Calibri"/>
              </a:rPr>
              <a:t>(auch: </a:t>
            </a:r>
            <a:r>
              <a:rPr lang="de-DE" sz="1400" dirty="0">
                <a:solidFill>
                  <a:srgbClr val="0000FF"/>
                </a:solidFill>
                <a:ea typeface="Calibri"/>
                <a:cs typeface="Calibri"/>
              </a:rPr>
              <a:t>lexikalische Semantik</a:t>
            </a:r>
            <a:r>
              <a:rPr lang="de-DE" sz="1400" dirty="0">
                <a:ea typeface="Calibri"/>
                <a:cs typeface="Calibri"/>
              </a:rPr>
              <a:t>) ist ein Teilbereich der Linguistik.</a:t>
            </a:r>
            <a:endParaRPr lang="de-DE" sz="18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de-DE" sz="1400" dirty="0">
                <a:ea typeface="Times New Roman"/>
                <a:cs typeface="Calibri"/>
              </a:rPr>
              <a:t>Sie</a:t>
            </a:r>
            <a:r>
              <a:rPr lang="de-DE" sz="1400" dirty="0">
                <a:ea typeface="Calibri"/>
                <a:cs typeface="Calibri"/>
              </a:rPr>
              <a:t> beschäftigt sich mit </a:t>
            </a:r>
            <a:r>
              <a:rPr lang="de-DE" sz="1400" dirty="0">
                <a:solidFill>
                  <a:srgbClr val="FF0000"/>
                </a:solidFill>
                <a:ea typeface="Calibri"/>
                <a:cs typeface="Calibri"/>
              </a:rPr>
              <a:t>der Bedeutung von Wörtern </a:t>
            </a:r>
            <a:r>
              <a:rPr lang="de-DE" sz="1400" dirty="0">
                <a:ea typeface="Calibri"/>
                <a:cs typeface="Calibri"/>
              </a:rPr>
              <a:t>und </a:t>
            </a:r>
            <a:r>
              <a:rPr lang="de-DE" sz="1400" dirty="0">
                <a:solidFill>
                  <a:srgbClr val="0000FF"/>
                </a:solidFill>
                <a:ea typeface="Calibri"/>
                <a:cs typeface="Calibri"/>
              </a:rPr>
              <a:t>Morphemen</a:t>
            </a:r>
            <a:r>
              <a:rPr lang="de-DE" sz="1400" dirty="0">
                <a:ea typeface="Calibri"/>
                <a:cs typeface="Calibri"/>
              </a:rPr>
              <a:t> wie auch mit </a:t>
            </a:r>
            <a:r>
              <a:rPr lang="de-DE" sz="1400" dirty="0">
                <a:solidFill>
                  <a:srgbClr val="FF0000"/>
                </a:solidFill>
                <a:ea typeface="Times New Roman"/>
                <a:cs typeface="Calibri"/>
              </a:rPr>
              <a:t>ihrer Erforschung </a:t>
            </a:r>
            <a:r>
              <a:rPr lang="de-DE" sz="1400" dirty="0">
                <a:ea typeface="Times New Roman"/>
                <a:cs typeface="Calibri"/>
              </a:rPr>
              <a:t>u</a:t>
            </a:r>
            <a:r>
              <a:rPr lang="de-DE" sz="1400" dirty="0">
                <a:ea typeface="Calibri"/>
                <a:cs typeface="Calibri"/>
              </a:rPr>
              <a:t>nd </a:t>
            </a:r>
            <a:r>
              <a:rPr lang="de-DE" sz="1400" dirty="0">
                <a:solidFill>
                  <a:srgbClr val="FF0000"/>
                </a:solidFill>
                <a:ea typeface="Calibri"/>
                <a:cs typeface="Calibri"/>
              </a:rPr>
              <a:t>der inneren Strukturierung </a:t>
            </a:r>
            <a:r>
              <a:rPr lang="de-DE" sz="1400" dirty="0">
                <a:ea typeface="Calibri"/>
                <a:cs typeface="Calibri"/>
              </a:rPr>
              <a:t>des Wortschatzes insgesamt. </a:t>
            </a:r>
            <a:endParaRPr lang="de-DE" sz="18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de-DE" sz="1400" dirty="0">
                <a:ea typeface="Calibri"/>
                <a:cs typeface="Calibri"/>
              </a:rPr>
              <a:t>Beschäftigung mit der </a:t>
            </a:r>
            <a:r>
              <a:rPr lang="de-DE" sz="1400" dirty="0">
                <a:solidFill>
                  <a:srgbClr val="FF0000"/>
                </a:solidFill>
                <a:ea typeface="Calibri"/>
                <a:cs typeface="Calibri"/>
              </a:rPr>
              <a:t>Bedeutung der einzelnen lexikalischen Zeichen </a:t>
            </a:r>
            <a:r>
              <a:rPr lang="de-DE" sz="1400" dirty="0">
                <a:ea typeface="Calibri"/>
                <a:cs typeface="Calibri"/>
              </a:rPr>
              <a:t>(</a:t>
            </a:r>
            <a:r>
              <a:rPr lang="de-DE" sz="1400" dirty="0">
                <a:solidFill>
                  <a:srgbClr val="7030A0"/>
                </a:solidFill>
                <a:ea typeface="Calibri"/>
                <a:cs typeface="Calibri"/>
              </a:rPr>
              <a:t>Lexeme, Wörter, Morpheme</a:t>
            </a:r>
            <a:r>
              <a:rPr lang="de-DE" sz="1400" dirty="0">
                <a:ea typeface="Calibri"/>
                <a:cs typeface="Calibri"/>
              </a:rPr>
              <a:t>).</a:t>
            </a:r>
            <a:endParaRPr lang="de-DE" sz="18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de-DE" sz="1400" dirty="0" smtClean="0">
                <a:solidFill>
                  <a:srgbClr val="FF0000"/>
                </a:solidFill>
                <a:ea typeface="Calibri"/>
                <a:cs typeface="Calibri"/>
              </a:rPr>
              <a:t>wörtliche</a:t>
            </a:r>
            <a:r>
              <a:rPr lang="de-DE" sz="1400" dirty="0" smtClean="0">
                <a:solidFill>
                  <a:prstClr val="black"/>
                </a:solidFill>
                <a:ea typeface="Calibri"/>
                <a:cs typeface="Calibri"/>
              </a:rPr>
              <a:t>, </a:t>
            </a:r>
            <a:r>
              <a:rPr lang="de-DE" sz="1400" dirty="0" err="1" smtClean="0">
                <a:solidFill>
                  <a:srgbClr val="FF0000"/>
                </a:solidFill>
                <a:ea typeface="Calibri"/>
                <a:cs typeface="Calibri"/>
              </a:rPr>
              <a:t>kontexabhängige</a:t>
            </a:r>
            <a:r>
              <a:rPr lang="tr-TR" sz="1400" dirty="0" smtClean="0">
                <a:solidFill>
                  <a:prstClr val="black"/>
                </a:solidFill>
                <a:ea typeface="Calibri"/>
                <a:cs typeface="Calibri"/>
              </a:rPr>
              <a:t> </a:t>
            </a:r>
            <a:r>
              <a:rPr lang="de-DE" sz="1400" dirty="0" smtClean="0">
                <a:solidFill>
                  <a:prstClr val="black"/>
                </a:solidFill>
                <a:ea typeface="Calibri"/>
                <a:cs typeface="Calibri"/>
              </a:rPr>
              <a:t>Bedeutungen </a:t>
            </a:r>
            <a:r>
              <a:rPr lang="de-DE" sz="1400" dirty="0">
                <a:solidFill>
                  <a:prstClr val="black"/>
                </a:solidFill>
                <a:ea typeface="Calibri"/>
                <a:cs typeface="Calibri"/>
              </a:rPr>
              <a:t>von </a:t>
            </a:r>
            <a:r>
              <a:rPr lang="de-DE" sz="1400" dirty="0" smtClean="0">
                <a:solidFill>
                  <a:prstClr val="black"/>
                </a:solidFill>
                <a:ea typeface="Calibri"/>
                <a:cs typeface="Calibri"/>
              </a:rPr>
              <a:t>Wörter</a:t>
            </a:r>
            <a:endParaRPr lang="tr-TR" sz="1400" dirty="0" smtClean="0">
              <a:solidFill>
                <a:prstClr val="black"/>
              </a:solidFill>
              <a:ea typeface="Calibri"/>
              <a:cs typeface="Calibri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de-DE" sz="18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de-DE" sz="1400" b="1" dirty="0">
                <a:solidFill>
                  <a:srgbClr val="0070C0"/>
                </a:solidFill>
                <a:ea typeface="Calibri"/>
                <a:cs typeface="Calibri"/>
              </a:rPr>
              <a:t>Wortbedeutung</a:t>
            </a:r>
            <a:r>
              <a:rPr lang="de-DE" sz="1400" dirty="0">
                <a:ea typeface="Calibri"/>
                <a:cs typeface="Calibri"/>
              </a:rPr>
              <a:t> ist der </a:t>
            </a:r>
            <a:r>
              <a:rPr lang="de-DE" sz="1400" dirty="0">
                <a:ea typeface="Times New Roman"/>
                <a:cs typeface="Calibri"/>
              </a:rPr>
              <a:t>Inhalt eines </a:t>
            </a:r>
            <a:r>
              <a:rPr lang="de-DE" sz="1400" dirty="0" smtClean="0">
                <a:solidFill>
                  <a:srgbClr val="0000FF"/>
                </a:solidFill>
                <a:ea typeface="Calibri"/>
                <a:cs typeface="Calibri"/>
              </a:rPr>
              <a:t>Wortes</a:t>
            </a:r>
            <a:r>
              <a:rPr lang="de-DE" sz="1400" dirty="0" smtClean="0">
                <a:ea typeface="Times New Roman"/>
                <a:cs typeface="Calibri"/>
              </a:rPr>
              <a:t>; </a:t>
            </a:r>
            <a:r>
              <a:rPr lang="de-DE" sz="1400" dirty="0">
                <a:ea typeface="Times New Roman"/>
                <a:cs typeface="Calibri"/>
              </a:rPr>
              <a:t>das, </a:t>
            </a:r>
            <a:r>
              <a:rPr lang="de-DE" sz="1400" dirty="0">
                <a:solidFill>
                  <a:srgbClr val="FF0000"/>
                </a:solidFill>
                <a:ea typeface="Times New Roman"/>
                <a:cs typeface="Calibri"/>
              </a:rPr>
              <a:t>was ein Wort bedeutet</a:t>
            </a:r>
            <a:r>
              <a:rPr lang="de-DE" sz="1400" dirty="0">
                <a:ea typeface="Times New Roman"/>
                <a:cs typeface="Calibri"/>
              </a:rPr>
              <a:t>, worauf es verweist. </a:t>
            </a:r>
            <a:endParaRPr lang="de-DE" sz="18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de-DE" sz="1400" dirty="0">
                <a:ea typeface="Times New Roman"/>
                <a:cs typeface="Calibri"/>
              </a:rPr>
              <a:t>D.h. wie die Wörter bedeuten und wie man diese Bedeutungen beschreiben kann. </a:t>
            </a:r>
            <a:endParaRPr lang="de-DE" sz="18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de-DE" sz="1400" dirty="0">
                <a:ea typeface="Times New Roman"/>
                <a:cs typeface="Calibri"/>
              </a:rPr>
              <a:t>Namen beziehen sich auf Objekte.</a:t>
            </a:r>
            <a:endParaRPr lang="de-DE" sz="18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de-DE" sz="1400" dirty="0">
                <a:solidFill>
                  <a:srgbClr val="00B0F0"/>
                </a:solidFill>
                <a:ea typeface="Times New Roman"/>
                <a:cs typeface="Calibri"/>
              </a:rPr>
              <a:t>Nomen, Adjektive, Verben </a:t>
            </a:r>
            <a:r>
              <a:rPr lang="de-DE" sz="1400" dirty="0">
                <a:ea typeface="Times New Roman"/>
                <a:cs typeface="Calibri"/>
              </a:rPr>
              <a:t>beziehen sich </a:t>
            </a:r>
            <a:r>
              <a:rPr lang="de-DE" sz="1400" dirty="0">
                <a:solidFill>
                  <a:srgbClr val="FF0000"/>
                </a:solidFill>
                <a:ea typeface="Times New Roman"/>
                <a:cs typeface="Calibri"/>
              </a:rPr>
              <a:t>auf Eigenschaften, Zustände </a:t>
            </a:r>
            <a:r>
              <a:rPr lang="de-DE" sz="1400" dirty="0">
                <a:ea typeface="Times New Roman"/>
                <a:cs typeface="Calibri"/>
              </a:rPr>
              <a:t>usw. von </a:t>
            </a:r>
            <a:r>
              <a:rPr lang="de-DE" sz="1400" dirty="0">
                <a:solidFill>
                  <a:srgbClr val="FF0000"/>
                </a:solidFill>
                <a:ea typeface="Times New Roman"/>
                <a:cs typeface="Calibri"/>
              </a:rPr>
              <a:t>Objekten</a:t>
            </a:r>
            <a:r>
              <a:rPr lang="de-DE" sz="1400" dirty="0">
                <a:ea typeface="Times New Roman"/>
                <a:cs typeface="Calibri"/>
              </a:rPr>
              <a:t>.</a:t>
            </a:r>
            <a:r>
              <a:rPr lang="de-DE" sz="1400" b="1" dirty="0">
                <a:ea typeface="Calibri"/>
                <a:cs typeface="Calibri"/>
              </a:rPr>
              <a:t> </a:t>
            </a:r>
            <a:r>
              <a:rPr lang="tr-TR" sz="1800" dirty="0" smtClean="0">
                <a:ea typeface="Calibri"/>
                <a:cs typeface="Times New Roman"/>
              </a:rPr>
              <a:t> </a:t>
            </a:r>
            <a:r>
              <a:rPr lang="de-DE" sz="1400" dirty="0" smtClean="0">
                <a:ea typeface="Times New Roman"/>
                <a:cs typeface="Calibri"/>
              </a:rPr>
              <a:t>Z.B</a:t>
            </a:r>
            <a:r>
              <a:rPr lang="de-DE" sz="1400" dirty="0">
                <a:ea typeface="Times New Roman"/>
                <a:cs typeface="Calibri"/>
              </a:rPr>
              <a:t>. </a:t>
            </a:r>
            <a:endParaRPr lang="de-DE" sz="18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tr-TR" sz="1400" dirty="0" smtClean="0">
                <a:ea typeface="Times New Roman"/>
                <a:cs typeface="Calibri"/>
              </a:rPr>
              <a:t>      </a:t>
            </a:r>
            <a:r>
              <a:rPr lang="de-DE" sz="1400" dirty="0" smtClean="0">
                <a:ea typeface="Times New Roman"/>
                <a:cs typeface="Calibri"/>
              </a:rPr>
              <a:t>``</a:t>
            </a:r>
            <a:r>
              <a:rPr lang="de-DE" sz="1400" dirty="0">
                <a:solidFill>
                  <a:srgbClr val="CC66FF"/>
                </a:solidFill>
                <a:ea typeface="Times New Roman"/>
                <a:cs typeface="Calibri"/>
              </a:rPr>
              <a:t>Helmut Kohl</a:t>
            </a:r>
            <a:r>
              <a:rPr lang="de-DE" sz="1400" dirty="0">
                <a:ea typeface="Times New Roman"/>
                <a:cs typeface="Calibri"/>
              </a:rPr>
              <a:t>'' bezieht sich auf </a:t>
            </a:r>
            <a:r>
              <a:rPr lang="de-DE" sz="1400" dirty="0">
                <a:solidFill>
                  <a:srgbClr val="FF0000"/>
                </a:solidFill>
                <a:ea typeface="Times New Roman"/>
                <a:cs typeface="Calibri"/>
              </a:rPr>
              <a:t>Helmut Kohl</a:t>
            </a:r>
            <a:r>
              <a:rPr lang="de-DE" sz="1400" dirty="0">
                <a:ea typeface="Times New Roman"/>
                <a:cs typeface="Calibri"/>
              </a:rPr>
              <a:t>. </a:t>
            </a:r>
            <a:endParaRPr lang="de-DE" sz="18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tr-TR" sz="1400" dirty="0" smtClean="0">
                <a:ea typeface="Times New Roman"/>
                <a:cs typeface="Calibri"/>
              </a:rPr>
              <a:t>       </a:t>
            </a:r>
            <a:r>
              <a:rPr lang="de-DE" sz="1400" dirty="0" smtClean="0">
                <a:ea typeface="Times New Roman"/>
                <a:cs typeface="Calibri"/>
              </a:rPr>
              <a:t>``</a:t>
            </a:r>
            <a:r>
              <a:rPr lang="de-DE" sz="1400" dirty="0">
                <a:solidFill>
                  <a:srgbClr val="CC66FF"/>
                </a:solidFill>
                <a:ea typeface="Times New Roman"/>
                <a:cs typeface="Calibri"/>
              </a:rPr>
              <a:t>Blau</a:t>
            </a:r>
            <a:r>
              <a:rPr lang="de-DE" sz="1400" dirty="0">
                <a:ea typeface="Times New Roman"/>
                <a:cs typeface="Calibri"/>
              </a:rPr>
              <a:t>'' bezeichnet die Farbe des Himmels an </a:t>
            </a:r>
            <a:r>
              <a:rPr lang="de-DE" sz="1400" dirty="0">
                <a:solidFill>
                  <a:srgbClr val="FF0000"/>
                </a:solidFill>
                <a:ea typeface="Times New Roman"/>
                <a:cs typeface="Calibri"/>
              </a:rPr>
              <a:t>sonnigen Tagen</a:t>
            </a:r>
            <a:r>
              <a:rPr lang="de-DE" sz="1400" dirty="0">
                <a:ea typeface="Times New Roman"/>
                <a:cs typeface="Calibri"/>
              </a:rPr>
              <a:t>.</a:t>
            </a:r>
            <a:endParaRPr lang="de-DE" sz="1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1573716792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88</Words>
  <Application>Microsoft Office PowerPoint</Application>
  <PresentationFormat>Ekran Gösterisi (4:3)</PresentationFormat>
  <Paragraphs>61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Calibri</vt:lpstr>
      <vt:lpstr>Times New Roman</vt:lpstr>
      <vt:lpstr>Wingdings</vt:lpstr>
      <vt:lpstr>Wingdings 2</vt:lpstr>
      <vt:lpstr>Cumba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SEMANTİK</dc:title>
  <dc:creator>ali</dc:creator>
  <cp:lastModifiedBy>Pc</cp:lastModifiedBy>
  <cp:revision>431</cp:revision>
  <dcterms:created xsi:type="dcterms:W3CDTF">2015-12-17T15:33:52Z</dcterms:created>
  <dcterms:modified xsi:type="dcterms:W3CDTF">2020-10-13T18:22:44Z</dcterms:modified>
</cp:coreProperties>
</file>