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90588"/>
            <a:ext cx="7772400" cy="579437"/>
          </a:xfrm>
        </p:spPr>
        <p:txBody>
          <a:bodyPr/>
          <a:lstStyle/>
          <a:p>
            <a:r>
              <a:rPr lang="tr-TR" sz="3200" b="1">
                <a:latin typeface="Times New Roman" pitchFamily="18" charset="0"/>
              </a:rPr>
              <a:t>Süksinil koA açığa çıkartanlar: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Metiyonin</a:t>
            </a:r>
            <a:r>
              <a:rPr lang="tr-TR" sz="2800">
                <a:latin typeface="Times New Roman" pitchFamily="18" charset="0"/>
              </a:rPr>
              <a:t>, ATP ile reaksiyona girip SAM’e dönüşür. </a:t>
            </a:r>
            <a:r>
              <a:rPr lang="tr-TR" sz="2800">
                <a:solidFill>
                  <a:srgbClr val="FF0066"/>
                </a:solidFill>
                <a:latin typeface="Times New Roman" pitchFamily="18" charset="0"/>
              </a:rPr>
              <a:t>Pridoksal fosfat</a:t>
            </a:r>
            <a:r>
              <a:rPr lang="tr-TR" sz="2800">
                <a:latin typeface="Times New Roman" pitchFamily="18" charset="0"/>
              </a:rPr>
              <a:t> kullanan iki reaksiyonun ardından sistein açığa çıkarken, propiyonil koA üzerinden süksinil koA oluşur.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Treonin.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74613"/>
            <a:ext cx="7772400" cy="6924676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sz="3200">
                <a:latin typeface="Times New Roman" pitchFamily="18" charset="0"/>
              </a:rPr>
              <a:t>S-adenozil metiyonin (SAM)</a:t>
            </a:r>
            <a:r>
              <a:rPr lang="tr-TR" sz="3200">
                <a:latin typeface="Times New Roman" pitchFamily="18" charset="0"/>
                <a:sym typeface="Symbol" pitchFamily="18" charset="2"/>
              </a:rPr>
              <a:t> 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                                   S-adenozilhomosistein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S-adenozilhomosistein  Homosistein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Homosistein + Serin  Sistatyonin 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  <a:t>(PLP, sistatyonin sentaz)</a:t>
            </a:r>
            <a:r>
              <a:rPr lang="tr-TR" sz="32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32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Sistatyonin  Sistein + -ketobütirat 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  <a:t>(PLP, sistatyonaz)</a:t>
            </a:r>
            <a:br>
              <a:rPr lang="tr-TR" sz="3200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3200">
                <a:solidFill>
                  <a:srgbClr val="FF0066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 -ketobütirat  propiyonil koA  metilmalonil koA  süksinil koA</a:t>
            </a:r>
            <a:br>
              <a:rPr lang="tr-TR" sz="3200">
                <a:latin typeface="Times New Roman" pitchFamily="18" charset="0"/>
                <a:sym typeface="Symbol" pitchFamily="18" charset="2"/>
              </a:rPr>
            </a:br>
            <a:r>
              <a:rPr lang="tr-TR" sz="3200">
                <a:latin typeface="Times New Roman" pitchFamily="18" charset="0"/>
                <a:sym typeface="Symbol" pitchFamily="18" charset="2"/>
              </a:rPr>
              <a:t>                                                   </a:t>
            </a:r>
            <a:endParaRPr lang="tr-TR" sz="1800">
              <a:solidFill>
                <a:schemeClr val="tx1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49275"/>
            <a:ext cx="7772400" cy="5975350"/>
          </a:xfrm>
        </p:spPr>
        <p:txBody>
          <a:bodyPr/>
          <a:lstStyle/>
          <a:p>
            <a:r>
              <a:rPr lang="tr-TR">
                <a:solidFill>
                  <a:srgbClr val="FF3399"/>
                </a:solidFill>
                <a:latin typeface="Times New Roman" pitchFamily="18" charset="0"/>
              </a:rPr>
              <a:t>Homosistinüri:</a:t>
            </a:r>
            <a:r>
              <a:rPr lang="tr-TR">
                <a:latin typeface="Times New Roman" pitchFamily="18" charset="0"/>
              </a:rPr>
              <a:t> Sistatyonin sentaz eksikliği. Lens dislokasyonu, iskelet anormalliği, prematür arter hastalığı, osteoporoz, zeka geriliği. Tedavide diyet ve B6 vitamini.</a:t>
            </a:r>
          </a:p>
          <a:p>
            <a:pPr>
              <a:buFontTx/>
              <a:buNone/>
            </a:pPr>
            <a:endParaRPr lang="tr-TR">
              <a:latin typeface="Times New Roman" pitchFamily="18" charset="0"/>
            </a:endParaRPr>
          </a:p>
          <a:p>
            <a:r>
              <a:rPr lang="tr-TR">
                <a:solidFill>
                  <a:srgbClr val="FF3399"/>
                </a:solidFill>
                <a:latin typeface="Times New Roman" pitchFamily="18" charset="0"/>
              </a:rPr>
              <a:t>Sistatyoninüri: </a:t>
            </a:r>
            <a:r>
              <a:rPr lang="tr-TR">
                <a:latin typeface="Times New Roman" pitchFamily="18" charset="0"/>
              </a:rPr>
              <a:t>Sistatyonaz eksikliği. Tedavide B6 vitamini verilir.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r>
              <a:rPr lang="tr-TR">
                <a:solidFill>
                  <a:schemeClr val="tx2"/>
                </a:solidFill>
                <a:latin typeface="Times New Roman" pitchFamily="18" charset="0"/>
              </a:rPr>
              <a:t>Valin ve izolösin;</a:t>
            </a:r>
            <a:r>
              <a:rPr lang="tr-TR">
                <a:latin typeface="Times New Roman" pitchFamily="18" charset="0"/>
              </a:rPr>
              <a:t> yıkım yolu </a:t>
            </a:r>
            <a:r>
              <a:rPr lang="tr-TR">
                <a:solidFill>
                  <a:srgbClr val="FF0066"/>
                </a:solidFill>
                <a:latin typeface="Times New Roman" pitchFamily="18" charset="0"/>
              </a:rPr>
              <a:t>tek sayıda karbon taşıyan yağ asitlerine </a:t>
            </a:r>
            <a:r>
              <a:rPr lang="tr-TR">
                <a:latin typeface="Times New Roman" pitchFamily="18" charset="0"/>
              </a:rPr>
              <a:t>benzer. </a:t>
            </a:r>
          </a:p>
          <a:p>
            <a:endParaRPr lang="tr-TR">
              <a:latin typeface="Times New Roman" pitchFamily="18" charset="0"/>
            </a:endParaRPr>
          </a:p>
          <a:p>
            <a:r>
              <a:rPr lang="tr-TR">
                <a:latin typeface="Times New Roman" pitchFamily="18" charset="0"/>
              </a:rPr>
              <a:t>Valin saf glukojenik iken, izolösin hem glukojenik hem ketojeniktir.</a:t>
            </a:r>
            <a:br>
              <a:rPr lang="tr-TR">
                <a:latin typeface="Times New Roman" pitchFamily="18" charset="0"/>
              </a:rPr>
            </a:br>
            <a:r>
              <a:rPr lang="tr-TR">
                <a:latin typeface="Times New Roman" pitchFamily="18" charset="0"/>
              </a:rPr>
              <a:t>Önce transaminasyon ardından ortak enzimin kataliziyle oksidatif dekarboksilasyona uğrarlar.</a:t>
            </a:r>
            <a:br>
              <a:rPr lang="tr-TR">
                <a:latin typeface="Times New Roman" pitchFamily="18" charset="0"/>
              </a:rPr>
            </a:br>
            <a:endParaRPr lang="tr-TR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333375"/>
            <a:ext cx="6804025" cy="63357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Akçaağaç Şurubu İdrar Hastalığı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 (Maple şurup idrar hastalığı, dallı zincirli ketonüri): </a:t>
            </a:r>
            <a:r>
              <a:rPr lang="tr-TR" sz="2800">
                <a:latin typeface="Times New Roman" pitchFamily="18" charset="0"/>
              </a:rPr>
              <a:t>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-ketoasit dekarboksilaz (dehidrogenaz) eksikliği.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tr-TR" sz="2800">
                <a:latin typeface="Times New Roman" pitchFamily="18" charset="0"/>
                <a:sym typeface="Symbol" pitchFamily="18" charset="2"/>
              </a:rPr>
              <a:t>Kan, idrar ve BOS’ta bu a.a.ler ve ketoasitleri birikir.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tr-TR" sz="2800">
                <a:latin typeface="Times New Roman" pitchFamily="18" charset="0"/>
                <a:sym typeface="Symbol" pitchFamily="18" charset="2"/>
              </a:rPr>
              <a:t>İdrarda tipik bir yanık şeker kokusu vardır. 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tr-TR" sz="2800">
                <a:latin typeface="Times New Roman" pitchFamily="18" charset="0"/>
                <a:sym typeface="Symbol" pitchFamily="18" charset="2"/>
              </a:rPr>
              <a:t>Beslenme güçlüğü, kusma ve metabolik asidoz olur. Tedavi edilmezse ileri derecede zeka ve gelişme geriliği ile ölüm olabilir. </a:t>
            </a:r>
          </a:p>
          <a:p>
            <a:pPr>
              <a:lnSpc>
                <a:spcPct val="90000"/>
              </a:lnSpc>
            </a:pPr>
            <a:r>
              <a:rPr lang="tr-TR" sz="2800">
                <a:latin typeface="Times New Roman" pitchFamily="18" charset="0"/>
                <a:sym typeface="Symbol" pitchFamily="18" charset="2"/>
              </a:rPr>
              <a:t>Erken tanı ve tedavi (diyet) gereklidir.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04813"/>
            <a:ext cx="7772400" cy="5691187"/>
          </a:xfrm>
        </p:spPr>
        <p:txBody>
          <a:bodyPr/>
          <a:lstStyle/>
          <a:p>
            <a:r>
              <a:rPr lang="tr-TR">
                <a:solidFill>
                  <a:srgbClr val="FF0066"/>
                </a:solidFill>
                <a:latin typeface="Times New Roman" pitchFamily="18" charset="0"/>
              </a:rPr>
              <a:t>Metilmalonik asidemi-asidüri: </a:t>
            </a:r>
            <a:r>
              <a:rPr lang="tr-TR">
                <a:latin typeface="Times New Roman" pitchFamily="18" charset="0"/>
              </a:rPr>
              <a:t>B12 vitamini bağımlı metilmalonil koA mutaz eksikliği. Ağır asidoz, hipoglisemi, ketozis ve hiperamonemi ile büyüme-gelişme geriliği olur. </a:t>
            </a:r>
          </a:p>
          <a:p>
            <a:r>
              <a:rPr lang="tr-TR">
                <a:solidFill>
                  <a:srgbClr val="FF0066"/>
                </a:solidFill>
                <a:latin typeface="Times New Roman" pitchFamily="18" charset="0"/>
              </a:rPr>
              <a:t>Propiyonik asidemi:</a:t>
            </a:r>
            <a:r>
              <a:rPr lang="tr-TR">
                <a:latin typeface="Times New Roman" pitchFamily="18" charset="0"/>
              </a:rPr>
              <a:t> Propiyonil koA karboksilaz veya biotin eksikliği vardır. Büyüme-gelişme geriliği ve asidoz vardır.</a:t>
            </a:r>
            <a:endParaRPr lang="tr-TR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641350"/>
          </a:xfrm>
        </p:spPr>
        <p:txBody>
          <a:bodyPr/>
          <a:lstStyle/>
          <a:p>
            <a:r>
              <a:rPr lang="tr-TR" sz="3600" b="1">
                <a:latin typeface="Times New Roman" pitchFamily="18" charset="0"/>
              </a:rPr>
              <a:t>Asetil koA’ya çevrilenler: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029200"/>
          </a:xfrm>
        </p:spPr>
        <p:txBody>
          <a:bodyPr>
            <a:normAutofit lnSpcReduction="10000"/>
          </a:bodyPr>
          <a:lstStyle/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Lösin</a:t>
            </a:r>
            <a:r>
              <a:rPr lang="tr-TR" sz="2800">
                <a:latin typeface="Times New Roman" pitchFamily="18" charset="0"/>
              </a:rPr>
              <a:t>; Transaminasyon ve oksidatif dekarboksilasyonu takiben izovaleril koA açığa çıkar, bu da HMG koA üzerinden asetil koA’ya dönüşür.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İzolösin</a:t>
            </a:r>
            <a:r>
              <a:rPr lang="tr-TR" sz="2800">
                <a:latin typeface="Times New Roman" pitchFamily="18" charset="0"/>
              </a:rPr>
              <a:t>, hem asetil koA hem süksinil koA.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Fenilalanin ve tirozin</a:t>
            </a:r>
            <a:r>
              <a:rPr lang="tr-TR" sz="2800">
                <a:latin typeface="Times New Roman" pitchFamily="18" charset="0"/>
              </a:rPr>
              <a:t>, hem asetil koA hem fumarat.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Triptofan</a:t>
            </a:r>
            <a:r>
              <a:rPr lang="tr-TR" sz="2800">
                <a:latin typeface="Times New Roman" pitchFamily="18" charset="0"/>
              </a:rPr>
              <a:t>, hem asetil koA hem piruvat.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Lizin,</a:t>
            </a:r>
            <a:r>
              <a:rPr lang="tr-TR" sz="2800">
                <a:latin typeface="Times New Roman" pitchFamily="18" charset="0"/>
              </a:rPr>
              <a:t>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-ketoglutaratla birleşerek sakkaropine çevrilir. -aminoadipat ve ardından -ketoadipat üzerinden </a:t>
            </a:r>
            <a:r>
              <a:rPr lang="tr-TR" sz="2800">
                <a:latin typeface="Times New Roman" pitchFamily="18" charset="0"/>
              </a:rPr>
              <a:t>glutaril koA ve asetil koA oluşur.</a:t>
            </a:r>
          </a:p>
          <a:p>
            <a:pPr algn="r">
              <a:buFontTx/>
              <a:buNone/>
            </a:pPr>
            <a:endParaRPr lang="tr-TR" sz="1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92150"/>
            <a:ext cx="7772400" cy="5976938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>
                <a:solidFill>
                  <a:srgbClr val="FF3399"/>
                </a:solidFill>
                <a:latin typeface="Times New Roman" pitchFamily="18" charset="0"/>
              </a:rPr>
              <a:t>İzovalerik asidemi:</a:t>
            </a:r>
            <a:r>
              <a:rPr lang="tr-TR">
                <a:latin typeface="Times New Roman" pitchFamily="18" charset="0"/>
              </a:rPr>
              <a:t> İzovaleril koA dehidrogenaz eksikliği. </a:t>
            </a:r>
          </a:p>
          <a:p>
            <a:pPr algn="just"/>
            <a:r>
              <a:rPr lang="tr-TR">
                <a:latin typeface="Times New Roman" pitchFamily="18" charset="0"/>
              </a:rPr>
              <a:t>Vücut sıvılarında terli ayak (peynir) kokusu vardır, asidoz ve komayla seyreder. </a:t>
            </a:r>
          </a:p>
          <a:p>
            <a:pPr algn="just"/>
            <a:r>
              <a:rPr lang="tr-TR">
                <a:latin typeface="Times New Roman" pitchFamily="18" charset="0"/>
              </a:rPr>
              <a:t>Doğum sonrası beslenme güçlüğü ve kusma ile kendini gösterir. </a:t>
            </a:r>
          </a:p>
          <a:p>
            <a:pPr algn="just"/>
            <a:r>
              <a:rPr lang="tr-TR">
                <a:latin typeface="Times New Roman" pitchFamily="18" charset="0"/>
              </a:rPr>
              <a:t>Olguların yarısında klinik hafif seyreder.</a:t>
            </a:r>
          </a:p>
          <a:p>
            <a:pPr algn="just"/>
            <a:r>
              <a:rPr lang="tr-TR">
                <a:latin typeface="Times New Roman" pitchFamily="18" charset="0"/>
              </a:rPr>
              <a:t>Tedavide diyet.</a:t>
            </a:r>
          </a:p>
          <a:p>
            <a:pPr algn="just">
              <a:buFontTx/>
              <a:buNone/>
            </a:pPr>
            <a:endParaRPr lang="tr-TR" sz="2000">
              <a:latin typeface="Times New Roman" pitchFamily="18" charset="0"/>
            </a:endParaRPr>
          </a:p>
          <a:p>
            <a:pPr algn="r">
              <a:buFontTx/>
              <a:buNone/>
            </a:pPr>
            <a:endParaRPr lang="tr-TR" sz="12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333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Metro</vt:lpstr>
      <vt:lpstr>Süksinil koA açığa çıkartanlar:</vt:lpstr>
      <vt:lpstr>S-adenozil metiyonin (SAM)                                     S-adenozilhomosistein  S-adenozilhomosistein  Homosistein  Homosistein + Serin  Sistatyonin  (PLP, sistatyonin sentaz)  Sistatyonin  Sistein + -ketobütirat  (PLP, sistatyonaz)   -ketobütirat  propiyonil koA  metilmalonil koA  süksinil koA                                                    </vt:lpstr>
      <vt:lpstr>Slayt 3</vt:lpstr>
      <vt:lpstr>Slayt 4</vt:lpstr>
      <vt:lpstr>Slayt 5</vt:lpstr>
      <vt:lpstr>Slayt 6</vt:lpstr>
      <vt:lpstr>Asetil koA’ya çevrilenler: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Süksinil koA açığa çıkartanlar:</dc:title>
  <dc:creator>ELGÜN</dc:creator>
  <cp:lastModifiedBy>user</cp:lastModifiedBy>
  <cp:revision>1</cp:revision>
  <dcterms:created xsi:type="dcterms:W3CDTF">2017-09-22T08:53:32Z</dcterms:created>
  <dcterms:modified xsi:type="dcterms:W3CDTF">2017-09-22T08:53:52Z</dcterms:modified>
</cp:coreProperties>
</file>