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87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9B685804-A020-4A01-BDA0-91A56EB2A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gency FB" panose="020B050302020202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AEDCA740-471D-4867-9EC5-3C1A1753F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gency FB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4C5666CE-4E1A-4605-BB28-CD5AF4E3B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04FC-23CE-4A5B-8559-2C89E16EBF41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2B796B62-95B1-4371-89E3-90F2A66F5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B505AC25-E4D7-4A1C-83BE-2993FB67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FDDA-D424-4936-8505-1EA1A99D80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6801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9F37AEDC-9BEA-4FB0-9F64-E1224984D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0CE6FC6A-9136-43ED-9666-EF107AAC5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E1EC6FDC-04BF-4184-98E7-6D062AAD8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04FC-23CE-4A5B-8559-2C89E16EBF41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9439EBC7-AE76-4F48-AB20-907DBFD0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B251DE96-A8FF-4F8C-9017-19319271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FDDA-D424-4936-8505-1EA1A99D80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949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A1C1CC4C-6967-4571-B666-F3BBCF27AF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7F7B8C5B-5227-4601-A0C7-698A230D0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D4A4FE0E-35EA-4232-83DE-7C53C7590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04FC-23CE-4A5B-8559-2C89E16EBF41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624C6307-50DB-4BF5-AEF4-6A36AFD6C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BDBA9D2-CA7C-4EDC-9457-A216EE76E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FDDA-D424-4936-8505-1EA1A99D80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279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40CF9936-7E93-498D-A364-32B960D2C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gency FB" panose="020B050302020202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5BDB25B-BB22-4C1D-A027-CCE8B01DA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gency FB" panose="020B0503020202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DFB6C457-51E8-402C-A838-7F7C3B208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04FC-23CE-4A5B-8559-2C89E16EBF41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F1B82A25-6996-44ED-855B-68EFB27C1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B8FF2879-95C3-4594-A2AF-0B12DF2B2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FDDA-D424-4936-8505-1EA1A99D80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933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8E5A4603-8721-4CA2-A7BD-5F4E5BD98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325AD6C7-8878-4119-8799-0ADAE21FE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A44DE9D8-D04D-46E7-B6F9-AA53BD8A9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04FC-23CE-4A5B-8559-2C89E16EBF41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12A8E00-1ECD-414A-8EAC-FC9981798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F6D6F4E2-E308-4C0E-9624-E1038D8E6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FDDA-D424-4936-8505-1EA1A99D80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113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C1938B5E-A27F-422B-8231-1D4BC029F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B0F8C4D-7D5A-4EA0-B07E-14921C899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5291D64C-A197-45BE-813B-7811267AA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AA9B7E2D-E433-4AB7-831D-14EE7D5CC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04FC-23CE-4A5B-8559-2C89E16EBF41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7241991B-6F05-4917-877E-9D5A46A95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676A9F38-0408-45CD-8B38-485C331D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FDDA-D424-4936-8505-1EA1A99D80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602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5F313D7B-0893-418A-8FC9-C3A6D4C3B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ADD30D87-A44C-49ED-9DE9-63D104A90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5AF47618-31D9-47BB-ADC7-0FFC3F878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115175E7-2838-4880-98EF-465153D18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BA89A1F6-E180-4150-A5BE-E5D63148F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0EB1BBD3-6C8D-4BB4-A69E-8FC74D9F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04FC-23CE-4A5B-8559-2C89E16EBF41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25E2DA52-57A2-424B-8209-55AC4F5B3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05F849B5-4EB6-4426-B559-FF4D641F1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FDDA-D424-4936-8505-1EA1A99D80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95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4FF62119-2A46-4D62-BCFE-278286A2D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1CCA645C-D62D-4B33-8B42-3FF3209C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04FC-23CE-4A5B-8559-2C89E16EBF41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5A4CFA38-EC72-4E4B-979C-85E60371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416925FC-A520-4BD8-AB0A-0F6529787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FDDA-D424-4936-8505-1EA1A99D80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383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39CCDF5F-07C5-45A8-94E2-EA7B0F104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04FC-23CE-4A5B-8559-2C89E16EBF41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07C75FD8-D6A9-467C-ABE4-4CCF61D1A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DE93C896-1592-461C-A236-A2ED277B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FDDA-D424-4936-8505-1EA1A99D80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526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046257A5-E07B-4A83-B774-ABA6E04F8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C5522E8-3296-4797-953E-E2585E7DF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7C21AAFD-9476-41CF-86FA-B6ADDAB65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4FC604B4-C7B6-4239-B6F4-B8675DA63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04FC-23CE-4A5B-8559-2C89E16EBF41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D75463B3-9C28-4639-A3CD-6721D273F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10C711D7-9868-4357-8C05-620B0C951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FDDA-D424-4936-8505-1EA1A99D80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523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65BB4E7-BE07-4A37-9CAF-58CCE308B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74A52A50-913B-4123-990E-C128DE403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53CDAA45-33AA-4DBB-8019-2C2E8615D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2FB62220-0791-4363-BFD5-C13369C89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04FC-23CE-4A5B-8559-2C89E16EBF41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0DA024BF-72A7-4483-9B0D-6C52A2CAA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3128A932-CB7C-4BD7-930F-E87FFD3B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FDDA-D424-4936-8505-1EA1A99D80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884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4D8281C2-40B1-4080-B7FE-D6FBA1B6C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36E88860-1FBB-4A18-AF4B-C621DABC8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2C656B89-7765-425B-A805-8937DA855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B04FC-23CE-4A5B-8559-2C89E16EBF41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C1576BA-C10E-4187-A115-3D17F8BBE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7F9D0AF-AC1A-40A5-B9A4-153F3C742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FDDA-D424-4936-8505-1EA1A99D80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754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AB0F66CB-6C89-42D3-B077-2403A3556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275" y="1844674"/>
            <a:ext cx="5734050" cy="1584326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RESPIRATORY SYSTEM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AA0F3B9C-68B6-46B3-B8AA-5C055CE17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7950" y="3829049"/>
            <a:ext cx="5453064" cy="1101725"/>
          </a:xfrm>
        </p:spPr>
        <p:txBody>
          <a:bodyPr/>
          <a:lstStyle/>
          <a:p>
            <a:r>
              <a:rPr lang="tr-TR" dirty="0" err="1"/>
              <a:t>Assoc</a:t>
            </a:r>
            <a:r>
              <a:rPr lang="tr-TR" dirty="0"/>
              <a:t>. Prof. Dr. Yasemin SALGIRLI DEMİRBAŞ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922426CB-C7D6-4231-A803-B1DC68CD6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1215089"/>
            <a:ext cx="5453063" cy="42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2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284A58FF-B54C-4D6C-82AA-4E534EE1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Airways and Blood Vessels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ED7C701-0F12-4703-88E3-6FCE5EDB7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95925" cy="4667250"/>
          </a:xfrm>
        </p:spPr>
        <p:txBody>
          <a:bodyPr>
            <a:normAutofit/>
          </a:bodyPr>
          <a:lstStyle/>
          <a:p>
            <a:r>
              <a:rPr lang="en-US" dirty="0"/>
              <a:t>The airway epithelium also secretes a watery fluid upon which the mucus can ride freely.</a:t>
            </a:r>
            <a:endParaRPr lang="tr-TR" dirty="0"/>
          </a:p>
          <a:p>
            <a:r>
              <a:rPr lang="en-US" dirty="0"/>
              <a:t>A second protective mechanism against infection is provided by cells that are present in the airways and alveoli and are termed </a:t>
            </a:r>
            <a:r>
              <a:rPr lang="en-US" b="1" dirty="0"/>
              <a:t>macrophages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These cells</a:t>
            </a:r>
            <a:r>
              <a:rPr lang="tr-TR" dirty="0"/>
              <a:t> </a:t>
            </a:r>
            <a:r>
              <a:rPr lang="en-US" dirty="0"/>
              <a:t>engulf inhaled particles and bacteria, rendering them harmless. </a:t>
            </a:r>
            <a:endParaRPr lang="tr-TR" dirty="0"/>
          </a:p>
          <a:p>
            <a:r>
              <a:rPr lang="en-US" dirty="0"/>
              <a:t>Macrophages, like cilia, are injured by cigarette smoke and air pollutants.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2F05978C-D35A-4370-984F-A23D5C257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209" y="2152649"/>
            <a:ext cx="5160561" cy="34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D6DD8B84-5C48-4F9A-A304-2B969DC13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the Conducting Zone of the Airways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73A9E3A-43D4-42A5-AC7C-568D69328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886325" cy="457517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Provides a low-resistance pathway for air flow; </a:t>
            </a:r>
            <a:r>
              <a:rPr lang="en-US" dirty="0"/>
              <a:t>resistance is physiologically regulated by changes in contraction of airway smooth muscle and by physical forces acting upon the airways.</a:t>
            </a:r>
            <a:endParaRPr lang="tr-TR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Defends against microbes, toxic chemicals, and other foreign matter; </a:t>
            </a:r>
            <a:r>
              <a:rPr lang="en-US" dirty="0"/>
              <a:t>cilia, mucus, and phagocytes perform this function.</a:t>
            </a:r>
            <a:endParaRPr lang="tr-TR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Warms and moistens the air</a:t>
            </a:r>
            <a:endParaRPr lang="tr-TR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Phonates (vocal cords).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17B73AC6-80E6-4F05-BEA3-75A7CC83A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5" y="1825624"/>
            <a:ext cx="6119496" cy="415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42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925258D-400B-47D4-B2EE-FEFDE8C15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Site of Gas Exchange: The Alveoli 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1BF3478-8AAE-47D4-BCE9-E3319D5B9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alveoli are tiny hollow sacs whose open ends are continuous with the lumens of the airways. </a:t>
            </a:r>
            <a:endParaRPr lang="tr-TR" dirty="0"/>
          </a:p>
          <a:p>
            <a:r>
              <a:rPr lang="en-US" dirty="0"/>
              <a:t>Typically, the air in two adjacent alveoli is separated by a single alveolar wall. </a:t>
            </a:r>
            <a:endParaRPr lang="tr-TR" dirty="0"/>
          </a:p>
          <a:p>
            <a:r>
              <a:rPr lang="en-US" dirty="0"/>
              <a:t>Most of the air-facing surface(s) of the wall are lined by a continuous layer, one cell thick, of flat epithelial cells termed </a:t>
            </a:r>
            <a:r>
              <a:rPr lang="en-US" b="1" dirty="0"/>
              <a:t>type I alveolar cells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Interspersed between these cells are thicker specialized cells termed </a:t>
            </a:r>
            <a:r>
              <a:rPr lang="en-US" b="1" dirty="0"/>
              <a:t>type II alveolar cells</a:t>
            </a:r>
            <a:r>
              <a:rPr lang="en-US" dirty="0"/>
              <a:t> that produce a detergent-like substance, </a:t>
            </a:r>
            <a:r>
              <a:rPr lang="en-US" b="1" dirty="0"/>
              <a:t>surfactant</a:t>
            </a:r>
            <a:r>
              <a:rPr lang="en-US" dirty="0"/>
              <a:t>.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70EFEB24-A767-4768-B50A-63DF64CD9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97" t="24652" r="50000" b="9828"/>
          <a:stretch/>
        </p:blipFill>
        <p:spPr>
          <a:xfrm>
            <a:off x="7466028" y="287384"/>
            <a:ext cx="4279769" cy="628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78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925258D-400B-47D4-B2EE-FEFDE8C15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Site of Gas Exchange: The Alveoli 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1BF3478-8AAE-47D4-BCE9-E3319D5B9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473200"/>
            <a:ext cx="6467475" cy="51943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alveolar walls contain capillaries and a very small interstitial space, which consists of interstitial fluid and a loose meshwork of connective tissue. </a:t>
            </a:r>
            <a:endParaRPr lang="tr-TR" dirty="0"/>
          </a:p>
          <a:p>
            <a:r>
              <a:rPr lang="en-US" b="1" dirty="0"/>
              <a:t>In many places</a:t>
            </a:r>
            <a:r>
              <a:rPr lang="tr-TR" b="1" dirty="0"/>
              <a:t> </a:t>
            </a:r>
            <a:r>
              <a:rPr lang="en-US" b="1" dirty="0"/>
              <a:t>the basement membranes of the alveolar-surface epithelium and the capillary-wall endothelium fuse. </a:t>
            </a:r>
            <a:endParaRPr lang="tr-TR" b="1" dirty="0"/>
          </a:p>
          <a:p>
            <a:r>
              <a:rPr lang="tr-TR" dirty="0"/>
              <a:t>T</a:t>
            </a:r>
            <a:r>
              <a:rPr lang="en-US" dirty="0"/>
              <a:t>he blood within an alveolar-wall capillary is separated from the air within the </a:t>
            </a:r>
            <a:r>
              <a:rPr lang="en-US" b="1" dirty="0"/>
              <a:t>alveolus by an extremely thin barrier </a:t>
            </a:r>
            <a:endParaRPr lang="tr-TR" b="1" dirty="0"/>
          </a:p>
          <a:p>
            <a:r>
              <a:rPr lang="en-US" dirty="0"/>
              <a:t>The total surface area of alveoli in contact with capillaries is roughly the size of a tennis court.</a:t>
            </a:r>
            <a:endParaRPr lang="tr-TR" dirty="0"/>
          </a:p>
          <a:p>
            <a:r>
              <a:rPr lang="en-US" b="1" dirty="0"/>
              <a:t>This extensive area and the thinness of the barrier permit the rapid exchange of large quantities of oxygen and carbon dioxide by diffusion. </a:t>
            </a:r>
            <a:endParaRPr lang="tr-TR" b="1" dirty="0"/>
          </a:p>
          <a:p>
            <a:r>
              <a:rPr lang="en-US" dirty="0"/>
              <a:t>In some of the alveolar walls, there are pores that permit the flow of air between alveoli.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D2E42724-CAA2-4AAA-A49D-B0B736D2E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809" y="1477963"/>
            <a:ext cx="3378315" cy="253047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0215FB8-CFF2-4F0B-A392-300C957E02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2" t="19705" b="25616"/>
          <a:stretch/>
        </p:blipFill>
        <p:spPr>
          <a:xfrm>
            <a:off x="7155935" y="4181475"/>
            <a:ext cx="503606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15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925258D-400B-47D4-B2EE-FEFDE8C15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Relation of the Lungs to the Thoracic (Chest) Wall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1BF3478-8AAE-47D4-BCE9-E3319D5B9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772150" cy="4667250"/>
          </a:xfrm>
        </p:spPr>
        <p:txBody>
          <a:bodyPr>
            <a:normAutofit/>
          </a:bodyPr>
          <a:lstStyle/>
          <a:p>
            <a:r>
              <a:rPr lang="en-US" dirty="0"/>
              <a:t>The lungs, like the heart, are situated in the thorax, the compartment of the body between the neck and abdomen. </a:t>
            </a:r>
            <a:endParaRPr lang="tr-TR" dirty="0"/>
          </a:p>
          <a:p>
            <a:r>
              <a:rPr lang="en-US" dirty="0"/>
              <a:t>“Thorax” and “chest” are synonyms. </a:t>
            </a:r>
            <a:endParaRPr lang="tr-TR" dirty="0"/>
          </a:p>
          <a:p>
            <a:r>
              <a:rPr lang="en-US" dirty="0"/>
              <a:t>Each lung is surrounded by a completely closed sac, the pleural sac, consisting of a thin sheet of cells </a:t>
            </a:r>
            <a:r>
              <a:rPr lang="en-US" b="1" dirty="0"/>
              <a:t>called pleura. </a:t>
            </a:r>
            <a:endParaRPr lang="tr-TR" b="1" dirty="0"/>
          </a:p>
          <a:p>
            <a:r>
              <a:rPr lang="en-US" dirty="0"/>
              <a:t>The two pleural sacs, one on each side of the midline, are completely separate from each other.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81BA49C2-F84C-4165-BC61-6B82BFF09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548" y="2057401"/>
            <a:ext cx="4415251" cy="332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12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925258D-400B-47D4-B2EE-FEFDE8C15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Relation of the Lungs to the Thoracic (Chest) Wall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1BF3478-8AAE-47D4-BCE9-E3319D5B9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353175" cy="49561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relationship between a lung and its pleural sac</a:t>
            </a:r>
            <a:r>
              <a:rPr lang="tr-TR" dirty="0"/>
              <a:t>:</a:t>
            </a:r>
          </a:p>
          <a:p>
            <a:r>
              <a:rPr lang="en-US" b="1" dirty="0"/>
              <a:t>what happens when you push a fist into a balloon : </a:t>
            </a:r>
            <a:endParaRPr lang="tr-TR" b="1" dirty="0"/>
          </a:p>
          <a:p>
            <a:r>
              <a:rPr lang="en-US" dirty="0"/>
              <a:t>The arm represents the major bronchus leading to the lung, the fist is the lung, and the balloon is the pleural sac. </a:t>
            </a:r>
            <a:endParaRPr lang="tr-TR" dirty="0"/>
          </a:p>
          <a:p>
            <a:r>
              <a:rPr lang="en-US" dirty="0"/>
              <a:t>The fist becomes coated by one surface of the balloon. </a:t>
            </a:r>
            <a:endParaRPr lang="tr-TR" dirty="0"/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en-US" dirty="0"/>
              <a:t>balloon is pushed back upon itself so that its opposite surfaces lie close together. </a:t>
            </a:r>
            <a:endParaRPr lang="tr-TR" dirty="0"/>
          </a:p>
          <a:p>
            <a:r>
              <a:rPr lang="en-US" dirty="0"/>
              <a:t>Unlike the hand and balloon, however, the pleural surface coating the lung (the visceral pleura) is firmly attached to</a:t>
            </a:r>
            <a:r>
              <a:rPr lang="tr-TR" dirty="0"/>
              <a:t> </a:t>
            </a:r>
            <a:r>
              <a:rPr lang="en-US" dirty="0"/>
              <a:t>the lung by connective tissue. </a:t>
            </a:r>
            <a:endParaRPr lang="tr-TR" dirty="0"/>
          </a:p>
          <a:p>
            <a:r>
              <a:rPr lang="en-US" dirty="0"/>
              <a:t>Similarly, the outer layer (the parietal pleura) is attached to and lines the interior thoracic wall and diaphragm. </a:t>
            </a:r>
            <a:endParaRPr lang="tr-TR" dirty="0"/>
          </a:p>
          <a:p>
            <a:r>
              <a:rPr lang="en-US" dirty="0"/>
              <a:t>The two layers of pleura in each sac are so close to each other that normally they are always in virtual contact, but they are not attached to each other. </a:t>
            </a:r>
            <a:endParaRPr lang="tr-TR" dirty="0"/>
          </a:p>
          <a:p>
            <a:r>
              <a:rPr lang="en-US" dirty="0"/>
              <a:t>Rather, they are separated by an extremely thin layer of intrapleural fluid, the total volume of which is only a few milliliters.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3613F51C-1C7B-43C5-BECD-8C5648F4A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275" y="1924551"/>
            <a:ext cx="3790950" cy="399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60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247E1A8A-B7C3-4B62-AA4C-039E2448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SUMMARY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56FCF66-7C32-4545-AA02-718348EA6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What</a:t>
            </a:r>
            <a:r>
              <a:rPr lang="tr-TR" b="1" dirty="0"/>
              <a:t> is </a:t>
            </a:r>
            <a:r>
              <a:rPr lang="tr-TR" b="1" dirty="0" err="1"/>
              <a:t>respiration</a:t>
            </a:r>
            <a:r>
              <a:rPr lang="tr-TR" b="1" dirty="0"/>
              <a:t>?</a:t>
            </a:r>
          </a:p>
          <a:p>
            <a:r>
              <a:rPr lang="en-US" b="1" dirty="0"/>
              <a:t>Functions of the Respiratory System</a:t>
            </a:r>
            <a:endParaRPr lang="tr-TR" b="1" dirty="0"/>
          </a:p>
          <a:p>
            <a:r>
              <a:rPr lang="en-US" b="1" dirty="0"/>
              <a:t>Organization of the Respiratory System</a:t>
            </a:r>
            <a:endParaRPr lang="tr-TR" b="1" dirty="0"/>
          </a:p>
          <a:p>
            <a:r>
              <a:rPr lang="en-US" b="1" dirty="0"/>
              <a:t>The Airways</a:t>
            </a:r>
            <a:endParaRPr lang="tr-TR" b="1" dirty="0"/>
          </a:p>
          <a:p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Alveoli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A2E6F30B-7714-4C07-A73F-279BCAE6F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837" y="1314449"/>
            <a:ext cx="3852863" cy="38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9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834B4DFB-E34B-4A85-8355-EE19EE25F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What</a:t>
            </a:r>
            <a:r>
              <a:rPr lang="tr-TR" b="1" dirty="0"/>
              <a:t> is </a:t>
            </a:r>
            <a:r>
              <a:rPr lang="tr-TR" b="1" dirty="0" err="1"/>
              <a:t>respiration</a:t>
            </a:r>
            <a:r>
              <a:rPr lang="tr-TR" b="1" dirty="0"/>
              <a:t>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3675C3B-637F-40C3-9508-34D14220B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67525" cy="4194175"/>
          </a:xfrm>
        </p:spPr>
        <p:txBody>
          <a:bodyPr>
            <a:normAutofit fontScale="85000" lnSpcReduction="10000"/>
          </a:bodyPr>
          <a:lstStyle/>
          <a:p>
            <a:r>
              <a:rPr lang="tr-TR" b="1" dirty="0"/>
              <a:t>(1) </a:t>
            </a:r>
            <a:r>
              <a:rPr lang="en-US" dirty="0"/>
              <a:t>utilization of oxygen in the metabolism of organic molecules by cell</a:t>
            </a:r>
            <a:r>
              <a:rPr lang="tr-TR" dirty="0"/>
              <a:t> -</a:t>
            </a:r>
            <a:r>
              <a:rPr lang="tr-TR" b="1" dirty="0"/>
              <a:t>Cellular </a:t>
            </a:r>
            <a:r>
              <a:rPr lang="tr-TR" b="1" dirty="0" err="1"/>
              <a:t>respiration</a:t>
            </a:r>
            <a:endParaRPr lang="tr-TR" dirty="0"/>
          </a:p>
          <a:p>
            <a:r>
              <a:rPr lang="en-US" b="1" dirty="0"/>
              <a:t>(2) </a:t>
            </a:r>
            <a:r>
              <a:rPr lang="en-US" dirty="0"/>
              <a:t>the exchanges of oxygen and carbon dioxide between an organism and the external environment</a:t>
            </a:r>
            <a:endParaRPr lang="tr-TR" dirty="0"/>
          </a:p>
          <a:p>
            <a:r>
              <a:rPr lang="en-US" dirty="0"/>
              <a:t>A unicellular organism can exchange oxygen and carbon dioxide directly with the external environment, </a:t>
            </a:r>
            <a:endParaRPr lang="tr-TR" dirty="0"/>
          </a:p>
          <a:p>
            <a:r>
              <a:rPr lang="tr-TR" dirty="0"/>
              <a:t>T</a:t>
            </a:r>
            <a:r>
              <a:rPr lang="en-US" dirty="0"/>
              <a:t>he evolution of large animals required the development of specialized structures to exchange oxygen and carbon dioxide </a:t>
            </a:r>
            <a:endParaRPr lang="tr-TR" dirty="0"/>
          </a:p>
          <a:p>
            <a:r>
              <a:rPr lang="en-US" dirty="0"/>
              <a:t>In </a:t>
            </a:r>
            <a:r>
              <a:rPr lang="tr-TR" dirty="0" err="1"/>
              <a:t>mammals</a:t>
            </a:r>
            <a:r>
              <a:rPr lang="tr-TR" dirty="0"/>
              <a:t>, </a:t>
            </a:r>
            <a:r>
              <a:rPr lang="en-US" dirty="0"/>
              <a:t>the respiratory system includes </a:t>
            </a:r>
            <a:r>
              <a:rPr lang="en-US" b="1" dirty="0"/>
              <a:t>the lungs, the series of tubes leading to the lungs</a:t>
            </a:r>
            <a:r>
              <a:rPr lang="en-US" dirty="0"/>
              <a:t>, and </a:t>
            </a:r>
            <a:r>
              <a:rPr lang="en-US" b="1" dirty="0"/>
              <a:t>the chest structures </a:t>
            </a:r>
            <a:r>
              <a:rPr lang="en-US" dirty="0"/>
              <a:t>responsible for moving air into and out of the lungs during breathing.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ECE05DFD-A157-4DD3-807D-DB246B920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638323"/>
            <a:ext cx="3524250" cy="266367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9184177C-BD07-49C3-8BC2-E00F340D5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75" y="3556001"/>
            <a:ext cx="3556145" cy="266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7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44C6E3D8-F797-415D-83C1-3DFD55752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Functions of the Respiratory System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A110B6D-53FB-4D56-8A82-E1B3BA824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00775" cy="48133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</a:t>
            </a:r>
            <a:r>
              <a:rPr lang="tr-TR" dirty="0"/>
              <a:t>1. </a:t>
            </a:r>
            <a:r>
              <a:rPr lang="en-US" dirty="0"/>
              <a:t>Provides oxygen. </a:t>
            </a:r>
            <a:endParaRPr lang="tr-TR" dirty="0"/>
          </a:p>
          <a:p>
            <a:r>
              <a:rPr lang="en-US" dirty="0"/>
              <a:t>2. Eliminates carbon dioxide. </a:t>
            </a:r>
            <a:endParaRPr lang="tr-TR" dirty="0"/>
          </a:p>
          <a:p>
            <a:r>
              <a:rPr lang="en-US" dirty="0"/>
              <a:t>3. Regulates the blood’s hydrogen-ion concentration (pH). </a:t>
            </a:r>
            <a:endParaRPr lang="tr-TR" dirty="0"/>
          </a:p>
          <a:p>
            <a:r>
              <a:rPr lang="en-US" dirty="0"/>
              <a:t>4. Forms speech sounds (phonation). </a:t>
            </a:r>
            <a:endParaRPr lang="tr-TR" dirty="0"/>
          </a:p>
          <a:p>
            <a:r>
              <a:rPr lang="en-US" dirty="0"/>
              <a:t>5. Defends against microbes. </a:t>
            </a:r>
            <a:endParaRPr lang="tr-TR" dirty="0"/>
          </a:p>
          <a:p>
            <a:r>
              <a:rPr lang="en-US" dirty="0"/>
              <a:t>6. Influences arterial concentrations of chemical messengers by removing some from pulmonary capillary blood and producing and adding others to this blood. </a:t>
            </a:r>
            <a:endParaRPr lang="tr-TR" dirty="0"/>
          </a:p>
          <a:p>
            <a:r>
              <a:rPr lang="en-US" dirty="0"/>
              <a:t>7. Traps and dissolves blood clots.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AEBEC82C-17F0-45D7-8757-FCE17589E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605" y="1690688"/>
            <a:ext cx="3429045" cy="2081212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9DA31DDD-4005-4687-8BCB-24AC0F152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037" y="3962400"/>
            <a:ext cx="3376613" cy="257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5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284A58FF-B54C-4D6C-82AA-4E534EE1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Organization of the Respiratory System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ED7C701-0F12-4703-88E3-6FCE5EDB7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00850" cy="46672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There are two lungs, the right and left, each divided into several lobes. </a:t>
            </a:r>
            <a:endParaRPr lang="tr-TR" dirty="0"/>
          </a:p>
          <a:p>
            <a:r>
              <a:rPr lang="en-US" dirty="0"/>
              <a:t>The lungs consist mainly of tiny air</a:t>
            </a:r>
            <a:r>
              <a:rPr lang="tr-TR" dirty="0"/>
              <a:t> </a:t>
            </a:r>
            <a:r>
              <a:rPr lang="en-US" dirty="0"/>
              <a:t>containing sacs called alveoli (singular, alveolus)</a:t>
            </a:r>
            <a:endParaRPr lang="tr-TR" dirty="0"/>
          </a:p>
          <a:p>
            <a:r>
              <a:rPr lang="en-US" b="1" dirty="0"/>
              <a:t>The airways </a:t>
            </a:r>
            <a:r>
              <a:rPr lang="en-US" dirty="0"/>
              <a:t>are all the tubes through which air flows between the external environment and the alveoli. </a:t>
            </a:r>
            <a:endParaRPr lang="tr-TR" dirty="0"/>
          </a:p>
          <a:p>
            <a:r>
              <a:rPr lang="en-US" b="1" dirty="0"/>
              <a:t>Inspiration (inhalation) </a:t>
            </a:r>
            <a:r>
              <a:rPr lang="en-US" dirty="0"/>
              <a:t>is the movement of air from the external environment through the airways into the alveoli during breathing.</a:t>
            </a:r>
            <a:endParaRPr lang="tr-TR" dirty="0"/>
          </a:p>
          <a:p>
            <a:r>
              <a:rPr lang="en-US" b="1" dirty="0"/>
              <a:t>Expiration (exhalation)</a:t>
            </a:r>
            <a:r>
              <a:rPr lang="en-US" dirty="0"/>
              <a:t> is movement in the opposite direction. </a:t>
            </a:r>
            <a:endParaRPr lang="tr-TR" dirty="0"/>
          </a:p>
          <a:p>
            <a:r>
              <a:rPr lang="en-US" dirty="0"/>
              <a:t>An inspiration and an expiration constitute a </a:t>
            </a:r>
            <a:r>
              <a:rPr lang="en-US" b="1" dirty="0"/>
              <a:t>respiratory </a:t>
            </a:r>
            <a:r>
              <a:rPr lang="en-US" b="1" dirty="0" err="1"/>
              <a:t>cycl</a:t>
            </a:r>
            <a:r>
              <a:rPr lang="tr-TR" b="1" dirty="0"/>
              <a:t>e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19CC2D50-048A-4485-A49D-3FB94849B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850" y="1809954"/>
            <a:ext cx="4384911" cy="402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30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284A58FF-B54C-4D6C-82AA-4E534EE1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Airways and Blood Vessels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ED7C701-0F12-4703-88E3-6FCE5EDB7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19825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During inspiration air passes through either the nose (the most common site) or mouth into the pharynx (throat)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Horses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rabbits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obligate</a:t>
            </a:r>
            <a:r>
              <a:rPr lang="tr-TR" dirty="0" smtClean="0"/>
              <a:t> </a:t>
            </a:r>
            <a:r>
              <a:rPr lang="tr-TR" dirty="0" err="1" smtClean="0"/>
              <a:t>nasal</a:t>
            </a:r>
            <a:r>
              <a:rPr lang="tr-TR" dirty="0" smtClean="0"/>
              <a:t> </a:t>
            </a:r>
            <a:r>
              <a:rPr lang="tr-TR" dirty="0" err="1" smtClean="0"/>
              <a:t>breathers</a:t>
            </a:r>
            <a:r>
              <a:rPr lang="tr-TR" dirty="0" smtClean="0"/>
              <a:t>.</a:t>
            </a:r>
            <a:endParaRPr lang="tr-TR" dirty="0"/>
          </a:p>
          <a:p>
            <a:r>
              <a:rPr lang="en-US" dirty="0"/>
              <a:t>The pharynx branches into two tubes, the esophagus and the larynx, which is part of the airways. </a:t>
            </a:r>
            <a:endParaRPr lang="tr-TR" dirty="0"/>
          </a:p>
          <a:p>
            <a:r>
              <a:rPr lang="en-US" b="1" dirty="0"/>
              <a:t>The larynx </a:t>
            </a:r>
            <a:r>
              <a:rPr lang="en-US" dirty="0"/>
              <a:t>houses the vocal cords, two folds of elastic tissue stretched horizontally across its lumen. </a:t>
            </a:r>
            <a:endParaRPr lang="tr-TR" dirty="0"/>
          </a:p>
          <a:p>
            <a:r>
              <a:rPr lang="en-US" dirty="0"/>
              <a:t>The flow of air past the vocal cords causes them to </a:t>
            </a:r>
            <a:r>
              <a:rPr lang="en-US" b="1" dirty="0"/>
              <a:t>vibrate, producing sounds. </a:t>
            </a:r>
            <a:endParaRPr lang="tr-TR" b="1" dirty="0"/>
          </a:p>
          <a:p>
            <a:r>
              <a:rPr lang="en-US" u="sng" dirty="0"/>
              <a:t>The nose, mouth, pharynx</a:t>
            </a:r>
            <a:r>
              <a:rPr lang="en-US" dirty="0"/>
              <a:t>, and </a:t>
            </a:r>
            <a:r>
              <a:rPr lang="en-US" u="sng" dirty="0"/>
              <a:t>larynx</a:t>
            </a:r>
            <a:r>
              <a:rPr lang="en-US" dirty="0"/>
              <a:t> are termed the </a:t>
            </a:r>
            <a:r>
              <a:rPr lang="en-US" b="1" dirty="0"/>
              <a:t>upper airways.</a:t>
            </a:r>
            <a:endParaRPr lang="tr-TR" b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432D117B-FB23-496B-B877-52BC3B841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62" t="14722" r="17500"/>
          <a:stretch/>
        </p:blipFill>
        <p:spPr>
          <a:xfrm>
            <a:off x="7918514" y="628355"/>
            <a:ext cx="2676707" cy="280939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052" y="3437753"/>
            <a:ext cx="3181677" cy="232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33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284A58FF-B54C-4D6C-82AA-4E534EE1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Airways and Blood Vessels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ED7C701-0F12-4703-88E3-6FCE5EDB7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19725" cy="42703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larynx opens into a long tube, the trachea, which in turn branches into two bronchi (singular, bronchus), one of which enters each lung. </a:t>
            </a:r>
            <a:endParaRPr lang="tr-TR" dirty="0"/>
          </a:p>
          <a:p>
            <a:r>
              <a:rPr lang="en-US" dirty="0"/>
              <a:t>Within the lungs, there are more than 20 generations of </a:t>
            </a:r>
            <a:r>
              <a:rPr lang="en-US" dirty="0" err="1"/>
              <a:t>branchings</a:t>
            </a:r>
            <a:r>
              <a:rPr lang="en-US" dirty="0"/>
              <a:t>, each resulting in narrower, shorter, and more numerous tubes. </a:t>
            </a:r>
            <a:endParaRPr lang="tr-TR" dirty="0"/>
          </a:p>
          <a:p>
            <a:r>
              <a:rPr lang="en-US" dirty="0"/>
              <a:t>The walls of the trachea and bronchi contain cartilage, which gives them their cylindrical shape and supports them. </a:t>
            </a:r>
            <a:endParaRPr lang="tr-TR" dirty="0"/>
          </a:p>
          <a:p>
            <a:r>
              <a:rPr lang="en-US" dirty="0"/>
              <a:t>The first airway branches that no longer </a:t>
            </a:r>
            <a:r>
              <a:rPr lang="en-US" b="1" dirty="0"/>
              <a:t>contain cartilage are termed bronchioles</a:t>
            </a:r>
            <a:endParaRPr lang="tr-TR" b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162F3130-AD93-450B-ACE3-2DAF49263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496" y="1690688"/>
            <a:ext cx="2888366" cy="322897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9AFC6296-8130-4C7A-803C-5B77B4326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862" y="1604962"/>
            <a:ext cx="27527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20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284A58FF-B54C-4D6C-82AA-4E534EE1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Airways and Blood Vessels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ED7C701-0F12-4703-88E3-6FCE5EDB7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3550" cy="48895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Alveoli first begin to appear in respiratory bronchioles</a:t>
            </a:r>
            <a:r>
              <a:rPr lang="en-US" dirty="0"/>
              <a:t>, attached to their walls. </a:t>
            </a:r>
            <a:endParaRPr lang="tr-TR" dirty="0"/>
          </a:p>
          <a:p>
            <a:r>
              <a:rPr lang="tr-TR" dirty="0"/>
              <a:t>T</a:t>
            </a:r>
            <a:r>
              <a:rPr lang="en-US" dirty="0"/>
              <a:t>he airways then end in grapelike clusters consisting entirely of alveoli</a:t>
            </a:r>
            <a:r>
              <a:rPr lang="tr-TR" dirty="0"/>
              <a:t>.</a:t>
            </a:r>
          </a:p>
          <a:p>
            <a:r>
              <a:rPr lang="en-US" dirty="0"/>
              <a:t>The airways beyond the larynx can be divided into two zones: </a:t>
            </a: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(1) </a:t>
            </a:r>
            <a:r>
              <a:rPr lang="en-US" b="1" dirty="0"/>
              <a:t>The conducting zone </a:t>
            </a:r>
            <a:r>
              <a:rPr lang="en-US" dirty="0"/>
              <a:t>extends from the top of the trachea to the beginning of the respiratory bronchioles; it contains no alveoli and there is no gas exchange with the blood </a:t>
            </a: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(2) </a:t>
            </a:r>
            <a:r>
              <a:rPr lang="en-US" b="1" dirty="0"/>
              <a:t>The respiratory zone</a:t>
            </a:r>
            <a:r>
              <a:rPr lang="en-US" dirty="0"/>
              <a:t>, which extends from the respiratory bronchioles on down, contains alveoli and is the region where gases exchange with the blood.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1907AE74-C7E6-498D-9309-34581023E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402" y="0"/>
            <a:ext cx="5350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392943F1-D13A-4AA6-92AF-CABFE8951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63" t="20481" r="23376" b="20962"/>
          <a:stretch/>
        </p:blipFill>
        <p:spPr>
          <a:xfrm>
            <a:off x="1071335" y="499621"/>
            <a:ext cx="10127707" cy="602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284A58FF-B54C-4D6C-82AA-4E534EE1E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74" y="242577"/>
            <a:ext cx="10515600" cy="1325563"/>
          </a:xfrm>
        </p:spPr>
        <p:txBody>
          <a:bodyPr/>
          <a:lstStyle/>
          <a:p>
            <a:r>
              <a:rPr lang="en-US" b="1" dirty="0"/>
              <a:t>The Airways and Blood Vessels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ED7C701-0F12-4703-88E3-6FCE5EDB7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25625"/>
            <a:ext cx="5953125" cy="46672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epithelial surfaces of the airways, to the end of the respiratory bronchioles, contain </a:t>
            </a:r>
            <a:r>
              <a:rPr lang="en-US" b="1" dirty="0"/>
              <a:t>cilia </a:t>
            </a:r>
            <a:r>
              <a:rPr lang="en-US" dirty="0"/>
              <a:t>that constantly beat toward the pharynx. </a:t>
            </a:r>
            <a:endParaRPr lang="tr-TR" dirty="0"/>
          </a:p>
          <a:p>
            <a:r>
              <a:rPr lang="en-US" dirty="0"/>
              <a:t>They also contain glands and individual epithelial cells that </a:t>
            </a:r>
            <a:r>
              <a:rPr lang="en-US" b="1" dirty="0"/>
              <a:t>secrete mucus. </a:t>
            </a:r>
            <a:endParaRPr lang="tr-TR" b="1" dirty="0"/>
          </a:p>
          <a:p>
            <a:r>
              <a:rPr lang="en-US" dirty="0"/>
              <a:t>Particulate matter</a:t>
            </a:r>
            <a:r>
              <a:rPr lang="tr-TR" dirty="0"/>
              <a:t> (</a:t>
            </a:r>
            <a:r>
              <a:rPr lang="en-US" dirty="0"/>
              <a:t>dust</a:t>
            </a:r>
            <a:r>
              <a:rPr lang="tr-TR" dirty="0"/>
              <a:t>)</a:t>
            </a:r>
            <a:r>
              <a:rPr lang="en-US" dirty="0"/>
              <a:t> in the inspired air, sticks to the mucus, which is continuously and slowly moved by the cilia to the pharynx and then swallowed. </a:t>
            </a:r>
            <a:endParaRPr lang="tr-TR" dirty="0"/>
          </a:p>
          <a:p>
            <a:r>
              <a:rPr lang="en-US" dirty="0"/>
              <a:t>This mucus escalator is important in keeping the lungs clear of particulate matter and the many bacteria that enter the body on dust particles.</a:t>
            </a:r>
            <a:endParaRPr lang="tr-TR" dirty="0"/>
          </a:p>
          <a:p>
            <a:r>
              <a:rPr lang="en-US" dirty="0"/>
              <a:t> Ciliary activity can be inhibited by many noxious agents. For example</a:t>
            </a:r>
            <a:r>
              <a:rPr lang="tr-TR" dirty="0"/>
              <a:t>: </a:t>
            </a:r>
            <a:r>
              <a:rPr lang="en-US" dirty="0"/>
              <a:t>smoking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F3CD7670-EC07-4CD6-8DF1-2A11F8460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495425"/>
            <a:ext cx="57150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7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1367</Words>
  <Application>Microsoft Office PowerPoint</Application>
  <PresentationFormat>Geniş ekran</PresentationFormat>
  <Paragraphs>90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Agency FB</vt:lpstr>
      <vt:lpstr>Arial</vt:lpstr>
      <vt:lpstr>Calibri</vt:lpstr>
      <vt:lpstr>Calibri Light</vt:lpstr>
      <vt:lpstr>Wingdings</vt:lpstr>
      <vt:lpstr>Office Teması</vt:lpstr>
      <vt:lpstr>RESPIRATORY SYSTEM</vt:lpstr>
      <vt:lpstr>What is respiration?</vt:lpstr>
      <vt:lpstr> Functions of the Respiratory System</vt:lpstr>
      <vt:lpstr>Organization of the Respiratory System</vt:lpstr>
      <vt:lpstr>The Airways and Blood Vessels</vt:lpstr>
      <vt:lpstr>The Airways and Blood Vessels</vt:lpstr>
      <vt:lpstr>The Airways and Blood Vessels</vt:lpstr>
      <vt:lpstr>PowerPoint Sunusu</vt:lpstr>
      <vt:lpstr>The Airways and Blood Vessels</vt:lpstr>
      <vt:lpstr>The Airways and Blood Vessels</vt:lpstr>
      <vt:lpstr>Functions of the Conducting Zone of the Airways</vt:lpstr>
      <vt:lpstr>Site of Gas Exchange: The Alveoli </vt:lpstr>
      <vt:lpstr>Site of Gas Exchange: The Alveoli </vt:lpstr>
      <vt:lpstr>Relation of the Lungs to the Thoracic (Chest) Wall</vt:lpstr>
      <vt:lpstr>Relation of the Lungs to the Thoracic (Chest) Wall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</dc:title>
  <dc:creator>yasem</dc:creator>
  <cp:lastModifiedBy>Fizyolab1</cp:lastModifiedBy>
  <cp:revision>32</cp:revision>
  <dcterms:created xsi:type="dcterms:W3CDTF">2018-02-10T08:58:54Z</dcterms:created>
  <dcterms:modified xsi:type="dcterms:W3CDTF">2021-11-23T05:59:15Z</dcterms:modified>
</cp:coreProperties>
</file>