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24DE060-431E-4759-94E8-0C4F33383BD1}"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49E83E-8FC1-434D-8F8B-B4DB4CDF3D3F}" type="slidenum">
              <a:rPr lang="tr-TR" smtClean="0"/>
              <a:t>‹#›</a:t>
            </a:fld>
            <a:endParaRPr lang="tr-TR"/>
          </a:p>
        </p:txBody>
      </p:sp>
    </p:spTree>
    <p:extLst>
      <p:ext uri="{BB962C8B-B14F-4D97-AF65-F5344CB8AC3E}">
        <p14:creationId xmlns:p14="http://schemas.microsoft.com/office/powerpoint/2010/main" val="2615308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24DE060-431E-4759-94E8-0C4F33383BD1}"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49E83E-8FC1-434D-8F8B-B4DB4CDF3D3F}" type="slidenum">
              <a:rPr lang="tr-TR" smtClean="0"/>
              <a:t>‹#›</a:t>
            </a:fld>
            <a:endParaRPr lang="tr-TR"/>
          </a:p>
        </p:txBody>
      </p:sp>
    </p:spTree>
    <p:extLst>
      <p:ext uri="{BB962C8B-B14F-4D97-AF65-F5344CB8AC3E}">
        <p14:creationId xmlns:p14="http://schemas.microsoft.com/office/powerpoint/2010/main" val="492157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24DE060-431E-4759-94E8-0C4F33383BD1}"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49E83E-8FC1-434D-8F8B-B4DB4CDF3D3F}" type="slidenum">
              <a:rPr lang="tr-TR" smtClean="0"/>
              <a:t>‹#›</a:t>
            </a:fld>
            <a:endParaRPr lang="tr-TR"/>
          </a:p>
        </p:txBody>
      </p:sp>
    </p:spTree>
    <p:extLst>
      <p:ext uri="{BB962C8B-B14F-4D97-AF65-F5344CB8AC3E}">
        <p14:creationId xmlns:p14="http://schemas.microsoft.com/office/powerpoint/2010/main" val="3641964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24DE060-431E-4759-94E8-0C4F33383BD1}"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49E83E-8FC1-434D-8F8B-B4DB4CDF3D3F}" type="slidenum">
              <a:rPr lang="tr-TR" smtClean="0"/>
              <a:t>‹#›</a:t>
            </a:fld>
            <a:endParaRPr lang="tr-TR"/>
          </a:p>
        </p:txBody>
      </p:sp>
    </p:spTree>
    <p:extLst>
      <p:ext uri="{BB962C8B-B14F-4D97-AF65-F5344CB8AC3E}">
        <p14:creationId xmlns:p14="http://schemas.microsoft.com/office/powerpoint/2010/main" val="1619486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24DE060-431E-4759-94E8-0C4F33383BD1}"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49E83E-8FC1-434D-8F8B-B4DB4CDF3D3F}" type="slidenum">
              <a:rPr lang="tr-TR" smtClean="0"/>
              <a:t>‹#›</a:t>
            </a:fld>
            <a:endParaRPr lang="tr-TR"/>
          </a:p>
        </p:txBody>
      </p:sp>
    </p:spTree>
    <p:extLst>
      <p:ext uri="{BB962C8B-B14F-4D97-AF65-F5344CB8AC3E}">
        <p14:creationId xmlns:p14="http://schemas.microsoft.com/office/powerpoint/2010/main" val="784728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24DE060-431E-4759-94E8-0C4F33383BD1}"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49E83E-8FC1-434D-8F8B-B4DB4CDF3D3F}" type="slidenum">
              <a:rPr lang="tr-TR" smtClean="0"/>
              <a:t>‹#›</a:t>
            </a:fld>
            <a:endParaRPr lang="tr-TR"/>
          </a:p>
        </p:txBody>
      </p:sp>
    </p:spTree>
    <p:extLst>
      <p:ext uri="{BB962C8B-B14F-4D97-AF65-F5344CB8AC3E}">
        <p14:creationId xmlns:p14="http://schemas.microsoft.com/office/powerpoint/2010/main" val="164853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24DE060-431E-4759-94E8-0C4F33383BD1}" type="datetimeFigureOut">
              <a:rPr lang="tr-TR" smtClean="0"/>
              <a:t>27.05.2019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649E83E-8FC1-434D-8F8B-B4DB4CDF3D3F}" type="slidenum">
              <a:rPr lang="tr-TR" smtClean="0"/>
              <a:t>‹#›</a:t>
            </a:fld>
            <a:endParaRPr lang="tr-TR"/>
          </a:p>
        </p:txBody>
      </p:sp>
    </p:spTree>
    <p:extLst>
      <p:ext uri="{BB962C8B-B14F-4D97-AF65-F5344CB8AC3E}">
        <p14:creationId xmlns:p14="http://schemas.microsoft.com/office/powerpoint/2010/main" val="899320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24DE060-431E-4759-94E8-0C4F33383BD1}" type="datetimeFigureOut">
              <a:rPr lang="tr-TR" smtClean="0"/>
              <a:t>27.05.2019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649E83E-8FC1-434D-8F8B-B4DB4CDF3D3F}" type="slidenum">
              <a:rPr lang="tr-TR" smtClean="0"/>
              <a:t>‹#›</a:t>
            </a:fld>
            <a:endParaRPr lang="tr-TR"/>
          </a:p>
        </p:txBody>
      </p:sp>
    </p:spTree>
    <p:extLst>
      <p:ext uri="{BB962C8B-B14F-4D97-AF65-F5344CB8AC3E}">
        <p14:creationId xmlns:p14="http://schemas.microsoft.com/office/powerpoint/2010/main" val="3497000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24DE060-431E-4759-94E8-0C4F33383BD1}" type="datetimeFigureOut">
              <a:rPr lang="tr-TR" smtClean="0"/>
              <a:t>27.05.2019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649E83E-8FC1-434D-8F8B-B4DB4CDF3D3F}" type="slidenum">
              <a:rPr lang="tr-TR" smtClean="0"/>
              <a:t>‹#›</a:t>
            </a:fld>
            <a:endParaRPr lang="tr-TR"/>
          </a:p>
        </p:txBody>
      </p:sp>
    </p:spTree>
    <p:extLst>
      <p:ext uri="{BB962C8B-B14F-4D97-AF65-F5344CB8AC3E}">
        <p14:creationId xmlns:p14="http://schemas.microsoft.com/office/powerpoint/2010/main" val="1534174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24DE060-431E-4759-94E8-0C4F33383BD1}"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49E83E-8FC1-434D-8F8B-B4DB4CDF3D3F}" type="slidenum">
              <a:rPr lang="tr-TR" smtClean="0"/>
              <a:t>‹#›</a:t>
            </a:fld>
            <a:endParaRPr lang="tr-TR"/>
          </a:p>
        </p:txBody>
      </p:sp>
    </p:spTree>
    <p:extLst>
      <p:ext uri="{BB962C8B-B14F-4D97-AF65-F5344CB8AC3E}">
        <p14:creationId xmlns:p14="http://schemas.microsoft.com/office/powerpoint/2010/main" val="2914788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24DE060-431E-4759-94E8-0C4F33383BD1}"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49E83E-8FC1-434D-8F8B-B4DB4CDF3D3F}" type="slidenum">
              <a:rPr lang="tr-TR" smtClean="0"/>
              <a:t>‹#›</a:t>
            </a:fld>
            <a:endParaRPr lang="tr-TR"/>
          </a:p>
        </p:txBody>
      </p:sp>
    </p:spTree>
    <p:extLst>
      <p:ext uri="{BB962C8B-B14F-4D97-AF65-F5344CB8AC3E}">
        <p14:creationId xmlns:p14="http://schemas.microsoft.com/office/powerpoint/2010/main" val="4293650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4DE060-431E-4759-94E8-0C4F33383BD1}" type="datetimeFigureOut">
              <a:rPr lang="tr-TR" smtClean="0"/>
              <a:t>27.05.2019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49E83E-8FC1-434D-8F8B-B4DB4CDF3D3F}" type="slidenum">
              <a:rPr lang="tr-TR" smtClean="0"/>
              <a:t>‹#›</a:t>
            </a:fld>
            <a:endParaRPr lang="tr-TR"/>
          </a:p>
        </p:txBody>
      </p:sp>
    </p:spTree>
    <p:extLst>
      <p:ext uri="{BB962C8B-B14F-4D97-AF65-F5344CB8AC3E}">
        <p14:creationId xmlns:p14="http://schemas.microsoft.com/office/powerpoint/2010/main" val="3435844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Eğlencenin Tarifi:</a:t>
            </a:r>
            <a:br>
              <a:rPr lang="tr-TR" dirty="0" smtClean="0"/>
            </a:br>
            <a:endParaRPr lang="tr-TR" dirty="0"/>
          </a:p>
        </p:txBody>
      </p:sp>
      <p:sp>
        <p:nvSpPr>
          <p:cNvPr id="3" name="Alt Başlık 2"/>
          <p:cNvSpPr>
            <a:spLocks noGrp="1"/>
          </p:cNvSpPr>
          <p:nvPr>
            <p:ph type="subTitle" idx="1"/>
          </p:nvPr>
        </p:nvSpPr>
        <p:spPr>
          <a:xfrm>
            <a:off x="1619003" y="2948896"/>
            <a:ext cx="9144000" cy="1655762"/>
          </a:xfrm>
        </p:spPr>
        <p:txBody>
          <a:bodyPr/>
          <a:lstStyle/>
          <a:p>
            <a:r>
              <a:rPr lang="tr-TR" dirty="0" smtClean="0"/>
              <a:t>Neşeli ve hoş vakit geçirmeye yarayan ve oyun, yarış, </a:t>
            </a:r>
            <a:r>
              <a:rPr lang="tr-TR" dirty="0" err="1" smtClean="0"/>
              <a:t>mûsiki</a:t>
            </a:r>
            <a:r>
              <a:rPr lang="tr-TR" dirty="0" smtClean="0"/>
              <a:t>, raks gibi şeylerin genel adı olan eğlencenin Arapça karşılığı </a:t>
            </a:r>
            <a:r>
              <a:rPr lang="tr-TR" dirty="0" err="1" smtClean="0"/>
              <a:t>lehvdir</a:t>
            </a:r>
            <a:r>
              <a:rPr lang="tr-TR" dirty="0" smtClean="0"/>
              <a:t>. </a:t>
            </a:r>
            <a:endParaRPr lang="tr-TR" dirty="0"/>
          </a:p>
        </p:txBody>
      </p:sp>
    </p:spTree>
    <p:extLst>
      <p:ext uri="{BB962C8B-B14F-4D97-AF65-F5344CB8AC3E}">
        <p14:creationId xmlns:p14="http://schemas.microsoft.com/office/powerpoint/2010/main" val="474068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lnSpc>
                <a:spcPct val="150000"/>
              </a:lnSpc>
            </a:pPr>
            <a:r>
              <a:rPr lang="tr-TR" dirty="0" smtClean="0"/>
              <a:t>Eğlence denilince genel olarak akla önce </a:t>
            </a:r>
            <a:r>
              <a:rPr lang="tr-TR" dirty="0" err="1" smtClean="0"/>
              <a:t>mûsiki</a:t>
            </a:r>
            <a:r>
              <a:rPr lang="tr-TR" dirty="0" smtClean="0"/>
              <a:t> gelir. </a:t>
            </a:r>
            <a:r>
              <a:rPr lang="tr-TR" dirty="0" err="1" smtClean="0"/>
              <a:t>Araplar’ın</a:t>
            </a:r>
            <a:r>
              <a:rPr lang="tr-TR" dirty="0" smtClean="0"/>
              <a:t> davul, def, dümbelek vb. aletlerle yaptıkları eğlence için </a:t>
            </a:r>
            <a:r>
              <a:rPr lang="tr-TR" dirty="0" err="1" smtClean="0"/>
              <a:t>lehv</a:t>
            </a:r>
            <a:r>
              <a:rPr lang="tr-TR" dirty="0" smtClean="0"/>
              <a:t> kelimesini kullanmaları da bu sebepten olmalıdır. </a:t>
            </a:r>
            <a:r>
              <a:rPr lang="tr-TR" dirty="0" err="1" smtClean="0"/>
              <a:t>Mûsikinin</a:t>
            </a:r>
            <a:r>
              <a:rPr lang="tr-TR" dirty="0" smtClean="0"/>
              <a:t> bir eğlence türü olarak insanlık tarihi kadar eski bir geçmişi vardır. </a:t>
            </a:r>
            <a:endParaRPr lang="tr-TR" dirty="0"/>
          </a:p>
        </p:txBody>
      </p:sp>
    </p:spTree>
    <p:extLst>
      <p:ext uri="{BB962C8B-B14F-4D97-AF65-F5344CB8AC3E}">
        <p14:creationId xmlns:p14="http://schemas.microsoft.com/office/powerpoint/2010/main" val="513467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Türklerde Eğlence</a:t>
            </a:r>
            <a:endParaRPr lang="tr-TR" dirty="0"/>
          </a:p>
        </p:txBody>
      </p:sp>
      <p:sp>
        <p:nvSpPr>
          <p:cNvPr id="3" name="İçerik Yer Tutucusu 2"/>
          <p:cNvSpPr>
            <a:spLocks noGrp="1"/>
          </p:cNvSpPr>
          <p:nvPr>
            <p:ph idx="1"/>
          </p:nvPr>
        </p:nvSpPr>
        <p:spPr/>
        <p:txBody>
          <a:bodyPr>
            <a:normAutofit fontScale="92500"/>
          </a:bodyPr>
          <a:lstStyle/>
          <a:p>
            <a:pPr algn="just">
              <a:lnSpc>
                <a:spcPct val="150000"/>
              </a:lnSpc>
            </a:pPr>
            <a:r>
              <a:rPr lang="tr-TR" dirty="0" smtClean="0"/>
              <a:t>Eski </a:t>
            </a:r>
            <a:r>
              <a:rPr lang="tr-TR" dirty="0" err="1" smtClean="0"/>
              <a:t>Türkler’de</a:t>
            </a:r>
            <a:r>
              <a:rPr lang="tr-TR" dirty="0" smtClean="0"/>
              <a:t> özellikle düğünlerde yapılan ve şölen denilen eğlencelerde </a:t>
            </a:r>
            <a:r>
              <a:rPr lang="tr-TR" dirty="0" err="1" smtClean="0"/>
              <a:t>mûsiki</a:t>
            </a:r>
            <a:r>
              <a:rPr lang="tr-TR" dirty="0" smtClean="0"/>
              <a:t> ve ziyafet bir arada görülür, yemekli olan bu eğlencelere toy adı da verilirdi. Türkler tahta çıkma, av, beşik kertme, nişan, düğün, bayram, karşılama, uğurlama, ant verme veya öç alma gibi vesilelerle toy tertip ederlerdi. Ozanlar, yer yer farklı özellikler taşıyan sazlarıyla çalıp söyleyerek halkı eğlendirirlerdi. At yarışları, gülle atma, güreş, </a:t>
            </a:r>
            <a:r>
              <a:rPr lang="tr-TR" dirty="0" err="1" smtClean="0"/>
              <a:t>doğancılık</a:t>
            </a:r>
            <a:r>
              <a:rPr lang="tr-TR" dirty="0" smtClean="0"/>
              <a:t>, çeşitli top oyunları ve sürek avları eski </a:t>
            </a:r>
            <a:r>
              <a:rPr lang="tr-TR" dirty="0" err="1" smtClean="0"/>
              <a:t>Türkler’in</a:t>
            </a:r>
            <a:r>
              <a:rPr lang="tr-TR" dirty="0" smtClean="0"/>
              <a:t> başlıca eğlenceleriydi.</a:t>
            </a:r>
          </a:p>
          <a:p>
            <a:pPr algn="just">
              <a:lnSpc>
                <a:spcPct val="150000"/>
              </a:lnSpc>
            </a:pPr>
            <a:endParaRPr lang="tr-TR" dirty="0"/>
          </a:p>
        </p:txBody>
      </p:sp>
    </p:spTree>
    <p:extLst>
      <p:ext uri="{BB962C8B-B14F-4D97-AF65-F5344CB8AC3E}">
        <p14:creationId xmlns:p14="http://schemas.microsoft.com/office/powerpoint/2010/main" val="1355705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İslam’da Eğlence</a:t>
            </a:r>
            <a:endParaRPr lang="tr-TR" dirty="0"/>
          </a:p>
        </p:txBody>
      </p:sp>
      <p:sp>
        <p:nvSpPr>
          <p:cNvPr id="3" name="İçerik Yer Tutucusu 2"/>
          <p:cNvSpPr>
            <a:spLocks noGrp="1"/>
          </p:cNvSpPr>
          <p:nvPr>
            <p:ph idx="1"/>
          </p:nvPr>
        </p:nvSpPr>
        <p:spPr/>
        <p:txBody>
          <a:bodyPr/>
          <a:lstStyle/>
          <a:p>
            <a:pPr algn="just">
              <a:lnSpc>
                <a:spcPct val="150000"/>
              </a:lnSpc>
            </a:pPr>
            <a:r>
              <a:rPr lang="tr-TR" dirty="0" smtClean="0"/>
              <a:t>Hz. Peygamber’in düğünlerde def çalıp şarkı söyleme ve ziyafet verme yanında şeker, hurma gibi şeylerin halkın üzerine serpilmesi ve bunun kapışılması şeklinde uygulanan başka bir eğlence türüne daha yer verdiği görülmektedir</a:t>
            </a:r>
            <a:endParaRPr lang="tr-TR" dirty="0"/>
          </a:p>
        </p:txBody>
      </p:sp>
    </p:spTree>
    <p:extLst>
      <p:ext uri="{BB962C8B-B14F-4D97-AF65-F5344CB8AC3E}">
        <p14:creationId xmlns:p14="http://schemas.microsoft.com/office/powerpoint/2010/main" val="2906672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Osmanlı’da Eğlence</a:t>
            </a:r>
            <a:endParaRPr lang="tr-TR" dirty="0"/>
          </a:p>
        </p:txBody>
      </p:sp>
      <p:sp>
        <p:nvSpPr>
          <p:cNvPr id="3" name="İçerik Yer Tutucusu 2"/>
          <p:cNvSpPr>
            <a:spLocks noGrp="1"/>
          </p:cNvSpPr>
          <p:nvPr>
            <p:ph idx="1"/>
          </p:nvPr>
        </p:nvSpPr>
        <p:spPr/>
        <p:txBody>
          <a:bodyPr/>
          <a:lstStyle/>
          <a:p>
            <a:pPr algn="just">
              <a:lnSpc>
                <a:spcPct val="150000"/>
              </a:lnSpc>
            </a:pPr>
            <a:r>
              <a:rPr lang="tr-TR" dirty="0" err="1" smtClean="0"/>
              <a:t>Osmanlılar’da</a:t>
            </a:r>
            <a:r>
              <a:rPr lang="tr-TR" dirty="0" smtClean="0"/>
              <a:t> cülûs, doğum, sünnet, evlenme, bayram, kandil, hırka-i şerifin sergilenmesi, </a:t>
            </a:r>
            <a:r>
              <a:rPr lang="tr-TR" dirty="0" err="1" smtClean="0"/>
              <a:t>surre</a:t>
            </a:r>
            <a:r>
              <a:rPr lang="tr-TR" dirty="0" smtClean="0"/>
              <a:t> alayının yola çıkarılması vb. vesilelerle eğlenceler tertiplenirdi. Yapılan şenliklere genellikle “donanma” veya “</a:t>
            </a:r>
            <a:r>
              <a:rPr lang="tr-TR" dirty="0" err="1" smtClean="0"/>
              <a:t>sûr</a:t>
            </a:r>
            <a:r>
              <a:rPr lang="tr-TR" dirty="0" smtClean="0"/>
              <a:t>” denilirdi. “</a:t>
            </a:r>
            <a:r>
              <a:rPr lang="tr-TR" dirty="0" err="1" smtClean="0"/>
              <a:t>Sûriyye</a:t>
            </a:r>
            <a:r>
              <a:rPr lang="tr-TR" dirty="0" smtClean="0"/>
              <a:t>” yahut “</a:t>
            </a:r>
            <a:r>
              <a:rPr lang="tr-TR" dirty="0" err="1" smtClean="0"/>
              <a:t>sûrnâme</a:t>
            </a:r>
            <a:r>
              <a:rPr lang="tr-TR" dirty="0" smtClean="0"/>
              <a:t>” adı verilen manzum veya mensur eserler bu eğlence ve şenliklerin ihtişamı hakkında geniş bilgi vermektedir.</a:t>
            </a:r>
          </a:p>
          <a:p>
            <a:pPr algn="just">
              <a:lnSpc>
                <a:spcPct val="150000"/>
              </a:lnSpc>
            </a:pPr>
            <a:endParaRPr lang="tr-TR" dirty="0"/>
          </a:p>
        </p:txBody>
      </p:sp>
    </p:spTree>
    <p:extLst>
      <p:ext uri="{BB962C8B-B14F-4D97-AF65-F5344CB8AC3E}">
        <p14:creationId xmlns:p14="http://schemas.microsoft.com/office/powerpoint/2010/main" val="1852514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lnSpc>
                <a:spcPct val="150000"/>
              </a:lnSpc>
            </a:pPr>
            <a:r>
              <a:rPr lang="tr-TR" dirty="0" smtClean="0"/>
              <a:t>Osmanlı eğlencelerinde üç boyutlu süslemeye büyük önem verilmiştir. Şenliğin yapılacağı yer baştan başa süslenirdi. Şehzade </a:t>
            </a:r>
            <a:r>
              <a:rPr lang="tr-TR" dirty="0" err="1" smtClean="0"/>
              <a:t>Mehmed’in</a:t>
            </a:r>
            <a:r>
              <a:rPr lang="tr-TR" dirty="0" smtClean="0"/>
              <a:t> sünnet düğününde de görüldüğü gibi “</a:t>
            </a:r>
            <a:r>
              <a:rPr lang="tr-TR" dirty="0" err="1" smtClean="0"/>
              <a:t>sükker</a:t>
            </a:r>
            <a:r>
              <a:rPr lang="tr-TR" dirty="0" smtClean="0"/>
              <a:t> nakkaşları” tarafından imal edilen ve çeşitli hayvan, insan ve eşya şeklinde kimi bir kişinin taşıyabileceği, kimi ancak tekerlekli arabalarla taşınabilen dev şekerlemeler bulunurdu.</a:t>
            </a:r>
            <a:endParaRPr lang="tr-TR" dirty="0"/>
          </a:p>
        </p:txBody>
      </p:sp>
    </p:spTree>
    <p:extLst>
      <p:ext uri="{BB962C8B-B14F-4D97-AF65-F5344CB8AC3E}">
        <p14:creationId xmlns:p14="http://schemas.microsoft.com/office/powerpoint/2010/main" val="323101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lnSpc>
                <a:spcPct val="150000"/>
              </a:lnSpc>
            </a:pPr>
            <a:r>
              <a:rPr lang="tr-TR" dirty="0" smtClean="0"/>
              <a:t>Müzik ve raks her millette olduğu gibi Osmanlı eğlencelerinde de önemli bir yere sahiptir. </a:t>
            </a:r>
            <a:r>
              <a:rPr lang="tr-TR" dirty="0" err="1" smtClean="0"/>
              <a:t>Mûsiki</a:t>
            </a:r>
            <a:r>
              <a:rPr lang="tr-TR" dirty="0" smtClean="0"/>
              <a:t> aletlerinin sayısı bu dönemde oldukça fazlaydı. XV, XVI ve XVII. yüzyıllarda kullanılan belli başlı çalgılar şunlardır: Ney, </a:t>
            </a:r>
            <a:r>
              <a:rPr lang="tr-TR" dirty="0" err="1" smtClean="0"/>
              <a:t>ud</a:t>
            </a:r>
            <a:r>
              <a:rPr lang="tr-TR" dirty="0" smtClean="0"/>
              <a:t>, kanun, </a:t>
            </a:r>
            <a:r>
              <a:rPr lang="tr-TR" dirty="0" err="1" smtClean="0"/>
              <a:t>tanbur</a:t>
            </a:r>
            <a:r>
              <a:rPr lang="tr-TR" dirty="0" smtClean="0"/>
              <a:t>, santur, kemençe, çöğür, kopuz, daire, zurna, nakkare, zil, bağlama, nefir, davul, kös, rebap, </a:t>
            </a:r>
            <a:r>
              <a:rPr lang="tr-TR" dirty="0" err="1" smtClean="0"/>
              <a:t>mizmar</a:t>
            </a:r>
            <a:r>
              <a:rPr lang="tr-TR" dirty="0" smtClean="0"/>
              <a:t>, ıslık, </a:t>
            </a:r>
            <a:r>
              <a:rPr lang="tr-TR" dirty="0" err="1" smtClean="0"/>
              <a:t>pîşe</a:t>
            </a:r>
            <a:r>
              <a:rPr lang="tr-TR" dirty="0" smtClean="0"/>
              <a:t>, </a:t>
            </a:r>
            <a:r>
              <a:rPr lang="tr-TR" dirty="0" err="1" smtClean="0"/>
              <a:t>nüzhe</a:t>
            </a:r>
            <a:r>
              <a:rPr lang="tr-TR" dirty="0" smtClean="0"/>
              <a:t> ve </a:t>
            </a:r>
            <a:r>
              <a:rPr lang="tr-TR" dirty="0" err="1" smtClean="0"/>
              <a:t>mûsikar</a:t>
            </a:r>
            <a:r>
              <a:rPr lang="tr-TR" dirty="0" smtClean="0"/>
              <a:t>.</a:t>
            </a:r>
            <a:endParaRPr lang="tr-TR" dirty="0"/>
          </a:p>
        </p:txBody>
      </p:sp>
    </p:spTree>
    <p:extLst>
      <p:ext uri="{BB962C8B-B14F-4D97-AF65-F5344CB8AC3E}">
        <p14:creationId xmlns:p14="http://schemas.microsoft.com/office/powerpoint/2010/main" val="595063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lnSpc>
                <a:spcPct val="150000"/>
              </a:lnSpc>
            </a:pPr>
            <a:r>
              <a:rPr lang="tr-TR" dirty="0" smtClean="0"/>
              <a:t>Osmanlı eğlencelerinde söz sanatlarının da büyük önemi vardı. Meddahlık, Karagöz ve kuklanın bir bölümü ile hokkabazlık ve orta oyunu bütünüyle söz ve ifade gücüne dayanıyordu. Nitekim orta oyununun bir adı da “</a:t>
            </a:r>
            <a:r>
              <a:rPr lang="tr-TR" dirty="0" err="1" smtClean="0"/>
              <a:t>meydân</a:t>
            </a:r>
            <a:r>
              <a:rPr lang="tr-TR" dirty="0" smtClean="0"/>
              <a:t>-ı </a:t>
            </a:r>
            <a:r>
              <a:rPr lang="tr-TR" dirty="0" err="1" smtClean="0"/>
              <a:t>sühân”dı</a:t>
            </a:r>
            <a:r>
              <a:rPr lang="tr-TR" dirty="0" smtClean="0"/>
              <a:t>.</a:t>
            </a:r>
            <a:endParaRPr lang="tr-TR" dirty="0"/>
          </a:p>
        </p:txBody>
      </p:sp>
    </p:spTree>
    <p:extLst>
      <p:ext uri="{BB962C8B-B14F-4D97-AF65-F5344CB8AC3E}">
        <p14:creationId xmlns:p14="http://schemas.microsoft.com/office/powerpoint/2010/main" val="130496600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429</Words>
  <Application>Microsoft Office PowerPoint</Application>
  <PresentationFormat>Geniş ekran</PresentationFormat>
  <Paragraphs>12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Eğlencenin Tarifi: </vt:lpstr>
      <vt:lpstr>PowerPoint Sunusu</vt:lpstr>
      <vt:lpstr>Türklerde Eğlence</vt:lpstr>
      <vt:lpstr>İslam’da Eğlence</vt:lpstr>
      <vt:lpstr>Osmanlı’da Eğlence</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Eğlencenin Tarifi: </dc:title>
  <dc:creator>ferda</dc:creator>
  <cp:lastModifiedBy>ferda</cp:lastModifiedBy>
  <cp:revision>2</cp:revision>
  <dcterms:created xsi:type="dcterms:W3CDTF">2018-11-02T16:30:54Z</dcterms:created>
  <dcterms:modified xsi:type="dcterms:W3CDTF">2019-05-27T11:15:01Z</dcterms:modified>
</cp:coreProperties>
</file>