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136"/>
  </p:notesMasterIdLst>
  <p:sldIdLst>
    <p:sldId id="415" r:id="rId2"/>
    <p:sldId id="256" r:id="rId3"/>
    <p:sldId id="257" r:id="rId4"/>
    <p:sldId id="258" r:id="rId5"/>
    <p:sldId id="259" r:id="rId6"/>
    <p:sldId id="260" r:id="rId7"/>
    <p:sldId id="261" r:id="rId8"/>
    <p:sldId id="347" r:id="rId9"/>
    <p:sldId id="262" r:id="rId10"/>
    <p:sldId id="263" r:id="rId11"/>
    <p:sldId id="264" r:id="rId12"/>
    <p:sldId id="353" r:id="rId13"/>
    <p:sldId id="326" r:id="rId14"/>
    <p:sldId id="354" r:id="rId15"/>
    <p:sldId id="371" r:id="rId16"/>
    <p:sldId id="265" r:id="rId17"/>
    <p:sldId id="266" r:id="rId18"/>
    <p:sldId id="327" r:id="rId19"/>
    <p:sldId id="350" r:id="rId20"/>
    <p:sldId id="351" r:id="rId21"/>
    <p:sldId id="349" r:id="rId22"/>
    <p:sldId id="267" r:id="rId23"/>
    <p:sldId id="268" r:id="rId24"/>
    <p:sldId id="269" r:id="rId25"/>
    <p:sldId id="270" r:id="rId26"/>
    <p:sldId id="274" r:id="rId27"/>
    <p:sldId id="275" r:id="rId28"/>
    <p:sldId id="328" r:id="rId29"/>
    <p:sldId id="330" r:id="rId30"/>
    <p:sldId id="276" r:id="rId31"/>
    <p:sldId id="278" r:id="rId32"/>
    <p:sldId id="279" r:id="rId33"/>
    <p:sldId id="331" r:id="rId34"/>
    <p:sldId id="280" r:id="rId35"/>
    <p:sldId id="355" r:id="rId36"/>
    <p:sldId id="372" r:id="rId37"/>
    <p:sldId id="373" r:id="rId38"/>
    <p:sldId id="374" r:id="rId39"/>
    <p:sldId id="332" r:id="rId40"/>
    <p:sldId id="281" r:id="rId41"/>
    <p:sldId id="356" r:id="rId42"/>
    <p:sldId id="282" r:id="rId43"/>
    <p:sldId id="283" r:id="rId44"/>
    <p:sldId id="284" r:id="rId45"/>
    <p:sldId id="357" r:id="rId46"/>
    <p:sldId id="285" r:id="rId47"/>
    <p:sldId id="334" r:id="rId48"/>
    <p:sldId id="375" r:id="rId49"/>
    <p:sldId id="286" r:id="rId50"/>
    <p:sldId id="376" r:id="rId51"/>
    <p:sldId id="287" r:id="rId52"/>
    <p:sldId id="358" r:id="rId53"/>
    <p:sldId id="359" r:id="rId54"/>
    <p:sldId id="288" r:id="rId55"/>
    <p:sldId id="335" r:id="rId56"/>
    <p:sldId id="381" r:id="rId57"/>
    <p:sldId id="289" r:id="rId58"/>
    <p:sldId id="336" r:id="rId59"/>
    <p:sldId id="378" r:id="rId60"/>
    <p:sldId id="379" r:id="rId61"/>
    <p:sldId id="380" r:id="rId62"/>
    <p:sldId id="382" r:id="rId63"/>
    <p:sldId id="383" r:id="rId64"/>
    <p:sldId id="384" r:id="rId65"/>
    <p:sldId id="385" r:id="rId66"/>
    <p:sldId id="386" r:id="rId67"/>
    <p:sldId id="387" r:id="rId68"/>
    <p:sldId id="388" r:id="rId69"/>
    <p:sldId id="389" r:id="rId70"/>
    <p:sldId id="390" r:id="rId71"/>
    <p:sldId id="393" r:id="rId72"/>
    <p:sldId id="397" r:id="rId73"/>
    <p:sldId id="337" r:id="rId74"/>
    <p:sldId id="290" r:id="rId75"/>
    <p:sldId id="396" r:id="rId76"/>
    <p:sldId id="394" r:id="rId77"/>
    <p:sldId id="338" r:id="rId78"/>
    <p:sldId id="292" r:id="rId79"/>
    <p:sldId id="293" r:id="rId80"/>
    <p:sldId id="291" r:id="rId81"/>
    <p:sldId id="294" r:id="rId82"/>
    <p:sldId id="399" r:id="rId83"/>
    <p:sldId id="398" r:id="rId84"/>
    <p:sldId id="400" r:id="rId85"/>
    <p:sldId id="395" r:id="rId86"/>
    <p:sldId id="339" r:id="rId87"/>
    <p:sldId id="296" r:id="rId88"/>
    <p:sldId id="297" r:id="rId89"/>
    <p:sldId id="300" r:id="rId90"/>
    <p:sldId id="369" r:id="rId91"/>
    <p:sldId id="370" r:id="rId92"/>
    <p:sldId id="301" r:id="rId93"/>
    <p:sldId id="401" r:id="rId94"/>
    <p:sldId id="302" r:id="rId95"/>
    <p:sldId id="405" r:id="rId96"/>
    <p:sldId id="404" r:id="rId97"/>
    <p:sldId id="406" r:id="rId98"/>
    <p:sldId id="303" r:id="rId99"/>
    <p:sldId id="304" r:id="rId100"/>
    <p:sldId id="305" r:id="rId101"/>
    <p:sldId id="407" r:id="rId102"/>
    <p:sldId id="306" r:id="rId103"/>
    <p:sldId id="307" r:id="rId104"/>
    <p:sldId id="360" r:id="rId105"/>
    <p:sldId id="361" r:id="rId106"/>
    <p:sldId id="364" r:id="rId107"/>
    <p:sldId id="362" r:id="rId108"/>
    <p:sldId id="308" r:id="rId109"/>
    <p:sldId id="421" r:id="rId110"/>
    <p:sldId id="422" r:id="rId111"/>
    <p:sldId id="419" r:id="rId112"/>
    <p:sldId id="420" r:id="rId113"/>
    <p:sldId id="424" r:id="rId114"/>
    <p:sldId id="365" r:id="rId115"/>
    <p:sldId id="408" r:id="rId116"/>
    <p:sldId id="309" r:id="rId117"/>
    <p:sldId id="409" r:id="rId118"/>
    <p:sldId id="344" r:id="rId119"/>
    <p:sldId id="343" r:id="rId120"/>
    <p:sldId id="342" r:id="rId121"/>
    <p:sldId id="310" r:id="rId122"/>
    <p:sldId id="312" r:id="rId123"/>
    <p:sldId id="298" r:id="rId124"/>
    <p:sldId id="367" r:id="rId125"/>
    <p:sldId id="366" r:id="rId126"/>
    <p:sldId id="410" r:id="rId127"/>
    <p:sldId id="299" r:id="rId128"/>
    <p:sldId id="313" r:id="rId129"/>
    <p:sldId id="345" r:id="rId130"/>
    <p:sldId id="314" r:id="rId131"/>
    <p:sldId id="346" r:id="rId132"/>
    <p:sldId id="368" r:id="rId133"/>
    <p:sldId id="315" r:id="rId134"/>
    <p:sldId id="411" r:id="rId135"/>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9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49D5E66-8171-47D6-B7AF-BA36CFBA68DC}" type="datetimeFigureOut">
              <a:rPr lang="tr-TR"/>
              <a:pPr>
                <a:defRPr/>
              </a:pPr>
              <a:t>3.12.2018</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smtClean="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4FD7321-4059-4F28-9285-905763C4CC44}" type="slidenum">
              <a:rPr lang="tr-TR"/>
              <a:pPr>
                <a:defRPr/>
              </a:pPr>
              <a:t>‹#›</a:t>
            </a:fld>
            <a:endParaRPr lang="tr-TR"/>
          </a:p>
        </p:txBody>
      </p:sp>
    </p:spTree>
    <p:extLst>
      <p:ext uri="{BB962C8B-B14F-4D97-AF65-F5344CB8AC3E}">
        <p14:creationId xmlns:p14="http://schemas.microsoft.com/office/powerpoint/2010/main" val="4732933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tr-TR" smtClean="0"/>
              <a:t>Asıl başlık stili için tıklatın</a:t>
            </a:r>
            <a:endParaRPr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tr-TR" smtClean="0"/>
              <a:t>Asıl alt başlık stilini düzenlemek için tıklatın</a:t>
            </a:r>
            <a:endParaRPr lang="en-US"/>
          </a:p>
        </p:txBody>
      </p:sp>
      <p:sp>
        <p:nvSpPr>
          <p:cNvPr id="4" name="9 Veri Yer Tutucusu"/>
          <p:cNvSpPr>
            <a:spLocks noGrp="1"/>
          </p:cNvSpPr>
          <p:nvPr>
            <p:ph type="dt" sz="half" idx="10"/>
          </p:nvPr>
        </p:nvSpPr>
        <p:spPr/>
        <p:txBody>
          <a:bodyPr/>
          <a:lstStyle>
            <a:lvl1pPr>
              <a:defRPr/>
            </a:lvl1pPr>
          </a:lstStyle>
          <a:p>
            <a:pPr>
              <a:defRPr/>
            </a:pPr>
            <a:fld id="{6CC80369-5F4B-4CCF-97EC-F9542B194442}" type="datetimeFigureOut">
              <a:rPr lang="tr-TR"/>
              <a:pPr>
                <a:defRPr/>
              </a:pPr>
              <a:t>3.12.2018</a:t>
            </a:fld>
            <a:endParaRPr lang="tr-TR"/>
          </a:p>
        </p:txBody>
      </p:sp>
      <p:sp>
        <p:nvSpPr>
          <p:cNvPr id="5" name="21 Altbilgi Yer Tutucusu"/>
          <p:cNvSpPr>
            <a:spLocks noGrp="1"/>
          </p:cNvSpPr>
          <p:nvPr>
            <p:ph type="ftr" sz="quarter" idx="11"/>
          </p:nvPr>
        </p:nvSpPr>
        <p:spPr/>
        <p:txBody>
          <a:bodyPr/>
          <a:lstStyle>
            <a:lvl1pPr>
              <a:defRPr/>
            </a:lvl1pPr>
          </a:lstStyle>
          <a:p>
            <a:pPr>
              <a:defRPr/>
            </a:pPr>
            <a:endParaRPr lang="tr-TR"/>
          </a:p>
        </p:txBody>
      </p:sp>
      <p:sp>
        <p:nvSpPr>
          <p:cNvPr id="6" name="17 Slayt Numarası Yer Tutucusu"/>
          <p:cNvSpPr>
            <a:spLocks noGrp="1"/>
          </p:cNvSpPr>
          <p:nvPr>
            <p:ph type="sldNum" sz="quarter" idx="12"/>
          </p:nvPr>
        </p:nvSpPr>
        <p:spPr/>
        <p:txBody>
          <a:bodyPr/>
          <a:lstStyle>
            <a:lvl1pPr>
              <a:defRPr/>
            </a:lvl1pPr>
          </a:lstStyle>
          <a:p>
            <a:pPr>
              <a:defRPr/>
            </a:pPr>
            <a:fld id="{31C1CFA5-7EEF-4AFE-B76D-8F55601A6E94}" type="slidenum">
              <a:rPr lang="tr-TR"/>
              <a:pPr>
                <a:defRPr/>
              </a:pPr>
              <a:t>‹#›</a:t>
            </a:fld>
            <a:endParaRPr lang="tr-TR"/>
          </a:p>
        </p:txBody>
      </p:sp>
    </p:spTree>
  </p:cSld>
  <p:clrMapOvr>
    <a:masterClrMapping/>
  </p:clrMapOvr>
  <p:transition spd="med">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9 Veri Yer Tutucusu"/>
          <p:cNvSpPr>
            <a:spLocks noGrp="1"/>
          </p:cNvSpPr>
          <p:nvPr>
            <p:ph type="dt" sz="half" idx="10"/>
          </p:nvPr>
        </p:nvSpPr>
        <p:spPr/>
        <p:txBody>
          <a:bodyPr/>
          <a:lstStyle>
            <a:lvl1pPr>
              <a:defRPr/>
            </a:lvl1pPr>
          </a:lstStyle>
          <a:p>
            <a:pPr>
              <a:defRPr/>
            </a:pPr>
            <a:fld id="{2C2C4DCE-7086-455A-8C8A-50DC914590F1}" type="datetimeFigureOut">
              <a:rPr lang="tr-TR"/>
              <a:pPr>
                <a:defRPr/>
              </a:pPr>
              <a:t>3.12.2018</a:t>
            </a:fld>
            <a:endParaRPr lang="tr-TR"/>
          </a:p>
        </p:txBody>
      </p:sp>
      <p:sp>
        <p:nvSpPr>
          <p:cNvPr id="5" name="21 Altbilgi Yer Tutucusu"/>
          <p:cNvSpPr>
            <a:spLocks noGrp="1"/>
          </p:cNvSpPr>
          <p:nvPr>
            <p:ph type="ftr" sz="quarter" idx="11"/>
          </p:nvPr>
        </p:nvSpPr>
        <p:spPr/>
        <p:txBody>
          <a:bodyPr/>
          <a:lstStyle>
            <a:lvl1pPr>
              <a:defRPr/>
            </a:lvl1pPr>
          </a:lstStyle>
          <a:p>
            <a:pPr>
              <a:defRPr/>
            </a:pPr>
            <a:endParaRPr lang="tr-TR"/>
          </a:p>
        </p:txBody>
      </p:sp>
      <p:sp>
        <p:nvSpPr>
          <p:cNvPr id="6" name="17 Slayt Numarası Yer Tutucusu"/>
          <p:cNvSpPr>
            <a:spLocks noGrp="1"/>
          </p:cNvSpPr>
          <p:nvPr>
            <p:ph type="sldNum" sz="quarter" idx="12"/>
          </p:nvPr>
        </p:nvSpPr>
        <p:spPr/>
        <p:txBody>
          <a:bodyPr/>
          <a:lstStyle>
            <a:lvl1pPr>
              <a:defRPr/>
            </a:lvl1pPr>
          </a:lstStyle>
          <a:p>
            <a:pPr>
              <a:defRPr/>
            </a:pPr>
            <a:fld id="{09E74524-5C2D-43A2-A595-CF7BDE9339A8}" type="slidenum">
              <a:rPr lang="tr-TR"/>
              <a:pPr>
                <a:defRPr/>
              </a:pPr>
              <a:t>‹#›</a:t>
            </a:fld>
            <a:endParaRPr lang="tr-TR"/>
          </a:p>
        </p:txBody>
      </p:sp>
    </p:spTree>
  </p:cSld>
  <p:clrMapOvr>
    <a:masterClrMapping/>
  </p:clrMapOvr>
  <p:transition spd="med">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lang="tr-TR" smtClean="0"/>
              <a:t>Asıl başlık stili için tıklatın</a:t>
            </a:r>
            <a:endParaRPr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9 Veri Yer Tutucusu"/>
          <p:cNvSpPr>
            <a:spLocks noGrp="1"/>
          </p:cNvSpPr>
          <p:nvPr>
            <p:ph type="dt" sz="half" idx="10"/>
          </p:nvPr>
        </p:nvSpPr>
        <p:spPr/>
        <p:txBody>
          <a:bodyPr/>
          <a:lstStyle>
            <a:lvl1pPr>
              <a:defRPr/>
            </a:lvl1pPr>
          </a:lstStyle>
          <a:p>
            <a:pPr>
              <a:defRPr/>
            </a:pPr>
            <a:fld id="{C37AB90A-5AFA-4830-81ED-882EEB6155A5}" type="datetimeFigureOut">
              <a:rPr lang="tr-TR"/>
              <a:pPr>
                <a:defRPr/>
              </a:pPr>
              <a:t>3.12.2018</a:t>
            </a:fld>
            <a:endParaRPr lang="tr-TR"/>
          </a:p>
        </p:txBody>
      </p:sp>
      <p:sp>
        <p:nvSpPr>
          <p:cNvPr id="5" name="21 Altbilgi Yer Tutucusu"/>
          <p:cNvSpPr>
            <a:spLocks noGrp="1"/>
          </p:cNvSpPr>
          <p:nvPr>
            <p:ph type="ftr" sz="quarter" idx="11"/>
          </p:nvPr>
        </p:nvSpPr>
        <p:spPr/>
        <p:txBody>
          <a:bodyPr/>
          <a:lstStyle>
            <a:lvl1pPr>
              <a:defRPr/>
            </a:lvl1pPr>
          </a:lstStyle>
          <a:p>
            <a:pPr>
              <a:defRPr/>
            </a:pPr>
            <a:endParaRPr lang="tr-TR"/>
          </a:p>
        </p:txBody>
      </p:sp>
      <p:sp>
        <p:nvSpPr>
          <p:cNvPr id="6" name="17 Slayt Numarası Yer Tutucusu"/>
          <p:cNvSpPr>
            <a:spLocks noGrp="1"/>
          </p:cNvSpPr>
          <p:nvPr>
            <p:ph type="sldNum" sz="quarter" idx="12"/>
          </p:nvPr>
        </p:nvSpPr>
        <p:spPr/>
        <p:txBody>
          <a:bodyPr/>
          <a:lstStyle>
            <a:lvl1pPr>
              <a:defRPr/>
            </a:lvl1pPr>
          </a:lstStyle>
          <a:p>
            <a:pPr>
              <a:defRPr/>
            </a:pPr>
            <a:fld id="{7C26E8C1-2F43-4D4A-B6A7-39D0E4DF2BE9}" type="slidenum">
              <a:rPr lang="tr-TR"/>
              <a:pPr>
                <a:defRPr/>
              </a:pPr>
              <a:t>‹#›</a:t>
            </a:fld>
            <a:endParaRPr lang="tr-TR"/>
          </a:p>
        </p:txBody>
      </p:sp>
    </p:spTree>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9 Veri Yer Tutucusu"/>
          <p:cNvSpPr>
            <a:spLocks noGrp="1"/>
          </p:cNvSpPr>
          <p:nvPr>
            <p:ph type="dt" sz="half" idx="10"/>
          </p:nvPr>
        </p:nvSpPr>
        <p:spPr/>
        <p:txBody>
          <a:bodyPr/>
          <a:lstStyle>
            <a:lvl1pPr>
              <a:defRPr/>
            </a:lvl1pPr>
          </a:lstStyle>
          <a:p>
            <a:pPr>
              <a:defRPr/>
            </a:pPr>
            <a:fld id="{3B22F83A-D9D7-4FBA-A149-AC00FAA6ECE4}" type="datetimeFigureOut">
              <a:rPr lang="tr-TR"/>
              <a:pPr>
                <a:defRPr/>
              </a:pPr>
              <a:t>3.12.2018</a:t>
            </a:fld>
            <a:endParaRPr lang="tr-TR"/>
          </a:p>
        </p:txBody>
      </p:sp>
      <p:sp>
        <p:nvSpPr>
          <p:cNvPr id="5" name="21 Altbilgi Yer Tutucusu"/>
          <p:cNvSpPr>
            <a:spLocks noGrp="1"/>
          </p:cNvSpPr>
          <p:nvPr>
            <p:ph type="ftr" sz="quarter" idx="11"/>
          </p:nvPr>
        </p:nvSpPr>
        <p:spPr/>
        <p:txBody>
          <a:bodyPr/>
          <a:lstStyle>
            <a:lvl1pPr>
              <a:defRPr/>
            </a:lvl1pPr>
          </a:lstStyle>
          <a:p>
            <a:pPr>
              <a:defRPr/>
            </a:pPr>
            <a:endParaRPr lang="tr-TR"/>
          </a:p>
        </p:txBody>
      </p:sp>
      <p:sp>
        <p:nvSpPr>
          <p:cNvPr id="6" name="17 Slayt Numarası Yer Tutucusu"/>
          <p:cNvSpPr>
            <a:spLocks noGrp="1"/>
          </p:cNvSpPr>
          <p:nvPr>
            <p:ph type="sldNum" sz="quarter" idx="12"/>
          </p:nvPr>
        </p:nvSpPr>
        <p:spPr/>
        <p:txBody>
          <a:bodyPr/>
          <a:lstStyle>
            <a:lvl1pPr>
              <a:defRPr/>
            </a:lvl1pPr>
          </a:lstStyle>
          <a:p>
            <a:pPr>
              <a:defRPr/>
            </a:pPr>
            <a:fld id="{ABF7EE17-9779-4768-8074-7B3467C5F72C}" type="slidenum">
              <a:rPr lang="tr-TR"/>
              <a:pPr>
                <a:defRPr/>
              </a:pPr>
              <a:t>‹#›</a:t>
            </a:fld>
            <a:endParaRPr lang="tr-TR"/>
          </a:p>
        </p:txBody>
      </p:sp>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tr-TR" smtClean="0"/>
              <a:t>Asıl başlık stili için tıklatın</a:t>
            </a:r>
            <a:endParaRPr lang="en-US"/>
          </a:p>
        </p:txBody>
      </p:sp>
      <p:sp>
        <p:nvSpPr>
          <p:cNvPr id="3" name="2 Metin Yer Tutucusu"/>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tr-TR" smtClean="0"/>
              <a:t>Asıl metin stillerini düzenlemek için tıklatın</a:t>
            </a:r>
          </a:p>
        </p:txBody>
      </p:sp>
      <p:sp>
        <p:nvSpPr>
          <p:cNvPr id="4" name="9 Veri Yer Tutucusu"/>
          <p:cNvSpPr>
            <a:spLocks noGrp="1"/>
          </p:cNvSpPr>
          <p:nvPr>
            <p:ph type="dt" sz="half" idx="10"/>
          </p:nvPr>
        </p:nvSpPr>
        <p:spPr/>
        <p:txBody>
          <a:bodyPr/>
          <a:lstStyle>
            <a:lvl1pPr>
              <a:defRPr/>
            </a:lvl1pPr>
          </a:lstStyle>
          <a:p>
            <a:pPr>
              <a:defRPr/>
            </a:pPr>
            <a:fld id="{48C81289-CAB2-4005-B990-8940BBB5642F}" type="datetimeFigureOut">
              <a:rPr lang="tr-TR"/>
              <a:pPr>
                <a:defRPr/>
              </a:pPr>
              <a:t>3.12.2018</a:t>
            </a:fld>
            <a:endParaRPr lang="tr-TR"/>
          </a:p>
        </p:txBody>
      </p:sp>
      <p:sp>
        <p:nvSpPr>
          <p:cNvPr id="5" name="21 Altbilgi Yer Tutucusu"/>
          <p:cNvSpPr>
            <a:spLocks noGrp="1"/>
          </p:cNvSpPr>
          <p:nvPr>
            <p:ph type="ftr" sz="quarter" idx="11"/>
          </p:nvPr>
        </p:nvSpPr>
        <p:spPr/>
        <p:txBody>
          <a:bodyPr/>
          <a:lstStyle>
            <a:lvl1pPr>
              <a:defRPr/>
            </a:lvl1pPr>
          </a:lstStyle>
          <a:p>
            <a:pPr>
              <a:defRPr/>
            </a:pPr>
            <a:endParaRPr lang="tr-TR"/>
          </a:p>
        </p:txBody>
      </p:sp>
      <p:sp>
        <p:nvSpPr>
          <p:cNvPr id="6" name="17 Slayt Numarası Yer Tutucusu"/>
          <p:cNvSpPr>
            <a:spLocks noGrp="1"/>
          </p:cNvSpPr>
          <p:nvPr>
            <p:ph type="sldNum" sz="quarter" idx="12"/>
          </p:nvPr>
        </p:nvSpPr>
        <p:spPr/>
        <p:txBody>
          <a:bodyPr/>
          <a:lstStyle>
            <a:lvl1pPr>
              <a:defRPr/>
            </a:lvl1pPr>
          </a:lstStyle>
          <a:p>
            <a:pPr>
              <a:defRPr/>
            </a:pPr>
            <a:fld id="{7ADCB7F8-A336-45E7-969C-0E00AA83BC2E}" type="slidenum">
              <a:rPr lang="tr-TR"/>
              <a:pPr>
                <a:defRPr/>
              </a:pPr>
              <a:t>‹#›</a:t>
            </a:fld>
            <a:endParaRPr lang="tr-TR"/>
          </a:p>
        </p:txBody>
      </p:sp>
    </p:spTree>
  </p:cSld>
  <p:clrMapOvr>
    <a:masterClrMapping/>
  </p:clrMapOvr>
  <p:transition spd="med">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lang="tr-TR" smtClean="0"/>
              <a:t>Asıl başlık stili için tıklatın</a:t>
            </a:r>
            <a:endParaRPr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9 Veri Yer Tutucusu"/>
          <p:cNvSpPr>
            <a:spLocks noGrp="1"/>
          </p:cNvSpPr>
          <p:nvPr>
            <p:ph type="dt" sz="half" idx="10"/>
          </p:nvPr>
        </p:nvSpPr>
        <p:spPr/>
        <p:txBody>
          <a:bodyPr/>
          <a:lstStyle>
            <a:lvl1pPr>
              <a:defRPr/>
            </a:lvl1pPr>
          </a:lstStyle>
          <a:p>
            <a:pPr>
              <a:defRPr/>
            </a:pPr>
            <a:fld id="{603C4D94-EA33-469F-9DC7-C2D1B34CFA5F}" type="datetimeFigureOut">
              <a:rPr lang="tr-TR"/>
              <a:pPr>
                <a:defRPr/>
              </a:pPr>
              <a:t>3.12.2018</a:t>
            </a:fld>
            <a:endParaRPr lang="tr-TR"/>
          </a:p>
        </p:txBody>
      </p:sp>
      <p:sp>
        <p:nvSpPr>
          <p:cNvPr id="6" name="21 Altbilgi Yer Tutucusu"/>
          <p:cNvSpPr>
            <a:spLocks noGrp="1"/>
          </p:cNvSpPr>
          <p:nvPr>
            <p:ph type="ftr" sz="quarter" idx="11"/>
          </p:nvPr>
        </p:nvSpPr>
        <p:spPr/>
        <p:txBody>
          <a:bodyPr/>
          <a:lstStyle>
            <a:lvl1pPr>
              <a:defRPr/>
            </a:lvl1pPr>
          </a:lstStyle>
          <a:p>
            <a:pPr>
              <a:defRPr/>
            </a:pPr>
            <a:endParaRPr lang="tr-TR"/>
          </a:p>
        </p:txBody>
      </p:sp>
      <p:sp>
        <p:nvSpPr>
          <p:cNvPr id="7" name="17 Slayt Numarası Yer Tutucusu"/>
          <p:cNvSpPr>
            <a:spLocks noGrp="1"/>
          </p:cNvSpPr>
          <p:nvPr>
            <p:ph type="sldNum" sz="quarter" idx="12"/>
          </p:nvPr>
        </p:nvSpPr>
        <p:spPr/>
        <p:txBody>
          <a:bodyPr/>
          <a:lstStyle>
            <a:lvl1pPr>
              <a:defRPr/>
            </a:lvl1pPr>
          </a:lstStyle>
          <a:p>
            <a:pPr>
              <a:defRPr/>
            </a:pPr>
            <a:fld id="{D3BAC0A5-06E2-4E8F-8A72-8695EEA06F5C}" type="slidenum">
              <a:rPr lang="tr-TR"/>
              <a:pPr>
                <a:defRPr/>
              </a:pPr>
              <a:t>‹#›</a:t>
            </a:fld>
            <a:endParaRPr lang="tr-TR"/>
          </a:p>
        </p:txBody>
      </p:sp>
    </p:spTree>
  </p:cSld>
  <p:clrMapOvr>
    <a:masterClrMapping/>
  </p:clrMapOvr>
  <p:transition spd="med">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lvl1pPr>
              <a:defRPr/>
            </a:lvl1pPr>
          </a:lstStyle>
          <a:p>
            <a:r>
              <a:rPr lang="tr-TR" smtClean="0"/>
              <a:t>Asıl başlık stili için tıklatın</a:t>
            </a:r>
            <a:endParaRPr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9 Veri Yer Tutucusu"/>
          <p:cNvSpPr>
            <a:spLocks noGrp="1"/>
          </p:cNvSpPr>
          <p:nvPr>
            <p:ph type="dt" sz="half" idx="10"/>
          </p:nvPr>
        </p:nvSpPr>
        <p:spPr/>
        <p:txBody>
          <a:bodyPr/>
          <a:lstStyle>
            <a:lvl1pPr>
              <a:defRPr/>
            </a:lvl1pPr>
          </a:lstStyle>
          <a:p>
            <a:pPr>
              <a:defRPr/>
            </a:pPr>
            <a:fld id="{7EAC68E7-99E8-4332-BEB9-15A787E3463A}" type="datetimeFigureOut">
              <a:rPr lang="tr-TR"/>
              <a:pPr>
                <a:defRPr/>
              </a:pPr>
              <a:t>3.12.2018</a:t>
            </a:fld>
            <a:endParaRPr lang="tr-TR"/>
          </a:p>
        </p:txBody>
      </p:sp>
      <p:sp>
        <p:nvSpPr>
          <p:cNvPr id="8" name="21 Altbilgi Yer Tutucusu"/>
          <p:cNvSpPr>
            <a:spLocks noGrp="1"/>
          </p:cNvSpPr>
          <p:nvPr>
            <p:ph type="ftr" sz="quarter" idx="11"/>
          </p:nvPr>
        </p:nvSpPr>
        <p:spPr/>
        <p:txBody>
          <a:bodyPr/>
          <a:lstStyle>
            <a:lvl1pPr>
              <a:defRPr/>
            </a:lvl1pPr>
          </a:lstStyle>
          <a:p>
            <a:pPr>
              <a:defRPr/>
            </a:pPr>
            <a:endParaRPr lang="tr-TR"/>
          </a:p>
        </p:txBody>
      </p:sp>
      <p:sp>
        <p:nvSpPr>
          <p:cNvPr id="9" name="17 Slayt Numarası Yer Tutucusu"/>
          <p:cNvSpPr>
            <a:spLocks noGrp="1"/>
          </p:cNvSpPr>
          <p:nvPr>
            <p:ph type="sldNum" sz="quarter" idx="12"/>
          </p:nvPr>
        </p:nvSpPr>
        <p:spPr/>
        <p:txBody>
          <a:bodyPr/>
          <a:lstStyle>
            <a:lvl1pPr>
              <a:defRPr/>
            </a:lvl1pPr>
          </a:lstStyle>
          <a:p>
            <a:pPr>
              <a:defRPr/>
            </a:pPr>
            <a:fld id="{0734E18C-C078-4418-9178-C58C49075D33}" type="slidenum">
              <a:rPr lang="tr-TR"/>
              <a:pPr>
                <a:defRPr/>
              </a:pPr>
              <a:t>‹#›</a:t>
            </a:fld>
            <a:endParaRPr lang="tr-TR"/>
          </a:p>
        </p:txBody>
      </p:sp>
    </p:spTree>
  </p:cSld>
  <p:clrMapOvr>
    <a:masterClrMapping/>
  </p:clrMapOvr>
  <p:transition spd="med">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tr-TR" smtClean="0"/>
              <a:t>Asıl başlık stili için tıklatın</a:t>
            </a:r>
            <a:endParaRPr lang="en-US"/>
          </a:p>
        </p:txBody>
      </p:sp>
      <p:sp>
        <p:nvSpPr>
          <p:cNvPr id="3" name="9 Veri Yer Tutucusu"/>
          <p:cNvSpPr>
            <a:spLocks noGrp="1"/>
          </p:cNvSpPr>
          <p:nvPr>
            <p:ph type="dt" sz="half" idx="10"/>
          </p:nvPr>
        </p:nvSpPr>
        <p:spPr/>
        <p:txBody>
          <a:bodyPr/>
          <a:lstStyle>
            <a:lvl1pPr>
              <a:defRPr/>
            </a:lvl1pPr>
          </a:lstStyle>
          <a:p>
            <a:pPr>
              <a:defRPr/>
            </a:pPr>
            <a:fld id="{7B0E0DDB-D2D9-4A08-A4D4-51DA87F502B4}" type="datetimeFigureOut">
              <a:rPr lang="tr-TR"/>
              <a:pPr>
                <a:defRPr/>
              </a:pPr>
              <a:t>3.12.2018</a:t>
            </a:fld>
            <a:endParaRPr lang="tr-TR"/>
          </a:p>
        </p:txBody>
      </p:sp>
      <p:sp>
        <p:nvSpPr>
          <p:cNvPr id="4" name="21 Altbilgi Yer Tutucusu"/>
          <p:cNvSpPr>
            <a:spLocks noGrp="1"/>
          </p:cNvSpPr>
          <p:nvPr>
            <p:ph type="ftr" sz="quarter" idx="11"/>
          </p:nvPr>
        </p:nvSpPr>
        <p:spPr/>
        <p:txBody>
          <a:bodyPr/>
          <a:lstStyle>
            <a:lvl1pPr>
              <a:defRPr/>
            </a:lvl1pPr>
          </a:lstStyle>
          <a:p>
            <a:pPr>
              <a:defRPr/>
            </a:pPr>
            <a:endParaRPr lang="tr-TR"/>
          </a:p>
        </p:txBody>
      </p:sp>
      <p:sp>
        <p:nvSpPr>
          <p:cNvPr id="5" name="17 Slayt Numarası Yer Tutucusu"/>
          <p:cNvSpPr>
            <a:spLocks noGrp="1"/>
          </p:cNvSpPr>
          <p:nvPr>
            <p:ph type="sldNum" sz="quarter" idx="12"/>
          </p:nvPr>
        </p:nvSpPr>
        <p:spPr/>
        <p:txBody>
          <a:bodyPr/>
          <a:lstStyle>
            <a:lvl1pPr>
              <a:defRPr/>
            </a:lvl1pPr>
          </a:lstStyle>
          <a:p>
            <a:pPr>
              <a:defRPr/>
            </a:pPr>
            <a:fld id="{E7A37E54-272E-469E-96AD-485494380470}" type="slidenum">
              <a:rPr lang="tr-TR"/>
              <a:pPr>
                <a:defRPr/>
              </a:pPr>
              <a:t>‹#›</a:t>
            </a:fld>
            <a:endParaRPr lang="tr-TR"/>
          </a:p>
        </p:txBody>
      </p:sp>
    </p:spTree>
  </p:cSld>
  <p:clrMapOvr>
    <a:masterClrMapping/>
  </p:clrMapOvr>
  <p:transition spd="med">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9 Veri Yer Tutucusu"/>
          <p:cNvSpPr>
            <a:spLocks noGrp="1"/>
          </p:cNvSpPr>
          <p:nvPr>
            <p:ph type="dt" sz="half" idx="10"/>
          </p:nvPr>
        </p:nvSpPr>
        <p:spPr/>
        <p:txBody>
          <a:bodyPr/>
          <a:lstStyle>
            <a:lvl1pPr>
              <a:defRPr/>
            </a:lvl1pPr>
          </a:lstStyle>
          <a:p>
            <a:pPr>
              <a:defRPr/>
            </a:pPr>
            <a:fld id="{242BC288-B1AC-4CFB-9873-8C5C2BE85BBE}" type="datetimeFigureOut">
              <a:rPr lang="tr-TR"/>
              <a:pPr>
                <a:defRPr/>
              </a:pPr>
              <a:t>3.12.2018</a:t>
            </a:fld>
            <a:endParaRPr lang="tr-TR"/>
          </a:p>
        </p:txBody>
      </p:sp>
      <p:sp>
        <p:nvSpPr>
          <p:cNvPr id="3" name="21 Altbilgi Yer Tutucusu"/>
          <p:cNvSpPr>
            <a:spLocks noGrp="1"/>
          </p:cNvSpPr>
          <p:nvPr>
            <p:ph type="ftr" sz="quarter" idx="11"/>
          </p:nvPr>
        </p:nvSpPr>
        <p:spPr/>
        <p:txBody>
          <a:bodyPr/>
          <a:lstStyle>
            <a:lvl1pPr>
              <a:defRPr/>
            </a:lvl1pPr>
          </a:lstStyle>
          <a:p>
            <a:pPr>
              <a:defRPr/>
            </a:pPr>
            <a:endParaRPr lang="tr-TR"/>
          </a:p>
        </p:txBody>
      </p:sp>
      <p:sp>
        <p:nvSpPr>
          <p:cNvPr id="4" name="17 Slayt Numarası Yer Tutucusu"/>
          <p:cNvSpPr>
            <a:spLocks noGrp="1"/>
          </p:cNvSpPr>
          <p:nvPr>
            <p:ph type="sldNum" sz="quarter" idx="12"/>
          </p:nvPr>
        </p:nvSpPr>
        <p:spPr/>
        <p:txBody>
          <a:bodyPr/>
          <a:lstStyle>
            <a:lvl1pPr>
              <a:defRPr/>
            </a:lvl1pPr>
          </a:lstStyle>
          <a:p>
            <a:pPr>
              <a:defRPr/>
            </a:pPr>
            <a:fld id="{DFA5513E-C807-4CBD-84DF-66FC6D17F273}" type="slidenum">
              <a:rPr lang="tr-TR"/>
              <a:pPr>
                <a:defRPr/>
              </a:pPr>
              <a:t>‹#›</a:t>
            </a:fld>
            <a:endParaRPr lang="tr-TR"/>
          </a:p>
        </p:txBody>
      </p:sp>
    </p:spTree>
  </p:cSld>
  <p:clrMapOvr>
    <a:masterClrMapping/>
  </p:clrMapOvr>
  <p:transition spd="med">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tr-TR" smtClean="0"/>
              <a:t>Asıl başlık stili için tıklatın</a:t>
            </a:r>
            <a:endParaRPr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9 Veri Yer Tutucusu"/>
          <p:cNvSpPr>
            <a:spLocks noGrp="1"/>
          </p:cNvSpPr>
          <p:nvPr>
            <p:ph type="dt" sz="half" idx="10"/>
          </p:nvPr>
        </p:nvSpPr>
        <p:spPr/>
        <p:txBody>
          <a:bodyPr/>
          <a:lstStyle>
            <a:lvl1pPr>
              <a:defRPr/>
            </a:lvl1pPr>
          </a:lstStyle>
          <a:p>
            <a:pPr>
              <a:defRPr/>
            </a:pPr>
            <a:fld id="{263F67E7-4E39-4BAC-A686-C4C4CD6D5DC8}" type="datetimeFigureOut">
              <a:rPr lang="tr-TR"/>
              <a:pPr>
                <a:defRPr/>
              </a:pPr>
              <a:t>3.12.2018</a:t>
            </a:fld>
            <a:endParaRPr lang="tr-TR"/>
          </a:p>
        </p:txBody>
      </p:sp>
      <p:sp>
        <p:nvSpPr>
          <p:cNvPr id="6" name="21 Altbilgi Yer Tutucusu"/>
          <p:cNvSpPr>
            <a:spLocks noGrp="1"/>
          </p:cNvSpPr>
          <p:nvPr>
            <p:ph type="ftr" sz="quarter" idx="11"/>
          </p:nvPr>
        </p:nvSpPr>
        <p:spPr/>
        <p:txBody>
          <a:bodyPr/>
          <a:lstStyle>
            <a:lvl1pPr>
              <a:defRPr/>
            </a:lvl1pPr>
          </a:lstStyle>
          <a:p>
            <a:pPr>
              <a:defRPr/>
            </a:pPr>
            <a:endParaRPr lang="tr-TR"/>
          </a:p>
        </p:txBody>
      </p:sp>
      <p:sp>
        <p:nvSpPr>
          <p:cNvPr id="7" name="17 Slayt Numarası Yer Tutucusu"/>
          <p:cNvSpPr>
            <a:spLocks noGrp="1"/>
          </p:cNvSpPr>
          <p:nvPr>
            <p:ph type="sldNum" sz="quarter" idx="12"/>
          </p:nvPr>
        </p:nvSpPr>
        <p:spPr/>
        <p:txBody>
          <a:bodyPr/>
          <a:lstStyle>
            <a:lvl1pPr>
              <a:defRPr/>
            </a:lvl1pPr>
          </a:lstStyle>
          <a:p>
            <a:pPr>
              <a:defRPr/>
            </a:pPr>
            <a:fld id="{A931CB78-30F9-4965-86EB-54B2A2BA103A}" type="slidenum">
              <a:rPr lang="tr-TR"/>
              <a:pPr>
                <a:defRPr/>
              </a:pPr>
              <a:t>‹#›</a:t>
            </a:fld>
            <a:endParaRPr lang="tr-TR"/>
          </a:p>
        </p:txBody>
      </p:sp>
    </p:spTree>
  </p:cSld>
  <p:clrMapOvr>
    <a:masterClrMapping/>
  </p:clrMapOvr>
  <p:transition spd="med">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5" name="4 Tek Köşesi Kesik ve Yuvarlatılmış Dikdörtgen"/>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5 Dik Üçgen"/>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6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7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1 Başlık"/>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tr-TR" smtClean="0"/>
              <a:t>Asıl başlık stili için tıklatın</a:t>
            </a:r>
            <a:endParaRPr lang="en-US"/>
          </a:p>
        </p:txBody>
      </p:sp>
      <p:sp>
        <p:nvSpPr>
          <p:cNvPr id="4" name="3 Metin Yer Tutucusu"/>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tr-TR" smtClean="0"/>
              <a:t>Asıl metin stillerini düzenlemek için tıklatın</a:t>
            </a: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tr-TR" noProof="0" smtClean="0"/>
              <a:t>Resim eklemek için simgeyi tıklatın</a:t>
            </a:r>
            <a:endParaRPr lang="en-US" noProof="0" dirty="0"/>
          </a:p>
        </p:txBody>
      </p:sp>
      <p:sp>
        <p:nvSpPr>
          <p:cNvPr id="9" name="4 Veri Yer Tutucusu"/>
          <p:cNvSpPr>
            <a:spLocks noGrp="1"/>
          </p:cNvSpPr>
          <p:nvPr>
            <p:ph type="dt" sz="half" idx="10"/>
          </p:nvPr>
        </p:nvSpPr>
        <p:spPr/>
        <p:txBody>
          <a:bodyPr/>
          <a:lstStyle>
            <a:lvl1pPr>
              <a:defRPr/>
            </a:lvl1pPr>
          </a:lstStyle>
          <a:p>
            <a:pPr>
              <a:defRPr/>
            </a:pPr>
            <a:fld id="{33A3C7BA-A09E-48A4-BB8F-B7127E485210}" type="datetimeFigureOut">
              <a:rPr lang="tr-TR"/>
              <a:pPr>
                <a:defRPr/>
              </a:pPr>
              <a:t>3.12.2018</a:t>
            </a:fld>
            <a:endParaRPr lang="tr-TR"/>
          </a:p>
        </p:txBody>
      </p:sp>
      <p:sp>
        <p:nvSpPr>
          <p:cNvPr id="10" name="5 Altbilgi Yer Tutucusu"/>
          <p:cNvSpPr>
            <a:spLocks noGrp="1"/>
          </p:cNvSpPr>
          <p:nvPr>
            <p:ph type="ftr" sz="quarter" idx="11"/>
          </p:nvPr>
        </p:nvSpPr>
        <p:spPr/>
        <p:txBody>
          <a:bodyPr/>
          <a:lstStyle>
            <a:lvl1pPr>
              <a:defRPr/>
            </a:lvl1pPr>
          </a:lstStyle>
          <a:p>
            <a:pPr>
              <a:defRPr/>
            </a:pPr>
            <a:endParaRPr lang="tr-TR"/>
          </a:p>
        </p:txBody>
      </p:sp>
      <p:sp>
        <p:nvSpPr>
          <p:cNvPr id="11" name="6 Slayt Numarası Yer Tutucusu"/>
          <p:cNvSpPr>
            <a:spLocks noGrp="1"/>
          </p:cNvSpPr>
          <p:nvPr>
            <p:ph type="sldNum" sz="quarter" idx="12"/>
          </p:nvPr>
        </p:nvSpPr>
        <p:spPr>
          <a:xfrm>
            <a:off x="8077200" y="6356350"/>
            <a:ext cx="609600" cy="365125"/>
          </a:xfrm>
        </p:spPr>
        <p:txBody>
          <a:bodyPr/>
          <a:lstStyle>
            <a:lvl1pPr>
              <a:defRPr/>
            </a:lvl1pPr>
          </a:lstStyle>
          <a:p>
            <a:pPr>
              <a:defRPr/>
            </a:pPr>
            <a:fld id="{EE8892CD-C9DD-46DE-910B-9F21E3BC2015}" type="slidenum">
              <a:rPr lang="tr-TR"/>
              <a:pPr>
                <a:defRPr/>
              </a:pPr>
              <a:t>‹#›</a:t>
            </a:fld>
            <a:endParaRPr lang="tr-TR"/>
          </a:p>
        </p:txBody>
      </p:sp>
    </p:spTree>
  </p:cSld>
  <p:clrMapOvr>
    <a:masterClrMapping/>
  </p:clrMapOvr>
  <p:transition spd="med">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6 Serbest Form"/>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7 Serbest Form"/>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1028" name="8 Başlık Yer Tutucusu"/>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tr-TR" smtClean="0"/>
              <a:t>Asıl başlık stili için tıklatın</a:t>
            </a:r>
            <a:endParaRPr lang="en-US" smtClean="0"/>
          </a:p>
        </p:txBody>
      </p:sp>
      <p:sp>
        <p:nvSpPr>
          <p:cNvPr id="1029" name="29 Metin Yer Tutucusu"/>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CD0BE7FE-5CF2-44C5-8CE5-8949CC5C613A}" type="datetimeFigureOut">
              <a:rPr lang="tr-TR"/>
              <a:pPr>
                <a:defRPr/>
              </a:pPr>
              <a:t>3.12.2018</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483696D1-C1D2-4F67-A585-6950FDA6AE54}" type="slidenum">
              <a:rPr lang="tr-TR"/>
              <a:pPr>
                <a:defRPr/>
              </a:pPr>
              <a:t>‹#›</a:t>
            </a:fld>
            <a:endParaRPr lang="tr-TR"/>
          </a:p>
        </p:txBody>
      </p:sp>
      <p:grpSp>
        <p:nvGrpSpPr>
          <p:cNvPr id="1033" name="1 Grup"/>
          <p:cNvGrpSpPr>
            <a:grpSpLocks/>
          </p:cNvGrpSpPr>
          <p:nvPr/>
        </p:nvGrpSpPr>
        <p:grpSpPr bwMode="auto">
          <a:xfrm>
            <a:off x="-19050" y="203200"/>
            <a:ext cx="9180513" cy="647700"/>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7" r:id="rId9"/>
    <p:sldLayoutId id="2147483985" r:id="rId10"/>
    <p:sldLayoutId id="2147483986" r:id="rId11"/>
  </p:sldLayoutIdLst>
  <p:transition spd="med">
    <p:split orient="vert"/>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36512" y="1143000"/>
            <a:ext cx="9144000" cy="5715000"/>
          </a:xfrm>
          <a:prstGeom prst="rect">
            <a:avLst/>
          </a:prstGeom>
        </p:spPr>
      </p:pic>
    </p:spTree>
    <p:extLst>
      <p:ext uri="{BB962C8B-B14F-4D97-AF65-F5344CB8AC3E}">
        <p14:creationId xmlns:p14="http://schemas.microsoft.com/office/powerpoint/2010/main" val="1167941893"/>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714348" y="1428736"/>
            <a:ext cx="7858180" cy="424731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indent="449263" algn="just"/>
            <a:r>
              <a:rPr lang="tr-TR" b="1" dirty="0" err="1">
                <a:solidFill>
                  <a:srgbClr val="C00000"/>
                </a:solidFill>
                <a:latin typeface="Arial" pitchFamily="34" charset="0"/>
                <a:ea typeface="Times New Roman" pitchFamily="18" charset="0"/>
                <a:cs typeface="Arial" pitchFamily="34" charset="0"/>
              </a:rPr>
              <a:t>Yüzeyaltı</a:t>
            </a:r>
            <a:r>
              <a:rPr lang="tr-TR" b="1" dirty="0">
                <a:solidFill>
                  <a:srgbClr val="C00000"/>
                </a:solidFill>
                <a:latin typeface="Arial" pitchFamily="34" charset="0"/>
                <a:ea typeface="Times New Roman" pitchFamily="18" charset="0"/>
                <a:cs typeface="Arial" pitchFamily="34" charset="0"/>
              </a:rPr>
              <a:t> Drenajı (Kapalı Drenaj)</a:t>
            </a:r>
          </a:p>
          <a:p>
            <a:pPr indent="449263" algn="just"/>
            <a:endParaRPr lang="tr-TR" dirty="0">
              <a:latin typeface="Arial" pitchFamily="34" charset="0"/>
              <a:ea typeface="Times New Roman" pitchFamily="18" charset="0"/>
              <a:cs typeface="Arial" pitchFamily="34" charset="0"/>
            </a:endParaRPr>
          </a:p>
          <a:p>
            <a:pPr indent="449263" algn="just" eaLnBrk="0" hangingPunct="0"/>
            <a:r>
              <a:rPr lang="tr-TR" dirty="0">
                <a:latin typeface="Arial" pitchFamily="34" charset="0"/>
                <a:ea typeface="Times New Roman" pitchFamily="18" charset="0"/>
                <a:cs typeface="Arial" pitchFamily="34" charset="0"/>
              </a:rPr>
              <a:t>Özellikle doğal drenajı zayıf, ağır topraklarda yüzey drenajına ek olarak </a:t>
            </a:r>
            <a:r>
              <a:rPr lang="tr-TR" dirty="0" err="1">
                <a:latin typeface="Arial" pitchFamily="34" charset="0"/>
                <a:ea typeface="Times New Roman" pitchFamily="18" charset="0"/>
                <a:cs typeface="Arial" pitchFamily="34" charset="0"/>
              </a:rPr>
              <a:t>yüzeyaltı</a:t>
            </a:r>
            <a:r>
              <a:rPr lang="tr-TR" dirty="0">
                <a:latin typeface="Arial" pitchFamily="34" charset="0"/>
                <a:ea typeface="Times New Roman" pitchFamily="18" charset="0"/>
                <a:cs typeface="Arial" pitchFamily="34" charset="0"/>
              </a:rPr>
              <a:t> drenajına ihtiyaç duyulur. Yıllık yağış miktarı, sulama şekli, toprak bünyesi ve kullanım amacına göre çok değişik </a:t>
            </a:r>
            <a:r>
              <a:rPr lang="tr-TR" dirty="0" err="1">
                <a:latin typeface="Arial" pitchFamily="34" charset="0"/>
                <a:ea typeface="Times New Roman" pitchFamily="18" charset="0"/>
                <a:cs typeface="Arial" pitchFamily="34" charset="0"/>
              </a:rPr>
              <a:t>yüzeyaltı</a:t>
            </a:r>
            <a:r>
              <a:rPr lang="tr-TR" dirty="0">
                <a:latin typeface="Arial" pitchFamily="34" charset="0"/>
                <a:ea typeface="Times New Roman" pitchFamily="18" charset="0"/>
                <a:cs typeface="Arial" pitchFamily="34" charset="0"/>
              </a:rPr>
              <a:t> drenaj sistemleri yapılabilir. </a:t>
            </a:r>
          </a:p>
          <a:p>
            <a:pPr indent="449263" algn="just" eaLnBrk="0" hangingPunct="0"/>
            <a:endParaRPr lang="tr-TR" dirty="0">
              <a:latin typeface="Arial" pitchFamily="34" charset="0"/>
              <a:ea typeface="Times New Roman" pitchFamily="18" charset="0"/>
              <a:cs typeface="Arial" pitchFamily="34" charset="0"/>
            </a:endParaRPr>
          </a:p>
          <a:p>
            <a:pPr indent="449263" algn="just" eaLnBrk="0" hangingPunct="0"/>
            <a:r>
              <a:rPr lang="tr-TR" b="1" u="sng" dirty="0" smtClean="0">
                <a:solidFill>
                  <a:srgbClr val="C00000"/>
                </a:solidFill>
                <a:latin typeface="Arial" pitchFamily="34" charset="0"/>
                <a:ea typeface="Times New Roman" pitchFamily="18" charset="0"/>
                <a:cs typeface="Arial" pitchFamily="34" charset="0"/>
              </a:rPr>
              <a:t>Ağır </a:t>
            </a:r>
            <a:r>
              <a:rPr lang="tr-TR" b="1" u="sng" dirty="0">
                <a:solidFill>
                  <a:srgbClr val="C00000"/>
                </a:solidFill>
                <a:latin typeface="Arial" pitchFamily="34" charset="0"/>
                <a:ea typeface="Times New Roman" pitchFamily="18" charset="0"/>
                <a:cs typeface="Arial" pitchFamily="34" charset="0"/>
              </a:rPr>
              <a:t>topraklara sahip geniş park alanlarında</a:t>
            </a:r>
            <a:r>
              <a:rPr lang="tr-TR" b="1" dirty="0">
                <a:solidFill>
                  <a:srgbClr val="C00000"/>
                </a:solidFill>
                <a:latin typeface="Arial" pitchFamily="34" charset="0"/>
                <a:ea typeface="Times New Roman" pitchFamily="18" charset="0"/>
                <a:cs typeface="Arial" pitchFamily="34" charset="0"/>
              </a:rPr>
              <a:t> </a:t>
            </a:r>
            <a:endParaRPr lang="tr-TR" b="1" dirty="0" smtClean="0">
              <a:solidFill>
                <a:srgbClr val="C00000"/>
              </a:solidFill>
              <a:latin typeface="Arial" pitchFamily="34" charset="0"/>
              <a:ea typeface="Times New Roman" pitchFamily="18" charset="0"/>
              <a:cs typeface="Arial" pitchFamily="34" charset="0"/>
            </a:endParaRPr>
          </a:p>
          <a:p>
            <a:pPr indent="449263" algn="just" eaLnBrk="0" hangingPunct="0"/>
            <a:r>
              <a:rPr lang="tr-TR" b="1" dirty="0" smtClean="0">
                <a:solidFill>
                  <a:srgbClr val="C00000"/>
                </a:solidFill>
                <a:latin typeface="Arial" pitchFamily="34" charset="0"/>
                <a:ea typeface="Times New Roman" pitchFamily="18" charset="0"/>
                <a:cs typeface="Arial" pitchFamily="34" charset="0"/>
              </a:rPr>
              <a:t>10-50 </a:t>
            </a:r>
            <a:r>
              <a:rPr lang="tr-TR" b="1" dirty="0">
                <a:solidFill>
                  <a:srgbClr val="C00000"/>
                </a:solidFill>
                <a:latin typeface="Arial" pitchFamily="34" charset="0"/>
                <a:ea typeface="Times New Roman" pitchFamily="18" charset="0"/>
                <a:cs typeface="Arial" pitchFamily="34" charset="0"/>
              </a:rPr>
              <a:t>cm genişliğinde </a:t>
            </a:r>
            <a:endParaRPr lang="tr-TR" b="1" dirty="0" smtClean="0">
              <a:solidFill>
                <a:srgbClr val="C00000"/>
              </a:solidFill>
              <a:latin typeface="Arial" pitchFamily="34" charset="0"/>
              <a:ea typeface="Times New Roman" pitchFamily="18" charset="0"/>
              <a:cs typeface="Arial" pitchFamily="34" charset="0"/>
            </a:endParaRPr>
          </a:p>
          <a:p>
            <a:pPr indent="449263" algn="just" eaLnBrk="0" hangingPunct="0"/>
            <a:r>
              <a:rPr lang="tr-TR" b="1" dirty="0" smtClean="0">
                <a:solidFill>
                  <a:srgbClr val="C00000"/>
                </a:solidFill>
                <a:latin typeface="Arial" pitchFamily="34" charset="0"/>
                <a:ea typeface="Times New Roman" pitchFamily="18" charset="0"/>
                <a:cs typeface="Arial" pitchFamily="34" charset="0"/>
              </a:rPr>
              <a:t>50-100 </a:t>
            </a:r>
            <a:r>
              <a:rPr lang="tr-TR" b="1" dirty="0">
                <a:solidFill>
                  <a:srgbClr val="C00000"/>
                </a:solidFill>
                <a:latin typeface="Arial" pitchFamily="34" charset="0"/>
                <a:ea typeface="Times New Roman" pitchFamily="18" charset="0"/>
                <a:cs typeface="Arial" pitchFamily="34" charset="0"/>
              </a:rPr>
              <a:t>cm derinliğinde açılan hendeklere </a:t>
            </a:r>
            <a:endParaRPr lang="tr-TR" b="1" dirty="0" smtClean="0">
              <a:solidFill>
                <a:srgbClr val="C00000"/>
              </a:solidFill>
              <a:latin typeface="Arial" pitchFamily="34" charset="0"/>
              <a:ea typeface="Times New Roman" pitchFamily="18" charset="0"/>
              <a:cs typeface="Arial" pitchFamily="34" charset="0"/>
            </a:endParaRPr>
          </a:p>
          <a:p>
            <a:pPr indent="449263" algn="just" eaLnBrk="0" hangingPunct="0"/>
            <a:r>
              <a:rPr lang="tr-TR" b="1" dirty="0" smtClean="0">
                <a:solidFill>
                  <a:srgbClr val="C00000"/>
                </a:solidFill>
                <a:latin typeface="Arial" pitchFamily="34" charset="0"/>
                <a:ea typeface="Times New Roman" pitchFamily="18" charset="0"/>
                <a:cs typeface="Arial" pitchFamily="34" charset="0"/>
              </a:rPr>
              <a:t>iri </a:t>
            </a:r>
            <a:r>
              <a:rPr lang="tr-TR" b="1" dirty="0">
                <a:solidFill>
                  <a:srgbClr val="C00000"/>
                </a:solidFill>
                <a:latin typeface="Arial" pitchFamily="34" charset="0"/>
                <a:ea typeface="Times New Roman" pitchFamily="18" charset="0"/>
                <a:cs typeface="Arial" pitchFamily="34" charset="0"/>
              </a:rPr>
              <a:t>çakıl veya kırılmış taş doldurularak basit bir drenaj oluşturulur.</a:t>
            </a:r>
            <a:r>
              <a:rPr lang="tr-TR" dirty="0">
                <a:solidFill>
                  <a:srgbClr val="C00000"/>
                </a:solidFill>
                <a:latin typeface="Arial" pitchFamily="34" charset="0"/>
                <a:ea typeface="Times New Roman" pitchFamily="18" charset="0"/>
                <a:cs typeface="Arial" pitchFamily="34" charset="0"/>
              </a:rPr>
              <a:t> </a:t>
            </a:r>
            <a:endParaRPr lang="tr-TR" dirty="0" smtClean="0">
              <a:solidFill>
                <a:srgbClr val="C00000"/>
              </a:solidFill>
              <a:latin typeface="Arial" pitchFamily="34" charset="0"/>
              <a:ea typeface="Times New Roman" pitchFamily="18" charset="0"/>
              <a:cs typeface="Arial" pitchFamily="34" charset="0"/>
            </a:endParaRPr>
          </a:p>
          <a:p>
            <a:pPr indent="449263" algn="just" eaLnBrk="0" hangingPunct="0"/>
            <a:endParaRPr lang="tr-TR" dirty="0" smtClean="0">
              <a:solidFill>
                <a:srgbClr val="C00000"/>
              </a:solidFill>
              <a:latin typeface="Arial" pitchFamily="34" charset="0"/>
              <a:ea typeface="Times New Roman" pitchFamily="18" charset="0"/>
              <a:cs typeface="Arial" pitchFamily="34" charset="0"/>
            </a:endParaRPr>
          </a:p>
          <a:p>
            <a:pPr indent="449263" algn="just" eaLnBrk="0" hangingPunct="0"/>
            <a:r>
              <a:rPr lang="tr-TR" dirty="0" smtClean="0">
                <a:latin typeface="Arial" pitchFamily="34" charset="0"/>
                <a:ea typeface="Times New Roman" pitchFamily="18" charset="0"/>
                <a:cs typeface="Arial" pitchFamily="34" charset="0"/>
              </a:rPr>
              <a:t>Bu </a:t>
            </a:r>
            <a:r>
              <a:rPr lang="tr-TR" dirty="0">
                <a:latin typeface="Arial" pitchFamily="34" charset="0"/>
                <a:ea typeface="Times New Roman" pitchFamily="18" charset="0"/>
                <a:cs typeface="Arial" pitchFamily="34" charset="0"/>
              </a:rPr>
              <a:t>hendek drenaj sistemi ile şiddetli yağışlar kolayca toprak altına indiği gibi taban suyu seviyesi belirli bir düzeyde tutulur. Kolay bir sistem olmakla birlikte yaygın olarak kullanılmaz. </a:t>
            </a:r>
          </a:p>
        </p:txBody>
      </p:sp>
    </p:spTree>
  </p:cSld>
  <p:clrMapOvr>
    <a:masterClrMapping/>
  </p:clrMapOvr>
  <p:transition spd="med">
    <p:split orient="ver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785786" y="1643050"/>
            <a:ext cx="7643812" cy="147732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spAutoFit/>
          </a:bodyPr>
          <a:lstStyle/>
          <a:p>
            <a:pPr indent="449263" algn="just" eaLnBrk="0" hangingPunct="0"/>
            <a:r>
              <a:rPr lang="tr-TR" u="sng" dirty="0" smtClean="0">
                <a:latin typeface="Arial" pitchFamily="34" charset="0"/>
                <a:cs typeface="Arial" pitchFamily="34" charset="0"/>
              </a:rPr>
              <a:t>Sonbahar </a:t>
            </a:r>
            <a:r>
              <a:rPr lang="tr-TR" u="sng" dirty="0">
                <a:latin typeface="Arial" pitchFamily="34" charset="0"/>
                <a:cs typeface="Arial" pitchFamily="34" charset="0"/>
              </a:rPr>
              <a:t>ekimlerinde sorun, çıkan fidelerin kışın soğuklardan zarar görme olasılığıdır</a:t>
            </a:r>
            <a:r>
              <a:rPr lang="tr-TR" dirty="0">
                <a:latin typeface="Arial" pitchFamily="34" charset="0"/>
                <a:cs typeface="Arial" pitchFamily="34" charset="0"/>
              </a:rPr>
              <a:t>. </a:t>
            </a:r>
            <a:r>
              <a:rPr lang="tr-TR" dirty="0">
                <a:solidFill>
                  <a:srgbClr val="FF0000"/>
                </a:solidFill>
                <a:latin typeface="Arial" pitchFamily="34" charset="0"/>
                <a:cs typeface="Arial" pitchFamily="34" charset="0"/>
              </a:rPr>
              <a:t>Fidelerin, kış aylarında soğuktan zarar görmelerini önlemek amacı ile </a:t>
            </a:r>
            <a:r>
              <a:rPr lang="tr-TR" dirty="0" smtClean="0">
                <a:solidFill>
                  <a:srgbClr val="FF0000"/>
                </a:solidFill>
                <a:latin typeface="Arial" pitchFamily="34" charset="0"/>
                <a:cs typeface="Arial" pitchFamily="34" charset="0"/>
              </a:rPr>
              <a:t>ekimler</a:t>
            </a:r>
          </a:p>
          <a:p>
            <a:pPr indent="449263" algn="just" eaLnBrk="0" hangingPunct="0"/>
            <a:r>
              <a:rPr lang="tr-TR" dirty="0" smtClean="0">
                <a:solidFill>
                  <a:srgbClr val="FF0000"/>
                </a:solidFill>
                <a:latin typeface="Arial" pitchFamily="34" charset="0"/>
                <a:cs typeface="Arial" pitchFamily="34" charset="0"/>
              </a:rPr>
              <a:t>iç </a:t>
            </a:r>
            <a:r>
              <a:rPr lang="tr-TR" dirty="0">
                <a:solidFill>
                  <a:srgbClr val="FF0000"/>
                </a:solidFill>
                <a:latin typeface="Arial" pitchFamily="34" charset="0"/>
                <a:cs typeface="Arial" pitchFamily="34" charset="0"/>
              </a:rPr>
              <a:t>bölgelerimizde Ağustos sonu-Eylül başı döneminde, </a:t>
            </a:r>
            <a:endParaRPr lang="tr-TR" dirty="0" smtClean="0">
              <a:solidFill>
                <a:srgbClr val="FF0000"/>
              </a:solidFill>
              <a:latin typeface="Arial" pitchFamily="34" charset="0"/>
              <a:cs typeface="Arial" pitchFamily="34" charset="0"/>
            </a:endParaRPr>
          </a:p>
          <a:p>
            <a:pPr indent="449263" algn="just" eaLnBrk="0" hangingPunct="0"/>
            <a:r>
              <a:rPr lang="tr-TR" dirty="0" smtClean="0">
                <a:solidFill>
                  <a:srgbClr val="FF0000"/>
                </a:solidFill>
                <a:latin typeface="Arial" pitchFamily="34" charset="0"/>
                <a:cs typeface="Arial" pitchFamily="34" charset="0"/>
              </a:rPr>
              <a:t>kıyı </a:t>
            </a:r>
            <a:r>
              <a:rPr lang="tr-TR" dirty="0">
                <a:solidFill>
                  <a:srgbClr val="FF0000"/>
                </a:solidFill>
                <a:latin typeface="Arial" pitchFamily="34" charset="0"/>
                <a:cs typeface="Arial" pitchFamily="34" charset="0"/>
              </a:rPr>
              <a:t>bölgelerimizde Eylül-Ekim ayları içerisinde tamamlanmalıdır. </a:t>
            </a:r>
            <a:endParaRPr lang="tr-TR" dirty="0" smtClean="0">
              <a:latin typeface="Arial" pitchFamily="34" charset="0"/>
              <a:cs typeface="Arial" pitchFamily="34" charset="0"/>
            </a:endParaRPr>
          </a:p>
        </p:txBody>
      </p:sp>
    </p:spTree>
  </p:cSld>
  <p:clrMapOvr>
    <a:masterClrMapping/>
  </p:clrMapOvr>
  <p:transition spd="med">
    <p:split orient="vert"/>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1 Dikdörtgen"/>
          <p:cNvSpPr/>
          <p:nvPr/>
        </p:nvSpPr>
        <p:spPr>
          <a:xfrm>
            <a:off x="857224" y="1859340"/>
            <a:ext cx="7572428" cy="2585323"/>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indent="449263" algn="just" eaLnBrk="0" hangingPunct="0"/>
            <a:r>
              <a:rPr lang="tr-TR" dirty="0" smtClean="0">
                <a:solidFill>
                  <a:schemeClr val="bg1"/>
                </a:solidFill>
                <a:latin typeface="Arial" pitchFamily="34" charset="0"/>
                <a:cs typeface="Arial" pitchFamily="34" charset="0"/>
              </a:rPr>
              <a:t>Bermuda çimi veya Uganda çimi gibi sıcak mevsim türlerinin tohumları minimum 12°</a:t>
            </a:r>
            <a:r>
              <a:rPr lang="tr-TR" dirty="0" err="1" smtClean="0">
                <a:solidFill>
                  <a:schemeClr val="bg1"/>
                </a:solidFill>
                <a:latin typeface="Arial" pitchFamily="34" charset="0"/>
                <a:cs typeface="Arial" pitchFamily="34" charset="0"/>
              </a:rPr>
              <a:t>C'de</a:t>
            </a:r>
            <a:r>
              <a:rPr lang="tr-TR" dirty="0" smtClean="0">
                <a:solidFill>
                  <a:schemeClr val="bg1"/>
                </a:solidFill>
                <a:latin typeface="Arial" pitchFamily="34" charset="0"/>
                <a:cs typeface="Arial" pitchFamily="34" charset="0"/>
              </a:rPr>
              <a:t> çimlenmeye başlar. Optimum çimlenme oranına ise 25-30°</a:t>
            </a:r>
            <a:r>
              <a:rPr lang="tr-TR" dirty="0" err="1" smtClean="0">
                <a:solidFill>
                  <a:schemeClr val="bg1"/>
                </a:solidFill>
                <a:latin typeface="Arial" pitchFamily="34" charset="0"/>
                <a:cs typeface="Arial" pitchFamily="34" charset="0"/>
              </a:rPr>
              <a:t>C'de</a:t>
            </a:r>
            <a:r>
              <a:rPr lang="tr-TR" dirty="0" smtClean="0">
                <a:solidFill>
                  <a:schemeClr val="bg1"/>
                </a:solidFill>
                <a:latin typeface="Arial" pitchFamily="34" charset="0"/>
                <a:cs typeface="Arial" pitchFamily="34" charset="0"/>
              </a:rPr>
              <a:t> ulaşır. Bu nedenle </a:t>
            </a:r>
            <a:r>
              <a:rPr lang="tr-TR" i="1" dirty="0" smtClean="0">
                <a:solidFill>
                  <a:schemeClr val="bg1"/>
                </a:solidFill>
                <a:latin typeface="Arial" pitchFamily="34" charset="0"/>
                <a:cs typeface="Arial" pitchFamily="34" charset="0"/>
              </a:rPr>
              <a:t>Cynodon</a:t>
            </a:r>
            <a:r>
              <a:rPr lang="tr-TR" dirty="0" smtClean="0">
                <a:solidFill>
                  <a:schemeClr val="bg1"/>
                </a:solidFill>
                <a:latin typeface="Arial" pitchFamily="34" charset="0"/>
                <a:cs typeface="Arial" pitchFamily="34" charset="0"/>
              </a:rPr>
              <a:t> türleri gibi sıcak mevsim çim bitkileri </a:t>
            </a:r>
            <a:r>
              <a:rPr lang="tr-TR" u="sng" dirty="0" smtClean="0">
                <a:solidFill>
                  <a:schemeClr val="bg1"/>
                </a:solidFill>
                <a:latin typeface="Arial" pitchFamily="34" charset="0"/>
                <a:cs typeface="Arial" pitchFamily="34" charset="0"/>
              </a:rPr>
              <a:t>toprak sıcaklığının en az 15°</a:t>
            </a:r>
            <a:r>
              <a:rPr lang="tr-TR" u="sng" dirty="0" err="1" smtClean="0">
                <a:solidFill>
                  <a:schemeClr val="bg1"/>
                </a:solidFill>
                <a:latin typeface="Arial" pitchFamily="34" charset="0"/>
                <a:cs typeface="Arial" pitchFamily="34" charset="0"/>
              </a:rPr>
              <a:t>C'ye</a:t>
            </a:r>
            <a:r>
              <a:rPr lang="tr-TR" dirty="0" smtClean="0">
                <a:solidFill>
                  <a:schemeClr val="bg1"/>
                </a:solidFill>
                <a:latin typeface="Arial" pitchFamily="34" charset="0"/>
                <a:cs typeface="Arial" pitchFamily="34" charset="0"/>
              </a:rPr>
              <a:t> ulaştığı devreden sonra ekime başlanır. </a:t>
            </a:r>
          </a:p>
          <a:p>
            <a:pPr indent="449263" algn="just" eaLnBrk="0" hangingPunct="0"/>
            <a:endParaRPr lang="tr-TR" dirty="0" smtClean="0">
              <a:solidFill>
                <a:schemeClr val="bg1"/>
              </a:solidFill>
              <a:latin typeface="Arial" pitchFamily="34" charset="0"/>
              <a:cs typeface="Arial" pitchFamily="34" charset="0"/>
            </a:endParaRPr>
          </a:p>
          <a:p>
            <a:pPr indent="449263" algn="just" eaLnBrk="0" hangingPunct="0"/>
            <a:r>
              <a:rPr lang="tr-TR" dirty="0" smtClean="0">
                <a:solidFill>
                  <a:schemeClr val="bg1"/>
                </a:solidFill>
                <a:latin typeface="Arial" pitchFamily="34" charset="0"/>
                <a:cs typeface="Arial" pitchFamily="34" charset="0"/>
              </a:rPr>
              <a:t>Akdeniz’de Mayıs, </a:t>
            </a:r>
          </a:p>
          <a:p>
            <a:pPr indent="449263" algn="just" eaLnBrk="0" hangingPunct="0"/>
            <a:r>
              <a:rPr lang="tr-TR" dirty="0" smtClean="0">
                <a:solidFill>
                  <a:schemeClr val="bg1"/>
                </a:solidFill>
                <a:latin typeface="Arial" pitchFamily="34" charset="0"/>
                <a:cs typeface="Arial" pitchFamily="34" charset="0"/>
              </a:rPr>
              <a:t>Ege’de Mayıs-Haziran aylarında başlayarak yaz ayları içerisinde ekim yapılır.</a:t>
            </a:r>
            <a:endParaRPr lang="tr-TR" dirty="0">
              <a:solidFill>
                <a:schemeClr val="bg1"/>
              </a:solidFill>
              <a:latin typeface="Arial" pitchFamily="34" charset="0"/>
              <a:cs typeface="Arial" pitchFamily="34" charset="0"/>
            </a:endParaRPr>
          </a:p>
        </p:txBody>
      </p:sp>
    </p:spTree>
  </p:cSld>
  <p:clrMapOvr>
    <a:masterClrMapping/>
  </p:clrMapOvr>
  <p:transition spd="med">
    <p:split orient="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 Resim" descr="phalaris arundinacea-reedcanaryseeda.jpg"/>
          <p:cNvPicPr>
            <a:picLocks noChangeAspect="1"/>
          </p:cNvPicPr>
          <p:nvPr/>
        </p:nvPicPr>
        <p:blipFill>
          <a:blip r:embed="rId2"/>
          <a:srcRect/>
          <a:stretch>
            <a:fillRect/>
          </a:stretch>
        </p:blipFill>
        <p:spPr bwMode="auto">
          <a:xfrm>
            <a:off x="5072066" y="4071942"/>
            <a:ext cx="3571875" cy="2381250"/>
          </a:xfrm>
          <a:prstGeom prst="rect">
            <a:avLst/>
          </a:prstGeom>
          <a:noFill/>
          <a:ln w="9525">
            <a:noFill/>
            <a:miter lim="800000"/>
            <a:headEnd/>
            <a:tailEnd/>
          </a:ln>
        </p:spPr>
      </p:pic>
      <p:pic>
        <p:nvPicPr>
          <p:cNvPr id="6" name="4 Resim" descr="tallfescue%20seeda.jpg"/>
          <p:cNvPicPr>
            <a:picLocks noChangeAspect="1"/>
          </p:cNvPicPr>
          <p:nvPr/>
        </p:nvPicPr>
        <p:blipFill>
          <a:blip r:embed="rId3"/>
          <a:srcRect/>
          <a:stretch>
            <a:fillRect/>
          </a:stretch>
        </p:blipFill>
        <p:spPr bwMode="auto">
          <a:xfrm>
            <a:off x="714348" y="4071942"/>
            <a:ext cx="3571875" cy="2381250"/>
          </a:xfrm>
          <a:prstGeom prst="rect">
            <a:avLst/>
          </a:prstGeom>
          <a:noFill/>
          <a:ln w="9525">
            <a:noFill/>
            <a:miter lim="800000"/>
            <a:headEnd/>
            <a:tailEnd/>
          </a:ln>
        </p:spPr>
      </p:pic>
      <p:sp>
        <p:nvSpPr>
          <p:cNvPr id="63490" name="Rectangle 1"/>
          <p:cNvSpPr>
            <a:spLocks noChangeArrowheads="1"/>
          </p:cNvSpPr>
          <p:nvPr/>
        </p:nvSpPr>
        <p:spPr bwMode="auto">
          <a:xfrm>
            <a:off x="785839" y="616091"/>
            <a:ext cx="7572375" cy="3170099"/>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spAutoFit/>
          </a:bodyPr>
          <a:lstStyle/>
          <a:p>
            <a:pPr indent="449263" algn="just" eaLnBrk="0" hangingPunct="0"/>
            <a:r>
              <a:rPr lang="tr-TR" sz="2000" b="1" dirty="0">
                <a:solidFill>
                  <a:srgbClr val="FFFF00"/>
                </a:solidFill>
                <a:latin typeface="Arial" pitchFamily="34" charset="0"/>
                <a:cs typeface="Arial" pitchFamily="34" charset="0"/>
              </a:rPr>
              <a:t>Ekim Derinliği</a:t>
            </a:r>
          </a:p>
          <a:p>
            <a:pPr indent="449263" algn="just" eaLnBrk="0" hangingPunct="0"/>
            <a:endParaRPr lang="tr-TR" sz="2000" dirty="0">
              <a:latin typeface="Arial" pitchFamily="34" charset="0"/>
              <a:cs typeface="Arial" pitchFamily="34" charset="0"/>
            </a:endParaRPr>
          </a:p>
          <a:p>
            <a:pPr indent="449263" algn="just" eaLnBrk="0" hangingPunct="0"/>
            <a:r>
              <a:rPr lang="tr-TR" sz="2000" dirty="0" smtClean="0">
                <a:latin typeface="Arial" pitchFamily="34" charset="0"/>
                <a:cs typeface="Arial" pitchFamily="34" charset="0"/>
              </a:rPr>
              <a:t>Tohum </a:t>
            </a:r>
            <a:r>
              <a:rPr lang="tr-TR" sz="2000" dirty="0">
                <a:latin typeface="Arial" pitchFamily="34" charset="0"/>
                <a:cs typeface="Arial" pitchFamily="34" charset="0"/>
              </a:rPr>
              <a:t>iriliği ile yakından ilişkilidir. Küçük tohumlar </a:t>
            </a:r>
            <a:r>
              <a:rPr lang="tr-TR" sz="2000" dirty="0" err="1">
                <a:latin typeface="Arial" pitchFamily="34" charset="0"/>
                <a:cs typeface="Arial" pitchFamily="34" charset="0"/>
              </a:rPr>
              <a:t>yüzlek</a:t>
            </a:r>
            <a:r>
              <a:rPr lang="tr-TR" sz="2000" dirty="0">
                <a:latin typeface="Arial" pitchFamily="34" charset="0"/>
                <a:cs typeface="Arial" pitchFamily="34" charset="0"/>
              </a:rPr>
              <a:t>, iri tohumlar derinlere </a:t>
            </a:r>
            <a:r>
              <a:rPr lang="tr-TR" sz="2000" dirty="0" smtClean="0">
                <a:latin typeface="Arial" pitchFamily="34" charset="0"/>
                <a:cs typeface="Arial" pitchFamily="34" charset="0"/>
              </a:rPr>
              <a:t>ekilir</a:t>
            </a:r>
            <a:r>
              <a:rPr lang="tr-TR" sz="2000" dirty="0">
                <a:latin typeface="Arial" pitchFamily="34" charset="0"/>
                <a:cs typeface="Arial" pitchFamily="34" charset="0"/>
              </a:rPr>
              <a:t>. </a:t>
            </a:r>
            <a:endParaRPr lang="tr-TR" sz="2000" dirty="0" smtClean="0">
              <a:latin typeface="Arial" pitchFamily="34" charset="0"/>
              <a:cs typeface="Arial" pitchFamily="34" charset="0"/>
            </a:endParaRPr>
          </a:p>
          <a:p>
            <a:pPr indent="449263" algn="just" eaLnBrk="0" hangingPunct="0"/>
            <a:r>
              <a:rPr lang="tr-TR" sz="2000" dirty="0" smtClean="0">
                <a:latin typeface="Arial" pitchFamily="34" charset="0"/>
                <a:cs typeface="Arial" pitchFamily="34" charset="0"/>
              </a:rPr>
              <a:t>Örneğin </a:t>
            </a:r>
            <a:r>
              <a:rPr lang="tr-TR" sz="2000" i="1" dirty="0">
                <a:latin typeface="Arial" pitchFamily="34" charset="0"/>
                <a:cs typeface="Arial" pitchFamily="34" charset="0"/>
              </a:rPr>
              <a:t>Agrostis, Poa, Cynodon, </a:t>
            </a:r>
            <a:r>
              <a:rPr lang="tr-TR" sz="2000" i="1" dirty="0" err="1">
                <a:latin typeface="Arial" pitchFamily="34" charset="0"/>
                <a:cs typeface="Arial" pitchFamily="34" charset="0"/>
              </a:rPr>
              <a:t>Phleum</a:t>
            </a:r>
            <a:r>
              <a:rPr lang="tr-TR" sz="2000" dirty="0">
                <a:latin typeface="Arial" pitchFamily="34" charset="0"/>
                <a:cs typeface="Arial" pitchFamily="34" charset="0"/>
              </a:rPr>
              <a:t> gibi küçük tohumlu türlerde normal ekim derinliği 0.2-0.5 cm kadardır. Hafif topraklarda bu derinlik 1 </a:t>
            </a:r>
            <a:r>
              <a:rPr lang="tr-TR" sz="2000" dirty="0" err="1">
                <a:latin typeface="Arial" pitchFamily="34" charset="0"/>
                <a:cs typeface="Arial" pitchFamily="34" charset="0"/>
              </a:rPr>
              <a:t>cm'ye</a:t>
            </a:r>
            <a:r>
              <a:rPr lang="tr-TR" sz="2000" dirty="0">
                <a:latin typeface="Arial" pitchFamily="34" charset="0"/>
                <a:cs typeface="Arial" pitchFamily="34" charset="0"/>
              </a:rPr>
              <a:t> kadar çıkarılabilir. </a:t>
            </a:r>
            <a:endParaRPr lang="tr-TR" sz="2000" dirty="0" smtClean="0">
              <a:latin typeface="Arial" pitchFamily="34" charset="0"/>
              <a:cs typeface="Arial" pitchFamily="34" charset="0"/>
            </a:endParaRPr>
          </a:p>
          <a:p>
            <a:pPr indent="449263" algn="just" eaLnBrk="0" hangingPunct="0"/>
            <a:endParaRPr lang="tr-TR" sz="2000" dirty="0" smtClean="0">
              <a:latin typeface="Arial" pitchFamily="34" charset="0"/>
              <a:cs typeface="Arial" pitchFamily="34" charset="0"/>
            </a:endParaRPr>
          </a:p>
          <a:p>
            <a:pPr indent="449263" algn="just" eaLnBrk="0" hangingPunct="0"/>
            <a:r>
              <a:rPr lang="tr-TR" sz="2000" dirty="0" smtClean="0">
                <a:latin typeface="Arial" pitchFamily="34" charset="0"/>
                <a:cs typeface="Arial" pitchFamily="34" charset="0"/>
              </a:rPr>
              <a:t>İngiliz </a:t>
            </a:r>
            <a:r>
              <a:rPr lang="tr-TR" sz="2000" dirty="0">
                <a:latin typeface="Arial" pitchFamily="34" charset="0"/>
                <a:cs typeface="Arial" pitchFamily="34" charset="0"/>
              </a:rPr>
              <a:t>çimi (</a:t>
            </a:r>
            <a:r>
              <a:rPr lang="tr-TR" sz="2000" i="1" dirty="0">
                <a:latin typeface="Arial" pitchFamily="34" charset="0"/>
                <a:cs typeface="Arial" pitchFamily="34" charset="0"/>
              </a:rPr>
              <a:t>Lolium </a:t>
            </a:r>
            <a:r>
              <a:rPr lang="tr-TR" sz="2000" i="1" dirty="0" err="1">
                <a:latin typeface="Arial" pitchFamily="34" charset="0"/>
                <a:cs typeface="Arial" pitchFamily="34" charset="0"/>
              </a:rPr>
              <a:t>perenne</a:t>
            </a:r>
            <a:r>
              <a:rPr lang="tr-TR" sz="2000" dirty="0">
                <a:latin typeface="Arial" pitchFamily="34" charset="0"/>
                <a:cs typeface="Arial" pitchFamily="34" charset="0"/>
              </a:rPr>
              <a:t>) gibi iri tohumlu türler ise 2-3 cm derinliğe kadar ekilebilir. </a:t>
            </a:r>
          </a:p>
        </p:txBody>
      </p:sp>
    </p:spTree>
  </p:cSld>
  <p:clrMapOvr>
    <a:masterClrMapping/>
  </p:clrMapOvr>
  <p:transition spd="med">
    <p:split orient="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571472" y="1214422"/>
            <a:ext cx="8143875" cy="3139321"/>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anchor="ctr">
            <a:spAutoFit/>
          </a:bodyPr>
          <a:lstStyle/>
          <a:p>
            <a:pPr indent="449263" algn="just" eaLnBrk="0" hangingPunct="0"/>
            <a:r>
              <a:rPr lang="tr-TR" b="1" dirty="0">
                <a:solidFill>
                  <a:schemeClr val="bg1"/>
                </a:solidFill>
                <a:latin typeface="Arial" pitchFamily="34" charset="0"/>
                <a:cs typeface="Arial" pitchFamily="34" charset="0"/>
              </a:rPr>
              <a:t>Ekim Şekli</a:t>
            </a:r>
          </a:p>
          <a:p>
            <a:pPr indent="449263" algn="just" eaLnBrk="0" hangingPunct="0"/>
            <a:endParaRPr lang="tr-TR" dirty="0">
              <a:solidFill>
                <a:schemeClr val="bg1"/>
              </a:solidFill>
              <a:latin typeface="Arial" pitchFamily="34" charset="0"/>
              <a:cs typeface="Arial" pitchFamily="34" charset="0"/>
            </a:endParaRPr>
          </a:p>
          <a:p>
            <a:pPr indent="449263" algn="just" eaLnBrk="0" hangingPunct="0"/>
            <a:r>
              <a:rPr lang="tr-TR" dirty="0" smtClean="0">
                <a:solidFill>
                  <a:schemeClr val="bg1"/>
                </a:solidFill>
                <a:latin typeface="Arial" pitchFamily="34" charset="0"/>
                <a:cs typeface="Arial" pitchFamily="34" charset="0"/>
              </a:rPr>
              <a:t>Serpme- alet </a:t>
            </a:r>
            <a:r>
              <a:rPr lang="tr-TR" dirty="0">
                <a:solidFill>
                  <a:schemeClr val="bg1"/>
                </a:solidFill>
                <a:latin typeface="Arial" pitchFamily="34" charset="0"/>
                <a:cs typeface="Arial" pitchFamily="34" charset="0"/>
              </a:rPr>
              <a:t>ve </a:t>
            </a:r>
            <a:r>
              <a:rPr lang="tr-TR" dirty="0" err="1" smtClean="0">
                <a:solidFill>
                  <a:schemeClr val="bg1"/>
                </a:solidFill>
                <a:latin typeface="Arial" pitchFamily="34" charset="0"/>
                <a:cs typeface="Arial" pitchFamily="34" charset="0"/>
              </a:rPr>
              <a:t>makinalar</a:t>
            </a:r>
            <a:r>
              <a:rPr lang="tr-TR" dirty="0" smtClean="0">
                <a:solidFill>
                  <a:schemeClr val="bg1"/>
                </a:solidFill>
                <a:latin typeface="Arial" pitchFamily="34" charset="0"/>
                <a:cs typeface="Arial" pitchFamily="34" charset="0"/>
              </a:rPr>
              <a:t> </a:t>
            </a:r>
          </a:p>
          <a:p>
            <a:pPr indent="449263" algn="just" eaLnBrk="0" hangingPunct="0"/>
            <a:endParaRPr lang="tr-TR" dirty="0" smtClean="0">
              <a:solidFill>
                <a:schemeClr val="bg1"/>
              </a:solidFill>
              <a:latin typeface="Arial" pitchFamily="34" charset="0"/>
              <a:cs typeface="Arial" pitchFamily="34" charset="0"/>
            </a:endParaRPr>
          </a:p>
          <a:p>
            <a:pPr indent="449263" algn="just" eaLnBrk="0" hangingPunct="0"/>
            <a:r>
              <a:rPr lang="tr-TR" dirty="0" smtClean="0">
                <a:solidFill>
                  <a:schemeClr val="bg1"/>
                </a:solidFill>
                <a:latin typeface="Arial" pitchFamily="34" charset="0"/>
                <a:cs typeface="Arial" pitchFamily="34" charset="0"/>
              </a:rPr>
              <a:t>Serpme </a:t>
            </a:r>
            <a:r>
              <a:rPr lang="tr-TR" dirty="0">
                <a:solidFill>
                  <a:schemeClr val="bg1"/>
                </a:solidFill>
                <a:latin typeface="Arial" pitchFamily="34" charset="0"/>
                <a:cs typeface="Arial" pitchFamily="34" charset="0"/>
              </a:rPr>
              <a:t>ekim küçük ev bahçeleri ve </a:t>
            </a:r>
            <a:r>
              <a:rPr lang="tr-TR" dirty="0" smtClean="0">
                <a:solidFill>
                  <a:schemeClr val="bg1"/>
                </a:solidFill>
                <a:latin typeface="Arial" pitchFamily="34" charset="0"/>
                <a:cs typeface="Arial" pitchFamily="34" charset="0"/>
              </a:rPr>
              <a:t>parklarda</a:t>
            </a:r>
          </a:p>
          <a:p>
            <a:pPr indent="449263" algn="just" eaLnBrk="0" hangingPunct="0"/>
            <a:endParaRPr lang="tr-TR" dirty="0" smtClean="0">
              <a:solidFill>
                <a:schemeClr val="bg1"/>
              </a:solidFill>
              <a:latin typeface="Arial" pitchFamily="34" charset="0"/>
              <a:cs typeface="Arial" pitchFamily="34" charset="0"/>
            </a:endParaRPr>
          </a:p>
          <a:p>
            <a:pPr indent="449263" algn="just" eaLnBrk="0" hangingPunct="0"/>
            <a:r>
              <a:rPr lang="tr-TR" dirty="0" smtClean="0">
                <a:solidFill>
                  <a:schemeClr val="bg1"/>
                </a:solidFill>
                <a:latin typeface="Arial" pitchFamily="34" charset="0"/>
                <a:cs typeface="Arial" pitchFamily="34" charset="0"/>
              </a:rPr>
              <a:t>Serpme ekim </a:t>
            </a:r>
            <a:r>
              <a:rPr lang="tr-TR" dirty="0">
                <a:solidFill>
                  <a:schemeClr val="bg1"/>
                </a:solidFill>
                <a:latin typeface="Arial" pitchFamily="34" charset="0"/>
                <a:cs typeface="Arial" pitchFamily="34" charset="0"/>
              </a:rPr>
              <a:t>rüzgarsız havada </a:t>
            </a:r>
            <a:r>
              <a:rPr lang="tr-TR" dirty="0" smtClean="0">
                <a:solidFill>
                  <a:schemeClr val="bg1"/>
                </a:solidFill>
                <a:latin typeface="Arial" pitchFamily="34" charset="0"/>
                <a:cs typeface="Arial" pitchFamily="34" charset="0"/>
              </a:rPr>
              <a:t>yapılmalı </a:t>
            </a:r>
          </a:p>
          <a:p>
            <a:pPr indent="449263" algn="just" eaLnBrk="0" hangingPunct="0"/>
            <a:endParaRPr lang="tr-TR" dirty="0" smtClean="0">
              <a:solidFill>
                <a:schemeClr val="bg1"/>
              </a:solidFill>
              <a:latin typeface="Arial" pitchFamily="34" charset="0"/>
              <a:cs typeface="Arial" pitchFamily="34" charset="0"/>
            </a:endParaRPr>
          </a:p>
          <a:p>
            <a:pPr indent="449263" algn="just" eaLnBrk="0" hangingPunct="0"/>
            <a:r>
              <a:rPr lang="tr-TR" dirty="0" smtClean="0">
                <a:solidFill>
                  <a:schemeClr val="bg1"/>
                </a:solidFill>
                <a:latin typeface="Arial" pitchFamily="34" charset="0"/>
                <a:cs typeface="Arial" pitchFamily="34" charset="0"/>
              </a:rPr>
              <a:t>Ekim </a:t>
            </a:r>
            <a:r>
              <a:rPr lang="tr-TR" dirty="0">
                <a:solidFill>
                  <a:schemeClr val="bg1"/>
                </a:solidFill>
                <a:latin typeface="Arial" pitchFamily="34" charset="0"/>
                <a:cs typeface="Arial" pitchFamily="34" charset="0"/>
              </a:rPr>
              <a:t>alanında </a:t>
            </a:r>
            <a:r>
              <a:rPr lang="tr-TR" u="sng" dirty="0">
                <a:solidFill>
                  <a:schemeClr val="bg1"/>
                </a:solidFill>
                <a:latin typeface="Arial" pitchFamily="34" charset="0"/>
                <a:cs typeface="Arial" pitchFamily="34" charset="0"/>
              </a:rPr>
              <a:t>birbirine dik iki ayrı yönde </a:t>
            </a:r>
            <a:r>
              <a:rPr lang="tr-TR" dirty="0">
                <a:solidFill>
                  <a:schemeClr val="bg1"/>
                </a:solidFill>
                <a:latin typeface="Arial" pitchFamily="34" charset="0"/>
                <a:cs typeface="Arial" pitchFamily="34" charset="0"/>
              </a:rPr>
              <a:t>gidilerek tohumun yarısı bir yönde, diğer yarısı ise diğer yönde serpilerek ekimin yapılması halinde daha üniform dağılım sağlanır. Bu yöntem ile özellikle karışımlar daha iyi ekilir. </a:t>
            </a:r>
          </a:p>
        </p:txBody>
      </p:sp>
    </p:spTree>
  </p:cSld>
  <p:clrMapOvr>
    <a:masterClrMapping/>
  </p:clrMapOvr>
  <p:transition spd="med">
    <p:split orient="vert"/>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397" y="-297"/>
            <a:ext cx="9144793" cy="6858594"/>
          </a:xfrm>
          <a:prstGeom prst="rect">
            <a:avLst/>
          </a:prstGeom>
        </p:spPr>
      </p:pic>
      <p:sp>
        <p:nvSpPr>
          <p:cNvPr id="2" name="1 Dikdörtgen"/>
          <p:cNvSpPr/>
          <p:nvPr/>
        </p:nvSpPr>
        <p:spPr>
          <a:xfrm>
            <a:off x="500034" y="571480"/>
            <a:ext cx="7858180" cy="203132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indent="449263" algn="just" eaLnBrk="0" hangingPunct="0"/>
            <a:r>
              <a:rPr lang="tr-TR" dirty="0" smtClean="0">
                <a:solidFill>
                  <a:schemeClr val="bg1"/>
                </a:solidFill>
                <a:latin typeface="Arial" pitchFamily="34" charset="0"/>
                <a:cs typeface="Arial" pitchFamily="34" charset="0"/>
              </a:rPr>
              <a:t>Geniş alanlarda …….. özel ekim </a:t>
            </a:r>
            <a:r>
              <a:rPr lang="tr-TR" dirty="0" err="1" smtClean="0">
                <a:solidFill>
                  <a:schemeClr val="bg1"/>
                </a:solidFill>
                <a:latin typeface="Arial" pitchFamily="34" charset="0"/>
                <a:cs typeface="Arial" pitchFamily="34" charset="0"/>
              </a:rPr>
              <a:t>makinaları</a:t>
            </a:r>
            <a:r>
              <a:rPr lang="tr-TR" dirty="0" smtClean="0">
                <a:solidFill>
                  <a:schemeClr val="bg1"/>
                </a:solidFill>
                <a:latin typeface="Arial" pitchFamily="34" charset="0"/>
                <a:cs typeface="Arial" pitchFamily="34" charset="0"/>
              </a:rPr>
              <a:t> </a:t>
            </a:r>
          </a:p>
          <a:p>
            <a:pPr indent="449263" algn="just" eaLnBrk="0" hangingPunct="0"/>
            <a:endParaRPr lang="tr-TR" dirty="0" smtClean="0">
              <a:solidFill>
                <a:schemeClr val="bg1"/>
              </a:solidFill>
              <a:latin typeface="Arial" pitchFamily="34" charset="0"/>
              <a:cs typeface="Arial" pitchFamily="34" charset="0"/>
            </a:endParaRPr>
          </a:p>
          <a:p>
            <a:pPr indent="449263" algn="just" eaLnBrk="0" hangingPunct="0"/>
            <a:r>
              <a:rPr lang="tr-TR" dirty="0" smtClean="0">
                <a:solidFill>
                  <a:schemeClr val="bg1"/>
                </a:solidFill>
                <a:latin typeface="Arial" pitchFamily="34" charset="0"/>
                <a:cs typeface="Arial" pitchFamily="34" charset="0"/>
              </a:rPr>
              <a:t>Özel ekim </a:t>
            </a:r>
            <a:r>
              <a:rPr lang="tr-TR" dirty="0" err="1" smtClean="0">
                <a:solidFill>
                  <a:schemeClr val="bg1"/>
                </a:solidFill>
                <a:latin typeface="Arial" pitchFamily="34" charset="0"/>
                <a:cs typeface="Arial" pitchFamily="34" charset="0"/>
              </a:rPr>
              <a:t>makinaları</a:t>
            </a:r>
            <a:r>
              <a:rPr lang="tr-TR" dirty="0" smtClean="0">
                <a:solidFill>
                  <a:schemeClr val="bg1"/>
                </a:solidFill>
                <a:latin typeface="Arial" pitchFamily="34" charset="0"/>
                <a:cs typeface="Arial" pitchFamily="34" charset="0"/>
              </a:rPr>
              <a:t> tohumu üniform dağıtır, derinlik daha iyi ayarlanır.</a:t>
            </a:r>
          </a:p>
          <a:p>
            <a:pPr indent="449263" algn="just" eaLnBrk="0" hangingPunct="0"/>
            <a:r>
              <a:rPr lang="tr-TR" dirty="0" smtClean="0">
                <a:solidFill>
                  <a:schemeClr val="bg1"/>
                </a:solidFill>
                <a:latin typeface="Arial" pitchFamily="34" charset="0"/>
                <a:cs typeface="Arial" pitchFamily="34" charset="0"/>
              </a:rPr>
              <a:t> </a:t>
            </a:r>
          </a:p>
          <a:p>
            <a:pPr indent="449263" algn="just" eaLnBrk="0" hangingPunct="0"/>
            <a:r>
              <a:rPr lang="tr-TR" dirty="0" smtClean="0">
                <a:solidFill>
                  <a:schemeClr val="bg1"/>
                </a:solidFill>
                <a:latin typeface="Arial" pitchFamily="34" charset="0"/>
                <a:cs typeface="Arial" pitchFamily="34" charset="0"/>
              </a:rPr>
              <a:t>Karışımların </a:t>
            </a:r>
            <a:r>
              <a:rPr lang="tr-TR" dirty="0" err="1" smtClean="0">
                <a:solidFill>
                  <a:schemeClr val="bg1"/>
                </a:solidFill>
                <a:latin typeface="Arial" pitchFamily="34" charset="0"/>
                <a:cs typeface="Arial" pitchFamily="34" charset="0"/>
              </a:rPr>
              <a:t>makina</a:t>
            </a:r>
            <a:r>
              <a:rPr lang="tr-TR" dirty="0" smtClean="0">
                <a:solidFill>
                  <a:schemeClr val="bg1"/>
                </a:solidFill>
                <a:latin typeface="Arial" pitchFamily="34" charset="0"/>
                <a:cs typeface="Arial" pitchFamily="34" charset="0"/>
              </a:rPr>
              <a:t> ile ekimi biraz güçtür. </a:t>
            </a:r>
            <a:r>
              <a:rPr lang="tr-TR" dirty="0" err="1" smtClean="0">
                <a:solidFill>
                  <a:schemeClr val="bg1"/>
                </a:solidFill>
                <a:latin typeface="Arial" pitchFamily="34" charset="0"/>
                <a:cs typeface="Arial" pitchFamily="34" charset="0"/>
              </a:rPr>
              <a:t>Makina</a:t>
            </a:r>
            <a:r>
              <a:rPr lang="tr-TR" dirty="0" smtClean="0">
                <a:solidFill>
                  <a:schemeClr val="bg1"/>
                </a:solidFill>
                <a:latin typeface="Arial" pitchFamily="34" charset="0"/>
                <a:cs typeface="Arial" pitchFamily="34" charset="0"/>
              </a:rPr>
              <a:t> içine konulan karışımdan önce küçük tohumlar daha sonra orta, en sonunda iri tohumlar dökülür. İyi bir dağılım için tohumun düzenli olarak karıştırılması gerekir. </a:t>
            </a:r>
          </a:p>
        </p:txBody>
      </p:sp>
    </p:spTree>
  </p:cSld>
  <p:clrMapOvr>
    <a:masterClrMapping/>
  </p:clrMapOvr>
  <p:transition spd="med">
    <p:split orient="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imyapi.com.tr/pic_lib/bigSize/VertiSeed_Cov.jpg"/>
          <p:cNvPicPr>
            <a:picLocks noChangeAspect="1" noChangeArrowheads="1"/>
          </p:cNvPicPr>
          <p:nvPr/>
        </p:nvPicPr>
        <p:blipFill>
          <a:blip r:embed="rId2" cstate="print"/>
          <a:srcRect/>
          <a:stretch>
            <a:fillRect/>
          </a:stretch>
        </p:blipFill>
        <p:spPr bwMode="auto">
          <a:xfrm>
            <a:off x="-33" y="0"/>
            <a:ext cx="9144033" cy="6858000"/>
          </a:xfrm>
          <a:prstGeom prst="rect">
            <a:avLst/>
          </a:prstGeom>
          <a:noFill/>
        </p:spPr>
      </p:pic>
      <p:sp>
        <p:nvSpPr>
          <p:cNvPr id="4" name="1 Dikdörtgen"/>
          <p:cNvSpPr/>
          <p:nvPr/>
        </p:nvSpPr>
        <p:spPr>
          <a:xfrm>
            <a:off x="539552" y="260648"/>
            <a:ext cx="8074204" cy="203132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indent="449263" algn="just" eaLnBrk="0" hangingPunct="0"/>
            <a:r>
              <a:rPr lang="tr-TR" dirty="0" smtClean="0">
                <a:solidFill>
                  <a:schemeClr val="bg1"/>
                </a:solidFill>
                <a:latin typeface="Arial" pitchFamily="34" charset="0"/>
                <a:cs typeface="Arial" pitchFamily="34" charset="0"/>
              </a:rPr>
              <a:t>En iyisi ise önce iri tohumlu türler ekilmeli, daha sonra </a:t>
            </a:r>
            <a:r>
              <a:rPr lang="tr-TR" dirty="0" err="1" smtClean="0">
                <a:solidFill>
                  <a:schemeClr val="bg1"/>
                </a:solidFill>
                <a:latin typeface="Arial" pitchFamily="34" charset="0"/>
                <a:cs typeface="Arial" pitchFamily="34" charset="0"/>
              </a:rPr>
              <a:t>yüzlek</a:t>
            </a:r>
            <a:r>
              <a:rPr lang="tr-TR" dirty="0" smtClean="0">
                <a:solidFill>
                  <a:schemeClr val="bg1"/>
                </a:solidFill>
                <a:latin typeface="Arial" pitchFamily="34" charset="0"/>
                <a:cs typeface="Arial" pitchFamily="34" charset="0"/>
              </a:rPr>
              <a:t> olarak küçük tohumlu </a:t>
            </a:r>
            <a:r>
              <a:rPr lang="tr-TR" i="1" dirty="0" smtClean="0">
                <a:solidFill>
                  <a:schemeClr val="bg1"/>
                </a:solidFill>
                <a:latin typeface="Arial" pitchFamily="34" charset="0"/>
                <a:cs typeface="Arial" pitchFamily="34" charset="0"/>
              </a:rPr>
              <a:t>Poa, Agrostis, </a:t>
            </a:r>
            <a:r>
              <a:rPr lang="tr-TR" i="1" dirty="0" err="1" smtClean="0">
                <a:solidFill>
                  <a:schemeClr val="bg1"/>
                </a:solidFill>
                <a:latin typeface="Arial" pitchFamily="34" charset="0"/>
                <a:cs typeface="Arial" pitchFamily="34" charset="0"/>
              </a:rPr>
              <a:t>Phleum</a:t>
            </a:r>
            <a:r>
              <a:rPr lang="tr-TR" dirty="0" smtClean="0">
                <a:solidFill>
                  <a:schemeClr val="bg1"/>
                </a:solidFill>
                <a:latin typeface="Arial" pitchFamily="34" charset="0"/>
                <a:cs typeface="Arial" pitchFamily="34" charset="0"/>
              </a:rPr>
              <a:t> gibi türler ekilmeli veya elle serpilmelidir. </a:t>
            </a:r>
          </a:p>
          <a:p>
            <a:pPr indent="449263" algn="just" eaLnBrk="0" hangingPunct="0"/>
            <a:endParaRPr lang="tr-TR" dirty="0" smtClean="0">
              <a:solidFill>
                <a:schemeClr val="bg1"/>
              </a:solidFill>
              <a:latin typeface="Arial" pitchFamily="34" charset="0"/>
              <a:cs typeface="Arial" pitchFamily="34" charset="0"/>
            </a:endParaRPr>
          </a:p>
          <a:p>
            <a:pPr indent="449263" algn="just" eaLnBrk="0" hangingPunct="0"/>
            <a:r>
              <a:rPr lang="tr-TR" dirty="0" smtClean="0">
                <a:solidFill>
                  <a:schemeClr val="bg1"/>
                </a:solidFill>
                <a:latin typeface="Arial" pitchFamily="34" charset="0"/>
                <a:cs typeface="Arial" pitchFamily="34" charset="0"/>
              </a:rPr>
              <a:t>Geniş alanlarda </a:t>
            </a:r>
            <a:r>
              <a:rPr lang="tr-TR" dirty="0" err="1" smtClean="0">
                <a:solidFill>
                  <a:schemeClr val="bg1"/>
                </a:solidFill>
                <a:latin typeface="Arial" pitchFamily="34" charset="0"/>
                <a:cs typeface="Arial" pitchFamily="34" charset="0"/>
              </a:rPr>
              <a:t>makinalı</a:t>
            </a:r>
            <a:r>
              <a:rPr lang="tr-TR" dirty="0" smtClean="0">
                <a:solidFill>
                  <a:schemeClr val="bg1"/>
                </a:solidFill>
                <a:latin typeface="Arial" pitchFamily="34" charset="0"/>
                <a:cs typeface="Arial" pitchFamily="34" charset="0"/>
              </a:rPr>
              <a:t> ekimden sonra toprağı herhangi bir işlem yapılmaz. Sadece hafif topraklarda düzenli çıkış için ekimden sonra </a:t>
            </a:r>
            <a:r>
              <a:rPr lang="tr-TR" dirty="0" smtClean="0">
                <a:solidFill>
                  <a:schemeClr val="tx1"/>
                </a:solidFill>
                <a:latin typeface="Arial" pitchFamily="34" charset="0"/>
                <a:cs typeface="Arial" pitchFamily="34" charset="0"/>
              </a:rPr>
              <a:t>merdane</a:t>
            </a:r>
            <a:r>
              <a:rPr lang="tr-TR" dirty="0" smtClean="0">
                <a:solidFill>
                  <a:schemeClr val="bg1"/>
                </a:solidFill>
                <a:latin typeface="Arial" pitchFamily="34" charset="0"/>
                <a:cs typeface="Arial" pitchFamily="34" charset="0"/>
              </a:rPr>
              <a:t> geçirilmesi önerilir. Ağır topraklarda merdaneleme olumsuz etkide bulunur. </a:t>
            </a:r>
            <a:endParaRPr lang="tr-TR" dirty="0">
              <a:solidFill>
                <a:schemeClr val="bg1"/>
              </a:solidFill>
              <a:latin typeface="Arial" pitchFamily="34" charset="0"/>
              <a:cs typeface="Arial" pitchFamily="34" charset="0"/>
            </a:endParaRPr>
          </a:p>
        </p:txBody>
      </p:sp>
    </p:spTree>
  </p:cSld>
  <p:clrMapOvr>
    <a:masterClrMapping/>
  </p:clrMapOvr>
  <p:transition spd="med">
    <p:split orient="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VertiSeed.jpg"/>
          <p:cNvPicPr>
            <a:picLocks noChangeAspect="1" noChangeArrowheads="1"/>
          </p:cNvPicPr>
          <p:nvPr/>
        </p:nvPicPr>
        <p:blipFill>
          <a:blip r:embed="rId2" cstate="print"/>
          <a:srcRect/>
          <a:stretch>
            <a:fillRect/>
          </a:stretch>
        </p:blipFill>
        <p:spPr bwMode="auto">
          <a:xfrm>
            <a:off x="0" y="-24"/>
            <a:ext cx="9144000" cy="6819058"/>
          </a:xfrm>
          <a:prstGeom prst="rect">
            <a:avLst/>
          </a:prstGeom>
          <a:noFill/>
        </p:spPr>
      </p:pic>
    </p:spTree>
  </p:cSld>
  <p:clrMapOvr>
    <a:masterClrMapping/>
  </p:clrMapOvr>
  <p:transition spd="med">
    <p:split orient="ver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harterhouse"/>
          <p:cNvPicPr>
            <a:picLocks noChangeAspect="1" noChangeArrowheads="1"/>
          </p:cNvPicPr>
          <p:nvPr/>
        </p:nvPicPr>
        <p:blipFill>
          <a:blip r:embed="rId2" cstate="print"/>
          <a:srcRect/>
          <a:stretch>
            <a:fillRect/>
          </a:stretch>
        </p:blipFill>
        <p:spPr bwMode="auto">
          <a:xfrm>
            <a:off x="0" y="-24"/>
            <a:ext cx="9144000" cy="6429420"/>
          </a:xfrm>
          <a:prstGeom prst="rect">
            <a:avLst/>
          </a:prstGeom>
          <a:noFill/>
        </p:spPr>
      </p:pic>
    </p:spTree>
  </p:cSld>
  <p:clrMapOvr>
    <a:masterClrMapping/>
  </p:clrMapOvr>
  <p:transition spd="med">
    <p:split orient="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Dikdörtgen"/>
          <p:cNvSpPr>
            <a:spLocks noChangeArrowheads="1"/>
          </p:cNvSpPr>
          <p:nvPr/>
        </p:nvSpPr>
        <p:spPr bwMode="auto">
          <a:xfrm>
            <a:off x="642910" y="2000240"/>
            <a:ext cx="7929618" cy="2585323"/>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tr-TR" u="sng" dirty="0" smtClean="0">
                <a:latin typeface="Arial" pitchFamily="34" charset="0"/>
                <a:cs typeface="Arial" pitchFamily="34" charset="0"/>
              </a:rPr>
              <a:t>Zayıf </a:t>
            </a:r>
            <a:r>
              <a:rPr lang="tr-TR" u="sng" dirty="0">
                <a:latin typeface="Arial" pitchFamily="34" charset="0"/>
                <a:cs typeface="Arial" pitchFamily="34" charset="0"/>
              </a:rPr>
              <a:t>çıkış veya çim alanında yer yer boşluklar kalmasının </a:t>
            </a:r>
            <a:r>
              <a:rPr lang="tr-TR" u="sng" dirty="0" smtClean="0">
                <a:latin typeface="Arial" pitchFamily="34" charset="0"/>
                <a:cs typeface="Arial" pitchFamily="34" charset="0"/>
              </a:rPr>
              <a:t> nedenleri</a:t>
            </a:r>
          </a:p>
          <a:p>
            <a:pPr algn="just"/>
            <a:r>
              <a:rPr lang="tr-TR" dirty="0" smtClean="0">
                <a:latin typeface="Arial" pitchFamily="34" charset="0"/>
                <a:cs typeface="Arial" pitchFamily="34" charset="0"/>
              </a:rPr>
              <a:t>toprak </a:t>
            </a:r>
            <a:r>
              <a:rPr lang="tr-TR" dirty="0">
                <a:latin typeface="Arial" pitchFamily="34" charset="0"/>
                <a:cs typeface="Arial" pitchFamily="34" charset="0"/>
              </a:rPr>
              <a:t>yüzeyinin çabuk </a:t>
            </a:r>
            <a:r>
              <a:rPr lang="tr-TR" dirty="0" smtClean="0">
                <a:latin typeface="Arial" pitchFamily="34" charset="0"/>
                <a:cs typeface="Arial" pitchFamily="34" charset="0"/>
              </a:rPr>
              <a:t>kuruması</a:t>
            </a:r>
          </a:p>
          <a:p>
            <a:pPr algn="just"/>
            <a:r>
              <a:rPr lang="tr-TR" dirty="0" smtClean="0">
                <a:latin typeface="Arial" pitchFamily="34" charset="0"/>
                <a:cs typeface="Arial" pitchFamily="34" charset="0"/>
              </a:rPr>
              <a:t>yağmurların </a:t>
            </a:r>
            <a:r>
              <a:rPr lang="tr-TR" dirty="0">
                <a:latin typeface="Arial" pitchFamily="34" charset="0"/>
                <a:cs typeface="Arial" pitchFamily="34" charset="0"/>
              </a:rPr>
              <a:t>veya sulama suyunun yarattığı erozyon, yıkama ve </a:t>
            </a:r>
            <a:endParaRPr lang="tr-TR" dirty="0" smtClean="0">
              <a:latin typeface="Arial" pitchFamily="34" charset="0"/>
              <a:cs typeface="Arial" pitchFamily="34" charset="0"/>
            </a:endParaRPr>
          </a:p>
          <a:p>
            <a:pPr algn="just"/>
            <a:r>
              <a:rPr lang="tr-TR" dirty="0" smtClean="0">
                <a:latin typeface="Arial" pitchFamily="34" charset="0"/>
                <a:cs typeface="Arial" pitchFamily="34" charset="0"/>
              </a:rPr>
              <a:t>kaymak bağlama</a:t>
            </a:r>
          </a:p>
          <a:p>
            <a:pPr algn="just"/>
            <a:endParaRPr lang="tr-TR" dirty="0" smtClean="0">
              <a:latin typeface="Arial" pitchFamily="34" charset="0"/>
              <a:cs typeface="Arial" pitchFamily="34" charset="0"/>
            </a:endParaRPr>
          </a:p>
          <a:p>
            <a:pPr algn="just"/>
            <a:r>
              <a:rPr lang="tr-TR" dirty="0" smtClean="0">
                <a:latin typeface="Arial" pitchFamily="34" charset="0"/>
                <a:cs typeface="Arial" pitchFamily="34" charset="0"/>
              </a:rPr>
              <a:t>Ağır </a:t>
            </a:r>
            <a:r>
              <a:rPr lang="tr-TR" dirty="0">
                <a:latin typeface="Arial" pitchFamily="34" charset="0"/>
                <a:cs typeface="Arial" pitchFamily="34" charset="0"/>
              </a:rPr>
              <a:t>topraklarda toprak yüzeyinde oluşan kaymak tabakası da düzensiz çıkışın en önemli nedenlerinden birisidir. Düzenli olarak hafif yağmur alan Kuzey Avrupa ülkelerinde tohumun tırmık vb. aletlerle toprakla hafifçe karıştırılması iyi bir çıkış için yeterlidir. </a:t>
            </a:r>
          </a:p>
        </p:txBody>
      </p:sp>
    </p:spTree>
  </p:cSld>
  <p:clrMapOvr>
    <a:masterClrMapping/>
  </p:clrMapOvr>
  <p:transition spd="med">
    <p:split orient="ver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4126"/>
            <a:ext cx="9144000" cy="4562333"/>
          </a:xfrm>
          <a:prstGeom prst="rect">
            <a:avLst/>
          </a:prstGeom>
        </p:spPr>
      </p:pic>
      <p:sp>
        <p:nvSpPr>
          <p:cNvPr id="3" name="Metin kutusu 2"/>
          <p:cNvSpPr txBox="1"/>
          <p:nvPr/>
        </p:nvSpPr>
        <p:spPr>
          <a:xfrm>
            <a:off x="1403648" y="5559623"/>
            <a:ext cx="6812571" cy="461665"/>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tr-TR" sz="2400" b="1" dirty="0" smtClean="0"/>
              <a:t>MALÇ + TOHUM + GÜBRE + YAPIŞTIRICI + SU</a:t>
            </a:r>
            <a:endParaRPr lang="tr-TR" sz="2400" b="1" dirty="0"/>
          </a:p>
        </p:txBody>
      </p:sp>
      <p:sp>
        <p:nvSpPr>
          <p:cNvPr id="4" name="Metin kutusu 3"/>
          <p:cNvSpPr txBox="1"/>
          <p:nvPr/>
        </p:nvSpPr>
        <p:spPr>
          <a:xfrm>
            <a:off x="1393645" y="4851893"/>
            <a:ext cx="2711768" cy="461665"/>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tr-TR" sz="2400" b="1" u="sng" dirty="0" smtClean="0"/>
              <a:t>HIDROSEEDING</a:t>
            </a:r>
            <a:r>
              <a:rPr lang="tr-TR" sz="2400" b="1" dirty="0" smtClean="0"/>
              <a:t>:</a:t>
            </a:r>
            <a:endParaRPr lang="tr-TR" sz="2400" b="1" dirty="0"/>
          </a:p>
        </p:txBody>
      </p:sp>
    </p:spTree>
    <p:extLst>
      <p:ext uri="{BB962C8B-B14F-4D97-AF65-F5344CB8AC3E}">
        <p14:creationId xmlns:p14="http://schemas.microsoft.com/office/powerpoint/2010/main" val="296041814"/>
      </p:ext>
    </p:extLst>
  </p:cSld>
  <p:clrMapOvr>
    <a:masterClrMapping/>
  </p:clrMapOvr>
  <p:transition spd="med">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500034" y="1571612"/>
            <a:ext cx="8072437" cy="255454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nchor="ctr">
            <a:spAutoFit/>
          </a:bodyPr>
          <a:lstStyle/>
          <a:p>
            <a:pPr indent="449263" algn="just"/>
            <a:r>
              <a:rPr lang="tr-TR" sz="2000" b="1" dirty="0">
                <a:solidFill>
                  <a:schemeClr val="bg1"/>
                </a:solidFill>
                <a:latin typeface="Arial" pitchFamily="34" charset="0"/>
                <a:cs typeface="Arial" pitchFamily="34" charset="0"/>
              </a:rPr>
              <a:t>Üst katmanı süzek ve hafif bünyeli çim alanlarında çok değişik </a:t>
            </a:r>
            <a:r>
              <a:rPr lang="tr-TR" sz="2000" b="1" dirty="0" err="1">
                <a:solidFill>
                  <a:schemeClr val="bg1"/>
                </a:solidFill>
                <a:latin typeface="Arial" pitchFamily="34" charset="0"/>
                <a:cs typeface="Arial" pitchFamily="34" charset="0"/>
              </a:rPr>
              <a:t>yüzeyaltı</a:t>
            </a:r>
            <a:r>
              <a:rPr lang="tr-TR" sz="2000" b="1" dirty="0">
                <a:solidFill>
                  <a:schemeClr val="bg1"/>
                </a:solidFill>
                <a:latin typeface="Arial" pitchFamily="34" charset="0"/>
                <a:cs typeface="Arial" pitchFamily="34" charset="0"/>
              </a:rPr>
              <a:t> drenaj sistemleri yapılabilir. </a:t>
            </a:r>
            <a:r>
              <a:rPr lang="tr-TR" sz="2000" dirty="0">
                <a:solidFill>
                  <a:schemeClr val="bg1"/>
                </a:solidFill>
                <a:latin typeface="Arial" pitchFamily="34" charset="0"/>
                <a:cs typeface="Arial" pitchFamily="34" charset="0"/>
              </a:rPr>
              <a:t>Örneğin, süzülen suyun kapalı bir drenaj boru sistemi ile uzaklaştırılması yaygın bir uygulamadır. </a:t>
            </a:r>
            <a:endParaRPr lang="tr-TR" sz="2000" dirty="0" smtClean="0">
              <a:solidFill>
                <a:schemeClr val="bg1"/>
              </a:solidFill>
              <a:latin typeface="Arial" pitchFamily="34" charset="0"/>
              <a:cs typeface="Arial" pitchFamily="34" charset="0"/>
            </a:endParaRPr>
          </a:p>
          <a:p>
            <a:pPr indent="449263" algn="just"/>
            <a:endParaRPr lang="tr-TR" sz="2000" b="1" dirty="0" smtClean="0">
              <a:solidFill>
                <a:schemeClr val="bg1"/>
              </a:solidFill>
              <a:latin typeface="Arial" pitchFamily="34" charset="0"/>
              <a:cs typeface="Arial" pitchFamily="34" charset="0"/>
            </a:endParaRPr>
          </a:p>
          <a:p>
            <a:pPr indent="449263" algn="just"/>
            <a:r>
              <a:rPr lang="tr-TR" sz="2000" b="1" dirty="0" smtClean="0">
                <a:solidFill>
                  <a:schemeClr val="bg1"/>
                </a:solidFill>
                <a:latin typeface="Arial" pitchFamily="34" charset="0"/>
                <a:cs typeface="Arial" pitchFamily="34" charset="0"/>
              </a:rPr>
              <a:t>Bu </a:t>
            </a:r>
            <a:r>
              <a:rPr lang="tr-TR" sz="2000" b="1" dirty="0">
                <a:solidFill>
                  <a:schemeClr val="bg1"/>
                </a:solidFill>
                <a:latin typeface="Arial" pitchFamily="34" charset="0"/>
                <a:cs typeface="Arial" pitchFamily="34" charset="0"/>
              </a:rPr>
              <a:t>drenaj sisteminde esas, sızan suyun birbirine paralel olarak yerleştirilen </a:t>
            </a:r>
            <a:r>
              <a:rPr lang="tr-TR" sz="2000" b="1" dirty="0" err="1">
                <a:solidFill>
                  <a:schemeClr val="bg1"/>
                </a:solidFill>
                <a:latin typeface="Arial" pitchFamily="34" charset="0"/>
                <a:cs typeface="Arial" pitchFamily="34" charset="0"/>
              </a:rPr>
              <a:t>lateral</a:t>
            </a:r>
            <a:r>
              <a:rPr lang="tr-TR" sz="2000" b="1" dirty="0">
                <a:solidFill>
                  <a:schemeClr val="bg1"/>
                </a:solidFill>
                <a:latin typeface="Arial" pitchFamily="34" charset="0"/>
                <a:cs typeface="Arial" pitchFamily="34" charset="0"/>
              </a:rPr>
              <a:t> drenaj boruları ile toplanması, bir toplayıcı (</a:t>
            </a:r>
            <a:r>
              <a:rPr lang="tr-TR" sz="2000" b="1" dirty="0" err="1">
                <a:solidFill>
                  <a:schemeClr val="bg1"/>
                </a:solidFill>
                <a:latin typeface="Arial" pitchFamily="34" charset="0"/>
                <a:cs typeface="Arial" pitchFamily="34" charset="0"/>
              </a:rPr>
              <a:t>kollektör</a:t>
            </a:r>
            <a:r>
              <a:rPr lang="tr-TR" sz="2000" b="1" dirty="0">
                <a:solidFill>
                  <a:schemeClr val="bg1"/>
                </a:solidFill>
                <a:latin typeface="Arial" pitchFamily="34" charset="0"/>
                <a:cs typeface="Arial" pitchFamily="34" charset="0"/>
              </a:rPr>
              <a:t>) boru ile uzaklaştırılmasıdır. </a:t>
            </a:r>
            <a:endParaRPr lang="tr-TR" sz="2000" dirty="0">
              <a:solidFill>
                <a:schemeClr val="bg1"/>
              </a:solidFill>
              <a:latin typeface="Arial" pitchFamily="34"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0"/>
            <a:ext cx="9144000" cy="6852964"/>
          </a:xfrm>
          <a:prstGeom prst="rect">
            <a:avLst/>
          </a:prstGeom>
        </p:spPr>
      </p:pic>
      <p:sp>
        <p:nvSpPr>
          <p:cNvPr id="3" name="Metin kutusu 2"/>
          <p:cNvSpPr txBox="1"/>
          <p:nvPr/>
        </p:nvSpPr>
        <p:spPr>
          <a:xfrm>
            <a:off x="899592" y="764704"/>
            <a:ext cx="2622834" cy="1015663"/>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tr-TR" sz="2000" b="1" dirty="0" smtClean="0">
                <a:latin typeface="Arial" panose="020B0604020202020204" pitchFamily="34" charset="0"/>
                <a:cs typeface="Arial" panose="020B0604020202020204" pitchFamily="34" charset="0"/>
              </a:rPr>
              <a:t>7-14 günde büyüyor</a:t>
            </a:r>
          </a:p>
          <a:p>
            <a:r>
              <a:rPr lang="tr-TR" sz="2000" b="1" dirty="0" smtClean="0">
                <a:latin typeface="Arial" panose="020B0604020202020204" pitchFamily="34" charset="0"/>
                <a:cs typeface="Arial" panose="020B0604020202020204" pitchFamily="34" charset="0"/>
              </a:rPr>
              <a:t>1 ay sonra biçiliyor</a:t>
            </a:r>
          </a:p>
          <a:p>
            <a:r>
              <a:rPr lang="tr-TR" sz="2000" b="1" dirty="0" smtClean="0">
                <a:latin typeface="Arial" panose="020B0604020202020204" pitchFamily="34" charset="0"/>
                <a:cs typeface="Arial" panose="020B0604020202020204" pitchFamily="34" charset="0"/>
              </a:rPr>
              <a:t>Maliyet 1/3</a:t>
            </a:r>
            <a:endParaRPr lang="tr-TR"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914677"/>
      </p:ext>
    </p:extLst>
  </p:cSld>
  <p:clrMapOvr>
    <a:masterClrMapping/>
  </p:clrMapOvr>
  <p:transition spd="med">
    <p:split orient="ver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ydroseeding.com.tr/galeri/max/56873720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562"/>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241921"/>
      </p:ext>
    </p:extLst>
  </p:cSld>
  <p:clrMapOvr>
    <a:masterClrMapping/>
  </p:clrMapOvr>
  <p:transition spd="med">
    <p:split orient="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3412"/>
            <a:ext cx="9144000" cy="6855109"/>
          </a:xfrm>
          <a:prstGeom prst="rect">
            <a:avLst/>
          </a:prstGeom>
        </p:spPr>
      </p:pic>
    </p:spTree>
    <p:extLst>
      <p:ext uri="{BB962C8B-B14F-4D97-AF65-F5344CB8AC3E}">
        <p14:creationId xmlns:p14="http://schemas.microsoft.com/office/powerpoint/2010/main" val="3966098062"/>
      </p:ext>
    </p:extLst>
  </p:cSld>
  <p:clrMapOvr>
    <a:masterClrMapping/>
  </p:clrMapOvr>
  <p:transition spd="med">
    <p:split orient="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7620000" cy="5715000"/>
          </a:xfrm>
          <a:prstGeom prst="rect">
            <a:avLst/>
          </a:prstGeom>
        </p:spPr>
      </p:pic>
      <p:pic>
        <p:nvPicPr>
          <p:cNvPr id="2" name="Resim 1"/>
          <p:cNvPicPr>
            <a:picLocks noChangeAspect="1"/>
          </p:cNvPicPr>
          <p:nvPr/>
        </p:nvPicPr>
        <p:blipFill>
          <a:blip r:embed="rId3"/>
          <a:stretch>
            <a:fillRect/>
          </a:stretch>
        </p:blipFill>
        <p:spPr>
          <a:xfrm>
            <a:off x="4829980" y="0"/>
            <a:ext cx="4314020" cy="3861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7484224"/>
      </p:ext>
    </p:extLst>
  </p:cSld>
  <p:clrMapOvr>
    <a:masterClrMapping/>
  </p:clrMapOvr>
  <p:transition spd="med">
    <p:split orient="ver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500034" y="857232"/>
            <a:ext cx="8429684" cy="258532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tr-TR" dirty="0" smtClean="0">
                <a:latin typeface="Arial" pitchFamily="34" charset="0"/>
                <a:cs typeface="Arial" pitchFamily="34" charset="0"/>
              </a:rPr>
              <a:t>         Düzenli bir çıkış için toprak yüzeyinin kaymak bağlamasını engellemek, erozyonu önlemek amacı ile toprak yüzeyi değişik maddelerden yapılmış "</a:t>
            </a:r>
            <a:r>
              <a:rPr lang="tr-TR" b="1" dirty="0" smtClean="0">
                <a:solidFill>
                  <a:srgbClr val="00B0F0"/>
                </a:solidFill>
                <a:latin typeface="Arial" pitchFamily="34" charset="0"/>
                <a:cs typeface="Arial" pitchFamily="34" charset="0"/>
              </a:rPr>
              <a:t>kapak</a:t>
            </a:r>
            <a:r>
              <a:rPr lang="tr-TR" dirty="0" smtClean="0">
                <a:latin typeface="Arial" pitchFamily="34" charset="0"/>
                <a:cs typeface="Arial" pitchFamily="34" charset="0"/>
              </a:rPr>
              <a:t>" olarak adlandırılan örtü tabakası ile kaplanır. </a:t>
            </a:r>
          </a:p>
          <a:p>
            <a:pPr algn="just"/>
            <a:endParaRPr lang="tr-TR" dirty="0" smtClean="0">
              <a:latin typeface="Arial" pitchFamily="34" charset="0"/>
              <a:cs typeface="Arial" pitchFamily="34" charset="0"/>
            </a:endParaRPr>
          </a:p>
          <a:p>
            <a:pPr algn="just"/>
            <a:r>
              <a:rPr lang="tr-TR" u="sng" dirty="0" smtClean="0">
                <a:latin typeface="Arial" pitchFamily="34" charset="0"/>
                <a:cs typeface="Arial" pitchFamily="34" charset="0"/>
              </a:rPr>
              <a:t>Kapak tabakası </a:t>
            </a:r>
          </a:p>
          <a:p>
            <a:pPr indent="92075" algn="just">
              <a:buFont typeface="Arial" pitchFamily="34" charset="0"/>
              <a:buChar char="•"/>
            </a:pPr>
            <a:r>
              <a:rPr lang="tr-TR" dirty="0" smtClean="0">
                <a:latin typeface="Arial" pitchFamily="34" charset="0"/>
                <a:cs typeface="Arial" pitchFamily="34" charset="0"/>
              </a:rPr>
              <a:t> yağmur ve sulama suyu erozyonunu önler, </a:t>
            </a:r>
          </a:p>
          <a:p>
            <a:pPr indent="92075" algn="just">
              <a:buFont typeface="Arial" pitchFamily="34" charset="0"/>
              <a:buChar char="•"/>
            </a:pPr>
            <a:r>
              <a:rPr lang="tr-TR" dirty="0" smtClean="0">
                <a:latin typeface="Arial" pitchFamily="34" charset="0"/>
                <a:cs typeface="Arial" pitchFamily="34" charset="0"/>
              </a:rPr>
              <a:t> rüzgarların olumsuz etkilerini en düşük düzeye indirir. </a:t>
            </a:r>
          </a:p>
          <a:p>
            <a:pPr indent="92075" algn="just">
              <a:buFont typeface="Arial" pitchFamily="34" charset="0"/>
              <a:buChar char="•"/>
            </a:pPr>
            <a:r>
              <a:rPr lang="tr-TR" dirty="0" smtClean="0">
                <a:latin typeface="Arial" pitchFamily="34" charset="0"/>
                <a:cs typeface="Arial" pitchFamily="34" charset="0"/>
              </a:rPr>
              <a:t> Kapak malzemesi iyi su tutar, tohumların çimlenmesi için uygun ortam yaratır.</a:t>
            </a:r>
          </a:p>
          <a:p>
            <a:pPr algn="just"/>
            <a:endParaRPr lang="tr-TR" dirty="0" smtClean="0">
              <a:latin typeface="Arial" pitchFamily="34" charset="0"/>
              <a:cs typeface="Arial" pitchFamily="34" charset="0"/>
            </a:endParaRPr>
          </a:p>
        </p:txBody>
      </p:sp>
    </p:spTree>
  </p:cSld>
  <p:clrMapOvr>
    <a:masterClrMapping/>
  </p:clrMapOvr>
  <p:transition spd="med">
    <p:split orient="vert"/>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1 Dikdörtgen"/>
          <p:cNvSpPr/>
          <p:nvPr/>
        </p:nvSpPr>
        <p:spPr>
          <a:xfrm>
            <a:off x="500034" y="1000108"/>
            <a:ext cx="7572428" cy="2308324"/>
          </a:xfrm>
          <a:prstGeom prst="rect">
            <a:avLst/>
          </a:prstGeom>
          <a:solidFill>
            <a:srgbClr val="FFC000"/>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tr-TR" u="sng" dirty="0" smtClean="0">
                <a:solidFill>
                  <a:schemeClr val="bg1"/>
                </a:solidFill>
                <a:latin typeface="Arial" pitchFamily="34" charset="0"/>
                <a:cs typeface="Arial" pitchFamily="34" charset="0"/>
              </a:rPr>
              <a:t>Kapak olarak kullanılacak malzemenin seçiminde</a:t>
            </a:r>
            <a:r>
              <a:rPr lang="tr-TR" dirty="0" smtClean="0">
                <a:solidFill>
                  <a:schemeClr val="bg1"/>
                </a:solidFill>
                <a:latin typeface="Arial" pitchFamily="34" charset="0"/>
                <a:cs typeface="Arial" pitchFamily="34" charset="0"/>
              </a:rPr>
              <a:t>, </a:t>
            </a:r>
          </a:p>
          <a:p>
            <a:pPr algn="just"/>
            <a:r>
              <a:rPr lang="tr-TR" dirty="0" smtClean="0">
                <a:solidFill>
                  <a:schemeClr val="bg1"/>
                </a:solidFill>
                <a:latin typeface="Arial" pitchFamily="34" charset="0"/>
                <a:cs typeface="Arial" pitchFamily="34" charset="0"/>
              </a:rPr>
              <a:t>hastalık ve zararlılar </a:t>
            </a:r>
          </a:p>
          <a:p>
            <a:pPr algn="just"/>
            <a:r>
              <a:rPr lang="tr-TR" dirty="0" smtClean="0">
                <a:solidFill>
                  <a:schemeClr val="bg1"/>
                </a:solidFill>
                <a:latin typeface="Arial" pitchFamily="34" charset="0"/>
                <a:cs typeface="Arial" pitchFamily="34" charset="0"/>
              </a:rPr>
              <a:t>yabancı ot durumu, </a:t>
            </a:r>
          </a:p>
          <a:p>
            <a:pPr algn="just"/>
            <a:r>
              <a:rPr lang="tr-TR" dirty="0" smtClean="0">
                <a:solidFill>
                  <a:schemeClr val="bg1"/>
                </a:solidFill>
                <a:latin typeface="Arial" pitchFamily="34" charset="0"/>
                <a:cs typeface="Arial" pitchFamily="34" charset="0"/>
              </a:rPr>
              <a:t>uygulama ve bulunma kolaylığı ile </a:t>
            </a:r>
          </a:p>
          <a:p>
            <a:pPr algn="just"/>
            <a:r>
              <a:rPr lang="tr-TR" dirty="0" smtClean="0">
                <a:solidFill>
                  <a:schemeClr val="bg1"/>
                </a:solidFill>
                <a:latin typeface="Arial" pitchFamily="34" charset="0"/>
                <a:cs typeface="Arial" pitchFamily="34" charset="0"/>
              </a:rPr>
              <a:t>fiyat gibi bir dizi faktör rol oynar. </a:t>
            </a:r>
          </a:p>
          <a:p>
            <a:pPr algn="just"/>
            <a:endParaRPr lang="tr-TR" dirty="0" smtClean="0">
              <a:solidFill>
                <a:schemeClr val="bg1"/>
              </a:solidFill>
              <a:latin typeface="Arial" pitchFamily="34" charset="0"/>
              <a:cs typeface="Arial" pitchFamily="34" charset="0"/>
            </a:endParaRPr>
          </a:p>
          <a:p>
            <a:pPr algn="just"/>
            <a:r>
              <a:rPr lang="tr-TR" dirty="0" smtClean="0">
                <a:solidFill>
                  <a:schemeClr val="bg1"/>
                </a:solidFill>
                <a:latin typeface="Arial" pitchFamily="34" charset="0"/>
                <a:cs typeface="Arial" pitchFamily="34" charset="0"/>
              </a:rPr>
              <a:t>Birçok ülkede saman, odun talaşı, değişik sentetik maddelerden yapılmış örtüler kapak malzemesi olarak kullanılır. </a:t>
            </a:r>
          </a:p>
        </p:txBody>
      </p:sp>
    </p:spTree>
  </p:cSld>
  <p:clrMapOvr>
    <a:masterClrMapping/>
  </p:clrMapOvr>
  <p:transition spd="med">
    <p:split orient="vert"/>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66562" name="Rectangle 1"/>
          <p:cNvSpPr>
            <a:spLocks noChangeArrowheads="1"/>
          </p:cNvSpPr>
          <p:nvPr/>
        </p:nvSpPr>
        <p:spPr bwMode="auto">
          <a:xfrm>
            <a:off x="642910" y="2075629"/>
            <a:ext cx="8001000" cy="3139321"/>
          </a:xfrm>
          <a:prstGeom prst="rect">
            <a:avLst/>
          </a:prstGeom>
          <a:solidFill>
            <a:srgbClr val="FFC000"/>
          </a:solidFill>
          <a:ln>
            <a:headEnd/>
            <a:tailEnd/>
          </a:ln>
        </p:spPr>
        <p:style>
          <a:lnRef idx="3">
            <a:schemeClr val="lt1"/>
          </a:lnRef>
          <a:fillRef idx="1">
            <a:schemeClr val="accent6"/>
          </a:fillRef>
          <a:effectRef idx="1">
            <a:schemeClr val="accent6"/>
          </a:effectRef>
          <a:fontRef idx="minor">
            <a:schemeClr val="lt1"/>
          </a:fontRef>
        </p:style>
        <p:txBody>
          <a:bodyPr anchor="ctr">
            <a:spAutoFit/>
          </a:bodyPr>
          <a:lstStyle/>
          <a:p>
            <a:pPr indent="449263" algn="just" eaLnBrk="0" hangingPunct="0"/>
            <a:r>
              <a:rPr lang="tr-TR" b="1" dirty="0" smtClean="0">
                <a:solidFill>
                  <a:schemeClr val="bg2">
                    <a:lumMod val="75000"/>
                  </a:schemeClr>
                </a:solidFill>
                <a:latin typeface="Arial" pitchFamily="34" charset="0"/>
                <a:cs typeface="Arial" pitchFamily="34" charset="0"/>
              </a:rPr>
              <a:t>Sığır </a:t>
            </a:r>
            <a:r>
              <a:rPr lang="tr-TR" b="1" dirty="0">
                <a:solidFill>
                  <a:schemeClr val="bg2">
                    <a:lumMod val="75000"/>
                  </a:schemeClr>
                </a:solidFill>
                <a:latin typeface="Arial" pitchFamily="34" charset="0"/>
                <a:cs typeface="Arial" pitchFamily="34" charset="0"/>
              </a:rPr>
              <a:t>veya koyun gübresi </a:t>
            </a:r>
            <a:r>
              <a:rPr lang="tr-TR" dirty="0">
                <a:solidFill>
                  <a:schemeClr val="bg1"/>
                </a:solidFill>
                <a:latin typeface="Arial" pitchFamily="34" charset="0"/>
                <a:cs typeface="Arial" pitchFamily="34" charset="0"/>
              </a:rPr>
              <a:t>iyi yanmış </a:t>
            </a:r>
            <a:r>
              <a:rPr lang="tr-TR" dirty="0" smtClean="0">
                <a:solidFill>
                  <a:schemeClr val="bg1"/>
                </a:solidFill>
                <a:latin typeface="Arial" pitchFamily="34" charset="0"/>
                <a:cs typeface="Arial" pitchFamily="34" charset="0"/>
              </a:rPr>
              <a:t>olursa kapak </a:t>
            </a:r>
            <a:r>
              <a:rPr lang="tr-TR" dirty="0">
                <a:solidFill>
                  <a:schemeClr val="bg1"/>
                </a:solidFill>
                <a:latin typeface="Arial" pitchFamily="34" charset="0"/>
                <a:cs typeface="Arial" pitchFamily="34" charset="0"/>
              </a:rPr>
              <a:t>yapımına uygundur. </a:t>
            </a:r>
            <a:endParaRPr lang="tr-TR" dirty="0" smtClean="0">
              <a:solidFill>
                <a:schemeClr val="bg1"/>
              </a:solidFill>
              <a:latin typeface="Arial" pitchFamily="34" charset="0"/>
              <a:cs typeface="Arial" pitchFamily="34" charset="0"/>
            </a:endParaRPr>
          </a:p>
          <a:p>
            <a:pPr indent="449263" algn="just" eaLnBrk="0" hangingPunct="0"/>
            <a:endParaRPr lang="tr-TR" dirty="0" smtClean="0">
              <a:solidFill>
                <a:schemeClr val="bg1"/>
              </a:solidFill>
              <a:latin typeface="Arial" pitchFamily="34" charset="0"/>
              <a:cs typeface="Arial" pitchFamily="34" charset="0"/>
            </a:endParaRPr>
          </a:p>
          <a:p>
            <a:pPr indent="449263" algn="just" eaLnBrk="0" hangingPunct="0"/>
            <a:r>
              <a:rPr lang="tr-TR" dirty="0" smtClean="0">
                <a:solidFill>
                  <a:schemeClr val="bg1"/>
                </a:solidFill>
                <a:latin typeface="Arial" pitchFamily="34" charset="0"/>
                <a:cs typeface="Arial" pitchFamily="34" charset="0"/>
              </a:rPr>
              <a:t>Gübre </a:t>
            </a:r>
            <a:r>
              <a:rPr lang="tr-TR" dirty="0">
                <a:solidFill>
                  <a:schemeClr val="bg1"/>
                </a:solidFill>
                <a:latin typeface="Arial" pitchFamily="34" charset="0"/>
                <a:cs typeface="Arial" pitchFamily="34" charset="0"/>
              </a:rPr>
              <a:t>iyice elendikten sonra yabancı ot tohumları, bitki parçaları, hastalık ve zararlılardan arındırmak amacı ile </a:t>
            </a:r>
            <a:r>
              <a:rPr lang="tr-TR" dirty="0" err="1">
                <a:solidFill>
                  <a:schemeClr val="bg1"/>
                </a:solidFill>
                <a:latin typeface="Arial" pitchFamily="34" charset="0"/>
                <a:cs typeface="Arial" pitchFamily="34" charset="0"/>
              </a:rPr>
              <a:t>fumige</a:t>
            </a:r>
            <a:r>
              <a:rPr lang="tr-TR" dirty="0">
                <a:solidFill>
                  <a:schemeClr val="bg1"/>
                </a:solidFill>
                <a:latin typeface="Arial" pitchFamily="34" charset="0"/>
                <a:cs typeface="Arial" pitchFamily="34" charset="0"/>
              </a:rPr>
              <a:t> edilir. </a:t>
            </a:r>
            <a:endParaRPr lang="tr-TR" dirty="0" smtClean="0">
              <a:solidFill>
                <a:schemeClr val="bg1"/>
              </a:solidFill>
              <a:latin typeface="Arial" pitchFamily="34" charset="0"/>
              <a:cs typeface="Arial" pitchFamily="34" charset="0"/>
            </a:endParaRPr>
          </a:p>
          <a:p>
            <a:pPr indent="449263" algn="just" eaLnBrk="0" hangingPunct="0"/>
            <a:endParaRPr lang="tr-TR" dirty="0" smtClean="0">
              <a:solidFill>
                <a:schemeClr val="bg1"/>
              </a:solidFill>
              <a:latin typeface="Arial" pitchFamily="34" charset="0"/>
              <a:cs typeface="Arial" pitchFamily="34" charset="0"/>
            </a:endParaRPr>
          </a:p>
          <a:p>
            <a:pPr indent="449263" algn="just" eaLnBrk="0" hangingPunct="0"/>
            <a:r>
              <a:rPr lang="tr-TR" dirty="0" smtClean="0">
                <a:solidFill>
                  <a:schemeClr val="bg1"/>
                </a:solidFill>
                <a:latin typeface="Arial" pitchFamily="34" charset="0"/>
                <a:cs typeface="Arial" pitchFamily="34" charset="0"/>
              </a:rPr>
              <a:t>Tohum </a:t>
            </a:r>
            <a:r>
              <a:rPr lang="tr-TR" dirty="0">
                <a:solidFill>
                  <a:schemeClr val="bg1"/>
                </a:solidFill>
                <a:latin typeface="Arial" pitchFamily="34" charset="0"/>
                <a:cs typeface="Arial" pitchFamily="34" charset="0"/>
              </a:rPr>
              <a:t>ekiminden sonra ahır gübresi olarak toprak yüzeyine türlerin tohum iriliğine göre 0.2-1 cm kalınlığında (2-10 m</a:t>
            </a:r>
            <a:r>
              <a:rPr lang="tr-TR" baseline="30000" dirty="0">
                <a:solidFill>
                  <a:schemeClr val="bg1"/>
                </a:solidFill>
                <a:latin typeface="Arial" pitchFamily="34" charset="0"/>
                <a:cs typeface="Arial" pitchFamily="34" charset="0"/>
              </a:rPr>
              <a:t>3</a:t>
            </a:r>
            <a:r>
              <a:rPr lang="tr-TR" dirty="0">
                <a:solidFill>
                  <a:schemeClr val="bg1"/>
                </a:solidFill>
                <a:latin typeface="Arial" pitchFamily="34" charset="0"/>
                <a:cs typeface="Arial" pitchFamily="34" charset="0"/>
              </a:rPr>
              <a:t>/da) tabaka halinde serilir ve üzerine merdane çekilir. </a:t>
            </a:r>
            <a:endParaRPr lang="tr-TR" dirty="0" smtClean="0">
              <a:solidFill>
                <a:schemeClr val="bg1"/>
              </a:solidFill>
              <a:latin typeface="Arial" pitchFamily="34" charset="0"/>
              <a:cs typeface="Arial" pitchFamily="34" charset="0"/>
            </a:endParaRPr>
          </a:p>
          <a:p>
            <a:pPr indent="449263" algn="just" eaLnBrk="0" hangingPunct="0"/>
            <a:endParaRPr lang="tr-TR" dirty="0" smtClean="0">
              <a:solidFill>
                <a:schemeClr val="bg1"/>
              </a:solidFill>
              <a:latin typeface="Arial" pitchFamily="34" charset="0"/>
              <a:cs typeface="Arial" pitchFamily="34" charset="0"/>
            </a:endParaRPr>
          </a:p>
          <a:p>
            <a:pPr indent="449263" algn="just" eaLnBrk="0" hangingPunct="0"/>
            <a:r>
              <a:rPr lang="tr-TR" dirty="0" smtClean="0">
                <a:solidFill>
                  <a:schemeClr val="bg1"/>
                </a:solidFill>
                <a:latin typeface="Arial" pitchFamily="34" charset="0"/>
                <a:cs typeface="Arial" pitchFamily="34" charset="0"/>
              </a:rPr>
              <a:t>Ahır </a:t>
            </a:r>
            <a:r>
              <a:rPr lang="tr-TR" dirty="0">
                <a:solidFill>
                  <a:schemeClr val="bg1"/>
                </a:solidFill>
                <a:latin typeface="Arial" pitchFamily="34" charset="0"/>
                <a:cs typeface="Arial" pitchFamily="34" charset="0"/>
              </a:rPr>
              <a:t>gübresinin pahalı ve kıt olduğu bölgelerde gübre + toprak karışımı da kapak olarak kullanılabilir. </a:t>
            </a:r>
          </a:p>
        </p:txBody>
      </p:sp>
      <p:sp>
        <p:nvSpPr>
          <p:cNvPr id="3" name="2 Dikdörtgen"/>
          <p:cNvSpPr/>
          <p:nvPr/>
        </p:nvSpPr>
        <p:spPr>
          <a:xfrm>
            <a:off x="642910" y="357166"/>
            <a:ext cx="7000924"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tr-TR" dirty="0" smtClean="0">
                <a:solidFill>
                  <a:schemeClr val="bg1"/>
                </a:solidFill>
                <a:latin typeface="Arial" pitchFamily="34" charset="0"/>
                <a:cs typeface="Arial" pitchFamily="34" charset="0"/>
              </a:rPr>
              <a:t>Ancak </a:t>
            </a:r>
            <a:r>
              <a:rPr lang="tr-TR" b="1" dirty="0" smtClean="0">
                <a:solidFill>
                  <a:schemeClr val="bg1"/>
                </a:solidFill>
                <a:latin typeface="Arial" pitchFamily="34" charset="0"/>
                <a:cs typeface="Arial" pitchFamily="34" charset="0"/>
              </a:rPr>
              <a:t>yurdumuzda kapak malzemesi olarak </a:t>
            </a:r>
          </a:p>
          <a:p>
            <a:pPr algn="just"/>
            <a:r>
              <a:rPr lang="tr-TR" b="1" dirty="0" smtClean="0">
                <a:solidFill>
                  <a:schemeClr val="bg1"/>
                </a:solidFill>
                <a:latin typeface="Arial" pitchFamily="34" charset="0"/>
                <a:cs typeface="Arial" pitchFamily="34" charset="0"/>
              </a:rPr>
              <a:t>ahır gübresi, </a:t>
            </a:r>
          </a:p>
          <a:p>
            <a:pPr algn="just"/>
            <a:r>
              <a:rPr lang="tr-TR" b="1" dirty="0" err="1" smtClean="0">
                <a:solidFill>
                  <a:schemeClr val="bg1"/>
                </a:solidFill>
                <a:latin typeface="Arial" pitchFamily="34" charset="0"/>
                <a:cs typeface="Arial" pitchFamily="34" charset="0"/>
              </a:rPr>
              <a:t>peat</a:t>
            </a:r>
            <a:r>
              <a:rPr lang="tr-TR" b="1" dirty="0" smtClean="0">
                <a:solidFill>
                  <a:schemeClr val="bg1"/>
                </a:solidFill>
                <a:latin typeface="Arial" pitchFamily="34" charset="0"/>
                <a:cs typeface="Arial" pitchFamily="34" charset="0"/>
              </a:rPr>
              <a:t> (</a:t>
            </a:r>
            <a:r>
              <a:rPr lang="tr-TR" b="1" dirty="0" err="1" smtClean="0">
                <a:solidFill>
                  <a:schemeClr val="bg1"/>
                </a:solidFill>
                <a:latin typeface="Arial" pitchFamily="34" charset="0"/>
                <a:cs typeface="Arial" pitchFamily="34" charset="0"/>
              </a:rPr>
              <a:t>torf</a:t>
            </a:r>
            <a:r>
              <a:rPr lang="tr-TR" b="1" dirty="0" smtClean="0">
                <a:solidFill>
                  <a:schemeClr val="bg1"/>
                </a:solidFill>
                <a:latin typeface="Arial" pitchFamily="34" charset="0"/>
                <a:cs typeface="Arial" pitchFamily="34" charset="0"/>
              </a:rPr>
              <a:t>), </a:t>
            </a:r>
          </a:p>
          <a:p>
            <a:pPr algn="just"/>
            <a:r>
              <a:rPr lang="tr-TR" b="1" dirty="0" smtClean="0">
                <a:solidFill>
                  <a:schemeClr val="bg1"/>
                </a:solidFill>
                <a:latin typeface="Arial" pitchFamily="34" charset="0"/>
                <a:cs typeface="Arial" pitchFamily="34" charset="0"/>
              </a:rPr>
              <a:t>kaliteli kumlu-tınlı toprak yaygındır. </a:t>
            </a:r>
            <a:endParaRPr lang="tr-TR" b="1" dirty="0">
              <a:solidFill>
                <a:schemeClr val="bg1"/>
              </a:solidFill>
              <a:latin typeface="Arial" pitchFamily="34" charset="0"/>
              <a:cs typeface="Arial" pitchFamily="34" charset="0"/>
            </a:endParaRPr>
          </a:p>
        </p:txBody>
      </p:sp>
    </p:spTree>
  </p:cSld>
  <p:clrMapOvr>
    <a:masterClrMapping/>
  </p:clrMapOvr>
  <p:transition spd="med">
    <p:split orient="vert"/>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1 Dikdörtgen"/>
          <p:cNvSpPr/>
          <p:nvPr/>
        </p:nvSpPr>
        <p:spPr>
          <a:xfrm>
            <a:off x="467544" y="980728"/>
            <a:ext cx="8568952" cy="1477328"/>
          </a:xfrm>
          <a:prstGeom prst="rect">
            <a:avLst/>
          </a:prstGeom>
          <a:solidFill>
            <a:srgbClr val="FFC000"/>
          </a:solidFill>
        </p:spPr>
        <p:style>
          <a:lnRef idx="3">
            <a:schemeClr val="lt1"/>
          </a:lnRef>
          <a:fillRef idx="1">
            <a:schemeClr val="accent6"/>
          </a:fillRef>
          <a:effectRef idx="1">
            <a:schemeClr val="accent6"/>
          </a:effectRef>
          <a:fontRef idx="minor">
            <a:schemeClr val="lt1"/>
          </a:fontRef>
        </p:style>
        <p:txBody>
          <a:bodyPr wrap="square">
            <a:spAutoFit/>
          </a:bodyPr>
          <a:lstStyle/>
          <a:p>
            <a:pPr indent="449263" algn="just" eaLnBrk="0" hangingPunct="0"/>
            <a:r>
              <a:rPr lang="tr-TR" b="1" dirty="0" err="1" smtClean="0">
                <a:solidFill>
                  <a:schemeClr val="bg2">
                    <a:lumMod val="75000"/>
                  </a:schemeClr>
                </a:solidFill>
                <a:latin typeface="Arial" pitchFamily="34" charset="0"/>
                <a:cs typeface="Arial" pitchFamily="34" charset="0"/>
              </a:rPr>
              <a:t>Torf</a:t>
            </a:r>
            <a:r>
              <a:rPr lang="tr-TR" b="1" dirty="0" smtClean="0">
                <a:solidFill>
                  <a:schemeClr val="bg2">
                    <a:lumMod val="75000"/>
                  </a:schemeClr>
                </a:solidFill>
                <a:latin typeface="Arial" pitchFamily="34" charset="0"/>
                <a:cs typeface="Arial" pitchFamily="34" charset="0"/>
              </a:rPr>
              <a:t> (</a:t>
            </a:r>
            <a:r>
              <a:rPr lang="tr-TR" b="1" dirty="0" err="1" smtClean="0">
                <a:solidFill>
                  <a:schemeClr val="bg2">
                    <a:lumMod val="75000"/>
                  </a:schemeClr>
                </a:solidFill>
                <a:latin typeface="Arial" pitchFamily="34" charset="0"/>
                <a:cs typeface="Arial" pitchFamily="34" charset="0"/>
              </a:rPr>
              <a:t>peat</a:t>
            </a:r>
            <a:r>
              <a:rPr lang="tr-TR" b="1" dirty="0" smtClean="0">
                <a:solidFill>
                  <a:schemeClr val="bg2">
                    <a:lumMod val="75000"/>
                  </a:schemeClr>
                </a:solidFill>
                <a:latin typeface="Arial" pitchFamily="34" charset="0"/>
                <a:cs typeface="Arial" pitchFamily="34" charset="0"/>
              </a:rPr>
              <a:t>) </a:t>
            </a:r>
            <a:r>
              <a:rPr lang="tr-TR" dirty="0" smtClean="0">
                <a:solidFill>
                  <a:schemeClr val="bg1"/>
                </a:solidFill>
                <a:latin typeface="Arial" pitchFamily="34" charset="0"/>
                <a:cs typeface="Arial" pitchFamily="34" charset="0"/>
              </a:rPr>
              <a:t>kapak olarak kullanılabilecek en iyi organik maddelerden birisidir. </a:t>
            </a:r>
          </a:p>
          <a:p>
            <a:pPr indent="449263" algn="just" eaLnBrk="0" hangingPunct="0"/>
            <a:r>
              <a:rPr lang="tr-TR" dirty="0" smtClean="0">
                <a:solidFill>
                  <a:schemeClr val="bg1"/>
                </a:solidFill>
                <a:latin typeface="Arial" pitchFamily="34" charset="0"/>
                <a:cs typeface="Arial" pitchFamily="34" charset="0"/>
              </a:rPr>
              <a:t>Yabancı ot tohumları, hastalık ve zararlı etmenleri taşımaması nedeni ile ahır gübresinden daha uygundur. </a:t>
            </a:r>
          </a:p>
          <a:p>
            <a:pPr indent="449263" algn="just" eaLnBrk="0" hangingPunct="0"/>
            <a:r>
              <a:rPr lang="tr-TR" dirty="0" smtClean="0">
                <a:solidFill>
                  <a:schemeClr val="bg1"/>
                </a:solidFill>
                <a:latin typeface="Arial" pitchFamily="34" charset="0"/>
                <a:cs typeface="Arial" pitchFamily="34" charset="0"/>
              </a:rPr>
              <a:t>Ancak fiyat ve bulunma kolaylığı gibi faktörler kullanımını sınırlandırır. </a:t>
            </a:r>
          </a:p>
          <a:p>
            <a:pPr indent="449263" algn="just" eaLnBrk="0" hangingPunct="0"/>
            <a:r>
              <a:rPr lang="tr-TR" dirty="0" smtClean="0">
                <a:solidFill>
                  <a:schemeClr val="bg1"/>
                </a:solidFill>
                <a:latin typeface="Arial" pitchFamily="34" charset="0"/>
                <a:cs typeface="Arial" pitchFamily="34" charset="0"/>
              </a:rPr>
              <a:t>Uygulama yöntemi ve miktarı ahır gübresi ile benzerlik gösterir. </a:t>
            </a:r>
          </a:p>
        </p:txBody>
      </p:sp>
      <p:sp>
        <p:nvSpPr>
          <p:cNvPr id="3" name="1 Dikdörtgen"/>
          <p:cNvSpPr/>
          <p:nvPr/>
        </p:nvSpPr>
        <p:spPr>
          <a:xfrm>
            <a:off x="467544" y="4077072"/>
            <a:ext cx="8568952" cy="1477328"/>
          </a:xfrm>
          <a:prstGeom prst="rect">
            <a:avLst/>
          </a:prstGeom>
          <a:solidFill>
            <a:srgbClr val="FFC000"/>
          </a:solidFill>
        </p:spPr>
        <p:style>
          <a:lnRef idx="3">
            <a:schemeClr val="lt1"/>
          </a:lnRef>
          <a:fillRef idx="1">
            <a:schemeClr val="accent6"/>
          </a:fillRef>
          <a:effectRef idx="1">
            <a:schemeClr val="accent6"/>
          </a:effectRef>
          <a:fontRef idx="minor">
            <a:schemeClr val="lt1"/>
          </a:fontRef>
        </p:style>
        <p:txBody>
          <a:bodyPr wrap="square">
            <a:spAutoFit/>
          </a:bodyPr>
          <a:lstStyle/>
          <a:p>
            <a:pPr indent="449263" algn="just" eaLnBrk="0" hangingPunct="0"/>
            <a:r>
              <a:rPr lang="tr-TR" dirty="0" smtClean="0">
                <a:solidFill>
                  <a:schemeClr val="bg1"/>
                </a:solidFill>
                <a:latin typeface="Arial" pitchFamily="34" charset="0"/>
                <a:cs typeface="Arial" pitchFamily="34" charset="0"/>
              </a:rPr>
              <a:t>Ahır gübresi veya </a:t>
            </a:r>
            <a:r>
              <a:rPr lang="tr-TR" dirty="0" err="1" smtClean="0">
                <a:solidFill>
                  <a:schemeClr val="bg1"/>
                </a:solidFill>
                <a:latin typeface="Arial" pitchFamily="34" charset="0"/>
                <a:cs typeface="Arial" pitchFamily="34" charset="0"/>
              </a:rPr>
              <a:t>torf</a:t>
            </a:r>
            <a:r>
              <a:rPr lang="tr-TR" dirty="0" smtClean="0">
                <a:solidFill>
                  <a:schemeClr val="bg1"/>
                </a:solidFill>
                <a:latin typeface="Arial" pitchFamily="34" charset="0"/>
                <a:cs typeface="Arial" pitchFamily="34" charset="0"/>
              </a:rPr>
              <a:t> bulunmayan alanlarda temiz, </a:t>
            </a:r>
            <a:r>
              <a:rPr lang="tr-TR" b="1" dirty="0" smtClean="0">
                <a:solidFill>
                  <a:schemeClr val="bg2">
                    <a:lumMod val="75000"/>
                  </a:schemeClr>
                </a:solidFill>
                <a:latin typeface="Arial" pitchFamily="34" charset="0"/>
                <a:cs typeface="Arial" pitchFamily="34" charset="0"/>
              </a:rPr>
              <a:t>kumlu tınlı topraklar</a:t>
            </a:r>
            <a:r>
              <a:rPr lang="tr-TR" dirty="0" smtClean="0">
                <a:solidFill>
                  <a:schemeClr val="bg1"/>
                </a:solidFill>
                <a:latin typeface="Arial" pitchFamily="34" charset="0"/>
                <a:cs typeface="Arial" pitchFamily="34" charset="0"/>
              </a:rPr>
              <a:t> da kapak olarak kullanılabilir. </a:t>
            </a:r>
          </a:p>
          <a:p>
            <a:pPr indent="449263" algn="just" eaLnBrk="0" hangingPunct="0"/>
            <a:r>
              <a:rPr lang="tr-TR" dirty="0" smtClean="0">
                <a:solidFill>
                  <a:schemeClr val="bg1"/>
                </a:solidFill>
                <a:latin typeface="Arial" pitchFamily="34" charset="0"/>
                <a:cs typeface="Arial" pitchFamily="34" charset="0"/>
              </a:rPr>
              <a:t>Hafif bünyeli ve kum oranı yüksek toprakların suyu kolayca geçirmesi, </a:t>
            </a:r>
          </a:p>
          <a:p>
            <a:pPr indent="449263" algn="just" eaLnBrk="0" hangingPunct="0"/>
            <a:r>
              <a:rPr lang="tr-TR" dirty="0" smtClean="0">
                <a:solidFill>
                  <a:schemeClr val="bg1"/>
                </a:solidFill>
                <a:latin typeface="Arial" pitchFamily="34" charset="0"/>
                <a:cs typeface="Arial" pitchFamily="34" charset="0"/>
              </a:rPr>
              <a:t>yağmurdan veya sulamadan sonra kabuk bağlanmaması gibi nedenler ile amaca uygundur. </a:t>
            </a:r>
            <a:endParaRPr lang="tr-TR" dirty="0">
              <a:solidFill>
                <a:schemeClr val="bg1"/>
              </a:solidFill>
              <a:latin typeface="Arial" pitchFamily="34" charset="0"/>
              <a:cs typeface="Arial" pitchFamily="34" charset="0"/>
            </a:endParaRPr>
          </a:p>
        </p:txBody>
      </p:sp>
    </p:spTree>
  </p:cSld>
  <p:clrMapOvr>
    <a:masterClrMapping/>
  </p:clrMapOvr>
  <p:transition spd="med">
    <p:split orient="vert"/>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6"/>
          <p:cNvPicPr>
            <a:picLocks noChangeAspect="1" noChangeArrowheads="1"/>
          </p:cNvPicPr>
          <p:nvPr/>
        </p:nvPicPr>
        <p:blipFill>
          <a:blip r:embed="rId2" cstate="screen"/>
          <a:srcRect/>
          <a:stretch>
            <a:fillRect/>
          </a:stretch>
        </p:blipFill>
        <p:spPr bwMode="auto">
          <a:xfrm>
            <a:off x="847725" y="420688"/>
            <a:ext cx="3922713" cy="2659062"/>
          </a:xfrm>
          <a:prstGeom prst="rect">
            <a:avLst/>
          </a:prstGeom>
          <a:noFill/>
          <a:ln w="9525">
            <a:noFill/>
            <a:miter lim="800000"/>
            <a:headEnd/>
            <a:tailEnd/>
          </a:ln>
        </p:spPr>
      </p:pic>
      <p:pic>
        <p:nvPicPr>
          <p:cNvPr id="67587" name="Picture 5"/>
          <p:cNvPicPr>
            <a:picLocks noChangeAspect="1" noChangeArrowheads="1"/>
          </p:cNvPicPr>
          <p:nvPr/>
        </p:nvPicPr>
        <p:blipFill>
          <a:blip r:embed="rId3" cstate="print"/>
          <a:srcRect/>
          <a:stretch>
            <a:fillRect/>
          </a:stretch>
        </p:blipFill>
        <p:spPr bwMode="auto">
          <a:xfrm>
            <a:off x="3863975" y="3163888"/>
            <a:ext cx="4881563" cy="3265487"/>
          </a:xfrm>
          <a:prstGeom prst="rect">
            <a:avLst/>
          </a:prstGeom>
          <a:noFill/>
          <a:ln w="9525">
            <a:noFill/>
            <a:miter lim="800000"/>
            <a:headEnd/>
            <a:tailEnd/>
          </a:ln>
        </p:spPr>
      </p:pic>
    </p:spTree>
  </p:cSld>
  <p:clrMapOvr>
    <a:masterClrMapping/>
  </p:clrMapOvr>
  <p:transition spd="med">
    <p:split orient="vert"/>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4"/>
          <p:cNvPicPr>
            <a:picLocks noChangeAspect="1" noChangeArrowheads="1"/>
          </p:cNvPicPr>
          <p:nvPr/>
        </p:nvPicPr>
        <p:blipFill>
          <a:blip r:embed="rId2" cstate="screen"/>
          <a:srcRect/>
          <a:stretch>
            <a:fillRect/>
          </a:stretch>
        </p:blipFill>
        <p:spPr bwMode="auto">
          <a:xfrm>
            <a:off x="779463" y="850900"/>
            <a:ext cx="4073525" cy="2798763"/>
          </a:xfrm>
          <a:prstGeom prst="rect">
            <a:avLst/>
          </a:prstGeom>
          <a:noFill/>
          <a:ln w="9525">
            <a:noFill/>
            <a:miter lim="800000"/>
            <a:headEnd/>
            <a:tailEnd/>
          </a:ln>
        </p:spPr>
      </p:pic>
      <p:pic>
        <p:nvPicPr>
          <p:cNvPr id="68611" name="Picture 3"/>
          <p:cNvPicPr>
            <a:picLocks noChangeAspect="1" noChangeArrowheads="1"/>
          </p:cNvPicPr>
          <p:nvPr/>
        </p:nvPicPr>
        <p:blipFill>
          <a:blip r:embed="rId3" cstate="print"/>
          <a:srcRect/>
          <a:stretch>
            <a:fillRect/>
          </a:stretch>
        </p:blipFill>
        <p:spPr bwMode="auto">
          <a:xfrm>
            <a:off x="3502025" y="3287713"/>
            <a:ext cx="4629150" cy="3140075"/>
          </a:xfrm>
          <a:prstGeom prst="rect">
            <a:avLst/>
          </a:prstGeom>
          <a:noFill/>
          <a:ln w="9525">
            <a:noFill/>
            <a:miter lim="800000"/>
            <a:headEnd/>
            <a:tailEnd/>
          </a:ln>
        </p:spPr>
      </p:pic>
    </p:spTree>
  </p:cSld>
  <p:clrMapOvr>
    <a:masterClrMapping/>
  </p:clrMapOvr>
  <p:transition spd="med">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0588.JPG]"/>
          <p:cNvPicPr>
            <a:picLocks noChangeAspect="1" noChangeArrowheads="1"/>
          </p:cNvPicPr>
          <p:nvPr/>
        </p:nvPicPr>
        <p:blipFill>
          <a:blip r:embed="rId2" cstate="screen"/>
          <a:srcRect/>
          <a:stretch>
            <a:fillRect/>
          </a:stretch>
        </p:blipFill>
        <p:spPr bwMode="auto">
          <a:xfrm>
            <a:off x="-33" y="-25"/>
            <a:ext cx="9144033" cy="6858025"/>
          </a:xfrm>
          <a:prstGeom prst="rect">
            <a:avLst/>
          </a:prstGeom>
          <a:noFill/>
        </p:spPr>
      </p:pic>
      <p:sp>
        <p:nvSpPr>
          <p:cNvPr id="2" name="1 Dikdörtgen"/>
          <p:cNvSpPr/>
          <p:nvPr/>
        </p:nvSpPr>
        <p:spPr>
          <a:xfrm>
            <a:off x="285720" y="285728"/>
            <a:ext cx="8429684"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indent="449263" algn="just"/>
            <a:r>
              <a:rPr lang="tr-TR" sz="2000" dirty="0" smtClean="0">
                <a:solidFill>
                  <a:schemeClr val="bg1"/>
                </a:solidFill>
                <a:latin typeface="Arial" pitchFamily="34" charset="0"/>
                <a:cs typeface="Arial" pitchFamily="34" charset="0"/>
              </a:rPr>
              <a:t>Bu sistemde beton, kil, künk, metal gibi değişik malzemeden yapılmış borular kullanılsa da son yıllarda delikli PVC veya PE borular çok yaygınlaşmıştır. </a:t>
            </a:r>
            <a:r>
              <a:rPr lang="tr-TR" sz="2000" b="1" u="sng" dirty="0" smtClean="0">
                <a:solidFill>
                  <a:schemeClr val="bg1"/>
                </a:solidFill>
                <a:latin typeface="Arial" pitchFamily="34" charset="0"/>
                <a:cs typeface="Arial" pitchFamily="34" charset="0"/>
              </a:rPr>
              <a:t>En önemli avantajları</a:t>
            </a:r>
            <a:r>
              <a:rPr lang="tr-TR" sz="2000" b="1" dirty="0" smtClean="0">
                <a:solidFill>
                  <a:schemeClr val="bg1"/>
                </a:solidFill>
                <a:latin typeface="Arial" pitchFamily="34" charset="0"/>
                <a:cs typeface="Arial" pitchFamily="34" charset="0"/>
              </a:rPr>
              <a:t>:</a:t>
            </a:r>
            <a:endParaRPr lang="tr-TR" sz="2000" dirty="0" smtClean="0">
              <a:solidFill>
                <a:schemeClr val="bg1"/>
              </a:solidFill>
              <a:latin typeface="Arial" pitchFamily="34" charset="0"/>
              <a:cs typeface="Arial" pitchFamily="34" charset="0"/>
            </a:endParaRPr>
          </a:p>
          <a:p>
            <a:pPr indent="449263" algn="just">
              <a:buFont typeface="Arial" charset="0"/>
              <a:buChar char="•"/>
            </a:pPr>
            <a:r>
              <a:rPr lang="tr-TR" sz="2000" b="1" dirty="0" smtClean="0">
                <a:solidFill>
                  <a:schemeClr val="bg1"/>
                </a:solidFill>
                <a:latin typeface="Arial" pitchFamily="34" charset="0"/>
                <a:cs typeface="Arial" pitchFamily="34" charset="0"/>
              </a:rPr>
              <a:t>Arazi kaybının olmaması, </a:t>
            </a:r>
          </a:p>
          <a:p>
            <a:pPr indent="449263" algn="just">
              <a:buFont typeface="Arial" charset="0"/>
              <a:buChar char="•"/>
            </a:pPr>
            <a:r>
              <a:rPr lang="tr-TR" sz="2000" b="1" dirty="0" smtClean="0">
                <a:solidFill>
                  <a:schemeClr val="bg1"/>
                </a:solidFill>
                <a:latin typeface="Arial" pitchFamily="34" charset="0"/>
                <a:cs typeface="Arial" pitchFamily="34" charset="0"/>
              </a:rPr>
              <a:t>bakımının azlığı </a:t>
            </a:r>
          </a:p>
          <a:p>
            <a:pPr indent="449263" algn="just">
              <a:buFont typeface="Arial" charset="0"/>
              <a:buChar char="•"/>
            </a:pPr>
            <a:r>
              <a:rPr lang="tr-TR" sz="2000" b="1" dirty="0" smtClean="0">
                <a:solidFill>
                  <a:schemeClr val="bg1"/>
                </a:solidFill>
                <a:latin typeface="Arial" pitchFamily="34" charset="0"/>
                <a:cs typeface="Arial" pitchFamily="34" charset="0"/>
              </a:rPr>
              <a:t>yüzeyde geçirimli toprak tabakası bulunan alanlarda çok etkili</a:t>
            </a:r>
            <a:endParaRPr lang="tr-TR" sz="2000" dirty="0">
              <a:solidFill>
                <a:schemeClr val="bg1"/>
              </a:solidFill>
              <a:latin typeface="Arial" pitchFamily="34"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screen"/>
          <a:srcRect/>
          <a:stretch>
            <a:fillRect/>
          </a:stretch>
        </p:blipFill>
        <p:spPr bwMode="auto">
          <a:xfrm>
            <a:off x="565150" y="709613"/>
            <a:ext cx="4106863" cy="2795587"/>
          </a:xfrm>
          <a:prstGeom prst="rect">
            <a:avLst/>
          </a:prstGeom>
          <a:noFill/>
          <a:ln w="9525">
            <a:noFill/>
            <a:miter lim="800000"/>
            <a:headEnd/>
            <a:tailEnd/>
          </a:ln>
        </p:spPr>
      </p:pic>
      <p:pic>
        <p:nvPicPr>
          <p:cNvPr id="69635" name="Picture 1"/>
          <p:cNvPicPr>
            <a:picLocks noChangeAspect="1" noChangeArrowheads="1"/>
          </p:cNvPicPr>
          <p:nvPr/>
        </p:nvPicPr>
        <p:blipFill>
          <a:blip r:embed="rId3" cstate="screen"/>
          <a:srcRect/>
          <a:stretch>
            <a:fillRect/>
          </a:stretch>
        </p:blipFill>
        <p:spPr bwMode="auto">
          <a:xfrm>
            <a:off x="4283075" y="3498850"/>
            <a:ext cx="4306888" cy="2932113"/>
          </a:xfrm>
          <a:prstGeom prst="rect">
            <a:avLst/>
          </a:prstGeom>
          <a:noFill/>
          <a:ln w="9525">
            <a:noFill/>
            <a:miter lim="800000"/>
            <a:headEnd/>
            <a:tailEnd/>
          </a:ln>
        </p:spPr>
      </p:pic>
    </p:spTree>
  </p:cSld>
  <p:clrMapOvr>
    <a:masterClrMapping/>
  </p:clrMapOvr>
  <p:transition spd="med">
    <p:split orient="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ChangeArrowheads="1"/>
          </p:cNvSpPr>
          <p:nvPr/>
        </p:nvSpPr>
        <p:spPr bwMode="auto">
          <a:xfrm>
            <a:off x="571472" y="1357298"/>
            <a:ext cx="7572375" cy="1754188"/>
          </a:xfrm>
          <a:prstGeom prst="rect">
            <a:avLst/>
          </a:prstGeom>
          <a:solidFill>
            <a:srgbClr val="FFFF00"/>
          </a:solidFill>
          <a:ln w="9525">
            <a:noFill/>
            <a:miter lim="800000"/>
            <a:headEnd/>
            <a:tailEnd/>
          </a:ln>
        </p:spPr>
        <p:txBody>
          <a:bodyPr anchor="ctr">
            <a:spAutoFit/>
          </a:bodyPr>
          <a:lstStyle/>
          <a:p>
            <a:pPr indent="449263" algn="just" eaLnBrk="0" hangingPunct="0"/>
            <a:r>
              <a:rPr lang="tr-TR" b="1" dirty="0">
                <a:solidFill>
                  <a:schemeClr val="bg1"/>
                </a:solidFill>
                <a:cs typeface="Times New Roman" pitchFamily="18" charset="0"/>
              </a:rPr>
              <a:t>Ekim Oranı</a:t>
            </a:r>
          </a:p>
          <a:p>
            <a:pPr indent="449263" algn="just" eaLnBrk="0" hangingPunct="0"/>
            <a:endParaRPr lang="tr-TR" dirty="0">
              <a:solidFill>
                <a:schemeClr val="bg1"/>
              </a:solidFill>
            </a:endParaRPr>
          </a:p>
          <a:p>
            <a:pPr indent="449263" algn="just" eaLnBrk="0" hangingPunct="0"/>
            <a:r>
              <a:rPr lang="tr-TR" dirty="0">
                <a:solidFill>
                  <a:schemeClr val="bg1"/>
                </a:solidFill>
                <a:cs typeface="Times New Roman" pitchFamily="18" charset="0"/>
              </a:rPr>
              <a:t>Çim ekimlerinde birim alana atılacak tohum miktarı oldukça değişkendir. Genel bir kural olarak küçük tohumlarda daha az, iri tohumlu türlerde daha fazla tohum atılır. Ayrıca </a:t>
            </a:r>
            <a:r>
              <a:rPr lang="tr-TR" dirty="0" err="1">
                <a:solidFill>
                  <a:schemeClr val="bg1"/>
                </a:solidFill>
                <a:cs typeface="Times New Roman" pitchFamily="18" charset="0"/>
              </a:rPr>
              <a:t>makina</a:t>
            </a:r>
            <a:r>
              <a:rPr lang="tr-TR" dirty="0">
                <a:solidFill>
                  <a:schemeClr val="bg1"/>
                </a:solidFill>
                <a:cs typeface="Times New Roman" pitchFamily="18" charset="0"/>
              </a:rPr>
              <a:t> ile ekimlerde elle ekime göre daha az tohum kullanılır. </a:t>
            </a:r>
            <a:endParaRPr lang="tr-TR" dirty="0">
              <a:solidFill>
                <a:schemeClr val="bg1"/>
              </a:solidFill>
            </a:endParaRPr>
          </a:p>
        </p:txBody>
      </p:sp>
      <p:graphicFrame>
        <p:nvGraphicFramePr>
          <p:cNvPr id="3" name="2 Tablo"/>
          <p:cNvGraphicFramePr>
            <a:graphicFrameLocks noGrp="1"/>
          </p:cNvGraphicFramePr>
          <p:nvPr/>
        </p:nvGraphicFramePr>
        <p:xfrm>
          <a:off x="1785918" y="3571876"/>
          <a:ext cx="4500594" cy="2318608"/>
        </p:xfrm>
        <a:graphic>
          <a:graphicData uri="http://schemas.openxmlformats.org/drawingml/2006/table">
            <a:tbl>
              <a:tblPr/>
              <a:tblGrid>
                <a:gridCol w="1687723"/>
                <a:gridCol w="1597867"/>
                <a:gridCol w="1215004"/>
              </a:tblGrid>
              <a:tr h="32471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bg1"/>
                          </a:solidFill>
                          <a:effectLst/>
                          <a:latin typeface="Arial" pitchFamily="34" charset="0"/>
                          <a:cs typeface="Arial" pitchFamily="34" charset="0"/>
                        </a:rPr>
                        <a:t>Çim Alanı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err="1" smtClean="0">
                          <a:ln>
                            <a:noFill/>
                          </a:ln>
                          <a:solidFill>
                            <a:schemeClr val="bg1"/>
                          </a:solidFill>
                          <a:effectLst/>
                          <a:latin typeface="Arial" pitchFamily="34" charset="0"/>
                          <a:cs typeface="Arial" pitchFamily="34" charset="0"/>
                        </a:rPr>
                        <a:t>Makinalı</a:t>
                      </a:r>
                      <a:r>
                        <a:rPr kumimoji="0" lang="tr-TR" sz="1600" b="1" i="0" u="none" strike="noStrike" cap="none" normalizeH="0" baseline="0" dirty="0" smtClean="0">
                          <a:ln>
                            <a:noFill/>
                          </a:ln>
                          <a:solidFill>
                            <a:schemeClr val="bg1"/>
                          </a:solidFill>
                          <a:effectLst/>
                          <a:latin typeface="Arial" pitchFamily="34" charset="0"/>
                          <a:cs typeface="Arial" pitchFamily="34" charset="0"/>
                        </a:rPr>
                        <a:t> Ekim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bg1"/>
                          </a:solidFill>
                          <a:effectLst/>
                          <a:latin typeface="Arial" pitchFamily="34" charset="0"/>
                          <a:cs typeface="Arial" pitchFamily="34" charset="0"/>
                        </a:rPr>
                        <a:t>Elle Ekim (g/m</a:t>
                      </a:r>
                      <a:r>
                        <a:rPr kumimoji="0" lang="tr-TR" sz="1600" b="1" i="0" u="none" strike="noStrike" cap="none" normalizeH="0" baseline="30000" dirty="0" smtClean="0">
                          <a:ln>
                            <a:noFill/>
                          </a:ln>
                          <a:solidFill>
                            <a:schemeClr val="bg1"/>
                          </a:solidFill>
                          <a:effectLst/>
                          <a:latin typeface="Arial" pitchFamily="34" charset="0"/>
                          <a:cs typeface="Arial" pitchFamily="34" charset="0"/>
                        </a:rPr>
                        <a:t>2</a:t>
                      </a:r>
                      <a:r>
                        <a:rPr kumimoji="0" lang="tr-TR" sz="1600" b="1" i="0" u="none" strike="noStrike" cap="none" normalizeH="0" baseline="0" dirty="0" smtClean="0">
                          <a:ln>
                            <a:noFill/>
                          </a:ln>
                          <a:solidFill>
                            <a:schemeClr val="bg1"/>
                          </a:solidFill>
                          <a:effectLst/>
                          <a:latin typeface="Arial" pitchFamily="34" charset="0"/>
                          <a:cs typeface="Arial" pitchFamily="34" charset="0"/>
                        </a:rPr>
                        <a:t>) </a:t>
                      </a:r>
                    </a:p>
                  </a:txBody>
                  <a:tcPr marL="0" marR="0" marT="0" marB="0" anchor="ctr" horzOverflow="overflow">
                    <a:lnL>
                      <a:noFill/>
                    </a:lnL>
                    <a:lnR>
                      <a:noFill/>
                    </a:lnR>
                    <a:lnT>
                      <a:noFill/>
                    </a:lnT>
                    <a:lnB>
                      <a:noFill/>
                    </a:lnB>
                    <a:lnTlToBr>
                      <a:noFill/>
                    </a:lnTlToBr>
                    <a:lnBlToTr>
                      <a:noFill/>
                    </a:lnBlToTr>
                    <a:solidFill>
                      <a:srgbClr val="FFFF00"/>
                    </a:solidFill>
                  </a:tcPr>
                </a:tc>
              </a:tr>
              <a:tr h="3582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chemeClr val="bg1"/>
                          </a:solidFill>
                          <a:effectLst/>
                          <a:latin typeface="Arial" pitchFamily="34" charset="0"/>
                          <a:cs typeface="Arial" pitchFamily="34" charset="0"/>
                        </a:rPr>
                        <a:t>Ev Bahçeleri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bg1"/>
                          </a:solidFill>
                          <a:effectLst/>
                          <a:latin typeface="Arial" pitchFamily="34" charset="0"/>
                          <a:cs typeface="Arial" pitchFamily="34" charset="0"/>
                        </a:rPr>
                        <a:t>20-25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chemeClr val="bg1"/>
                          </a:solidFill>
                          <a:effectLst/>
                          <a:latin typeface="Arial" pitchFamily="34" charset="0"/>
                          <a:cs typeface="Arial" pitchFamily="34" charset="0"/>
                        </a:rPr>
                        <a:t>40-45 </a:t>
                      </a:r>
                    </a:p>
                  </a:txBody>
                  <a:tcPr marL="0" marR="0" marT="0" marB="0" anchor="ctr" horzOverflow="overflow">
                    <a:lnL>
                      <a:noFill/>
                    </a:lnL>
                    <a:lnR>
                      <a:noFill/>
                    </a:lnR>
                    <a:lnT>
                      <a:noFill/>
                    </a:lnT>
                    <a:lnB>
                      <a:noFill/>
                    </a:lnB>
                    <a:lnTlToBr>
                      <a:noFill/>
                    </a:lnTlToBr>
                    <a:lnBlToTr>
                      <a:noFill/>
                    </a:lnBlToTr>
                    <a:solidFill>
                      <a:srgbClr val="FFFF00"/>
                    </a:solidFill>
                  </a:tcPr>
                </a:tc>
              </a:tr>
              <a:tr h="24133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chemeClr val="bg1"/>
                          </a:solidFill>
                          <a:effectLst/>
                          <a:latin typeface="Arial" pitchFamily="34" charset="0"/>
                          <a:cs typeface="Arial" pitchFamily="34" charset="0"/>
                        </a:rPr>
                        <a:t>Parklar (*)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bg1"/>
                          </a:solidFill>
                          <a:effectLst/>
                          <a:latin typeface="Arial" pitchFamily="34" charset="0"/>
                          <a:cs typeface="Arial" pitchFamily="34" charset="0"/>
                        </a:rPr>
                        <a:t>10-15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chemeClr val="bg1"/>
                          </a:solidFill>
                          <a:effectLst/>
                          <a:latin typeface="Arial" pitchFamily="34" charset="0"/>
                          <a:cs typeface="Arial" pitchFamily="34" charset="0"/>
                        </a:rPr>
                        <a:t>30-35 </a:t>
                      </a:r>
                    </a:p>
                  </a:txBody>
                  <a:tcPr marL="0" marR="0" marT="0" marB="0" anchor="ctr" horzOverflow="overflow">
                    <a:lnL>
                      <a:noFill/>
                    </a:lnL>
                    <a:lnR>
                      <a:noFill/>
                    </a:lnR>
                    <a:lnT>
                      <a:noFill/>
                    </a:lnT>
                    <a:lnB>
                      <a:noFill/>
                    </a:lnB>
                    <a:lnTlToBr>
                      <a:noFill/>
                    </a:lnTlToBr>
                    <a:lnBlToTr>
                      <a:noFill/>
                    </a:lnBlToTr>
                    <a:solidFill>
                      <a:srgbClr val="FFFF00"/>
                    </a:solidFill>
                  </a:tcPr>
                </a:tc>
              </a:tr>
              <a:tr h="24133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chemeClr val="bg1"/>
                          </a:solidFill>
                          <a:effectLst/>
                          <a:latin typeface="Arial" pitchFamily="34" charset="0"/>
                          <a:cs typeface="Arial" pitchFamily="34" charset="0"/>
                        </a:rPr>
                        <a:t>Parklar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bg1"/>
                          </a:solidFill>
                          <a:effectLst/>
                          <a:latin typeface="Arial" pitchFamily="34" charset="0"/>
                          <a:cs typeface="Arial" pitchFamily="34" charset="0"/>
                        </a:rPr>
                        <a:t>15-20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chemeClr val="bg1"/>
                          </a:solidFill>
                          <a:effectLst/>
                          <a:latin typeface="Arial" pitchFamily="34" charset="0"/>
                          <a:cs typeface="Arial" pitchFamily="34" charset="0"/>
                        </a:rPr>
                        <a:t>35-40 </a:t>
                      </a:r>
                    </a:p>
                  </a:txBody>
                  <a:tcPr marL="0" marR="0" marT="0" marB="0" anchor="ctr" horzOverflow="overflow">
                    <a:lnL>
                      <a:noFill/>
                    </a:lnL>
                    <a:lnR>
                      <a:noFill/>
                    </a:lnR>
                    <a:lnT>
                      <a:noFill/>
                    </a:lnT>
                    <a:lnB>
                      <a:noFill/>
                    </a:lnB>
                    <a:lnTlToBr>
                      <a:noFill/>
                    </a:lnTlToBr>
                    <a:lnBlToTr>
                      <a:noFill/>
                    </a:lnBlToTr>
                    <a:solidFill>
                      <a:srgbClr val="FFFF00"/>
                    </a:solidFill>
                  </a:tcPr>
                </a:tc>
              </a:tr>
              <a:tr h="25349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bg1"/>
                          </a:solidFill>
                          <a:effectLst/>
                          <a:latin typeface="Arial" pitchFamily="34" charset="0"/>
                          <a:cs typeface="Arial" pitchFamily="34" charset="0"/>
                        </a:rPr>
                        <a:t>Oyun Alanları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bg1"/>
                          </a:solidFill>
                          <a:effectLst/>
                          <a:latin typeface="Arial" pitchFamily="34" charset="0"/>
                          <a:cs typeface="Arial" pitchFamily="34" charset="0"/>
                        </a:rPr>
                        <a:t>15-20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chemeClr val="bg1"/>
                          </a:solidFill>
                          <a:effectLst/>
                          <a:latin typeface="Arial" pitchFamily="34" charset="0"/>
                          <a:cs typeface="Arial" pitchFamily="34" charset="0"/>
                        </a:rPr>
                        <a:t>30-35 </a:t>
                      </a:r>
                    </a:p>
                  </a:txBody>
                  <a:tcPr marL="0" marR="0" marT="0" marB="0" anchor="ctr" horzOverflow="overflow">
                    <a:lnL>
                      <a:noFill/>
                    </a:lnL>
                    <a:lnR>
                      <a:noFill/>
                    </a:lnR>
                    <a:lnT>
                      <a:noFill/>
                    </a:lnT>
                    <a:lnB>
                      <a:noFill/>
                    </a:lnB>
                    <a:lnTlToBr>
                      <a:noFill/>
                    </a:lnTlToBr>
                    <a:lnBlToTr>
                      <a:noFill/>
                    </a:lnBlToTr>
                    <a:solidFill>
                      <a:srgbClr val="FFFF00"/>
                    </a:solidFill>
                  </a:tcPr>
                </a:tc>
              </a:tr>
              <a:tr h="24133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chemeClr val="bg1"/>
                          </a:solidFill>
                          <a:effectLst/>
                          <a:latin typeface="Arial" pitchFamily="34" charset="0"/>
                          <a:cs typeface="Arial" pitchFamily="34" charset="0"/>
                        </a:rPr>
                        <a:t>Tenis Kortları (*)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bg1"/>
                          </a:solidFill>
                          <a:effectLst/>
                          <a:latin typeface="Arial" pitchFamily="34" charset="0"/>
                          <a:cs typeface="Arial" pitchFamily="34" charset="0"/>
                        </a:rPr>
                        <a:t>15-20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chemeClr val="bg1"/>
                          </a:solidFill>
                          <a:effectLst/>
                          <a:latin typeface="Arial" pitchFamily="34" charset="0"/>
                          <a:cs typeface="Arial" pitchFamily="34" charset="0"/>
                        </a:rPr>
                        <a:t>30-35 </a:t>
                      </a:r>
                    </a:p>
                  </a:txBody>
                  <a:tcPr marL="0" marR="0" marT="0" marB="0" anchor="ctr" horzOverflow="overflow">
                    <a:lnL>
                      <a:noFill/>
                    </a:lnL>
                    <a:lnR>
                      <a:noFill/>
                    </a:lnR>
                    <a:lnT>
                      <a:noFill/>
                    </a:lnT>
                    <a:lnB>
                      <a:noFill/>
                    </a:lnB>
                    <a:lnTlToBr>
                      <a:noFill/>
                    </a:lnTlToBr>
                    <a:lnBlToTr>
                      <a:noFill/>
                    </a:lnBlToTr>
                    <a:solidFill>
                      <a:srgbClr val="FFFF00"/>
                    </a:solidFill>
                  </a:tcPr>
                </a:tc>
              </a:tr>
              <a:tr h="24133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chemeClr val="bg1"/>
                          </a:solidFill>
                          <a:effectLst/>
                          <a:latin typeface="Arial" pitchFamily="34" charset="0"/>
                          <a:cs typeface="Arial" pitchFamily="34" charset="0"/>
                        </a:rPr>
                        <a:t>Tenis Kortları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bg1"/>
                          </a:solidFill>
                          <a:effectLst/>
                          <a:latin typeface="Arial" pitchFamily="34" charset="0"/>
                          <a:cs typeface="Arial" pitchFamily="34" charset="0"/>
                        </a:rPr>
                        <a:t>20-25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chemeClr val="bg1"/>
                          </a:solidFill>
                          <a:effectLst/>
                          <a:latin typeface="Arial" pitchFamily="34" charset="0"/>
                          <a:cs typeface="Arial" pitchFamily="34" charset="0"/>
                        </a:rPr>
                        <a:t>35-40 </a:t>
                      </a:r>
                    </a:p>
                  </a:txBody>
                  <a:tcPr marL="0" marR="0" marT="0" marB="0" anchor="ctr" horzOverflow="overflow">
                    <a:lnL>
                      <a:noFill/>
                    </a:lnL>
                    <a:lnR>
                      <a:noFill/>
                    </a:lnR>
                    <a:lnT>
                      <a:noFill/>
                    </a:lnT>
                    <a:lnB>
                      <a:noFill/>
                    </a:lnB>
                    <a:lnTlToBr>
                      <a:noFill/>
                    </a:lnTlToBr>
                    <a:lnBlToTr>
                      <a:noFill/>
                    </a:lnBlToTr>
                    <a:solidFill>
                      <a:srgbClr val="FFFF00"/>
                    </a:solidFill>
                  </a:tcPr>
                </a:tc>
              </a:tr>
              <a:tr h="24133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chemeClr val="bg1"/>
                          </a:solidFill>
                          <a:effectLst/>
                          <a:latin typeface="Arial" pitchFamily="34" charset="0"/>
                          <a:cs typeface="Arial" pitchFamily="34" charset="0"/>
                        </a:rPr>
                        <a:t>Golf Sahaları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bg1"/>
                          </a:solidFill>
                          <a:effectLst/>
                          <a:latin typeface="Arial" pitchFamily="34" charset="0"/>
                          <a:cs typeface="Arial" pitchFamily="34" charset="0"/>
                        </a:rPr>
                        <a:t>15-20 </a:t>
                      </a:r>
                    </a:p>
                  </a:txBody>
                  <a:tcPr marL="0" marR="0" marT="0" marB="0" anchor="ctr"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bg1"/>
                          </a:solidFill>
                          <a:effectLst/>
                          <a:latin typeface="Arial" pitchFamily="34" charset="0"/>
                          <a:cs typeface="Arial" pitchFamily="34" charset="0"/>
                        </a:rPr>
                        <a:t>30-45 </a:t>
                      </a:r>
                    </a:p>
                  </a:txBody>
                  <a:tcPr marL="0" marR="0" marT="0" marB="0" anchor="ctr" horzOverflow="overflow">
                    <a:lnL>
                      <a:noFill/>
                    </a:lnL>
                    <a:lnR>
                      <a:noFill/>
                    </a:lnR>
                    <a:lnT>
                      <a:noFill/>
                    </a:lnT>
                    <a:lnB>
                      <a:noFill/>
                    </a:lnB>
                    <a:lnTlToBr>
                      <a:noFill/>
                    </a:lnTlToBr>
                    <a:lnBlToTr>
                      <a:noFill/>
                    </a:lnBlToTr>
                    <a:solidFill>
                      <a:srgbClr val="FFFF00"/>
                    </a:solidFill>
                  </a:tcPr>
                </a:tc>
              </a:tr>
            </a:tbl>
          </a:graphicData>
        </a:graphic>
      </p:graphicFrame>
    </p:spTree>
  </p:cSld>
  <p:clrMapOvr>
    <a:masterClrMapping/>
  </p:clrMapOvr>
  <p:transition spd="med">
    <p:split orient="ver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ChangeArrowheads="1"/>
          </p:cNvSpPr>
          <p:nvPr/>
        </p:nvSpPr>
        <p:spPr bwMode="auto">
          <a:xfrm>
            <a:off x="714348" y="1857364"/>
            <a:ext cx="7643866" cy="2585323"/>
          </a:xfrm>
          <a:prstGeom prst="rect">
            <a:avLst/>
          </a:prstGeom>
          <a:solidFill>
            <a:srgbClr val="FFFF00"/>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nchor="ctr">
            <a:spAutoFit/>
          </a:bodyPr>
          <a:lstStyle/>
          <a:p>
            <a:pPr indent="449263" algn="just" eaLnBrk="0" hangingPunct="0"/>
            <a:r>
              <a:rPr lang="tr-TR" dirty="0">
                <a:solidFill>
                  <a:schemeClr val="bg1"/>
                </a:solidFill>
                <a:latin typeface="Arial" pitchFamily="34" charset="0"/>
                <a:cs typeface="Arial" pitchFamily="34" charset="0"/>
              </a:rPr>
              <a:t>İçerisinde </a:t>
            </a:r>
            <a:r>
              <a:rPr lang="tr-TR" b="1" dirty="0">
                <a:solidFill>
                  <a:schemeClr val="bg1"/>
                </a:solidFill>
                <a:latin typeface="Arial" pitchFamily="34" charset="0"/>
                <a:cs typeface="Arial" pitchFamily="34" charset="0"/>
              </a:rPr>
              <a:t>İngiliz çimi, kamışsı yu</a:t>
            </a:r>
            <a:r>
              <a:rPr lang="tr-TR" dirty="0">
                <a:solidFill>
                  <a:schemeClr val="bg1"/>
                </a:solidFill>
                <a:latin typeface="Arial" pitchFamily="34" charset="0"/>
                <a:cs typeface="Arial" pitchFamily="34" charset="0"/>
              </a:rPr>
              <a:t>mak gibi çabuk çimlenen çıkış gücü yüksek ve hızlı gelişen türlerin bulunduğu karışımların ekiminde biraz </a:t>
            </a:r>
            <a:r>
              <a:rPr lang="tr-TR" u="sng" dirty="0">
                <a:solidFill>
                  <a:schemeClr val="bg1"/>
                </a:solidFill>
                <a:latin typeface="Arial" pitchFamily="34" charset="0"/>
                <a:cs typeface="Arial" pitchFamily="34" charset="0"/>
              </a:rPr>
              <a:t>daha az tohum </a:t>
            </a:r>
            <a:r>
              <a:rPr lang="tr-TR" dirty="0">
                <a:solidFill>
                  <a:schemeClr val="bg1"/>
                </a:solidFill>
                <a:latin typeface="Arial" pitchFamily="34" charset="0"/>
                <a:cs typeface="Arial" pitchFamily="34" charset="0"/>
              </a:rPr>
              <a:t>kullanılabilir. Bu karışımların ekildiği alanlarda bitkiler hızla toprağı kapatır. </a:t>
            </a:r>
            <a:endParaRPr lang="tr-TR" dirty="0" smtClean="0">
              <a:solidFill>
                <a:schemeClr val="bg1"/>
              </a:solidFill>
              <a:latin typeface="Arial" pitchFamily="34" charset="0"/>
              <a:cs typeface="Arial" pitchFamily="34" charset="0"/>
            </a:endParaRPr>
          </a:p>
          <a:p>
            <a:pPr indent="449263" algn="just" eaLnBrk="0" hangingPunct="0"/>
            <a:endParaRPr lang="tr-TR" dirty="0" smtClean="0">
              <a:solidFill>
                <a:schemeClr val="bg1"/>
              </a:solidFill>
              <a:latin typeface="Arial" pitchFamily="34" charset="0"/>
              <a:cs typeface="Arial" pitchFamily="34" charset="0"/>
            </a:endParaRPr>
          </a:p>
          <a:p>
            <a:pPr indent="449263" algn="just" eaLnBrk="0" hangingPunct="0"/>
            <a:r>
              <a:rPr lang="tr-TR" dirty="0" smtClean="0">
                <a:solidFill>
                  <a:schemeClr val="bg1"/>
                </a:solidFill>
                <a:latin typeface="Arial" pitchFamily="34" charset="0"/>
                <a:cs typeface="Arial" pitchFamily="34" charset="0"/>
              </a:rPr>
              <a:t>Buna </a:t>
            </a:r>
            <a:r>
              <a:rPr lang="tr-TR" dirty="0">
                <a:solidFill>
                  <a:schemeClr val="bg1"/>
                </a:solidFill>
                <a:latin typeface="Arial" pitchFamily="34" charset="0"/>
                <a:cs typeface="Arial" pitchFamily="34" charset="0"/>
              </a:rPr>
              <a:t>karşılık </a:t>
            </a:r>
            <a:r>
              <a:rPr lang="tr-TR" b="1" i="1" dirty="0">
                <a:solidFill>
                  <a:schemeClr val="bg1"/>
                </a:solidFill>
                <a:latin typeface="Arial" pitchFamily="34" charset="0"/>
                <a:cs typeface="Arial" pitchFamily="34" charset="0"/>
              </a:rPr>
              <a:t>Agrostis, Poa, Festuca </a:t>
            </a:r>
            <a:r>
              <a:rPr lang="tr-TR" dirty="0">
                <a:solidFill>
                  <a:schemeClr val="bg1"/>
                </a:solidFill>
                <a:latin typeface="Arial" pitchFamily="34" charset="0"/>
                <a:cs typeface="Arial" pitchFamily="34" charset="0"/>
              </a:rPr>
              <a:t>türlerinin ağırlıkta olduğu karışımlarda çıkış yavaş olduğu gibi toprak yüzeyinin kaplanması oldukça gecikir. Bu nedenle bu karışımlarda normalden </a:t>
            </a:r>
            <a:r>
              <a:rPr lang="tr-TR" u="sng" dirty="0">
                <a:solidFill>
                  <a:schemeClr val="bg1"/>
                </a:solidFill>
                <a:latin typeface="Arial" pitchFamily="34" charset="0"/>
                <a:cs typeface="Arial" pitchFamily="34" charset="0"/>
              </a:rPr>
              <a:t>biraz daha fazla </a:t>
            </a:r>
            <a:r>
              <a:rPr lang="tr-TR" dirty="0">
                <a:solidFill>
                  <a:schemeClr val="bg1"/>
                </a:solidFill>
                <a:latin typeface="Arial" pitchFamily="34" charset="0"/>
                <a:cs typeface="Arial" pitchFamily="34" charset="0"/>
              </a:rPr>
              <a:t>tohum atılması yoluna gidilir. </a:t>
            </a:r>
          </a:p>
        </p:txBody>
      </p:sp>
    </p:spTree>
  </p:cSld>
  <p:clrMapOvr>
    <a:masterClrMapping/>
  </p:clrMapOvr>
  <p:transition spd="med">
    <p:split orient="vert"/>
  </p:transition>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72706" name="1 Dikdörtgen"/>
          <p:cNvSpPr>
            <a:spLocks noChangeArrowheads="1"/>
          </p:cNvSpPr>
          <p:nvPr/>
        </p:nvSpPr>
        <p:spPr bwMode="auto">
          <a:xfrm>
            <a:off x="428596" y="1500174"/>
            <a:ext cx="8143875" cy="2585323"/>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algn="just"/>
            <a:r>
              <a:rPr lang="tr-TR" dirty="0">
                <a:latin typeface="Arial" pitchFamily="34" charset="0"/>
                <a:cs typeface="Arial" pitchFamily="34" charset="0"/>
              </a:rPr>
              <a:t>Çim alanlarında kardeş sıklığı türlere göre büyük değişiklikler gösterir. Örneğin kaliteli bir İngiliz çimi çeşidi ile yapılmış çim alanın 1 cm</a:t>
            </a:r>
            <a:r>
              <a:rPr lang="tr-TR" baseline="30000" dirty="0">
                <a:latin typeface="Arial" pitchFamily="34" charset="0"/>
                <a:cs typeface="Arial" pitchFamily="34" charset="0"/>
              </a:rPr>
              <a:t>2</a:t>
            </a:r>
            <a:r>
              <a:rPr lang="tr-TR" dirty="0">
                <a:latin typeface="Arial" pitchFamily="34" charset="0"/>
                <a:cs typeface="Arial" pitchFamily="34" charset="0"/>
              </a:rPr>
              <a:t>'sinde 4-5 kardeş bulunur. Bu sayı kırmızı yumak çeşitlerinde 6-7, </a:t>
            </a:r>
            <a:r>
              <a:rPr lang="tr-TR" dirty="0" err="1">
                <a:latin typeface="Arial" pitchFamily="34" charset="0"/>
                <a:cs typeface="Arial" pitchFamily="34" charset="0"/>
              </a:rPr>
              <a:t>tavusotu</a:t>
            </a:r>
            <a:r>
              <a:rPr lang="tr-TR" dirty="0">
                <a:latin typeface="Arial" pitchFamily="34" charset="0"/>
                <a:cs typeface="Arial" pitchFamily="34" charset="0"/>
              </a:rPr>
              <a:t> türünde 20'ye kadar ulaşır. </a:t>
            </a:r>
            <a:endParaRPr lang="tr-TR" dirty="0" smtClean="0">
              <a:latin typeface="Arial" pitchFamily="34" charset="0"/>
              <a:cs typeface="Arial" pitchFamily="34" charset="0"/>
            </a:endParaRPr>
          </a:p>
          <a:p>
            <a:pPr algn="just"/>
            <a:endParaRPr lang="tr-TR" dirty="0" smtClean="0">
              <a:latin typeface="Arial" pitchFamily="34" charset="0"/>
              <a:cs typeface="Arial" pitchFamily="34" charset="0"/>
            </a:endParaRPr>
          </a:p>
          <a:p>
            <a:pPr algn="just"/>
            <a:r>
              <a:rPr lang="tr-TR" dirty="0" smtClean="0">
                <a:latin typeface="Arial" pitchFamily="34" charset="0"/>
                <a:cs typeface="Arial" pitchFamily="34" charset="0"/>
              </a:rPr>
              <a:t>Kaliteli </a:t>
            </a:r>
            <a:r>
              <a:rPr lang="tr-TR" dirty="0">
                <a:latin typeface="Arial" pitchFamily="34" charset="0"/>
                <a:cs typeface="Arial" pitchFamily="34" charset="0"/>
              </a:rPr>
              <a:t>çim çeşitlerinin çok kardeşlendiği düşünülürse atılacak miktarın </a:t>
            </a:r>
            <a:r>
              <a:rPr lang="tr-TR" dirty="0" smtClean="0">
                <a:latin typeface="Arial" pitchFamily="34" charset="0"/>
                <a:cs typeface="Arial" pitchFamily="34" charset="0"/>
              </a:rPr>
              <a:t>düşük olması gerekir. </a:t>
            </a:r>
            <a:r>
              <a:rPr lang="tr-TR" dirty="0">
                <a:latin typeface="Arial" pitchFamily="34" charset="0"/>
                <a:cs typeface="Arial" pitchFamily="34" charset="0"/>
              </a:rPr>
              <a:t>Ancak tohumların çok küçük olması, çıkış güçlüğü, fidelerin zayıflığı gibi nedenlerle atılan tohumların büyük bir bölümü olgun bitki oluşturamaz. </a:t>
            </a:r>
          </a:p>
        </p:txBody>
      </p:sp>
    </p:spTree>
  </p:cSld>
  <p:clrMapOvr>
    <a:masterClrMapping/>
  </p:clrMapOvr>
  <p:transition spd="med">
    <p:split orient="ver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paspalum-golf alanları.jpg"/>
          <p:cNvPicPr>
            <a:picLocks noChangeAspect="1"/>
          </p:cNvPicPr>
          <p:nvPr/>
        </p:nvPicPr>
        <p:blipFill>
          <a:blip r:embed="rId2" cstate="print"/>
          <a:stretch>
            <a:fillRect/>
          </a:stretch>
        </p:blipFill>
        <p:spPr>
          <a:xfrm>
            <a:off x="1285852" y="2928934"/>
            <a:ext cx="6126786" cy="3770330"/>
          </a:xfrm>
          <a:prstGeom prst="rect">
            <a:avLst/>
          </a:prstGeom>
        </p:spPr>
      </p:pic>
      <p:graphicFrame>
        <p:nvGraphicFramePr>
          <p:cNvPr id="3" name="2 Tablo"/>
          <p:cNvGraphicFramePr>
            <a:graphicFrameLocks noGrp="1"/>
          </p:cNvGraphicFramePr>
          <p:nvPr/>
        </p:nvGraphicFramePr>
        <p:xfrm>
          <a:off x="1214412" y="214290"/>
          <a:ext cx="6215108" cy="2804160"/>
        </p:xfrm>
        <a:graphic>
          <a:graphicData uri="http://schemas.openxmlformats.org/drawingml/2006/table">
            <a:tbl>
              <a:tblPr>
                <a:tableStyleId>{08FB837D-C827-4EFA-A057-4D05807E0F7C}</a:tableStyleId>
              </a:tblPr>
              <a:tblGrid>
                <a:gridCol w="2496300"/>
                <a:gridCol w="2198128"/>
                <a:gridCol w="1520680"/>
              </a:tblGrid>
              <a:tr h="0">
                <a:tc>
                  <a:txBody>
                    <a:bodyPr/>
                    <a:lstStyle/>
                    <a:p>
                      <a:pPr algn="just">
                        <a:lnSpc>
                          <a:spcPct val="115000"/>
                        </a:lnSpc>
                        <a:spcAft>
                          <a:spcPts val="0"/>
                        </a:spcAft>
                      </a:pPr>
                      <a:r>
                        <a:rPr lang="tr-TR" sz="1600" b="1" dirty="0">
                          <a:latin typeface="Arial" pitchFamily="34" charset="0"/>
                          <a:cs typeface="Arial" pitchFamily="34" charset="0"/>
                        </a:rPr>
                        <a:t>Bitki Cins ve Türü</a:t>
                      </a:r>
                      <a:endParaRPr lang="tr-TR" sz="1600" b="1" dirty="0">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tr-TR" sz="1600" b="1">
                          <a:latin typeface="Arial" pitchFamily="34" charset="0"/>
                          <a:cs typeface="Arial" pitchFamily="34" charset="0"/>
                        </a:rPr>
                        <a:t>Sürgün Sayısı (adet/m</a:t>
                      </a:r>
                      <a:r>
                        <a:rPr lang="tr-TR" sz="1600" b="1" baseline="30000">
                          <a:latin typeface="Arial" pitchFamily="34" charset="0"/>
                          <a:cs typeface="Arial" pitchFamily="34" charset="0"/>
                        </a:rPr>
                        <a:t>2</a:t>
                      </a:r>
                      <a:r>
                        <a:rPr lang="tr-TR" sz="1600" b="1">
                          <a:latin typeface="Arial" pitchFamily="34" charset="0"/>
                          <a:cs typeface="Arial" pitchFamily="34" charset="0"/>
                        </a:rPr>
                        <a:t>)</a:t>
                      </a:r>
                      <a:endParaRPr lang="tr-TR" sz="1600" b="1">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tr-TR" sz="1600" b="1">
                          <a:latin typeface="Arial" pitchFamily="34" charset="0"/>
                          <a:cs typeface="Arial" pitchFamily="34" charset="0"/>
                        </a:rPr>
                        <a:t>Sıklık Tanımı</a:t>
                      </a:r>
                      <a:endParaRPr lang="tr-TR" sz="1600" b="1">
                        <a:latin typeface="Arial" pitchFamily="34" charset="0"/>
                        <a:ea typeface="Times New Roman"/>
                        <a:cs typeface="Arial" pitchFamily="34" charset="0"/>
                      </a:endParaRPr>
                    </a:p>
                  </a:txBody>
                  <a:tcPr marL="68580" marR="68580" marT="0" marB="0"/>
                </a:tc>
              </a:tr>
              <a:tr h="0">
                <a:tc>
                  <a:txBody>
                    <a:bodyPr/>
                    <a:lstStyle/>
                    <a:p>
                      <a:pPr algn="just">
                        <a:lnSpc>
                          <a:spcPct val="115000"/>
                        </a:lnSpc>
                        <a:spcAft>
                          <a:spcPts val="0"/>
                        </a:spcAft>
                      </a:pPr>
                      <a:r>
                        <a:rPr lang="tr-TR" sz="1600" b="1" dirty="0" err="1">
                          <a:latin typeface="Arial" pitchFamily="34" charset="0"/>
                          <a:cs typeface="Arial" pitchFamily="34" charset="0"/>
                        </a:rPr>
                        <a:t>Stolonlu</a:t>
                      </a:r>
                      <a:r>
                        <a:rPr lang="tr-TR" sz="1600" b="1" dirty="0">
                          <a:latin typeface="Arial" pitchFamily="34" charset="0"/>
                          <a:cs typeface="Arial" pitchFamily="34" charset="0"/>
                        </a:rPr>
                        <a:t> </a:t>
                      </a:r>
                      <a:r>
                        <a:rPr lang="tr-TR" sz="1600" b="1" dirty="0" err="1">
                          <a:latin typeface="Arial" pitchFamily="34" charset="0"/>
                          <a:cs typeface="Arial" pitchFamily="34" charset="0"/>
                        </a:rPr>
                        <a:t>Tavusotu</a:t>
                      </a:r>
                      <a:endParaRPr lang="tr-TR" sz="1600" b="1" dirty="0">
                        <a:latin typeface="Arial" pitchFamily="34" charset="0"/>
                        <a:cs typeface="Arial" pitchFamily="34" charset="0"/>
                      </a:endParaRPr>
                    </a:p>
                    <a:p>
                      <a:pPr algn="just">
                        <a:lnSpc>
                          <a:spcPct val="115000"/>
                        </a:lnSpc>
                        <a:spcAft>
                          <a:spcPts val="0"/>
                        </a:spcAft>
                      </a:pPr>
                      <a:r>
                        <a:rPr lang="tr-TR" sz="1600" b="1" dirty="0">
                          <a:latin typeface="Arial" pitchFamily="34" charset="0"/>
                          <a:cs typeface="Arial" pitchFamily="34" charset="0"/>
                        </a:rPr>
                        <a:t>Kırmızı Yumak</a:t>
                      </a:r>
                    </a:p>
                    <a:p>
                      <a:pPr algn="just">
                        <a:lnSpc>
                          <a:spcPct val="115000"/>
                        </a:lnSpc>
                        <a:spcAft>
                          <a:spcPts val="0"/>
                        </a:spcAft>
                      </a:pPr>
                      <a:r>
                        <a:rPr lang="tr-TR" sz="1600" b="1" dirty="0">
                          <a:latin typeface="Arial" pitchFamily="34" charset="0"/>
                          <a:cs typeface="Arial" pitchFamily="34" charset="0"/>
                        </a:rPr>
                        <a:t>Çayır </a:t>
                      </a:r>
                      <a:r>
                        <a:rPr lang="tr-TR" sz="1600" b="1" dirty="0" err="1">
                          <a:latin typeface="Arial" pitchFamily="34" charset="0"/>
                          <a:cs typeface="Arial" pitchFamily="34" charset="0"/>
                        </a:rPr>
                        <a:t>Salkımotu</a:t>
                      </a:r>
                      <a:endParaRPr lang="tr-TR" sz="1600" b="1" dirty="0">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endParaRPr lang="tr-TR" sz="1600" b="1">
                        <a:latin typeface="Arial" pitchFamily="34" charset="0"/>
                        <a:cs typeface="Arial" pitchFamily="34" charset="0"/>
                      </a:endParaRPr>
                    </a:p>
                    <a:p>
                      <a:pPr algn="ctr">
                        <a:lnSpc>
                          <a:spcPct val="115000"/>
                        </a:lnSpc>
                        <a:spcAft>
                          <a:spcPts val="0"/>
                        </a:spcAft>
                      </a:pPr>
                      <a:r>
                        <a:rPr lang="tr-TR" sz="1600" b="1">
                          <a:latin typeface="Arial" pitchFamily="34" charset="0"/>
                          <a:cs typeface="Arial" pitchFamily="34" charset="0"/>
                        </a:rPr>
                        <a:t>200’den fazla</a:t>
                      </a:r>
                      <a:endParaRPr lang="tr-TR" sz="1600" b="1">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endParaRPr lang="tr-TR" sz="1600" b="1">
                        <a:latin typeface="Arial" pitchFamily="34" charset="0"/>
                        <a:cs typeface="Arial" pitchFamily="34" charset="0"/>
                      </a:endParaRPr>
                    </a:p>
                    <a:p>
                      <a:pPr algn="ctr">
                        <a:lnSpc>
                          <a:spcPct val="115000"/>
                        </a:lnSpc>
                        <a:spcAft>
                          <a:spcPts val="0"/>
                        </a:spcAft>
                      </a:pPr>
                      <a:r>
                        <a:rPr lang="tr-TR" sz="1600" b="1">
                          <a:latin typeface="Arial" pitchFamily="34" charset="0"/>
                          <a:cs typeface="Arial" pitchFamily="34" charset="0"/>
                        </a:rPr>
                        <a:t>Yüksek</a:t>
                      </a:r>
                      <a:endParaRPr lang="tr-TR" sz="1600" b="1">
                        <a:latin typeface="Arial" pitchFamily="34" charset="0"/>
                        <a:ea typeface="Times New Roman"/>
                        <a:cs typeface="Arial" pitchFamily="34" charset="0"/>
                      </a:endParaRPr>
                    </a:p>
                  </a:txBody>
                  <a:tcPr marL="68580" marR="68580" marT="0" marB="0"/>
                </a:tc>
              </a:tr>
              <a:tr h="0">
                <a:tc>
                  <a:txBody>
                    <a:bodyPr/>
                    <a:lstStyle/>
                    <a:p>
                      <a:pPr algn="just">
                        <a:lnSpc>
                          <a:spcPct val="115000"/>
                        </a:lnSpc>
                        <a:spcAft>
                          <a:spcPts val="0"/>
                        </a:spcAft>
                      </a:pPr>
                      <a:r>
                        <a:rPr lang="tr-TR" sz="1600" b="1">
                          <a:latin typeface="Arial" pitchFamily="34" charset="0"/>
                          <a:cs typeface="Arial" pitchFamily="34" charset="0"/>
                        </a:rPr>
                        <a:t>İngiliz Çimi</a:t>
                      </a:r>
                    </a:p>
                    <a:p>
                      <a:pPr algn="just">
                        <a:lnSpc>
                          <a:spcPct val="115000"/>
                        </a:lnSpc>
                        <a:spcAft>
                          <a:spcPts val="0"/>
                        </a:spcAft>
                      </a:pPr>
                      <a:r>
                        <a:rPr lang="tr-TR" sz="1600" b="1">
                          <a:latin typeface="Arial" pitchFamily="34" charset="0"/>
                          <a:cs typeface="Arial" pitchFamily="34" charset="0"/>
                        </a:rPr>
                        <a:t>Çayır Salkımotu</a:t>
                      </a:r>
                      <a:endParaRPr lang="tr-TR" sz="1600" b="1">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tr-TR" sz="1600" b="1">
                          <a:latin typeface="Arial" pitchFamily="34" charset="0"/>
                          <a:cs typeface="Arial" pitchFamily="34" charset="0"/>
                        </a:rPr>
                        <a:t>100-200</a:t>
                      </a:r>
                      <a:endParaRPr lang="tr-TR" sz="1600" b="1">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tr-TR" sz="1600" b="1">
                          <a:latin typeface="Arial" pitchFamily="34" charset="0"/>
                          <a:cs typeface="Arial" pitchFamily="34" charset="0"/>
                        </a:rPr>
                        <a:t>Orta</a:t>
                      </a:r>
                      <a:endParaRPr lang="tr-TR" sz="1600" b="1">
                        <a:latin typeface="Arial" pitchFamily="34" charset="0"/>
                        <a:ea typeface="Times New Roman"/>
                        <a:cs typeface="Arial" pitchFamily="34" charset="0"/>
                      </a:endParaRPr>
                    </a:p>
                  </a:txBody>
                  <a:tcPr marL="68580" marR="68580" marT="0" marB="0"/>
                </a:tc>
              </a:tr>
              <a:tr h="0">
                <a:tc>
                  <a:txBody>
                    <a:bodyPr/>
                    <a:lstStyle/>
                    <a:p>
                      <a:pPr algn="just">
                        <a:lnSpc>
                          <a:spcPct val="115000"/>
                        </a:lnSpc>
                        <a:spcAft>
                          <a:spcPts val="0"/>
                        </a:spcAft>
                      </a:pPr>
                      <a:r>
                        <a:rPr lang="tr-TR" sz="1600" b="1" dirty="0">
                          <a:latin typeface="Arial" pitchFamily="34" charset="0"/>
                          <a:cs typeface="Arial" pitchFamily="34" charset="0"/>
                        </a:rPr>
                        <a:t>Çayır Yumağı</a:t>
                      </a:r>
                    </a:p>
                    <a:p>
                      <a:pPr algn="just">
                        <a:lnSpc>
                          <a:spcPct val="115000"/>
                        </a:lnSpc>
                        <a:spcAft>
                          <a:spcPts val="0"/>
                        </a:spcAft>
                      </a:pPr>
                      <a:r>
                        <a:rPr lang="tr-TR" sz="1600" b="1" dirty="0">
                          <a:latin typeface="Arial" pitchFamily="34" charset="0"/>
                          <a:cs typeface="Arial" pitchFamily="34" charset="0"/>
                        </a:rPr>
                        <a:t>Kamışsı Yumak</a:t>
                      </a:r>
                    </a:p>
                    <a:p>
                      <a:pPr algn="just">
                        <a:lnSpc>
                          <a:spcPct val="115000"/>
                        </a:lnSpc>
                        <a:spcAft>
                          <a:spcPts val="0"/>
                        </a:spcAft>
                      </a:pPr>
                      <a:r>
                        <a:rPr lang="tr-TR" sz="1600" b="1" dirty="0">
                          <a:latin typeface="Arial" pitchFamily="34" charset="0"/>
                          <a:cs typeface="Arial" pitchFamily="34" charset="0"/>
                        </a:rPr>
                        <a:t>Çayır </a:t>
                      </a:r>
                      <a:r>
                        <a:rPr lang="tr-TR" sz="1600" b="1" dirty="0" err="1">
                          <a:latin typeface="Arial" pitchFamily="34" charset="0"/>
                          <a:cs typeface="Arial" pitchFamily="34" charset="0"/>
                        </a:rPr>
                        <a:t>Kelpkuyruğu</a:t>
                      </a:r>
                      <a:endParaRPr lang="tr-TR" sz="1600" b="1" dirty="0">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endParaRPr lang="tr-TR" sz="1600" b="1" dirty="0">
                        <a:latin typeface="Arial" pitchFamily="34" charset="0"/>
                        <a:cs typeface="Arial" pitchFamily="34" charset="0"/>
                      </a:endParaRPr>
                    </a:p>
                    <a:p>
                      <a:pPr algn="ctr">
                        <a:lnSpc>
                          <a:spcPct val="115000"/>
                        </a:lnSpc>
                        <a:spcAft>
                          <a:spcPts val="0"/>
                        </a:spcAft>
                      </a:pPr>
                      <a:r>
                        <a:rPr lang="tr-TR" sz="1600" b="1" dirty="0">
                          <a:latin typeface="Arial" pitchFamily="34" charset="0"/>
                          <a:cs typeface="Arial" pitchFamily="34" charset="0"/>
                        </a:rPr>
                        <a:t>100’den az</a:t>
                      </a:r>
                      <a:endParaRPr lang="tr-TR" sz="1600" b="1" dirty="0">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endParaRPr lang="tr-TR" sz="1600" b="1" dirty="0">
                        <a:latin typeface="Arial" pitchFamily="34" charset="0"/>
                        <a:cs typeface="Arial" pitchFamily="34" charset="0"/>
                      </a:endParaRPr>
                    </a:p>
                    <a:p>
                      <a:pPr algn="ctr">
                        <a:lnSpc>
                          <a:spcPct val="115000"/>
                        </a:lnSpc>
                        <a:spcAft>
                          <a:spcPts val="0"/>
                        </a:spcAft>
                      </a:pPr>
                      <a:r>
                        <a:rPr lang="tr-TR" sz="1600" b="1" dirty="0">
                          <a:latin typeface="Arial" pitchFamily="34" charset="0"/>
                          <a:cs typeface="Arial" pitchFamily="34" charset="0"/>
                        </a:rPr>
                        <a:t>Az</a:t>
                      </a:r>
                      <a:endParaRPr lang="tr-TR" sz="1600" b="1" dirty="0">
                        <a:latin typeface="Arial" pitchFamily="34" charset="0"/>
                        <a:ea typeface="Times New Roman"/>
                        <a:cs typeface="Arial" pitchFamily="34" charset="0"/>
                      </a:endParaRPr>
                    </a:p>
                  </a:txBody>
                  <a:tcPr marL="68580" marR="68580" marT="0" marB="0"/>
                </a:tc>
              </a:tr>
            </a:tbl>
          </a:graphicData>
        </a:graphic>
      </p:graphicFrame>
    </p:spTree>
  </p:cSld>
  <p:clrMapOvr>
    <a:masterClrMapping/>
  </p:clrMapOvr>
  <p:transition spd="med">
    <p:split orient="vert"/>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1 Dikdörtgen"/>
          <p:cNvSpPr/>
          <p:nvPr/>
        </p:nvSpPr>
        <p:spPr>
          <a:xfrm>
            <a:off x="500034" y="714356"/>
            <a:ext cx="8143932" cy="258532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tr-TR" dirty="0" smtClean="0">
                <a:latin typeface="Arial" pitchFamily="34" charset="0"/>
                <a:cs typeface="Arial" pitchFamily="34" charset="0"/>
              </a:rPr>
              <a:t>Yapılan araştırmalarda, sertifikalı tohumluk kullanılsa bile çim alanlarında </a:t>
            </a:r>
          </a:p>
          <a:p>
            <a:pPr algn="just"/>
            <a:r>
              <a:rPr lang="tr-TR" dirty="0" smtClean="0">
                <a:latin typeface="Arial" pitchFamily="34" charset="0"/>
                <a:cs typeface="Arial" pitchFamily="34" charset="0"/>
              </a:rPr>
              <a:t>İngiliz çiminin %50-60, </a:t>
            </a:r>
          </a:p>
          <a:p>
            <a:pPr algn="just"/>
            <a:r>
              <a:rPr lang="tr-TR" dirty="0" smtClean="0">
                <a:latin typeface="Arial" pitchFamily="34" charset="0"/>
                <a:cs typeface="Arial" pitchFamily="34" charset="0"/>
              </a:rPr>
              <a:t>kırmızı yumağın %40-50, </a:t>
            </a:r>
          </a:p>
          <a:p>
            <a:pPr algn="just"/>
            <a:r>
              <a:rPr lang="tr-TR" dirty="0" err="1" smtClean="0">
                <a:latin typeface="Arial" pitchFamily="34" charset="0"/>
                <a:cs typeface="Arial" pitchFamily="34" charset="0"/>
              </a:rPr>
              <a:t>salkımotu</a:t>
            </a:r>
            <a:r>
              <a:rPr lang="tr-TR" dirty="0" smtClean="0">
                <a:latin typeface="Arial" pitchFamily="34" charset="0"/>
                <a:cs typeface="Arial" pitchFamily="34" charset="0"/>
              </a:rPr>
              <a:t> türlerinin %15-25, </a:t>
            </a:r>
          </a:p>
          <a:p>
            <a:pPr algn="just"/>
            <a:r>
              <a:rPr lang="tr-TR" dirty="0" err="1" smtClean="0">
                <a:latin typeface="Arial" pitchFamily="34" charset="0"/>
                <a:cs typeface="Arial" pitchFamily="34" charset="0"/>
              </a:rPr>
              <a:t>tavusotu</a:t>
            </a:r>
            <a:r>
              <a:rPr lang="tr-TR" dirty="0" smtClean="0">
                <a:latin typeface="Arial" pitchFamily="34" charset="0"/>
                <a:cs typeface="Arial" pitchFamily="34" charset="0"/>
              </a:rPr>
              <a:t> tohumlarının %10 kadarının çimlenip sürdüğünü göstermiştir. </a:t>
            </a:r>
          </a:p>
          <a:p>
            <a:pPr algn="just"/>
            <a:endParaRPr lang="tr-TR" dirty="0" smtClean="0">
              <a:latin typeface="Arial" pitchFamily="34" charset="0"/>
              <a:cs typeface="Arial" pitchFamily="34" charset="0"/>
            </a:endParaRPr>
          </a:p>
          <a:p>
            <a:pPr algn="just"/>
            <a:r>
              <a:rPr lang="tr-TR" dirty="0" smtClean="0">
                <a:latin typeface="Arial" pitchFamily="34" charset="0"/>
                <a:cs typeface="Arial" pitchFamily="34" charset="0"/>
              </a:rPr>
              <a:t>Bu nedenle ekimden kısa bir süre sonra toprak yüzeyinin tümü ile kaplanması istendiğinde ekim oranları biraz yüksek tutulmalıdır. </a:t>
            </a:r>
          </a:p>
          <a:p>
            <a:pPr algn="just"/>
            <a:endParaRPr lang="tr-TR" dirty="0" smtClean="0">
              <a:latin typeface="Arial" pitchFamily="34" charset="0"/>
              <a:cs typeface="Arial" pitchFamily="34" charset="0"/>
            </a:endParaRPr>
          </a:p>
        </p:txBody>
      </p:sp>
    </p:spTree>
  </p:cSld>
  <p:clrMapOvr>
    <a:masterClrMapping/>
  </p:clrMapOvr>
  <p:transition spd="med">
    <p:split orient="ver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928662" y="1443841"/>
            <a:ext cx="7215238" cy="286232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tr-TR" dirty="0" smtClean="0">
                <a:latin typeface="Arial" pitchFamily="34" charset="0"/>
                <a:cs typeface="Arial" pitchFamily="34" charset="0"/>
              </a:rPr>
              <a:t>Birim alana fazla tohum kullanılması ilk çıkış döneminde olumlu bir etki yaratır. Daha sonra fideler arasında rekabet nedeni ile seyrelme başlar. Normal ve fazla tohum atılan alanlar arasında bitki sıklığı yönünden farklılık kalmaz. </a:t>
            </a:r>
          </a:p>
          <a:p>
            <a:pPr algn="just"/>
            <a:endParaRPr lang="tr-TR" dirty="0" smtClean="0">
              <a:latin typeface="Arial" pitchFamily="34" charset="0"/>
              <a:cs typeface="Arial" pitchFamily="34" charset="0"/>
            </a:endParaRPr>
          </a:p>
          <a:p>
            <a:pPr algn="just"/>
            <a:endParaRPr lang="tr-TR" dirty="0" smtClean="0">
              <a:latin typeface="Arial" pitchFamily="34" charset="0"/>
              <a:cs typeface="Arial" pitchFamily="34" charset="0"/>
            </a:endParaRPr>
          </a:p>
          <a:p>
            <a:pPr algn="just"/>
            <a:r>
              <a:rPr lang="tr-TR" dirty="0" smtClean="0">
                <a:latin typeface="Arial" pitchFamily="34" charset="0"/>
                <a:cs typeface="Arial" pitchFamily="34" charset="0"/>
              </a:rPr>
              <a:t>İngiltere ve ABD, Kaliforniya'da yapılan araştırmalarda normal tohum ile normalden 10 kat daha fazla tohum kullanılan alanlar arasında birkaç ay sonra bir farklılık kalmamıştır. Bu nedenle aşırı tohum kullanımından kaçınılmalıdır. </a:t>
            </a:r>
            <a:endParaRPr lang="tr-TR" dirty="0">
              <a:latin typeface="Arial" pitchFamily="34" charset="0"/>
              <a:cs typeface="Arial" pitchFamily="34" charset="0"/>
            </a:endParaRPr>
          </a:p>
        </p:txBody>
      </p:sp>
    </p:spTree>
  </p:cSld>
  <p:clrMapOvr>
    <a:masterClrMapping/>
  </p:clrMapOvr>
  <p:transition spd="med">
    <p:split orient="ver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571472" y="1000108"/>
            <a:ext cx="7786688" cy="4524315"/>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spAutoFit/>
          </a:bodyPr>
          <a:lstStyle/>
          <a:p>
            <a:pPr indent="449263" algn="just" eaLnBrk="0" hangingPunct="0"/>
            <a:r>
              <a:rPr lang="tr-TR" b="1" dirty="0">
                <a:solidFill>
                  <a:srgbClr val="FFFF00"/>
                </a:solidFill>
                <a:latin typeface="Arial" pitchFamily="34" charset="0"/>
                <a:cs typeface="Arial" pitchFamily="34" charset="0"/>
              </a:rPr>
              <a:t>EKİM SONRASI SULAMA</a:t>
            </a:r>
          </a:p>
          <a:p>
            <a:pPr indent="449263" algn="just" eaLnBrk="0" hangingPunct="0"/>
            <a:endParaRPr lang="tr-TR" dirty="0">
              <a:latin typeface="Arial" pitchFamily="34" charset="0"/>
              <a:cs typeface="Arial" pitchFamily="34" charset="0"/>
            </a:endParaRPr>
          </a:p>
          <a:p>
            <a:pPr indent="449263" algn="just" eaLnBrk="0" hangingPunct="0"/>
            <a:r>
              <a:rPr lang="tr-TR" dirty="0" smtClean="0">
                <a:latin typeface="Arial" pitchFamily="34" charset="0"/>
                <a:cs typeface="Arial" pitchFamily="34" charset="0"/>
              </a:rPr>
              <a:t>Genel </a:t>
            </a:r>
            <a:r>
              <a:rPr lang="tr-TR" dirty="0">
                <a:latin typeface="Arial" pitchFamily="34" charset="0"/>
                <a:cs typeface="Arial" pitchFamily="34" charset="0"/>
              </a:rPr>
              <a:t>bir kural olarak ekim derinliğinin 3-4 hafta süre ile nemli tutulması iyi bir çıkış için gereklidir. </a:t>
            </a:r>
            <a:r>
              <a:rPr lang="tr-TR" dirty="0" smtClean="0">
                <a:latin typeface="Arial" pitchFamily="34" charset="0"/>
                <a:cs typeface="Arial" pitchFamily="34" charset="0"/>
              </a:rPr>
              <a:t>Geç </a:t>
            </a:r>
            <a:r>
              <a:rPr lang="tr-TR" dirty="0">
                <a:latin typeface="Arial" pitchFamily="34" charset="0"/>
                <a:cs typeface="Arial" pitchFamily="34" charset="0"/>
              </a:rPr>
              <a:t>ilkbahar ve sonbahar ekimlerinde iyi bir çıkış için düzenli bir sulama yapılması zorunludur. </a:t>
            </a:r>
          </a:p>
          <a:p>
            <a:pPr indent="449263" algn="just" eaLnBrk="0" hangingPunct="0"/>
            <a:endParaRPr lang="tr-TR" dirty="0">
              <a:latin typeface="Arial" pitchFamily="34" charset="0"/>
              <a:cs typeface="Arial" pitchFamily="34" charset="0"/>
            </a:endParaRPr>
          </a:p>
          <a:p>
            <a:pPr indent="449263" algn="just" eaLnBrk="0" hangingPunct="0"/>
            <a:r>
              <a:rPr lang="tr-TR" dirty="0">
                <a:latin typeface="Arial" pitchFamily="34" charset="0"/>
                <a:cs typeface="Arial" pitchFamily="34" charset="0"/>
              </a:rPr>
              <a:t>Tohum ekiminden sonra yapılacak sulamanın sıklığı da önemlidir. Ahır gübresi vb. organik maddeler ile </a:t>
            </a:r>
            <a:r>
              <a:rPr lang="tr-TR" u="sng" dirty="0">
                <a:latin typeface="Arial" pitchFamily="34" charset="0"/>
                <a:cs typeface="Arial" pitchFamily="34" charset="0"/>
              </a:rPr>
              <a:t>kapak yapılmış ekim alanlarında </a:t>
            </a:r>
            <a:r>
              <a:rPr lang="tr-TR" dirty="0">
                <a:latin typeface="Arial" pitchFamily="34" charset="0"/>
                <a:cs typeface="Arial" pitchFamily="34" charset="0"/>
              </a:rPr>
              <a:t>toprak yüzeyi daha uzun süre nemli kalır. Bu alanların sabah erken ve geç akşam saatlerinde toprağın üst 4-5 </a:t>
            </a:r>
            <a:r>
              <a:rPr lang="tr-TR" dirty="0" err="1">
                <a:latin typeface="Arial" pitchFamily="34" charset="0"/>
                <a:cs typeface="Arial" pitchFamily="34" charset="0"/>
              </a:rPr>
              <a:t>cm'lik</a:t>
            </a:r>
            <a:r>
              <a:rPr lang="tr-TR" dirty="0">
                <a:latin typeface="Arial" pitchFamily="34" charset="0"/>
                <a:cs typeface="Arial" pitchFamily="34" charset="0"/>
              </a:rPr>
              <a:t> tabakası nemli kalacak şekilde sulanması yeterlidir. </a:t>
            </a:r>
            <a:endParaRPr lang="tr-TR" dirty="0" smtClean="0">
              <a:latin typeface="Arial" pitchFamily="34" charset="0"/>
              <a:cs typeface="Arial" pitchFamily="34" charset="0"/>
            </a:endParaRPr>
          </a:p>
          <a:p>
            <a:pPr indent="449263" algn="just" eaLnBrk="0" hangingPunct="0"/>
            <a:endParaRPr lang="tr-TR" dirty="0" smtClean="0">
              <a:latin typeface="Arial" pitchFamily="34" charset="0"/>
              <a:cs typeface="Arial" pitchFamily="34" charset="0"/>
            </a:endParaRPr>
          </a:p>
          <a:p>
            <a:pPr indent="449263" algn="just" eaLnBrk="0" hangingPunct="0"/>
            <a:r>
              <a:rPr lang="tr-TR" dirty="0" smtClean="0">
                <a:latin typeface="Arial" pitchFamily="34" charset="0"/>
                <a:cs typeface="Arial" pitchFamily="34" charset="0"/>
              </a:rPr>
              <a:t>Herhangi </a:t>
            </a:r>
            <a:r>
              <a:rPr lang="tr-TR" dirty="0">
                <a:latin typeface="Arial" pitchFamily="34" charset="0"/>
                <a:cs typeface="Arial" pitchFamily="34" charset="0"/>
              </a:rPr>
              <a:t>bir </a:t>
            </a:r>
            <a:r>
              <a:rPr lang="tr-TR" u="sng" dirty="0">
                <a:latin typeface="Arial" pitchFamily="34" charset="0"/>
                <a:cs typeface="Arial" pitchFamily="34" charset="0"/>
              </a:rPr>
              <a:t>kapak örtüsü bulunmayan çim alanlarda </a:t>
            </a:r>
            <a:r>
              <a:rPr lang="tr-TR" dirty="0">
                <a:latin typeface="Arial" pitchFamily="34" charset="0"/>
                <a:cs typeface="Arial" pitchFamily="34" charset="0"/>
              </a:rPr>
              <a:t>toprak kolayca kurur. Bu topraklarda sabah ve akşama </a:t>
            </a:r>
            <a:r>
              <a:rPr lang="tr-TR" u="sng" dirty="0">
                <a:latin typeface="Arial" pitchFamily="34" charset="0"/>
                <a:cs typeface="Arial" pitchFamily="34" charset="0"/>
              </a:rPr>
              <a:t>ek olarak öğle üzeri</a:t>
            </a:r>
            <a:r>
              <a:rPr lang="tr-TR" dirty="0">
                <a:latin typeface="Arial" pitchFamily="34" charset="0"/>
                <a:cs typeface="Arial" pitchFamily="34" charset="0"/>
              </a:rPr>
              <a:t> hafif bir sulama yapılması önerilir. Öğle sulaması toprağın kurumasını engellediği gibi kaymak tabakasını yumuşatır ve çıkışı kolaylaştırır.</a:t>
            </a:r>
          </a:p>
        </p:txBody>
      </p:sp>
    </p:spTree>
  </p:cSld>
  <p:clrMapOvr>
    <a:masterClrMapping/>
  </p:clrMapOvr>
  <p:transition spd="med">
    <p:split orient="ver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ChangeArrowheads="1"/>
          </p:cNvSpPr>
          <p:nvPr/>
        </p:nvSpPr>
        <p:spPr bwMode="auto">
          <a:xfrm>
            <a:off x="500063" y="571500"/>
            <a:ext cx="8358187" cy="5570756"/>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spAutoFit/>
          </a:bodyPr>
          <a:lstStyle/>
          <a:p>
            <a:pPr indent="449263" algn="just" eaLnBrk="0" hangingPunct="0"/>
            <a:r>
              <a:rPr lang="tr-TR" sz="2000" b="1" dirty="0">
                <a:solidFill>
                  <a:srgbClr val="FFFF00"/>
                </a:solidFill>
                <a:latin typeface="Arial" pitchFamily="34" charset="0"/>
                <a:cs typeface="Arial" pitchFamily="34" charset="0"/>
              </a:rPr>
              <a:t>ÇİMLENME VE SÜRME </a:t>
            </a:r>
          </a:p>
          <a:p>
            <a:pPr indent="449263" algn="just" eaLnBrk="0" hangingPunct="0"/>
            <a:endParaRPr lang="tr-TR" dirty="0">
              <a:latin typeface="Arial" pitchFamily="34" charset="0"/>
              <a:cs typeface="Arial" pitchFamily="34" charset="0"/>
            </a:endParaRPr>
          </a:p>
          <a:p>
            <a:pPr indent="449263" algn="just" eaLnBrk="0" hangingPunct="0"/>
            <a:r>
              <a:rPr lang="tr-TR" sz="2400" b="1" dirty="0" smtClean="0">
                <a:latin typeface="Arial" pitchFamily="34" charset="0"/>
                <a:cs typeface="Arial" pitchFamily="34" charset="0"/>
              </a:rPr>
              <a:t>Su – oksijen - </a:t>
            </a:r>
            <a:r>
              <a:rPr lang="tr-TR" sz="2400" b="1" dirty="0">
                <a:latin typeface="Arial" pitchFamily="34" charset="0"/>
                <a:cs typeface="Arial" pitchFamily="34" charset="0"/>
              </a:rPr>
              <a:t>sıcaklık </a:t>
            </a:r>
            <a:r>
              <a:rPr lang="tr-TR" sz="2400" b="1" dirty="0" smtClean="0">
                <a:latin typeface="Arial" pitchFamily="34" charset="0"/>
                <a:cs typeface="Arial" pitchFamily="34" charset="0"/>
              </a:rPr>
              <a:t>– ışık</a:t>
            </a:r>
          </a:p>
          <a:p>
            <a:pPr indent="449263" algn="just" eaLnBrk="0" hangingPunct="0"/>
            <a:endParaRPr lang="tr-TR" sz="2400" b="1" dirty="0">
              <a:latin typeface="Arial" pitchFamily="34" charset="0"/>
              <a:cs typeface="Arial" pitchFamily="34" charset="0"/>
            </a:endParaRPr>
          </a:p>
          <a:p>
            <a:pPr indent="449263" algn="just" eaLnBrk="0" hangingPunct="0"/>
            <a:r>
              <a:rPr lang="tr-TR" dirty="0" smtClean="0">
                <a:latin typeface="Arial" pitchFamily="34" charset="0"/>
                <a:cs typeface="Arial" pitchFamily="34" charset="0"/>
              </a:rPr>
              <a:t>Kuru </a:t>
            </a:r>
            <a:r>
              <a:rPr lang="tr-TR" dirty="0">
                <a:latin typeface="Arial" pitchFamily="34" charset="0"/>
                <a:cs typeface="Arial" pitchFamily="34" charset="0"/>
              </a:rPr>
              <a:t>ağırlığının %50-60'ı kadar su alan tohumda çimlenme hızlanır. </a:t>
            </a:r>
            <a:endParaRPr lang="tr-TR" dirty="0" smtClean="0">
              <a:latin typeface="Arial" pitchFamily="34" charset="0"/>
              <a:cs typeface="Arial" pitchFamily="34" charset="0"/>
            </a:endParaRPr>
          </a:p>
          <a:p>
            <a:pPr indent="449263" algn="just" eaLnBrk="0" hangingPunct="0"/>
            <a:endParaRPr lang="tr-TR" dirty="0">
              <a:latin typeface="Arial" pitchFamily="34" charset="0"/>
              <a:cs typeface="Arial" pitchFamily="34" charset="0"/>
            </a:endParaRPr>
          </a:p>
          <a:p>
            <a:pPr indent="449263" algn="just" eaLnBrk="0" hangingPunct="0"/>
            <a:r>
              <a:rPr lang="tr-TR" dirty="0" smtClean="0">
                <a:latin typeface="Arial" pitchFamily="34" charset="0"/>
                <a:cs typeface="Arial" pitchFamily="34" charset="0"/>
              </a:rPr>
              <a:t>Çim </a:t>
            </a:r>
            <a:r>
              <a:rPr lang="tr-TR" dirty="0">
                <a:latin typeface="Arial" pitchFamily="34" charset="0"/>
                <a:cs typeface="Arial" pitchFamily="34" charset="0"/>
              </a:rPr>
              <a:t>bitkisi tohumları farklı sıcaklık derecelerinde çimlenirler. </a:t>
            </a:r>
            <a:r>
              <a:rPr lang="tr-TR" dirty="0" smtClean="0">
                <a:latin typeface="Arial" pitchFamily="34" charset="0"/>
                <a:cs typeface="Arial" pitchFamily="34" charset="0"/>
              </a:rPr>
              <a:t>Genelde </a:t>
            </a:r>
            <a:r>
              <a:rPr lang="tr-TR" dirty="0">
                <a:latin typeface="Arial" pitchFamily="34" charset="0"/>
                <a:cs typeface="Arial" pitchFamily="34" charset="0"/>
              </a:rPr>
              <a:t>gündüz ile gece sıcaklığı arasında farklılık bulunan bölgelerde çimlenme daha hızlıdır. </a:t>
            </a:r>
            <a:endParaRPr lang="tr-TR" dirty="0" smtClean="0">
              <a:latin typeface="Arial" pitchFamily="34" charset="0"/>
              <a:cs typeface="Arial" pitchFamily="34" charset="0"/>
            </a:endParaRPr>
          </a:p>
          <a:p>
            <a:pPr indent="449263" algn="just" eaLnBrk="0" hangingPunct="0"/>
            <a:endParaRPr lang="tr-TR" dirty="0">
              <a:latin typeface="Arial" pitchFamily="34" charset="0"/>
              <a:cs typeface="Arial" pitchFamily="34" charset="0"/>
            </a:endParaRPr>
          </a:p>
          <a:p>
            <a:pPr indent="449263" algn="just" eaLnBrk="0" hangingPunct="0"/>
            <a:r>
              <a:rPr lang="tr-TR" dirty="0">
                <a:latin typeface="Arial" pitchFamily="34" charset="0"/>
                <a:cs typeface="Arial" pitchFamily="34" charset="0"/>
              </a:rPr>
              <a:t>Çimlenen tohumlara solunum için oksijen gereklidir. İyi hazırlanmış, havalı topraklarda bu yönden herhangi bir sorun yoktur. Ancak su basan, yaş ve çok ağır topraklarda oksijen azlığı nedeni ile çimlenme olumsuz yönde etkilenir. </a:t>
            </a:r>
            <a:endParaRPr lang="tr-TR" dirty="0" smtClean="0">
              <a:latin typeface="Arial" pitchFamily="34" charset="0"/>
              <a:cs typeface="Arial" pitchFamily="34" charset="0"/>
            </a:endParaRPr>
          </a:p>
          <a:p>
            <a:pPr indent="449263" algn="just" eaLnBrk="0" hangingPunct="0"/>
            <a:endParaRPr lang="tr-TR" dirty="0">
              <a:latin typeface="Arial" pitchFamily="34" charset="0"/>
              <a:cs typeface="Arial" pitchFamily="34" charset="0"/>
            </a:endParaRPr>
          </a:p>
          <a:p>
            <a:pPr indent="449263" algn="just" eaLnBrk="0" hangingPunct="0"/>
            <a:r>
              <a:rPr lang="tr-TR" dirty="0">
                <a:latin typeface="Arial" pitchFamily="34" charset="0"/>
                <a:cs typeface="Arial" pitchFamily="34" charset="0"/>
              </a:rPr>
              <a:t>Işık, yeni hasat edilmiş </a:t>
            </a:r>
            <a:r>
              <a:rPr lang="tr-TR" i="1" dirty="0" smtClean="0">
                <a:latin typeface="Arial" pitchFamily="34" charset="0"/>
                <a:cs typeface="Arial" pitchFamily="34" charset="0"/>
              </a:rPr>
              <a:t>Poa </a:t>
            </a:r>
            <a:r>
              <a:rPr lang="tr-TR" i="1" dirty="0" err="1" smtClean="0">
                <a:latin typeface="Arial" pitchFamily="34" charset="0"/>
                <a:cs typeface="Arial" pitchFamily="34" charset="0"/>
              </a:rPr>
              <a:t>pratensis</a:t>
            </a:r>
            <a:r>
              <a:rPr lang="tr-TR" dirty="0" smtClean="0">
                <a:latin typeface="Arial" pitchFamily="34" charset="0"/>
                <a:cs typeface="Arial" pitchFamily="34" charset="0"/>
              </a:rPr>
              <a:t>, </a:t>
            </a:r>
            <a:r>
              <a:rPr lang="tr-TR" i="1" dirty="0" smtClean="0">
                <a:latin typeface="Arial" pitchFamily="34" charset="0"/>
                <a:cs typeface="Arial" pitchFamily="34" charset="0"/>
              </a:rPr>
              <a:t>Poa </a:t>
            </a:r>
            <a:r>
              <a:rPr lang="tr-TR" i="1" dirty="0" err="1" smtClean="0">
                <a:latin typeface="Arial" pitchFamily="34" charset="0"/>
                <a:cs typeface="Arial" pitchFamily="34" charset="0"/>
              </a:rPr>
              <a:t>compressa</a:t>
            </a:r>
            <a:r>
              <a:rPr lang="tr-TR" dirty="0" smtClean="0">
                <a:latin typeface="Arial" pitchFamily="34" charset="0"/>
                <a:cs typeface="Arial" pitchFamily="34" charset="0"/>
              </a:rPr>
              <a:t> </a:t>
            </a:r>
            <a:r>
              <a:rPr lang="tr-TR" dirty="0">
                <a:latin typeface="Arial" pitchFamily="34" charset="0"/>
                <a:cs typeface="Arial" pitchFamily="34" charset="0"/>
              </a:rPr>
              <a:t>ve </a:t>
            </a:r>
            <a:r>
              <a:rPr lang="tr-TR" i="1" dirty="0" smtClean="0">
                <a:latin typeface="Arial" pitchFamily="34" charset="0"/>
                <a:cs typeface="Arial" pitchFamily="34" charset="0"/>
              </a:rPr>
              <a:t>Cynodon dactylon</a:t>
            </a:r>
            <a:r>
              <a:rPr lang="tr-TR" dirty="0" smtClean="0">
                <a:latin typeface="Arial" pitchFamily="34" charset="0"/>
                <a:cs typeface="Arial" pitchFamily="34" charset="0"/>
              </a:rPr>
              <a:t> </a:t>
            </a:r>
            <a:r>
              <a:rPr lang="tr-TR" dirty="0">
                <a:latin typeface="Arial" pitchFamily="34" charset="0"/>
                <a:cs typeface="Arial" pitchFamily="34" charset="0"/>
              </a:rPr>
              <a:t>tohumlarının çimlenmesine olumlu etkide bulunur. Diğer türlerde ışığın çimlenme üzerine olumlu ya da olumsuz önemli bir etkisi yoktur. </a:t>
            </a:r>
            <a:endParaRPr lang="tr-TR" dirty="0" smtClean="0">
              <a:latin typeface="Arial" pitchFamily="34" charset="0"/>
              <a:cs typeface="Arial" pitchFamily="34" charset="0"/>
            </a:endParaRPr>
          </a:p>
          <a:p>
            <a:pPr indent="449263" algn="just" eaLnBrk="0" hangingPunct="0"/>
            <a:endParaRPr lang="tr-TR" dirty="0">
              <a:latin typeface="Arial" pitchFamily="34" charset="0"/>
              <a:cs typeface="Arial" pitchFamily="34" charset="0"/>
            </a:endParaRPr>
          </a:p>
          <a:p>
            <a:pPr indent="449263" algn="just" eaLnBrk="0" hangingPunct="0"/>
            <a:r>
              <a:rPr lang="tr-TR" dirty="0">
                <a:latin typeface="Arial" pitchFamily="34" charset="0"/>
                <a:cs typeface="Arial" pitchFamily="34" charset="0"/>
              </a:rPr>
              <a:t>Normal koşullarda çimlenme üzerine en etkili faktörler sıcaklık ve nemdir. </a:t>
            </a:r>
          </a:p>
        </p:txBody>
      </p:sp>
    </p:spTree>
  </p:cSld>
  <p:clrMapOvr>
    <a:masterClrMapping/>
  </p:clrMapOvr>
  <p:transition spd="med">
    <p:split orient="ver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Dikdörtgen"/>
          <p:cNvSpPr>
            <a:spLocks noChangeArrowheads="1"/>
          </p:cNvSpPr>
          <p:nvPr/>
        </p:nvSpPr>
        <p:spPr bwMode="auto">
          <a:xfrm>
            <a:off x="785786" y="1720850"/>
            <a:ext cx="7500990" cy="2862322"/>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tr-TR" dirty="0" smtClean="0">
                <a:latin typeface="Arial" pitchFamily="34" charset="0"/>
                <a:cs typeface="Arial" pitchFamily="34" charset="0"/>
              </a:rPr>
              <a:t>Tüm </a:t>
            </a:r>
            <a:r>
              <a:rPr lang="tr-TR" dirty="0">
                <a:latin typeface="Arial" pitchFamily="34" charset="0"/>
                <a:cs typeface="Arial" pitchFamily="34" charset="0"/>
              </a:rPr>
              <a:t>şartlar uygun olsa bile türler arasında çimlenme süreleri açısından farklılıklar görülür. Örneğin ideal şartlarda </a:t>
            </a:r>
            <a:endParaRPr lang="tr-TR" dirty="0" smtClean="0">
              <a:latin typeface="Arial" pitchFamily="34" charset="0"/>
              <a:cs typeface="Arial" pitchFamily="34" charset="0"/>
            </a:endParaRPr>
          </a:p>
          <a:p>
            <a:pPr algn="just"/>
            <a:endParaRPr lang="tr-TR" dirty="0">
              <a:latin typeface="Arial" pitchFamily="34" charset="0"/>
              <a:cs typeface="Arial" pitchFamily="34" charset="0"/>
            </a:endParaRPr>
          </a:p>
          <a:p>
            <a:pPr algn="just"/>
            <a:r>
              <a:rPr lang="tr-TR" i="1" dirty="0" smtClean="0">
                <a:latin typeface="Arial" pitchFamily="34" charset="0"/>
                <a:cs typeface="Arial" pitchFamily="34" charset="0"/>
              </a:rPr>
              <a:t>Lolium</a:t>
            </a:r>
            <a:r>
              <a:rPr lang="tr-TR" dirty="0" smtClean="0">
                <a:latin typeface="Arial" pitchFamily="34" charset="0"/>
                <a:cs typeface="Arial" pitchFamily="34" charset="0"/>
              </a:rPr>
              <a:t> </a:t>
            </a:r>
            <a:r>
              <a:rPr lang="tr-TR" dirty="0">
                <a:latin typeface="Arial" pitchFamily="34" charset="0"/>
                <a:cs typeface="Arial" pitchFamily="34" charset="0"/>
              </a:rPr>
              <a:t>tohumları 5-10 gün, </a:t>
            </a:r>
          </a:p>
          <a:p>
            <a:pPr algn="just"/>
            <a:r>
              <a:rPr lang="tr-TR" i="1" dirty="0" smtClean="0">
                <a:latin typeface="Arial" pitchFamily="34" charset="0"/>
                <a:cs typeface="Arial" pitchFamily="34" charset="0"/>
              </a:rPr>
              <a:t>Festuca</a:t>
            </a:r>
            <a:r>
              <a:rPr lang="tr-TR" dirty="0" smtClean="0">
                <a:latin typeface="Arial" pitchFamily="34" charset="0"/>
                <a:cs typeface="Arial" pitchFamily="34" charset="0"/>
              </a:rPr>
              <a:t> </a:t>
            </a:r>
            <a:r>
              <a:rPr lang="tr-TR" dirty="0">
                <a:latin typeface="Arial" pitchFamily="34" charset="0"/>
                <a:cs typeface="Arial" pitchFamily="34" charset="0"/>
              </a:rPr>
              <a:t>10-15 gün, </a:t>
            </a:r>
          </a:p>
          <a:p>
            <a:pPr algn="just"/>
            <a:r>
              <a:rPr lang="tr-TR" i="1" dirty="0" smtClean="0">
                <a:latin typeface="Arial" pitchFamily="34" charset="0"/>
                <a:cs typeface="Arial" pitchFamily="34" charset="0"/>
              </a:rPr>
              <a:t>Agrostis</a:t>
            </a:r>
            <a:r>
              <a:rPr lang="tr-TR" dirty="0" smtClean="0">
                <a:latin typeface="Arial" pitchFamily="34" charset="0"/>
                <a:cs typeface="Arial" pitchFamily="34" charset="0"/>
              </a:rPr>
              <a:t> </a:t>
            </a:r>
            <a:r>
              <a:rPr lang="tr-TR" dirty="0">
                <a:latin typeface="Arial" pitchFamily="34" charset="0"/>
                <a:cs typeface="Arial" pitchFamily="34" charset="0"/>
              </a:rPr>
              <a:t>türlerinde 20, </a:t>
            </a:r>
          </a:p>
          <a:p>
            <a:pPr algn="just"/>
            <a:r>
              <a:rPr lang="tr-TR" i="1" dirty="0" smtClean="0">
                <a:latin typeface="Arial" pitchFamily="34" charset="0"/>
                <a:cs typeface="Arial" pitchFamily="34" charset="0"/>
              </a:rPr>
              <a:t>Poa</a:t>
            </a:r>
            <a:r>
              <a:rPr lang="tr-TR" dirty="0" smtClean="0">
                <a:latin typeface="Arial" pitchFamily="34" charset="0"/>
                <a:cs typeface="Arial" pitchFamily="34" charset="0"/>
              </a:rPr>
              <a:t> </a:t>
            </a:r>
            <a:r>
              <a:rPr lang="tr-TR" dirty="0">
                <a:latin typeface="Arial" pitchFamily="34" charset="0"/>
                <a:cs typeface="Arial" pitchFamily="34" charset="0"/>
              </a:rPr>
              <a:t>türlerinde 30 güne kadar uzayabilir. </a:t>
            </a:r>
          </a:p>
          <a:p>
            <a:pPr algn="just"/>
            <a:endParaRPr lang="tr-TR" dirty="0">
              <a:latin typeface="Arial" pitchFamily="34" charset="0"/>
              <a:cs typeface="Arial" pitchFamily="34" charset="0"/>
            </a:endParaRPr>
          </a:p>
          <a:p>
            <a:pPr algn="just"/>
            <a:r>
              <a:rPr lang="tr-TR" dirty="0">
                <a:latin typeface="Arial" pitchFamily="34" charset="0"/>
                <a:cs typeface="Arial" pitchFamily="34" charset="0"/>
              </a:rPr>
              <a:t>Nem, sıcaklık vb. şartlarındaki olumsuzluklar çimlenme süresinin uzamasına yol açar. </a:t>
            </a:r>
          </a:p>
        </p:txBody>
      </p:sp>
    </p:spTree>
  </p:cSld>
  <p:clrMapOvr>
    <a:masterClrMapping/>
  </p:clrMapOvr>
  <p:transition spd="med">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Dikdörtgen"/>
          <p:cNvSpPr>
            <a:spLocks noChangeArrowheads="1"/>
          </p:cNvSpPr>
          <p:nvPr/>
        </p:nvSpPr>
        <p:spPr bwMode="auto">
          <a:xfrm>
            <a:off x="642910" y="1142984"/>
            <a:ext cx="8286750" cy="1754326"/>
          </a:xfrm>
          <a:prstGeom prst="rect">
            <a:avLst/>
          </a:prstGeom>
          <a:noFill/>
          <a:ln w="9525">
            <a:noFill/>
            <a:miter lim="800000"/>
            <a:headEnd/>
            <a:tailEnd/>
          </a:ln>
        </p:spPr>
        <p:txBody>
          <a:bodyPr>
            <a:spAutoFit/>
          </a:bodyPr>
          <a:lstStyle/>
          <a:p>
            <a:pPr indent="449263" algn="just"/>
            <a:r>
              <a:rPr lang="tr-TR" dirty="0">
                <a:cs typeface="Arial" charset="0"/>
              </a:rPr>
              <a:t>Kapalı drenaj sisteminde kullanılacak </a:t>
            </a:r>
            <a:r>
              <a:rPr lang="tr-TR" b="1" dirty="0">
                <a:solidFill>
                  <a:srgbClr val="FFC000"/>
                </a:solidFill>
                <a:cs typeface="Arial" charset="0"/>
              </a:rPr>
              <a:t>boruların çapları </a:t>
            </a:r>
            <a:r>
              <a:rPr lang="tr-TR" dirty="0">
                <a:cs typeface="Arial" charset="0"/>
              </a:rPr>
              <a:t>arazi büyüklüğü, yağış ve sızan su miktarı ile yakından ilişkilidir. Ancak normal koşullarda </a:t>
            </a:r>
            <a:r>
              <a:rPr lang="tr-TR" dirty="0" err="1">
                <a:cs typeface="Arial" charset="0"/>
              </a:rPr>
              <a:t>lateral</a:t>
            </a:r>
            <a:r>
              <a:rPr lang="tr-TR" dirty="0">
                <a:cs typeface="Arial" charset="0"/>
              </a:rPr>
              <a:t> boru çapları 10 </a:t>
            </a:r>
            <a:r>
              <a:rPr lang="tr-TR" dirty="0" err="1">
                <a:cs typeface="Arial" charset="0"/>
              </a:rPr>
              <a:t>cm’den</a:t>
            </a:r>
            <a:r>
              <a:rPr lang="tr-TR" dirty="0">
                <a:cs typeface="Arial" charset="0"/>
              </a:rPr>
              <a:t> daha düşük tutulur. </a:t>
            </a:r>
            <a:r>
              <a:rPr lang="tr-TR" b="1" dirty="0">
                <a:solidFill>
                  <a:srgbClr val="FFC000"/>
                </a:solidFill>
                <a:cs typeface="Arial" charset="0"/>
              </a:rPr>
              <a:t>Örneğin, futbol sahalarında kullanılan </a:t>
            </a:r>
            <a:r>
              <a:rPr lang="tr-TR" b="1" dirty="0" err="1">
                <a:solidFill>
                  <a:srgbClr val="FFC000"/>
                </a:solidFill>
                <a:cs typeface="Arial" charset="0"/>
              </a:rPr>
              <a:t>lateral</a:t>
            </a:r>
            <a:r>
              <a:rPr lang="tr-TR" b="1" dirty="0">
                <a:solidFill>
                  <a:srgbClr val="FFC000"/>
                </a:solidFill>
                <a:cs typeface="Arial" charset="0"/>
              </a:rPr>
              <a:t> boruların çapları genellikle 5-8 cm arasında değişir. Toplayıcı boruların çapları ise 10-12 </a:t>
            </a:r>
            <a:r>
              <a:rPr lang="tr-TR" b="1" dirty="0" err="1">
                <a:solidFill>
                  <a:srgbClr val="FFC000"/>
                </a:solidFill>
                <a:cs typeface="Arial" charset="0"/>
              </a:rPr>
              <a:t>cm'ye</a:t>
            </a:r>
            <a:r>
              <a:rPr lang="tr-TR" b="1" dirty="0">
                <a:solidFill>
                  <a:srgbClr val="FFC000"/>
                </a:solidFill>
                <a:cs typeface="Arial" charset="0"/>
              </a:rPr>
              <a:t> kadar ulaşır. </a:t>
            </a:r>
          </a:p>
          <a:p>
            <a:pPr indent="449263" algn="just"/>
            <a:endParaRPr lang="tr-TR" dirty="0">
              <a:cs typeface="Arial" charset="0"/>
            </a:endParaRPr>
          </a:p>
        </p:txBody>
      </p:sp>
      <p:pic>
        <p:nvPicPr>
          <p:cNvPr id="71682" name="Picture 2" descr="http://www.jantes.com.tr/hizmetler/altyapi3.jpg"/>
          <p:cNvPicPr>
            <a:picLocks noChangeAspect="1" noChangeArrowheads="1"/>
          </p:cNvPicPr>
          <p:nvPr/>
        </p:nvPicPr>
        <p:blipFill>
          <a:blip r:embed="rId2" cstate="print"/>
          <a:srcRect/>
          <a:stretch>
            <a:fillRect/>
          </a:stretch>
        </p:blipFill>
        <p:spPr bwMode="auto">
          <a:xfrm>
            <a:off x="5643570" y="3286124"/>
            <a:ext cx="2643206" cy="2153173"/>
          </a:xfrm>
          <a:prstGeom prst="rect">
            <a:avLst/>
          </a:prstGeom>
          <a:noFill/>
        </p:spPr>
      </p:pic>
      <p:pic>
        <p:nvPicPr>
          <p:cNvPr id="71684" name="Picture 4" descr="http://peyzajcenter.com/upload/data/altyapi21.jpg"/>
          <p:cNvPicPr>
            <a:picLocks noChangeAspect="1" noChangeArrowheads="1"/>
          </p:cNvPicPr>
          <p:nvPr/>
        </p:nvPicPr>
        <p:blipFill>
          <a:blip r:embed="rId3" cstate="print"/>
          <a:srcRect/>
          <a:stretch>
            <a:fillRect/>
          </a:stretch>
        </p:blipFill>
        <p:spPr bwMode="auto">
          <a:xfrm>
            <a:off x="1000100" y="3143248"/>
            <a:ext cx="3238523" cy="2428892"/>
          </a:xfrm>
          <a:prstGeom prst="rect">
            <a:avLst/>
          </a:prstGeom>
          <a:noFill/>
        </p:spPr>
      </p:pic>
    </p:spTree>
  </p:cSld>
  <p:clrMapOvr>
    <a:masterClrMapping/>
  </p:clrMapOvr>
  <p:transition spd="med">
    <p:split orient="ver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Dikdörtgen"/>
          <p:cNvSpPr>
            <a:spLocks noChangeArrowheads="1"/>
          </p:cNvSpPr>
          <p:nvPr/>
        </p:nvSpPr>
        <p:spPr bwMode="auto">
          <a:xfrm>
            <a:off x="642910" y="1285860"/>
            <a:ext cx="7858125" cy="397031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spAutoFit/>
          </a:bodyPr>
          <a:lstStyle/>
          <a:p>
            <a:pPr algn="just">
              <a:defRPr/>
            </a:pPr>
            <a:r>
              <a:rPr lang="tr-TR" dirty="0">
                <a:latin typeface="Arial" pitchFamily="34" charset="0"/>
                <a:cs typeface="Arial" pitchFamily="34" charset="0"/>
              </a:rPr>
              <a:t>Uygun şartlarda ekilen tohumlardan bir sürgün ve sayıları 3-5 arasında değişen çim kökleri ve tekli yaprakçık (sürgün) oluşur. </a:t>
            </a:r>
            <a:endParaRPr lang="tr-TR" dirty="0" smtClean="0">
              <a:latin typeface="Arial" pitchFamily="34" charset="0"/>
              <a:cs typeface="Arial" pitchFamily="34" charset="0"/>
            </a:endParaRPr>
          </a:p>
          <a:p>
            <a:pPr algn="just">
              <a:defRPr/>
            </a:pPr>
            <a:endParaRPr lang="tr-TR" dirty="0" smtClean="0">
              <a:latin typeface="Arial" pitchFamily="34" charset="0"/>
              <a:cs typeface="Arial" pitchFamily="34" charset="0"/>
            </a:endParaRPr>
          </a:p>
          <a:p>
            <a:pPr algn="just">
              <a:defRPr/>
            </a:pPr>
            <a:r>
              <a:rPr lang="tr-TR" dirty="0" smtClean="0">
                <a:latin typeface="Arial" pitchFamily="34" charset="0"/>
                <a:cs typeface="Arial" pitchFamily="34" charset="0"/>
              </a:rPr>
              <a:t>Başlangıçta </a:t>
            </a:r>
            <a:r>
              <a:rPr lang="tr-TR" dirty="0">
                <a:latin typeface="Arial" pitchFamily="34" charset="0"/>
                <a:cs typeface="Arial" pitchFamily="34" charset="0"/>
              </a:rPr>
              <a:t>sarı renkli olan sürgünler toprak yüzeyine ulaştığında yeşil renk alırlar. Çim kökleri bir süre görev yaptıktan sonra esas kökler gelişmeye başlar. </a:t>
            </a:r>
          </a:p>
          <a:p>
            <a:pPr algn="just">
              <a:defRPr/>
            </a:pPr>
            <a:endParaRPr lang="tr-TR" dirty="0">
              <a:latin typeface="Arial" pitchFamily="34" charset="0"/>
              <a:cs typeface="Arial" pitchFamily="34" charset="0"/>
            </a:endParaRPr>
          </a:p>
          <a:p>
            <a:pPr algn="just">
              <a:defRPr/>
            </a:pPr>
            <a:r>
              <a:rPr lang="tr-TR" u="sng" dirty="0">
                <a:latin typeface="Arial" pitchFamily="34" charset="0"/>
                <a:cs typeface="Arial" pitchFamily="34" charset="0"/>
              </a:rPr>
              <a:t>Çim alanlarda kötü veya seyrek </a:t>
            </a:r>
            <a:r>
              <a:rPr lang="tr-TR" u="sng" dirty="0" smtClean="0">
                <a:latin typeface="Arial" pitchFamily="34" charset="0"/>
                <a:cs typeface="Arial" pitchFamily="34" charset="0"/>
              </a:rPr>
              <a:t>çıkışın nedenl</a:t>
            </a:r>
            <a:r>
              <a:rPr lang="tr-TR" dirty="0" smtClean="0">
                <a:latin typeface="Arial" pitchFamily="34" charset="0"/>
                <a:cs typeface="Arial" pitchFamily="34" charset="0"/>
              </a:rPr>
              <a:t>eri; </a:t>
            </a:r>
            <a:endParaRPr lang="tr-TR" dirty="0">
              <a:latin typeface="Arial" pitchFamily="34" charset="0"/>
              <a:cs typeface="Arial" pitchFamily="34" charset="0"/>
            </a:endParaRPr>
          </a:p>
          <a:p>
            <a:pPr indent="361950" algn="just">
              <a:buFont typeface="Arial" pitchFamily="34" charset="0"/>
              <a:buChar char="•"/>
              <a:defRPr/>
            </a:pPr>
            <a:r>
              <a:rPr lang="tr-TR" dirty="0">
                <a:latin typeface="Arial" pitchFamily="34" charset="0"/>
                <a:cs typeface="Arial" pitchFamily="34" charset="0"/>
              </a:rPr>
              <a:t>kötü tohum, </a:t>
            </a:r>
          </a:p>
          <a:p>
            <a:pPr indent="361950" algn="just">
              <a:buFont typeface="Arial" pitchFamily="34" charset="0"/>
              <a:buChar char="•"/>
              <a:defRPr/>
            </a:pPr>
            <a:r>
              <a:rPr lang="tr-TR" dirty="0">
                <a:latin typeface="Arial" pitchFamily="34" charset="0"/>
                <a:cs typeface="Arial" pitchFamily="34" charset="0"/>
              </a:rPr>
              <a:t>derin ekim, </a:t>
            </a:r>
          </a:p>
          <a:p>
            <a:pPr indent="361950" algn="just">
              <a:buFont typeface="Arial" pitchFamily="34" charset="0"/>
              <a:buChar char="•"/>
              <a:defRPr/>
            </a:pPr>
            <a:r>
              <a:rPr lang="tr-TR" dirty="0">
                <a:latin typeface="Arial" pitchFamily="34" charset="0"/>
                <a:cs typeface="Arial" pitchFamily="34" charset="0"/>
              </a:rPr>
              <a:t>kaymak bağlama, </a:t>
            </a:r>
          </a:p>
          <a:p>
            <a:pPr indent="361950" algn="just">
              <a:buFont typeface="Arial" pitchFamily="34" charset="0"/>
              <a:buChar char="•"/>
              <a:defRPr/>
            </a:pPr>
            <a:r>
              <a:rPr lang="tr-TR" dirty="0">
                <a:latin typeface="Arial" pitchFamily="34" charset="0"/>
                <a:cs typeface="Arial" pitchFamily="34" charset="0"/>
              </a:rPr>
              <a:t>gübre ve ilaç zararı, </a:t>
            </a:r>
          </a:p>
          <a:p>
            <a:pPr indent="361950" algn="just">
              <a:buFont typeface="Arial" pitchFamily="34" charset="0"/>
              <a:buChar char="•"/>
              <a:defRPr/>
            </a:pPr>
            <a:r>
              <a:rPr lang="tr-TR" dirty="0">
                <a:latin typeface="Arial" pitchFamily="34" charset="0"/>
                <a:cs typeface="Arial" pitchFamily="34" charset="0"/>
              </a:rPr>
              <a:t>tuzluluk, </a:t>
            </a:r>
          </a:p>
          <a:p>
            <a:pPr indent="361950" algn="just">
              <a:buFont typeface="Arial" pitchFamily="34" charset="0"/>
              <a:buChar char="•"/>
              <a:defRPr/>
            </a:pPr>
            <a:r>
              <a:rPr lang="tr-TR" dirty="0">
                <a:latin typeface="Arial" pitchFamily="34" charset="0"/>
                <a:cs typeface="Arial" pitchFamily="34" charset="0"/>
              </a:rPr>
              <a:t>hastalık ve </a:t>
            </a:r>
            <a:r>
              <a:rPr lang="tr-TR" dirty="0" smtClean="0">
                <a:latin typeface="Arial" pitchFamily="34" charset="0"/>
                <a:cs typeface="Arial" pitchFamily="34" charset="0"/>
              </a:rPr>
              <a:t>zararlılar</a:t>
            </a:r>
            <a:endParaRPr lang="tr-TR" dirty="0">
              <a:latin typeface="Arial" pitchFamily="34" charset="0"/>
              <a:cs typeface="Arial" pitchFamily="34" charset="0"/>
            </a:endParaRPr>
          </a:p>
        </p:txBody>
      </p:sp>
    </p:spTree>
  </p:cSld>
  <p:clrMapOvr>
    <a:masterClrMapping/>
  </p:clrMapOvr>
  <p:transition spd="med">
    <p:split orient="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Dikdörtgen"/>
          <p:cNvSpPr>
            <a:spLocks noChangeArrowheads="1"/>
          </p:cNvSpPr>
          <p:nvPr/>
        </p:nvSpPr>
        <p:spPr bwMode="auto">
          <a:xfrm>
            <a:off x="357158" y="2000240"/>
            <a:ext cx="8572500" cy="2862322"/>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spAutoFit/>
          </a:bodyPr>
          <a:lstStyle/>
          <a:p>
            <a:pPr algn="just"/>
            <a:r>
              <a:rPr lang="tr-TR" u="sng" dirty="0">
                <a:latin typeface="Arial" pitchFamily="34" charset="0"/>
                <a:cs typeface="Arial" pitchFamily="34" charset="0"/>
              </a:rPr>
              <a:t>Kötü tohum </a:t>
            </a:r>
            <a:r>
              <a:rPr lang="tr-TR" dirty="0">
                <a:latin typeface="Arial" pitchFamily="34" charset="0"/>
                <a:cs typeface="Arial" pitchFamily="34" charset="0"/>
              </a:rPr>
              <a:t>seyrek çıkışın en önemli nedenlerinden birisidir. Üretim tarihi bilinmeyen, kötü şartlarda depolanmış tohumların ekilmesi halinde tümü ile başarısızlık görülebilir. Bu nedenle ekimde sertifikalı tohumluk kullanımı başarı için ilk adımdır. Bermuda çimi (</a:t>
            </a:r>
            <a:r>
              <a:rPr lang="tr-TR" i="1" dirty="0">
                <a:latin typeface="Arial" pitchFamily="34" charset="0"/>
                <a:cs typeface="Arial" pitchFamily="34" charset="0"/>
              </a:rPr>
              <a:t>Cynodon dactylon</a:t>
            </a:r>
            <a:r>
              <a:rPr lang="tr-TR" dirty="0">
                <a:latin typeface="Arial" pitchFamily="34" charset="0"/>
                <a:cs typeface="Arial" pitchFamily="34" charset="0"/>
              </a:rPr>
              <a:t>) tohumlarında tohum kabuğunun ayrılması çimlenme hızını ve gücünü arttırır. Kabuksuz tohumlar daha kısa sürede çimlenir ve toprak yüzeyine çıkarlar. </a:t>
            </a:r>
          </a:p>
          <a:p>
            <a:pPr algn="just"/>
            <a:endParaRPr lang="tr-TR" dirty="0">
              <a:latin typeface="Arial" pitchFamily="34" charset="0"/>
              <a:cs typeface="Arial" pitchFamily="34" charset="0"/>
            </a:endParaRPr>
          </a:p>
          <a:p>
            <a:pPr algn="just"/>
            <a:r>
              <a:rPr lang="tr-TR" u="sng" dirty="0">
                <a:latin typeface="Arial" pitchFamily="34" charset="0"/>
                <a:cs typeface="Arial" pitchFamily="34" charset="0"/>
              </a:rPr>
              <a:t>Derin ekim</a:t>
            </a:r>
            <a:r>
              <a:rPr lang="tr-TR" dirty="0">
                <a:latin typeface="Arial" pitchFamily="34" charset="0"/>
                <a:cs typeface="Arial" pitchFamily="34" charset="0"/>
              </a:rPr>
              <a:t>, başarısızlığın en önemli nedenlerinden birisidir. Özellikle </a:t>
            </a:r>
            <a:r>
              <a:rPr lang="tr-TR" i="1" dirty="0">
                <a:latin typeface="Arial" pitchFamily="34" charset="0"/>
                <a:cs typeface="Arial" pitchFamily="34" charset="0"/>
              </a:rPr>
              <a:t>Agrostis, Poa</a:t>
            </a:r>
            <a:r>
              <a:rPr lang="tr-TR" dirty="0">
                <a:latin typeface="Arial" pitchFamily="34" charset="0"/>
                <a:cs typeface="Arial" pitchFamily="34" charset="0"/>
              </a:rPr>
              <a:t> gibi küçük tohumlu türlerde ekim derinliği çok önemlidir. Derine ekilen tohumlardan çıkan sürgünler toprak yüzeyine ulaşamadan </a:t>
            </a:r>
            <a:r>
              <a:rPr lang="tr-TR" b="1" dirty="0">
                <a:solidFill>
                  <a:srgbClr val="FFFF00"/>
                </a:solidFill>
                <a:latin typeface="Arial" pitchFamily="34" charset="0"/>
                <a:cs typeface="Arial" pitchFamily="34" charset="0"/>
              </a:rPr>
              <a:t>sarı kıvrım </a:t>
            </a:r>
            <a:r>
              <a:rPr lang="tr-TR" dirty="0">
                <a:latin typeface="Arial" pitchFamily="34" charset="0"/>
                <a:cs typeface="Arial" pitchFamily="34" charset="0"/>
              </a:rPr>
              <a:t>olarak kalırlar. </a:t>
            </a:r>
          </a:p>
        </p:txBody>
      </p:sp>
    </p:spTree>
  </p:cSld>
  <p:clrMapOvr>
    <a:masterClrMapping/>
  </p:clrMapOvr>
  <p:transition spd="med">
    <p:split orient="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857224" y="1428736"/>
            <a:ext cx="7643866" cy="369331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tr-TR" dirty="0" smtClean="0">
                <a:latin typeface="Arial" pitchFamily="34" charset="0"/>
                <a:cs typeface="Arial" pitchFamily="34" charset="0"/>
              </a:rPr>
              <a:t>Ağır killi, organik maddece fakir topraklarda doğal yağmurlardan veya sulamadan sonra </a:t>
            </a:r>
            <a:r>
              <a:rPr lang="tr-TR" u="sng" dirty="0" smtClean="0">
                <a:latin typeface="Arial" pitchFamily="34" charset="0"/>
                <a:cs typeface="Arial" pitchFamily="34" charset="0"/>
              </a:rPr>
              <a:t>kaymak bağlama </a:t>
            </a:r>
            <a:r>
              <a:rPr lang="tr-TR" dirty="0" smtClean="0">
                <a:latin typeface="Arial" pitchFamily="34" charset="0"/>
                <a:cs typeface="Arial" pitchFamily="34" charset="0"/>
              </a:rPr>
              <a:t>çok sık görülen bir olaydır. Kaymak bağlayan topraklarda çıkış zorluğu nedeni ile boşluklar oluşur. Organik maddece zengin topraklarda ve kapak kullanılarak yapılan ekimlerde kabuk bağlama sorunu görülmez. Kaymak bağlayan topraklarda çıkış devresinde sık sulama veya mekanik olarak kaymak tabakasının kırılması sürmeyi kolaylaştırır. </a:t>
            </a:r>
          </a:p>
          <a:p>
            <a:pPr algn="just"/>
            <a:endParaRPr lang="tr-TR" dirty="0" smtClean="0">
              <a:latin typeface="Arial" pitchFamily="34" charset="0"/>
              <a:cs typeface="Arial" pitchFamily="34" charset="0"/>
            </a:endParaRPr>
          </a:p>
          <a:p>
            <a:pPr algn="just"/>
            <a:r>
              <a:rPr lang="tr-TR" dirty="0" smtClean="0">
                <a:latin typeface="Arial" pitchFamily="34" charset="0"/>
                <a:cs typeface="Arial" pitchFamily="34" charset="0"/>
              </a:rPr>
              <a:t>Aşırı kimyasal madde, suni </a:t>
            </a:r>
            <a:r>
              <a:rPr lang="tr-TR" u="sng" dirty="0" smtClean="0">
                <a:latin typeface="Arial" pitchFamily="34" charset="0"/>
                <a:cs typeface="Arial" pitchFamily="34" charset="0"/>
              </a:rPr>
              <a:t>gübre</a:t>
            </a:r>
            <a:r>
              <a:rPr lang="tr-TR" dirty="0" smtClean="0">
                <a:latin typeface="Arial" pitchFamily="34" charset="0"/>
                <a:cs typeface="Arial" pitchFamily="34" charset="0"/>
              </a:rPr>
              <a:t> kullanımı, tuzlu su ile yapılan sulamalar çimlenmeyi büyük ölçüde etkiler. Ekim öncesinde kullanılan </a:t>
            </a:r>
            <a:r>
              <a:rPr lang="tr-TR" dirty="0" err="1" smtClean="0">
                <a:latin typeface="Arial" pitchFamily="34" charset="0"/>
                <a:cs typeface="Arial" pitchFamily="34" charset="0"/>
              </a:rPr>
              <a:t>herbisit</a:t>
            </a:r>
            <a:r>
              <a:rPr lang="tr-TR" dirty="0" smtClean="0">
                <a:latin typeface="Arial" pitchFamily="34" charset="0"/>
                <a:cs typeface="Arial" pitchFamily="34" charset="0"/>
              </a:rPr>
              <a:t> vb. </a:t>
            </a:r>
            <a:r>
              <a:rPr lang="tr-TR" u="sng" dirty="0" smtClean="0">
                <a:latin typeface="Arial" pitchFamily="34" charset="0"/>
                <a:cs typeface="Arial" pitchFamily="34" charset="0"/>
              </a:rPr>
              <a:t>ilaçların</a:t>
            </a:r>
            <a:r>
              <a:rPr lang="tr-TR" dirty="0" smtClean="0">
                <a:latin typeface="Arial" pitchFamily="34" charset="0"/>
                <a:cs typeface="Arial" pitchFamily="34" charset="0"/>
              </a:rPr>
              <a:t> etki süresi bitmeden yapılan ekimlerden başarısız sonuçlar alınır. Ayrıca tuzlu su ile yapılan sulamalar hassas bitkilerde çıkışı olumsuz yönde etkiler. </a:t>
            </a:r>
            <a:endParaRPr lang="tr-TR" dirty="0">
              <a:latin typeface="Arial" pitchFamily="34" charset="0"/>
              <a:cs typeface="Arial" pitchFamily="34" charset="0"/>
            </a:endParaRPr>
          </a:p>
        </p:txBody>
      </p:sp>
    </p:spTree>
  </p:cSld>
  <p:clrMapOvr>
    <a:masterClrMapping/>
  </p:clrMapOvr>
  <p:transition spd="med">
    <p:split orient="ver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714374" y="857250"/>
            <a:ext cx="8143906" cy="3139321"/>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nchor="ctr">
            <a:spAutoFit/>
          </a:bodyPr>
          <a:lstStyle/>
          <a:p>
            <a:pPr indent="449263" algn="just" eaLnBrk="0" hangingPunct="0"/>
            <a:r>
              <a:rPr lang="tr-TR" b="1" dirty="0">
                <a:solidFill>
                  <a:srgbClr val="FFFF00"/>
                </a:solidFill>
                <a:latin typeface="Arial" pitchFamily="34" charset="0"/>
                <a:cs typeface="Arial" pitchFamily="34" charset="0"/>
              </a:rPr>
              <a:t>BİÇİM </a:t>
            </a:r>
          </a:p>
          <a:p>
            <a:pPr indent="449263" algn="just" eaLnBrk="0" hangingPunct="0"/>
            <a:endParaRPr lang="tr-TR" dirty="0">
              <a:latin typeface="Arial" pitchFamily="34" charset="0"/>
              <a:cs typeface="Arial" pitchFamily="34" charset="0"/>
            </a:endParaRPr>
          </a:p>
          <a:p>
            <a:pPr indent="449263" algn="just" eaLnBrk="0" hangingPunct="0"/>
            <a:r>
              <a:rPr lang="tr-TR" dirty="0">
                <a:latin typeface="Arial" pitchFamily="34" charset="0"/>
                <a:cs typeface="Arial" pitchFamily="34" charset="0"/>
              </a:rPr>
              <a:t>Çıkış sonrasında yapılacak </a:t>
            </a:r>
            <a:r>
              <a:rPr lang="tr-TR" u="sng" dirty="0">
                <a:latin typeface="Arial" pitchFamily="34" charset="0"/>
                <a:cs typeface="Arial" pitchFamily="34" charset="0"/>
              </a:rPr>
              <a:t>ilk biçim çok önemlidir</a:t>
            </a:r>
            <a:r>
              <a:rPr lang="tr-TR" dirty="0">
                <a:latin typeface="Arial" pitchFamily="34" charset="0"/>
                <a:cs typeface="Arial" pitchFamily="34" charset="0"/>
              </a:rPr>
              <a:t>. </a:t>
            </a:r>
            <a:endParaRPr lang="tr-TR" dirty="0" smtClean="0">
              <a:latin typeface="Arial" pitchFamily="34" charset="0"/>
              <a:cs typeface="Arial" pitchFamily="34" charset="0"/>
            </a:endParaRPr>
          </a:p>
          <a:p>
            <a:pPr indent="449263" algn="just" eaLnBrk="0" hangingPunct="0"/>
            <a:r>
              <a:rPr lang="tr-TR" dirty="0" smtClean="0">
                <a:latin typeface="Arial" pitchFamily="34" charset="0"/>
                <a:cs typeface="Arial" pitchFamily="34" charset="0"/>
              </a:rPr>
              <a:t>İlk </a:t>
            </a:r>
            <a:r>
              <a:rPr lang="tr-TR" dirty="0">
                <a:latin typeface="Arial" pitchFamily="34" charset="0"/>
                <a:cs typeface="Arial" pitchFamily="34" charset="0"/>
              </a:rPr>
              <a:t>biçim bitkinin yayılmasını, kardeşlenmesini ve sıklaşmasını hızlandırır. </a:t>
            </a:r>
            <a:endParaRPr lang="tr-TR" dirty="0" smtClean="0">
              <a:latin typeface="Arial" pitchFamily="34" charset="0"/>
              <a:cs typeface="Arial" pitchFamily="34" charset="0"/>
            </a:endParaRPr>
          </a:p>
          <a:p>
            <a:pPr indent="449263" algn="just" eaLnBrk="0" hangingPunct="0"/>
            <a:r>
              <a:rPr lang="tr-TR" dirty="0" smtClean="0">
                <a:latin typeface="Arial" pitchFamily="34" charset="0"/>
                <a:cs typeface="Arial" pitchFamily="34" charset="0"/>
              </a:rPr>
              <a:t>Biçim </a:t>
            </a:r>
            <a:r>
              <a:rPr lang="tr-TR" dirty="0">
                <a:latin typeface="Arial" pitchFamily="34" charset="0"/>
                <a:cs typeface="Arial" pitchFamily="34" charset="0"/>
              </a:rPr>
              <a:t>bitkiler fazla boylanmadan yapılmalıdır. </a:t>
            </a:r>
            <a:endParaRPr lang="tr-TR" dirty="0" smtClean="0">
              <a:latin typeface="Arial" pitchFamily="34" charset="0"/>
              <a:cs typeface="Arial" pitchFamily="34" charset="0"/>
            </a:endParaRPr>
          </a:p>
          <a:p>
            <a:pPr indent="449263" algn="just" eaLnBrk="0" hangingPunct="0"/>
            <a:r>
              <a:rPr lang="tr-TR" dirty="0" smtClean="0">
                <a:latin typeface="Arial" pitchFamily="34" charset="0"/>
                <a:cs typeface="Arial" pitchFamily="34" charset="0"/>
              </a:rPr>
              <a:t>Geç </a:t>
            </a:r>
            <a:r>
              <a:rPr lang="tr-TR" dirty="0">
                <a:latin typeface="Arial" pitchFamily="34" charset="0"/>
                <a:cs typeface="Arial" pitchFamily="34" charset="0"/>
              </a:rPr>
              <a:t>biçimde biçim zorlaştığı gibi, büyük bir bölümü biçilen bitkiler zarar görür. Ayrıca çok uzayan bitkilerin dip taraflarında sararma görülür. </a:t>
            </a:r>
            <a:endParaRPr lang="tr-TR" dirty="0" smtClean="0">
              <a:latin typeface="Arial" pitchFamily="34" charset="0"/>
              <a:cs typeface="Arial" pitchFamily="34" charset="0"/>
            </a:endParaRPr>
          </a:p>
          <a:p>
            <a:pPr indent="449263" algn="just" eaLnBrk="0" hangingPunct="0"/>
            <a:endParaRPr lang="tr-TR" dirty="0">
              <a:latin typeface="Arial" pitchFamily="34" charset="0"/>
              <a:cs typeface="Arial" pitchFamily="34" charset="0"/>
            </a:endParaRPr>
          </a:p>
          <a:p>
            <a:pPr indent="449263" algn="just" eaLnBrk="0" hangingPunct="0"/>
            <a:r>
              <a:rPr lang="tr-TR" dirty="0">
                <a:latin typeface="Arial" pitchFamily="34" charset="0"/>
                <a:cs typeface="Arial" pitchFamily="34" charset="0"/>
              </a:rPr>
              <a:t>İlk biçim zamanı türlere göre değişebilir. Ancak tüm çim türlerinin 6</a:t>
            </a:r>
            <a:r>
              <a:rPr lang="tr-TR" dirty="0" smtClean="0">
                <a:latin typeface="Arial" pitchFamily="34" charset="0"/>
                <a:cs typeface="Arial" pitchFamily="34" charset="0"/>
              </a:rPr>
              <a:t>­-8 </a:t>
            </a:r>
            <a:r>
              <a:rPr lang="tr-TR" dirty="0">
                <a:latin typeface="Arial" pitchFamily="34" charset="0"/>
                <a:cs typeface="Arial" pitchFamily="34" charset="0"/>
              </a:rPr>
              <a:t>cm yüksekliğe eriştiğinde ilk biçimi uygun kabul edilir. </a:t>
            </a:r>
            <a:endParaRPr lang="tr-TR" dirty="0" smtClean="0">
              <a:latin typeface="Arial" pitchFamily="34" charset="0"/>
              <a:cs typeface="Arial" pitchFamily="34" charset="0"/>
            </a:endParaRPr>
          </a:p>
          <a:p>
            <a:pPr indent="449263" algn="just" eaLnBrk="0" hangingPunct="0"/>
            <a:endParaRPr lang="tr-TR" dirty="0">
              <a:latin typeface="Arial" pitchFamily="34" charset="0"/>
              <a:cs typeface="Arial" pitchFamily="34" charset="0"/>
            </a:endParaRPr>
          </a:p>
        </p:txBody>
      </p:sp>
    </p:spTree>
  </p:cSld>
  <p:clrMapOvr>
    <a:masterClrMapping/>
  </p:clrMapOvr>
  <p:transition spd="med">
    <p:split orient="ver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785786" y="1443841"/>
            <a:ext cx="7429552" cy="286232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indent="449263" algn="just" eaLnBrk="0" hangingPunct="0"/>
            <a:r>
              <a:rPr lang="tr-TR" dirty="0" smtClean="0">
                <a:latin typeface="Arial" pitchFamily="34" charset="0"/>
                <a:cs typeface="Arial" pitchFamily="34" charset="0"/>
              </a:rPr>
              <a:t>Biçimde genel olarak fidenin 2/3'ünün kalması, yani bitkilerin 4-5 cm yükseklikten biçilmesi önerilir. Derin biçimler bitki örtüsünün hızla seyrelmesine neden olur. </a:t>
            </a:r>
          </a:p>
          <a:p>
            <a:pPr indent="449263" algn="just" eaLnBrk="0" hangingPunct="0"/>
            <a:endParaRPr lang="tr-TR" dirty="0" smtClean="0">
              <a:latin typeface="Arial" pitchFamily="34" charset="0"/>
              <a:cs typeface="Arial" pitchFamily="34" charset="0"/>
            </a:endParaRPr>
          </a:p>
          <a:p>
            <a:pPr indent="449263" algn="just" eaLnBrk="0" hangingPunct="0"/>
            <a:r>
              <a:rPr lang="tr-TR" dirty="0" smtClean="0">
                <a:latin typeface="Arial" pitchFamily="34" charset="0"/>
                <a:cs typeface="Arial" pitchFamily="34" charset="0"/>
              </a:rPr>
              <a:t>Hafif topraklarda ilk biçimden hemen önce hafif bir </a:t>
            </a:r>
            <a:r>
              <a:rPr lang="tr-TR" u="sng" dirty="0" smtClean="0">
                <a:latin typeface="Arial" pitchFamily="34" charset="0"/>
                <a:cs typeface="Arial" pitchFamily="34" charset="0"/>
              </a:rPr>
              <a:t>merdane</a:t>
            </a:r>
            <a:r>
              <a:rPr lang="tr-TR" dirty="0" smtClean="0">
                <a:latin typeface="Arial" pitchFamily="34" charset="0"/>
                <a:cs typeface="Arial" pitchFamily="34" charset="0"/>
              </a:rPr>
              <a:t> geçirilmesi bitkilerin biçim sırasında sökülmelerini engeller. </a:t>
            </a:r>
          </a:p>
          <a:p>
            <a:pPr indent="449263" algn="just" eaLnBrk="0" hangingPunct="0"/>
            <a:r>
              <a:rPr lang="tr-TR" dirty="0" smtClean="0">
                <a:latin typeface="Arial" pitchFamily="34" charset="0"/>
                <a:cs typeface="Arial" pitchFamily="34" charset="0"/>
              </a:rPr>
              <a:t>Bazen biçim sonrasında yeniden bir merdane geçirilmesi bitki kökleri ile toprağın iyice teması açısından onumlu sonuçlar doğurur. </a:t>
            </a:r>
          </a:p>
          <a:p>
            <a:pPr indent="449263" algn="just" eaLnBrk="0" hangingPunct="0"/>
            <a:r>
              <a:rPr lang="tr-TR" dirty="0" smtClean="0">
                <a:latin typeface="Arial" pitchFamily="34" charset="0"/>
                <a:cs typeface="Arial" pitchFamily="34" charset="0"/>
              </a:rPr>
              <a:t>Ancak merdaneleme toprak kuru iken yapılmalıdır. Yaş ve ağır topraklarda merdaneleme olumsuz sonuçlar verebilir.</a:t>
            </a:r>
            <a:endParaRPr lang="tr-TR" dirty="0">
              <a:latin typeface="Arial" pitchFamily="34" charset="0"/>
              <a:cs typeface="Arial" pitchFamily="34" charset="0"/>
            </a:endParaRPr>
          </a:p>
        </p:txBody>
      </p:sp>
    </p:spTree>
  </p:cSld>
  <p:clrMapOvr>
    <a:masterClrMapping/>
  </p:clrMapOvr>
  <p:transition spd="med">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642910" y="1285860"/>
            <a:ext cx="8215370" cy="3416320"/>
          </a:xfrm>
          <a:prstGeom prst="rect">
            <a:avLst/>
          </a:prstGeom>
        </p:spPr>
        <p:txBody>
          <a:bodyPr wrap="square">
            <a:spAutoFit/>
          </a:bodyPr>
          <a:lstStyle/>
          <a:p>
            <a:pPr indent="449263" algn="just"/>
            <a:r>
              <a:rPr lang="tr-TR" dirty="0" smtClean="0">
                <a:cs typeface="Arial" charset="0"/>
              </a:rPr>
              <a:t>Normal koşullarda borular 70-100 cm toprak derinliğine yerleştirilir. </a:t>
            </a:r>
          </a:p>
          <a:p>
            <a:pPr indent="449263" algn="just"/>
            <a:r>
              <a:rPr lang="tr-TR" dirty="0" smtClean="0">
                <a:cs typeface="Arial" charset="0"/>
              </a:rPr>
              <a:t>Yüksek taban suyu ve tuzluluk sorunu bulunan alanlarda drenaj boruları 2 </a:t>
            </a:r>
            <a:r>
              <a:rPr lang="tr-TR" dirty="0" err="1" smtClean="0">
                <a:cs typeface="Arial" charset="0"/>
              </a:rPr>
              <a:t>m'ye</a:t>
            </a:r>
            <a:r>
              <a:rPr lang="tr-TR" dirty="0" smtClean="0">
                <a:cs typeface="Arial" charset="0"/>
              </a:rPr>
              <a:t> kadar indirilir. Toprağın istenilen derinliğine yerleştirilen drenaj borusunun </a:t>
            </a:r>
            <a:r>
              <a:rPr lang="tr-TR" dirty="0" smtClean="0">
                <a:solidFill>
                  <a:srgbClr val="FFC000"/>
                </a:solidFill>
                <a:cs typeface="Arial" charset="0"/>
              </a:rPr>
              <a:t>altı ve yanları hafif bir kum tabakası </a:t>
            </a:r>
            <a:r>
              <a:rPr lang="tr-TR" dirty="0" smtClean="0">
                <a:cs typeface="Arial" charset="0"/>
              </a:rPr>
              <a:t>ile desteklenir. </a:t>
            </a:r>
          </a:p>
          <a:p>
            <a:pPr indent="449263" algn="just"/>
            <a:r>
              <a:rPr lang="tr-TR" dirty="0" smtClean="0">
                <a:cs typeface="Arial" charset="0"/>
              </a:rPr>
              <a:t>Daha sonra drenaj borusunun üzeri kaba kum + ince çakıl ile doldurularak sistemin tıkanması önlenir ve etkinliği artırılır. Kum + çakıl tabakası üst toprak tabakasına kadar uzatılır. </a:t>
            </a:r>
          </a:p>
          <a:p>
            <a:pPr indent="449263" algn="just"/>
            <a:endParaRPr lang="tr-TR" dirty="0" smtClean="0">
              <a:cs typeface="Arial" charset="0"/>
            </a:endParaRPr>
          </a:p>
          <a:p>
            <a:pPr indent="449263" algn="just"/>
            <a:r>
              <a:rPr lang="tr-TR" dirty="0" smtClean="0">
                <a:cs typeface="Arial" charset="0"/>
              </a:rPr>
              <a:t>Drenaj siteminde borular arasındaki </a:t>
            </a:r>
            <a:r>
              <a:rPr lang="tr-TR" smtClean="0">
                <a:cs typeface="Arial" charset="0"/>
              </a:rPr>
              <a:t>uzaklık </a:t>
            </a:r>
            <a:r>
              <a:rPr lang="tr-TR" smtClean="0">
                <a:cs typeface="Arial" charset="0"/>
              </a:rPr>
              <a:t>5-­</a:t>
            </a:r>
            <a:r>
              <a:rPr lang="tr-TR" dirty="0" smtClean="0">
                <a:cs typeface="Arial" charset="0"/>
              </a:rPr>
              <a:t>20 m arasında değişir. Su hareketinin yavaş olduğu bünyeli topraklarda borular daha sık yerleştirilir. Boruların yerleştirilme şekli değişebilir. Örneğin, </a:t>
            </a:r>
            <a:r>
              <a:rPr lang="tr-TR" dirty="0" err="1" smtClean="0">
                <a:cs typeface="Arial" charset="0"/>
              </a:rPr>
              <a:t>lateral</a:t>
            </a:r>
            <a:r>
              <a:rPr lang="tr-TR" dirty="0" smtClean="0">
                <a:cs typeface="Arial" charset="0"/>
              </a:rPr>
              <a:t> borular toplayıcı borulara dik veya kaburga şeklinde bağlanabilir. </a:t>
            </a:r>
            <a:endParaRPr lang="tr-TR" dirty="0">
              <a:cs typeface="Arial" charset="0"/>
            </a:endParaRPr>
          </a:p>
        </p:txBody>
      </p:sp>
    </p:spTree>
  </p:cSld>
  <p:clrMapOvr>
    <a:masterClrMapping/>
  </p:clrMapOvr>
  <p:transition spd="med">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naturecenter.org/Portals/0/Picnic%20area450.jpg"/>
          <p:cNvPicPr>
            <a:picLocks noChangeAspect="1" noChangeArrowheads="1"/>
          </p:cNvPicPr>
          <p:nvPr/>
        </p:nvPicPr>
        <p:blipFill>
          <a:blip r:embed="rId2" cstate="print"/>
          <a:srcRect/>
          <a:stretch>
            <a:fillRect/>
          </a:stretch>
        </p:blipFill>
        <p:spPr bwMode="auto">
          <a:xfrm>
            <a:off x="2428860" y="2857496"/>
            <a:ext cx="4418283" cy="2928958"/>
          </a:xfrm>
          <a:prstGeom prst="rect">
            <a:avLst/>
          </a:prstGeom>
          <a:noFill/>
        </p:spPr>
      </p:pic>
      <p:sp>
        <p:nvSpPr>
          <p:cNvPr id="3" name="2 Dikdörtgen"/>
          <p:cNvSpPr/>
          <p:nvPr/>
        </p:nvSpPr>
        <p:spPr>
          <a:xfrm>
            <a:off x="683568" y="1556792"/>
            <a:ext cx="8072494"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indent="449263" algn="just"/>
            <a:r>
              <a:rPr lang="tr-TR" dirty="0" smtClean="0">
                <a:latin typeface="Arial" pitchFamily="34" charset="0"/>
                <a:ea typeface="Times New Roman" pitchFamily="18" charset="0"/>
                <a:cs typeface="Arial" pitchFamily="34" charset="0"/>
              </a:rPr>
              <a:t>Geniş park alanlarında </a:t>
            </a:r>
            <a:r>
              <a:rPr lang="tr-TR" dirty="0" err="1" smtClean="0">
                <a:latin typeface="Arial" pitchFamily="34" charset="0"/>
                <a:ea typeface="Times New Roman" pitchFamily="18" charset="0"/>
                <a:cs typeface="Arial" pitchFamily="34" charset="0"/>
              </a:rPr>
              <a:t>yüzeyaltı</a:t>
            </a:r>
            <a:r>
              <a:rPr lang="tr-TR" dirty="0" smtClean="0">
                <a:latin typeface="Arial" pitchFamily="34" charset="0"/>
                <a:ea typeface="Times New Roman" pitchFamily="18" charset="0"/>
                <a:cs typeface="Arial" pitchFamily="34" charset="0"/>
              </a:rPr>
              <a:t> drenajının yapımı oldukça masraflıdır. </a:t>
            </a:r>
            <a:r>
              <a:rPr lang="tr-TR" u="sng" dirty="0" smtClean="0">
                <a:latin typeface="Arial" pitchFamily="34" charset="0"/>
                <a:ea typeface="Times New Roman" pitchFamily="18" charset="0"/>
                <a:cs typeface="Arial" pitchFamily="34" charset="0"/>
              </a:rPr>
              <a:t>Sadece sorun bulunan bölüme</a:t>
            </a:r>
            <a:r>
              <a:rPr lang="tr-TR" dirty="0" smtClean="0">
                <a:latin typeface="Arial" pitchFamily="34" charset="0"/>
                <a:ea typeface="Times New Roman" pitchFamily="18" charset="0"/>
                <a:cs typeface="Arial" pitchFamily="34" charset="0"/>
              </a:rPr>
              <a:t> drenaj sistemi kurulması tercih edilir. </a:t>
            </a:r>
            <a:endParaRPr lang="tr-TR" dirty="0">
              <a:latin typeface="Arial" pitchFamily="34" charset="0"/>
              <a:ea typeface="Times New Roman" pitchFamily="18"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stad.jpg"/>
          <p:cNvPicPr>
            <a:picLocks noChangeAspect="1"/>
          </p:cNvPicPr>
          <p:nvPr/>
        </p:nvPicPr>
        <p:blipFill>
          <a:blip r:embed="rId2" cstate="print"/>
          <a:stretch>
            <a:fillRect/>
          </a:stretch>
        </p:blipFill>
        <p:spPr>
          <a:xfrm>
            <a:off x="-32" y="0"/>
            <a:ext cx="9144032" cy="6858000"/>
          </a:xfrm>
          <a:prstGeom prst="rect">
            <a:avLst/>
          </a:prstGeom>
        </p:spPr>
      </p:pic>
      <p:sp>
        <p:nvSpPr>
          <p:cNvPr id="13314" name="Rectangle 1"/>
          <p:cNvSpPr>
            <a:spLocks noChangeArrowheads="1"/>
          </p:cNvSpPr>
          <p:nvPr/>
        </p:nvSpPr>
        <p:spPr bwMode="auto">
          <a:xfrm>
            <a:off x="142876" y="142852"/>
            <a:ext cx="7429520" cy="1754326"/>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nchor="ctr">
            <a:spAutoFit/>
          </a:bodyPr>
          <a:lstStyle/>
          <a:p>
            <a:pPr indent="92075" algn="just" eaLnBrk="0" hangingPunct="0"/>
            <a:r>
              <a:rPr lang="tr-TR" dirty="0" smtClean="0">
                <a:solidFill>
                  <a:srgbClr val="FFC000"/>
                </a:solidFill>
                <a:latin typeface="Arial" pitchFamily="34" charset="0"/>
                <a:ea typeface="Times New Roman" pitchFamily="18" charset="0"/>
                <a:cs typeface="Arial" pitchFamily="34" charset="0"/>
              </a:rPr>
              <a:t>Futbol </a:t>
            </a:r>
            <a:r>
              <a:rPr lang="tr-TR" dirty="0">
                <a:solidFill>
                  <a:srgbClr val="FFC000"/>
                </a:solidFill>
                <a:latin typeface="Arial" pitchFamily="34" charset="0"/>
                <a:ea typeface="Times New Roman" pitchFamily="18" charset="0"/>
                <a:cs typeface="Arial" pitchFamily="34" charset="0"/>
              </a:rPr>
              <a:t>sahalarında iyi bir drenaj sistemi başarı için mutlak gereklidir. </a:t>
            </a:r>
            <a:endParaRPr lang="tr-TR" dirty="0" smtClean="0">
              <a:solidFill>
                <a:srgbClr val="FFC000"/>
              </a:solidFill>
              <a:latin typeface="Arial" pitchFamily="34" charset="0"/>
              <a:ea typeface="Times New Roman" pitchFamily="18" charset="0"/>
              <a:cs typeface="Arial" pitchFamily="34" charset="0"/>
            </a:endParaRPr>
          </a:p>
          <a:p>
            <a:pPr indent="92075" algn="just" eaLnBrk="0" hangingPunct="0"/>
            <a:r>
              <a:rPr lang="tr-TR" dirty="0" smtClean="0">
                <a:solidFill>
                  <a:srgbClr val="FFC000"/>
                </a:solidFill>
                <a:latin typeface="Arial" pitchFamily="34" charset="0"/>
                <a:ea typeface="Times New Roman" pitchFamily="18" charset="0"/>
                <a:cs typeface="Arial" pitchFamily="34" charset="0"/>
              </a:rPr>
              <a:t>5-10 </a:t>
            </a:r>
            <a:r>
              <a:rPr lang="tr-TR" dirty="0">
                <a:solidFill>
                  <a:srgbClr val="FFC000"/>
                </a:solidFill>
                <a:latin typeface="Arial" pitchFamily="34" charset="0"/>
                <a:ea typeface="Times New Roman" pitchFamily="18" charset="0"/>
                <a:cs typeface="Arial" pitchFamily="34" charset="0"/>
              </a:rPr>
              <a:t>m aralıklarla dizilen 5-6 cm çapındaki </a:t>
            </a:r>
            <a:r>
              <a:rPr lang="tr-TR" dirty="0" err="1">
                <a:solidFill>
                  <a:srgbClr val="FFC000"/>
                </a:solidFill>
                <a:latin typeface="Arial" pitchFamily="34" charset="0"/>
                <a:ea typeface="Times New Roman" pitchFamily="18" charset="0"/>
                <a:cs typeface="Arial" pitchFamily="34" charset="0"/>
              </a:rPr>
              <a:t>lateraller</a:t>
            </a:r>
            <a:r>
              <a:rPr lang="tr-TR" dirty="0">
                <a:solidFill>
                  <a:srgbClr val="FFC000"/>
                </a:solidFill>
                <a:latin typeface="Arial" pitchFamily="34" charset="0"/>
                <a:ea typeface="Times New Roman" pitchFamily="18" charset="0"/>
                <a:cs typeface="Arial" pitchFamily="34" charset="0"/>
              </a:rPr>
              <a:t> </a:t>
            </a:r>
            <a:endParaRPr lang="tr-TR" dirty="0" smtClean="0">
              <a:solidFill>
                <a:srgbClr val="FFC000"/>
              </a:solidFill>
              <a:latin typeface="Arial" pitchFamily="34" charset="0"/>
              <a:ea typeface="Times New Roman" pitchFamily="18" charset="0"/>
              <a:cs typeface="Arial" pitchFamily="34" charset="0"/>
            </a:endParaRPr>
          </a:p>
          <a:p>
            <a:pPr indent="92075" algn="just" eaLnBrk="0" hangingPunct="0"/>
            <a:r>
              <a:rPr lang="tr-TR" dirty="0" smtClean="0">
                <a:solidFill>
                  <a:srgbClr val="FFC000"/>
                </a:solidFill>
                <a:latin typeface="Arial" pitchFamily="34" charset="0"/>
                <a:ea typeface="Times New Roman" pitchFamily="18" charset="0"/>
                <a:cs typeface="Arial" pitchFamily="34" charset="0"/>
              </a:rPr>
              <a:t>tüm </a:t>
            </a:r>
            <a:r>
              <a:rPr lang="tr-TR" dirty="0">
                <a:solidFill>
                  <a:srgbClr val="FFC000"/>
                </a:solidFill>
                <a:latin typeface="Arial" pitchFamily="34" charset="0"/>
                <a:ea typeface="Times New Roman" pitchFamily="18" charset="0"/>
                <a:cs typeface="Arial" pitchFamily="34" charset="0"/>
              </a:rPr>
              <a:t>stadı çevreleyen 10-12 cm çapındaki toplayıcı kanallara </a:t>
            </a:r>
            <a:endParaRPr lang="tr-TR" dirty="0" smtClean="0">
              <a:solidFill>
                <a:srgbClr val="FFC000"/>
              </a:solidFill>
              <a:latin typeface="Arial" pitchFamily="34" charset="0"/>
              <a:ea typeface="Times New Roman" pitchFamily="18" charset="0"/>
              <a:cs typeface="Arial" pitchFamily="34" charset="0"/>
            </a:endParaRPr>
          </a:p>
          <a:p>
            <a:pPr indent="92075" algn="just" eaLnBrk="0" hangingPunct="0"/>
            <a:r>
              <a:rPr lang="tr-TR" dirty="0" smtClean="0">
                <a:solidFill>
                  <a:srgbClr val="FFC000"/>
                </a:solidFill>
                <a:latin typeface="Arial" pitchFamily="34" charset="0"/>
                <a:ea typeface="Times New Roman" pitchFamily="18" charset="0"/>
                <a:cs typeface="Arial" pitchFamily="34" charset="0"/>
              </a:rPr>
              <a:t>dik </a:t>
            </a:r>
            <a:r>
              <a:rPr lang="tr-TR" dirty="0">
                <a:solidFill>
                  <a:srgbClr val="FFC000"/>
                </a:solidFill>
                <a:latin typeface="Arial" pitchFamily="34" charset="0"/>
                <a:ea typeface="Times New Roman" pitchFamily="18" charset="0"/>
                <a:cs typeface="Arial" pitchFamily="34" charset="0"/>
              </a:rPr>
              <a:t>veya kaburga şeklinde bağlanır. </a:t>
            </a:r>
            <a:endParaRPr lang="tr-TR" dirty="0" smtClean="0">
              <a:solidFill>
                <a:srgbClr val="FFC000"/>
              </a:solidFill>
              <a:latin typeface="Arial" pitchFamily="34" charset="0"/>
              <a:ea typeface="Times New Roman" pitchFamily="18" charset="0"/>
              <a:cs typeface="Arial" pitchFamily="34" charset="0"/>
            </a:endParaRPr>
          </a:p>
          <a:p>
            <a:pPr indent="92075" algn="just" eaLnBrk="0" hangingPunct="0"/>
            <a:r>
              <a:rPr lang="tr-TR" dirty="0" smtClean="0">
                <a:solidFill>
                  <a:srgbClr val="FFC000"/>
                </a:solidFill>
                <a:latin typeface="Arial" pitchFamily="34" charset="0"/>
                <a:ea typeface="Times New Roman" pitchFamily="18" charset="0"/>
                <a:cs typeface="Arial" pitchFamily="34" charset="0"/>
              </a:rPr>
              <a:t>Futbol </a:t>
            </a:r>
            <a:r>
              <a:rPr lang="tr-TR" dirty="0">
                <a:solidFill>
                  <a:srgbClr val="FFC000"/>
                </a:solidFill>
                <a:latin typeface="Arial" pitchFamily="34" charset="0"/>
                <a:ea typeface="Times New Roman" pitchFamily="18" charset="0"/>
                <a:cs typeface="Arial" pitchFamily="34" charset="0"/>
              </a:rPr>
              <a:t>sahalarında </a:t>
            </a:r>
            <a:r>
              <a:rPr lang="tr-TR" dirty="0" err="1">
                <a:solidFill>
                  <a:srgbClr val="FFC000"/>
                </a:solidFill>
                <a:latin typeface="Arial" pitchFamily="34" charset="0"/>
                <a:ea typeface="Times New Roman" pitchFamily="18" charset="0"/>
                <a:cs typeface="Arial" pitchFamily="34" charset="0"/>
              </a:rPr>
              <a:t>lateral</a:t>
            </a:r>
            <a:r>
              <a:rPr lang="tr-TR" dirty="0">
                <a:solidFill>
                  <a:srgbClr val="FFC000"/>
                </a:solidFill>
                <a:latin typeface="Arial" pitchFamily="34" charset="0"/>
                <a:ea typeface="Times New Roman" pitchFamily="18" charset="0"/>
                <a:cs typeface="Arial" pitchFamily="34" charset="0"/>
              </a:rPr>
              <a:t> borular genellikle % 0.5-1 eğimle ve </a:t>
            </a:r>
            <a:endParaRPr lang="tr-TR" dirty="0" smtClean="0">
              <a:solidFill>
                <a:srgbClr val="FFC000"/>
              </a:solidFill>
              <a:latin typeface="Arial" pitchFamily="34" charset="0"/>
              <a:ea typeface="Times New Roman" pitchFamily="18" charset="0"/>
              <a:cs typeface="Arial" pitchFamily="34" charset="0"/>
            </a:endParaRPr>
          </a:p>
          <a:p>
            <a:pPr indent="92075" algn="just" eaLnBrk="0" hangingPunct="0"/>
            <a:r>
              <a:rPr lang="tr-TR" dirty="0" smtClean="0">
                <a:solidFill>
                  <a:srgbClr val="FFC000"/>
                </a:solidFill>
                <a:latin typeface="Arial" pitchFamily="34" charset="0"/>
                <a:ea typeface="Times New Roman" pitchFamily="18" charset="0"/>
                <a:cs typeface="Arial" pitchFamily="34" charset="0"/>
              </a:rPr>
              <a:t>toprağın </a:t>
            </a:r>
            <a:r>
              <a:rPr lang="tr-TR" dirty="0">
                <a:solidFill>
                  <a:srgbClr val="FFC000"/>
                </a:solidFill>
                <a:latin typeface="Arial" pitchFamily="34" charset="0"/>
                <a:ea typeface="Times New Roman" pitchFamily="18" charset="0"/>
                <a:cs typeface="Arial" pitchFamily="34" charset="0"/>
              </a:rPr>
              <a:t>70-100 cm altına döşenir. </a:t>
            </a:r>
            <a:endParaRPr lang="tr-TR" dirty="0">
              <a:latin typeface="Arial" pitchFamily="34" charset="0"/>
              <a:ea typeface="Times New Roman" pitchFamily="18"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2" cstate="screen"/>
          <a:srcRect/>
          <a:stretch>
            <a:fillRect/>
          </a:stretch>
        </p:blipFill>
        <p:spPr bwMode="auto">
          <a:xfrm>
            <a:off x="1214438" y="1000125"/>
            <a:ext cx="3144837" cy="4402138"/>
          </a:xfrm>
          <a:prstGeom prst="rect">
            <a:avLst/>
          </a:prstGeom>
          <a:noFill/>
          <a:ln w="9525">
            <a:noFill/>
            <a:miter lim="800000"/>
            <a:headEnd/>
            <a:tailEnd/>
          </a:ln>
        </p:spPr>
      </p:pic>
      <p:pic>
        <p:nvPicPr>
          <p:cNvPr id="14339" name="Picture 2"/>
          <p:cNvPicPr>
            <a:picLocks noChangeAspect="1" noChangeArrowheads="1"/>
          </p:cNvPicPr>
          <p:nvPr/>
        </p:nvPicPr>
        <p:blipFill>
          <a:blip r:embed="rId3" cstate="screen"/>
          <a:srcRect/>
          <a:stretch>
            <a:fillRect/>
          </a:stretch>
        </p:blipFill>
        <p:spPr bwMode="auto">
          <a:xfrm>
            <a:off x="4681538" y="1000108"/>
            <a:ext cx="3122612" cy="4375167"/>
          </a:xfrm>
          <a:prstGeom prst="rect">
            <a:avLst/>
          </a:prstGeom>
          <a:noFill/>
          <a:ln w="9525">
            <a:noFill/>
            <a:miter lim="800000"/>
            <a:headEnd/>
            <a:tailEnd/>
          </a:ln>
        </p:spPr>
      </p:pic>
      <p:sp>
        <p:nvSpPr>
          <p:cNvPr id="14340" name="Rectangle 5"/>
          <p:cNvSpPr>
            <a:spLocks noChangeArrowheads="1"/>
          </p:cNvSpPr>
          <p:nvPr/>
        </p:nvSpPr>
        <p:spPr bwMode="auto">
          <a:xfrm>
            <a:off x="214313" y="3806825"/>
            <a:ext cx="9144000" cy="0"/>
          </a:xfrm>
          <a:prstGeom prst="rect">
            <a:avLst/>
          </a:prstGeom>
          <a:noFill/>
          <a:ln w="9525">
            <a:noFill/>
            <a:miter lim="800000"/>
            <a:headEnd/>
            <a:tailEnd/>
          </a:ln>
        </p:spPr>
        <p:txBody>
          <a:bodyPr wrap="none" anchor="ctr">
            <a:spAutoFit/>
          </a:bodyPr>
          <a:lstStyle/>
          <a:p>
            <a:pPr algn="just"/>
            <a:r>
              <a:rPr lang="tr-TR" sz="1200">
                <a:latin typeface="Calibri" pitchFamily="34" charset="0"/>
                <a:cs typeface="Times New Roman" pitchFamily="18" charset="0"/>
              </a:rPr>
              <a:t>              </a:t>
            </a:r>
            <a:endParaRPr lang="tr-TR">
              <a:latin typeface="Calibri" pitchFamily="34" charset="0"/>
            </a:endParaRPr>
          </a:p>
        </p:txBody>
      </p:sp>
      <p:sp>
        <p:nvSpPr>
          <p:cNvPr id="14341" name="Rectangle 8"/>
          <p:cNvSpPr>
            <a:spLocks noChangeArrowheads="1"/>
          </p:cNvSpPr>
          <p:nvPr/>
        </p:nvSpPr>
        <p:spPr bwMode="auto">
          <a:xfrm>
            <a:off x="214313" y="344488"/>
            <a:ext cx="9144000" cy="0"/>
          </a:xfrm>
          <a:prstGeom prst="rect">
            <a:avLst/>
          </a:prstGeom>
          <a:noFill/>
          <a:ln w="9525">
            <a:noFill/>
            <a:miter lim="800000"/>
            <a:headEnd/>
            <a:tailEnd/>
          </a:ln>
        </p:spPr>
        <p:txBody>
          <a:bodyPr wrap="none" anchor="ctr">
            <a:spAutoFit/>
          </a:bodyPr>
          <a:lstStyle/>
          <a:p>
            <a:endParaRPr lang="tr-TR"/>
          </a:p>
        </p:txBody>
      </p:sp>
      <p:sp>
        <p:nvSpPr>
          <p:cNvPr id="14342" name="9 Metin kutusu"/>
          <p:cNvSpPr txBox="1">
            <a:spLocks noChangeArrowheads="1"/>
          </p:cNvSpPr>
          <p:nvPr/>
        </p:nvSpPr>
        <p:spPr bwMode="auto">
          <a:xfrm>
            <a:off x="1857375" y="5416550"/>
            <a:ext cx="5121275" cy="369888"/>
          </a:xfrm>
          <a:prstGeom prst="rect">
            <a:avLst/>
          </a:prstGeom>
          <a:noFill/>
          <a:ln w="9525">
            <a:noFill/>
            <a:miter lim="800000"/>
            <a:headEnd/>
            <a:tailEnd/>
          </a:ln>
        </p:spPr>
        <p:txBody>
          <a:bodyPr wrap="none">
            <a:spAutoFit/>
          </a:bodyPr>
          <a:lstStyle/>
          <a:p>
            <a:r>
              <a:rPr lang="tr-TR"/>
              <a:t>Değişik drenaj borularının toprağa yerleştirilmesi</a:t>
            </a:r>
          </a:p>
        </p:txBody>
      </p:sp>
    </p:spTree>
  </p:cSld>
  <p:clrMapOvr>
    <a:overrideClrMapping bg1="dk1" tx1="lt1" bg2="dk2" tx2="lt2" accent1="accent1" accent2="accent2" accent3="accent3" accent4="accent4" accent5="accent5" accent6="accent6" hlink="hlink" folHlink="folHlink"/>
  </p:clrMapOvr>
  <p:transition spd="med">
    <p:split orient="vert"/>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7"/>
          <p:cNvPicPr>
            <a:picLocks noChangeAspect="1" noChangeArrowheads="1"/>
          </p:cNvPicPr>
          <p:nvPr/>
        </p:nvPicPr>
        <p:blipFill>
          <a:blip r:embed="rId2" cstate="screen"/>
          <a:srcRect/>
          <a:stretch>
            <a:fillRect/>
          </a:stretch>
        </p:blipFill>
        <p:spPr bwMode="auto">
          <a:xfrm>
            <a:off x="622300" y="490538"/>
            <a:ext cx="7896225" cy="5605462"/>
          </a:xfrm>
          <a:prstGeom prst="rect">
            <a:avLst/>
          </a:prstGeom>
          <a:noFill/>
          <a:ln w="9525">
            <a:noFill/>
            <a:miter lim="800000"/>
            <a:headEnd/>
            <a:tailEnd/>
          </a:ln>
        </p:spPr>
      </p:pic>
      <p:sp>
        <p:nvSpPr>
          <p:cNvPr id="15363" name="2 Metin kutusu"/>
          <p:cNvSpPr txBox="1">
            <a:spLocks noChangeArrowheads="1"/>
          </p:cNvSpPr>
          <p:nvPr/>
        </p:nvSpPr>
        <p:spPr bwMode="auto">
          <a:xfrm>
            <a:off x="571500" y="6072188"/>
            <a:ext cx="3800475" cy="369887"/>
          </a:xfrm>
          <a:prstGeom prst="rect">
            <a:avLst/>
          </a:prstGeom>
          <a:noFill/>
          <a:ln w="9525">
            <a:noFill/>
            <a:miter lim="800000"/>
            <a:headEnd/>
            <a:tailEnd/>
          </a:ln>
        </p:spPr>
        <p:txBody>
          <a:bodyPr wrap="none">
            <a:spAutoFit/>
          </a:bodyPr>
          <a:lstStyle/>
          <a:p>
            <a:r>
              <a:rPr lang="tr-TR"/>
              <a:t>Drenaj borularının çakılla örtülmesi</a:t>
            </a:r>
          </a:p>
        </p:txBody>
      </p:sp>
      <p:sp>
        <p:nvSpPr>
          <p:cNvPr id="15364" name="3 Metin kutusu"/>
          <p:cNvSpPr txBox="1">
            <a:spLocks noChangeArrowheads="1"/>
          </p:cNvSpPr>
          <p:nvPr/>
        </p:nvSpPr>
        <p:spPr bwMode="auto">
          <a:xfrm>
            <a:off x="4643438" y="6072188"/>
            <a:ext cx="4403725" cy="369887"/>
          </a:xfrm>
          <a:prstGeom prst="rect">
            <a:avLst/>
          </a:prstGeom>
          <a:noFill/>
          <a:ln w="9525">
            <a:noFill/>
            <a:miter lim="800000"/>
            <a:headEnd/>
            <a:tailEnd/>
          </a:ln>
        </p:spPr>
        <p:txBody>
          <a:bodyPr wrap="none">
            <a:spAutoFit/>
          </a:bodyPr>
          <a:lstStyle/>
          <a:p>
            <a:r>
              <a:rPr lang="tr-TR"/>
              <a:t>Drenaj ağzının çim alanı dışına verilmesi </a:t>
            </a:r>
          </a:p>
        </p:txBody>
      </p:sp>
      <p:sp>
        <p:nvSpPr>
          <p:cNvPr id="5" name="4 Dikdörtgen"/>
          <p:cNvSpPr/>
          <p:nvPr/>
        </p:nvSpPr>
        <p:spPr>
          <a:xfrm>
            <a:off x="4214813" y="285750"/>
            <a:ext cx="714375" cy="5857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transition spd="med">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www.kestrelcontractors.co.uk/images/pages/large/drainage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med">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ChangeArrowheads="1"/>
          </p:cNvSpPr>
          <p:nvPr/>
        </p:nvSpPr>
        <p:spPr bwMode="auto">
          <a:xfrm>
            <a:off x="785813" y="1000125"/>
            <a:ext cx="7572375" cy="3477875"/>
          </a:xfrm>
          <a:prstGeom prst="rect">
            <a:avLst/>
          </a:prstGeom>
          <a:noFill/>
          <a:ln w="9525">
            <a:noFill/>
            <a:miter lim="800000"/>
            <a:headEnd/>
            <a:tailEnd/>
          </a:ln>
        </p:spPr>
        <p:txBody>
          <a:bodyPr anchor="ctr">
            <a:spAutoFit/>
          </a:bodyPr>
          <a:lstStyle/>
          <a:p>
            <a:pPr algn="ctr">
              <a:defRPr/>
            </a:pPr>
            <a:r>
              <a:rPr lang="tr-TR" sz="4000" b="1" dirty="0">
                <a:solidFill>
                  <a:srgbClr val="FFC000"/>
                </a:solidFill>
                <a:ea typeface="Times New Roman" pitchFamily="18" charset="0"/>
                <a:cs typeface="Arial" charset="0"/>
              </a:rPr>
              <a:t>ÇİM EKİMİ</a:t>
            </a:r>
          </a:p>
          <a:p>
            <a:pPr algn="just">
              <a:defRPr/>
            </a:pPr>
            <a:endParaRPr lang="tr-TR" dirty="0">
              <a:ea typeface="Times New Roman" pitchFamily="18" charset="0"/>
              <a:cs typeface="Arial" charset="0"/>
            </a:endParaRPr>
          </a:p>
          <a:p>
            <a:pPr algn="just" eaLnBrk="0" hangingPunct="0">
              <a:defRPr/>
            </a:pPr>
            <a:r>
              <a:rPr lang="tr-TR" dirty="0">
                <a:ea typeface="Times New Roman" pitchFamily="18" charset="0"/>
                <a:cs typeface="Arial" charset="0"/>
              </a:rPr>
              <a:t>         Çim alanların yapımında </a:t>
            </a:r>
            <a:r>
              <a:rPr lang="tr-TR" dirty="0" smtClean="0">
                <a:ea typeface="Times New Roman" pitchFamily="18" charset="0"/>
                <a:cs typeface="Arial" charset="0"/>
              </a:rPr>
              <a:t>başarı için gerekli faktörlerin en önemlilerinden </a:t>
            </a:r>
            <a:r>
              <a:rPr lang="tr-TR" dirty="0">
                <a:ea typeface="Times New Roman" pitchFamily="18" charset="0"/>
                <a:cs typeface="Arial" charset="0"/>
              </a:rPr>
              <a:t>birisi, çim ekilecek alanlarda toprağın, fiziksel ve kimyasal olarak çok iyi hazırlanmasıdır. Diğer bir ifade ile toprak ekimden önce </a:t>
            </a:r>
          </a:p>
          <a:p>
            <a:pPr indent="361950" algn="just" eaLnBrk="0" hangingPunct="0">
              <a:buFont typeface="Arial" pitchFamily="34" charset="0"/>
              <a:buChar char="•"/>
              <a:defRPr/>
            </a:pPr>
            <a:r>
              <a:rPr lang="tr-TR" dirty="0">
                <a:ea typeface="Times New Roman" pitchFamily="18" charset="0"/>
                <a:cs typeface="Arial" charset="0"/>
              </a:rPr>
              <a:t>fiziki yapı, </a:t>
            </a:r>
          </a:p>
          <a:p>
            <a:pPr indent="361950" algn="just" eaLnBrk="0" hangingPunct="0">
              <a:buFont typeface="Arial" pitchFamily="34" charset="0"/>
              <a:buChar char="•"/>
              <a:defRPr/>
            </a:pPr>
            <a:r>
              <a:rPr lang="tr-TR" dirty="0">
                <a:ea typeface="Times New Roman" pitchFamily="18" charset="0"/>
                <a:cs typeface="Arial" charset="0"/>
              </a:rPr>
              <a:t>yabancı ot, </a:t>
            </a:r>
          </a:p>
          <a:p>
            <a:pPr indent="361950" algn="just" eaLnBrk="0" hangingPunct="0">
              <a:buFont typeface="Arial" pitchFamily="34" charset="0"/>
              <a:buChar char="•"/>
              <a:defRPr/>
            </a:pPr>
            <a:r>
              <a:rPr lang="tr-TR" dirty="0">
                <a:ea typeface="Times New Roman" pitchFamily="18" charset="0"/>
                <a:cs typeface="Arial" charset="0"/>
              </a:rPr>
              <a:t>drenaj, </a:t>
            </a:r>
          </a:p>
          <a:p>
            <a:pPr indent="361950" algn="just" eaLnBrk="0" hangingPunct="0">
              <a:buFont typeface="Arial" pitchFamily="34" charset="0"/>
              <a:buChar char="•"/>
              <a:defRPr/>
            </a:pPr>
            <a:r>
              <a:rPr lang="tr-TR" dirty="0" err="1">
                <a:ea typeface="Times New Roman" pitchFamily="18" charset="0"/>
                <a:cs typeface="Arial" charset="0"/>
              </a:rPr>
              <a:t>pH</a:t>
            </a:r>
            <a:r>
              <a:rPr lang="tr-TR" dirty="0">
                <a:ea typeface="Times New Roman" pitchFamily="18" charset="0"/>
                <a:cs typeface="Arial" charset="0"/>
              </a:rPr>
              <a:t>, </a:t>
            </a:r>
          </a:p>
          <a:p>
            <a:pPr algn="just" eaLnBrk="0" hangingPunct="0">
              <a:buFont typeface="Arial" pitchFamily="34" charset="0"/>
              <a:buChar char="•"/>
              <a:defRPr/>
            </a:pPr>
            <a:r>
              <a:rPr lang="tr-TR" dirty="0">
                <a:ea typeface="Times New Roman" pitchFamily="18" charset="0"/>
                <a:cs typeface="Arial" charset="0"/>
              </a:rPr>
              <a:t>    bitki besin maddesi gibi birçok özellik yönünden çim ekimine uygun bir hale getirilmelidir. </a:t>
            </a:r>
          </a:p>
        </p:txBody>
      </p:sp>
    </p:spTree>
  </p:cSld>
  <p:clrMapOvr>
    <a:masterClrMapping/>
  </p:clrMapOvr>
  <p:transition spd="med">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Rugby Pitch Drainage"/>
          <p:cNvPicPr>
            <a:picLocks noChangeAspect="1" noChangeArrowheads="1"/>
          </p:cNvPicPr>
          <p:nvPr/>
        </p:nvPicPr>
        <p:blipFill>
          <a:blip r:embed="rId2" cstate="print"/>
          <a:srcRect/>
          <a:stretch>
            <a:fillRect/>
          </a:stretch>
        </p:blipFill>
        <p:spPr bwMode="auto">
          <a:xfrm>
            <a:off x="142843" y="214290"/>
            <a:ext cx="1773703" cy="2357454"/>
          </a:xfrm>
          <a:prstGeom prst="rect">
            <a:avLst/>
          </a:prstGeom>
          <a:noFill/>
        </p:spPr>
      </p:pic>
      <p:pic>
        <p:nvPicPr>
          <p:cNvPr id="108548" name="Picture 4" descr="Lateral Drainage Installation"/>
          <p:cNvPicPr>
            <a:picLocks noChangeAspect="1" noChangeArrowheads="1"/>
          </p:cNvPicPr>
          <p:nvPr/>
        </p:nvPicPr>
        <p:blipFill>
          <a:blip r:embed="rId3" cstate="print"/>
          <a:srcRect/>
          <a:stretch>
            <a:fillRect/>
          </a:stretch>
        </p:blipFill>
        <p:spPr bwMode="auto">
          <a:xfrm>
            <a:off x="2071670" y="214290"/>
            <a:ext cx="1785950" cy="2358803"/>
          </a:xfrm>
          <a:prstGeom prst="rect">
            <a:avLst/>
          </a:prstGeom>
          <a:noFill/>
        </p:spPr>
      </p:pic>
      <p:pic>
        <p:nvPicPr>
          <p:cNvPr id="108549" name="Picture 5" descr="lateral drain trench cutting"/>
          <p:cNvPicPr>
            <a:picLocks noChangeAspect="1" noChangeArrowheads="1"/>
          </p:cNvPicPr>
          <p:nvPr/>
        </p:nvPicPr>
        <p:blipFill>
          <a:blip r:embed="rId4" cstate="print"/>
          <a:srcRect/>
          <a:stretch>
            <a:fillRect/>
          </a:stretch>
        </p:blipFill>
        <p:spPr bwMode="auto">
          <a:xfrm>
            <a:off x="4196950" y="71414"/>
            <a:ext cx="4875644" cy="6500858"/>
          </a:xfrm>
          <a:prstGeom prst="rect">
            <a:avLst/>
          </a:prstGeom>
          <a:noFill/>
        </p:spPr>
      </p:pic>
      <p:pic>
        <p:nvPicPr>
          <p:cNvPr id="108551" name="Picture 7" descr="http://www.yourwater.net.au/store/images/products/drainage/Atlantis%20turf%20inst.jpg"/>
          <p:cNvPicPr>
            <a:picLocks noChangeAspect="1" noChangeArrowheads="1"/>
          </p:cNvPicPr>
          <p:nvPr/>
        </p:nvPicPr>
        <p:blipFill>
          <a:blip r:embed="rId5" cstate="print"/>
          <a:srcRect/>
          <a:stretch>
            <a:fillRect/>
          </a:stretch>
        </p:blipFill>
        <p:spPr bwMode="auto">
          <a:xfrm>
            <a:off x="357158" y="2786058"/>
            <a:ext cx="2857520" cy="3734431"/>
          </a:xfrm>
          <a:prstGeom prst="rect">
            <a:avLst/>
          </a:prstGeom>
          <a:noFill/>
        </p:spPr>
      </p:pic>
    </p:spTree>
  </p:cSld>
  <p:clrMapOvr>
    <a:masterClrMapping/>
  </p:clrMapOvr>
  <p:transition spd="med">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DSC00588.JPG]"/>
          <p:cNvPicPr>
            <a:picLocks noChangeAspect="1" noChangeArrowheads="1"/>
          </p:cNvPicPr>
          <p:nvPr/>
        </p:nvPicPr>
        <p:blipFill>
          <a:blip r:embed="rId2" cstate="screen"/>
          <a:srcRect/>
          <a:stretch>
            <a:fillRect/>
          </a:stretch>
        </p:blipFill>
        <p:spPr bwMode="auto">
          <a:xfrm>
            <a:off x="-33" y="-25"/>
            <a:ext cx="9144033" cy="6858025"/>
          </a:xfrm>
          <a:prstGeom prst="rect">
            <a:avLst/>
          </a:prstGeom>
          <a:noFill/>
        </p:spPr>
      </p:pic>
    </p:spTree>
  </p:cSld>
  <p:clrMapOvr>
    <a:masterClrMapping/>
  </p:clrMapOvr>
  <p:transition spd="med">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714375" y="1000125"/>
            <a:ext cx="7143750" cy="3139321"/>
          </a:xfrm>
          <a:prstGeom prst="rect">
            <a:avLst/>
          </a:prstGeom>
          <a:noFill/>
          <a:ln w="9525">
            <a:noFill/>
            <a:miter lim="800000"/>
            <a:headEnd/>
            <a:tailEnd/>
          </a:ln>
        </p:spPr>
        <p:txBody>
          <a:bodyPr anchor="ctr">
            <a:spAutoFit/>
          </a:bodyPr>
          <a:lstStyle/>
          <a:p>
            <a:pPr indent="449263" algn="just"/>
            <a:r>
              <a:rPr lang="tr-TR" b="1" dirty="0" smtClean="0">
                <a:solidFill>
                  <a:srgbClr val="FFFF00"/>
                </a:solidFill>
                <a:ea typeface="Times New Roman" pitchFamily="18" charset="0"/>
                <a:cs typeface="Arial" charset="0"/>
              </a:rPr>
              <a:t>ELEKTRİK, </a:t>
            </a:r>
            <a:r>
              <a:rPr lang="tr-TR" b="1" dirty="0">
                <a:solidFill>
                  <a:srgbClr val="FFFF00"/>
                </a:solidFill>
                <a:ea typeface="Times New Roman" pitchFamily="18" charset="0"/>
                <a:cs typeface="Arial" charset="0"/>
              </a:rPr>
              <a:t>SU vb. ŞEBEKELERİN DÖŞENMESİ</a:t>
            </a:r>
          </a:p>
          <a:p>
            <a:pPr indent="449263" algn="just"/>
            <a:endParaRPr lang="tr-TR" dirty="0">
              <a:ea typeface="Times New Roman" pitchFamily="18" charset="0"/>
              <a:cs typeface="Arial" charset="0"/>
            </a:endParaRPr>
          </a:p>
          <a:p>
            <a:pPr indent="449263" algn="just" eaLnBrk="0" hangingPunct="0"/>
            <a:r>
              <a:rPr lang="tr-TR" dirty="0">
                <a:ea typeface="Times New Roman" pitchFamily="18" charset="0"/>
                <a:cs typeface="Arial" charset="0"/>
              </a:rPr>
              <a:t>Çim alanların sulanması ve aydınlatılması amacı ile kurulacak sistemlerin boru veya kabloları </a:t>
            </a:r>
            <a:r>
              <a:rPr lang="tr-TR" b="1" dirty="0">
                <a:solidFill>
                  <a:srgbClr val="FFC000"/>
                </a:solidFill>
                <a:ea typeface="Times New Roman" pitchFamily="18" charset="0"/>
                <a:cs typeface="Arial" charset="0"/>
              </a:rPr>
              <a:t>toprak hazırlığı döneminde döşenmelidir</a:t>
            </a:r>
            <a:r>
              <a:rPr lang="tr-TR" dirty="0">
                <a:ea typeface="Times New Roman" pitchFamily="18" charset="0"/>
                <a:cs typeface="Arial" charset="0"/>
              </a:rPr>
              <a:t>. Benzer şekilde ev ve site bahçelerinde </a:t>
            </a:r>
            <a:r>
              <a:rPr lang="tr-TR" dirty="0" smtClean="0">
                <a:ea typeface="Times New Roman" pitchFamily="18" charset="0"/>
                <a:cs typeface="Arial" charset="0"/>
              </a:rPr>
              <a:t>telefon, kablolu </a:t>
            </a:r>
            <a:r>
              <a:rPr lang="tr-TR" dirty="0">
                <a:ea typeface="Times New Roman" pitchFamily="18" charset="0"/>
                <a:cs typeface="Arial" charset="0"/>
              </a:rPr>
              <a:t>TV vb. sistemlerin kablo döşeme işlemleri bu dönemde tamamlanmalıdır. </a:t>
            </a:r>
            <a:endParaRPr lang="tr-TR" dirty="0" smtClean="0">
              <a:ea typeface="Times New Roman" pitchFamily="18" charset="0"/>
              <a:cs typeface="Arial" charset="0"/>
            </a:endParaRPr>
          </a:p>
          <a:p>
            <a:pPr indent="449263" algn="just" eaLnBrk="0" hangingPunct="0"/>
            <a:endParaRPr lang="tr-TR" b="1" dirty="0" smtClean="0">
              <a:solidFill>
                <a:srgbClr val="FFC000"/>
              </a:solidFill>
              <a:ea typeface="Times New Roman" pitchFamily="18" charset="0"/>
              <a:cs typeface="Arial" charset="0"/>
            </a:endParaRPr>
          </a:p>
          <a:p>
            <a:pPr indent="449263" algn="just" eaLnBrk="0" hangingPunct="0"/>
            <a:r>
              <a:rPr lang="tr-TR" b="1" dirty="0" smtClean="0">
                <a:solidFill>
                  <a:srgbClr val="FFC000"/>
                </a:solidFill>
                <a:ea typeface="Times New Roman" pitchFamily="18" charset="0"/>
                <a:cs typeface="Arial" charset="0"/>
              </a:rPr>
              <a:t>Bu </a:t>
            </a:r>
            <a:r>
              <a:rPr lang="tr-TR" b="1" dirty="0">
                <a:solidFill>
                  <a:srgbClr val="FFC000"/>
                </a:solidFill>
                <a:ea typeface="Times New Roman" pitchFamily="18" charset="0"/>
                <a:cs typeface="Arial" charset="0"/>
              </a:rPr>
              <a:t>sistemlerin henüz bulunmadığı bölgelerde bahçeye 5-10 cm çapında bir borunun yerleştirilmesi, ileride çim alanlarının kazılmasını engeller. </a:t>
            </a:r>
          </a:p>
        </p:txBody>
      </p:sp>
    </p:spTree>
  </p:cSld>
  <p:clrMapOvr>
    <a:masterClrMapping/>
  </p:clrMapOvr>
  <p:transition spd="med">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642910" y="1214422"/>
            <a:ext cx="8001000" cy="2862322"/>
          </a:xfrm>
          <a:prstGeom prst="rect">
            <a:avLst/>
          </a:prstGeom>
          <a:noFill/>
          <a:ln w="9525">
            <a:noFill/>
            <a:miter lim="800000"/>
            <a:headEnd/>
            <a:tailEnd/>
          </a:ln>
        </p:spPr>
        <p:txBody>
          <a:bodyPr anchor="ctr">
            <a:spAutoFit/>
          </a:bodyPr>
          <a:lstStyle/>
          <a:p>
            <a:pPr indent="449263" algn="just"/>
            <a:r>
              <a:rPr lang="tr-TR" b="1" dirty="0">
                <a:solidFill>
                  <a:srgbClr val="FFFF00"/>
                </a:solidFill>
                <a:ea typeface="Times New Roman" pitchFamily="18" charset="0"/>
                <a:cs typeface="Arial" charset="0"/>
              </a:rPr>
              <a:t>ÇİM TOPRAĞININ HAZIRLANMASI</a:t>
            </a:r>
          </a:p>
          <a:p>
            <a:pPr indent="449263" algn="just"/>
            <a:endParaRPr lang="tr-TR" dirty="0">
              <a:ea typeface="Times New Roman" pitchFamily="18" charset="0"/>
              <a:cs typeface="Arial" charset="0"/>
            </a:endParaRPr>
          </a:p>
          <a:p>
            <a:pPr indent="449263" algn="just" eaLnBrk="0" hangingPunct="0"/>
            <a:r>
              <a:rPr lang="tr-TR" dirty="0">
                <a:ea typeface="Times New Roman" pitchFamily="18" charset="0"/>
                <a:cs typeface="Arial" charset="0"/>
              </a:rPr>
              <a:t>Çim bitkilerinin kökleri toprağın üst 20-30 </a:t>
            </a:r>
            <a:r>
              <a:rPr lang="tr-TR" dirty="0" err="1">
                <a:ea typeface="Times New Roman" pitchFamily="18" charset="0"/>
                <a:cs typeface="Arial" charset="0"/>
              </a:rPr>
              <a:t>cm'lik</a:t>
            </a:r>
            <a:r>
              <a:rPr lang="tr-TR" dirty="0">
                <a:ea typeface="Times New Roman" pitchFamily="18" charset="0"/>
                <a:cs typeface="Arial" charset="0"/>
              </a:rPr>
              <a:t> katmanında gelişirler. </a:t>
            </a:r>
          </a:p>
          <a:p>
            <a:pPr indent="449263" algn="just" eaLnBrk="0" hangingPunct="0"/>
            <a:endParaRPr lang="tr-TR" dirty="0">
              <a:ea typeface="Times New Roman" pitchFamily="18" charset="0"/>
              <a:cs typeface="Arial" charset="0"/>
            </a:endParaRPr>
          </a:p>
          <a:p>
            <a:pPr indent="449263" algn="just" eaLnBrk="0" hangingPunct="0"/>
            <a:r>
              <a:rPr lang="tr-TR" dirty="0" smtClean="0">
                <a:ea typeface="Times New Roman" pitchFamily="18" charset="0"/>
                <a:cs typeface="Arial" charset="0"/>
              </a:rPr>
              <a:t>Çim </a:t>
            </a:r>
            <a:r>
              <a:rPr lang="tr-TR" dirty="0">
                <a:ea typeface="Times New Roman" pitchFamily="18" charset="0"/>
                <a:cs typeface="Arial" charset="0"/>
              </a:rPr>
              <a:t>ekimine uygun topraklar her yerde kolayca bulunamaz. Özellikle geniş </a:t>
            </a:r>
            <a:r>
              <a:rPr lang="tr-TR" dirty="0" smtClean="0">
                <a:ea typeface="Times New Roman" pitchFamily="18" charset="0"/>
                <a:cs typeface="Arial" charset="0"/>
              </a:rPr>
              <a:t>alanlarda toprak heterojen olabilir. </a:t>
            </a:r>
            <a:r>
              <a:rPr lang="tr-TR" dirty="0">
                <a:ea typeface="Times New Roman" pitchFamily="18" charset="0"/>
                <a:cs typeface="Arial" charset="0"/>
              </a:rPr>
              <a:t>Bu alanlara hiçbir iyileştirme işlemi sürdürülmeden yapılan ekimlerde gelişme anormallikleri görülür. </a:t>
            </a:r>
            <a:endParaRPr lang="tr-TR" dirty="0" smtClean="0">
              <a:ea typeface="Times New Roman" pitchFamily="18" charset="0"/>
              <a:cs typeface="Arial" charset="0"/>
            </a:endParaRPr>
          </a:p>
          <a:p>
            <a:pPr indent="449263" algn="just" eaLnBrk="0" hangingPunct="0"/>
            <a:endParaRPr lang="tr-TR" dirty="0" smtClean="0">
              <a:ea typeface="Times New Roman" pitchFamily="18" charset="0"/>
              <a:cs typeface="Arial" charset="0"/>
            </a:endParaRPr>
          </a:p>
          <a:p>
            <a:pPr indent="449263" algn="just" eaLnBrk="0" hangingPunct="0"/>
            <a:r>
              <a:rPr lang="tr-TR" dirty="0" smtClean="0">
                <a:ea typeface="Times New Roman" pitchFamily="18" charset="0"/>
                <a:cs typeface="Arial" charset="0"/>
              </a:rPr>
              <a:t>İyi </a:t>
            </a:r>
            <a:r>
              <a:rPr lang="tr-TR" dirty="0">
                <a:ea typeface="Times New Roman" pitchFamily="18" charset="0"/>
                <a:cs typeface="Arial" charset="0"/>
              </a:rPr>
              <a:t>havalanmayan, drenajı zayıf, ağır bünyeli topraklarda kökler çok </a:t>
            </a:r>
            <a:r>
              <a:rPr lang="tr-TR" dirty="0" err="1">
                <a:ea typeface="Times New Roman" pitchFamily="18" charset="0"/>
                <a:cs typeface="Arial" charset="0"/>
              </a:rPr>
              <a:t>yüzlek</a:t>
            </a:r>
            <a:r>
              <a:rPr lang="tr-TR" dirty="0">
                <a:ea typeface="Times New Roman" pitchFamily="18" charset="0"/>
                <a:cs typeface="Arial" charset="0"/>
              </a:rPr>
              <a:t> büyürler. Kısa sürede sıkışan bu topraklarda çim örtüsü hızla seyrelir. </a:t>
            </a:r>
          </a:p>
        </p:txBody>
      </p:sp>
    </p:spTree>
  </p:cSld>
  <p:clrMapOvr>
    <a:masterClrMapping/>
  </p:clrMapOvr>
  <p:transition spd="med">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428596" y="1214438"/>
            <a:ext cx="8429683" cy="286232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pPr indent="449263" algn="just"/>
            <a:r>
              <a:rPr lang="tr-TR" b="1" dirty="0">
                <a:solidFill>
                  <a:schemeClr val="accent1">
                    <a:lumMod val="50000"/>
                  </a:schemeClr>
                </a:solidFill>
                <a:latin typeface="Arial" pitchFamily="34" charset="0"/>
                <a:ea typeface="Times New Roman" pitchFamily="18" charset="0"/>
                <a:cs typeface="Arial" pitchFamily="34" charset="0"/>
              </a:rPr>
              <a:t>Çim ekimi için toprak hazırlığında üç ayrı seçenek vardır: </a:t>
            </a:r>
          </a:p>
          <a:p>
            <a:pPr indent="449263" algn="just"/>
            <a:endParaRPr lang="tr-TR" b="1" dirty="0">
              <a:solidFill>
                <a:schemeClr val="accent1">
                  <a:lumMod val="50000"/>
                </a:schemeClr>
              </a:solidFill>
              <a:latin typeface="Arial" pitchFamily="34" charset="0"/>
              <a:ea typeface="Times New Roman" pitchFamily="18" charset="0"/>
              <a:cs typeface="Arial" pitchFamily="34" charset="0"/>
            </a:endParaRPr>
          </a:p>
          <a:p>
            <a:pPr indent="449263" algn="just" eaLnBrk="0" hangingPunct="0">
              <a:buFont typeface="Wingdings" pitchFamily="2" charset="2"/>
              <a:buChar char="Ø"/>
            </a:pPr>
            <a:r>
              <a:rPr lang="tr-TR" b="1" dirty="0">
                <a:solidFill>
                  <a:schemeClr val="accent1">
                    <a:lumMod val="50000"/>
                  </a:schemeClr>
                </a:solidFill>
                <a:latin typeface="Arial" pitchFamily="34" charset="0"/>
                <a:ea typeface="Times New Roman" pitchFamily="18" charset="0"/>
                <a:cs typeface="Arial" pitchFamily="34" charset="0"/>
              </a:rPr>
              <a:t> Hazır bulunan toprağa herhangi bir işlem yapılmadan doğrudan ekim </a:t>
            </a:r>
          </a:p>
          <a:p>
            <a:pPr indent="449263" algn="just" eaLnBrk="0" hangingPunct="0">
              <a:buFont typeface="Wingdings" pitchFamily="2" charset="2"/>
              <a:buChar char="Ø"/>
            </a:pPr>
            <a:endParaRPr lang="tr-TR" b="1" dirty="0">
              <a:solidFill>
                <a:schemeClr val="accent1">
                  <a:lumMod val="50000"/>
                </a:schemeClr>
              </a:solidFill>
              <a:latin typeface="Arial" pitchFamily="34" charset="0"/>
              <a:ea typeface="Times New Roman" pitchFamily="18" charset="0"/>
              <a:cs typeface="Arial" pitchFamily="34" charset="0"/>
            </a:endParaRPr>
          </a:p>
          <a:p>
            <a:pPr indent="449263" algn="just" eaLnBrk="0" hangingPunct="0">
              <a:buFont typeface="Wingdings" pitchFamily="2" charset="2"/>
              <a:buChar char="Ø"/>
            </a:pPr>
            <a:r>
              <a:rPr lang="tr-TR" b="1" dirty="0">
                <a:solidFill>
                  <a:schemeClr val="accent1">
                    <a:lumMod val="50000"/>
                  </a:schemeClr>
                </a:solidFill>
                <a:latin typeface="Arial" pitchFamily="34" charset="0"/>
                <a:ea typeface="Times New Roman" pitchFamily="18" charset="0"/>
                <a:cs typeface="Arial" pitchFamily="34" charset="0"/>
              </a:rPr>
              <a:t>Toprağın üst 20-30 </a:t>
            </a:r>
            <a:r>
              <a:rPr lang="tr-TR" b="1" dirty="0" err="1">
                <a:solidFill>
                  <a:schemeClr val="accent1">
                    <a:lumMod val="50000"/>
                  </a:schemeClr>
                </a:solidFill>
                <a:latin typeface="Arial" pitchFamily="34" charset="0"/>
                <a:ea typeface="Times New Roman" pitchFamily="18" charset="0"/>
                <a:cs typeface="Arial" pitchFamily="34" charset="0"/>
              </a:rPr>
              <a:t>cm'lik</a:t>
            </a:r>
            <a:r>
              <a:rPr lang="tr-TR" b="1" dirty="0">
                <a:solidFill>
                  <a:schemeClr val="accent1">
                    <a:lumMod val="50000"/>
                  </a:schemeClr>
                </a:solidFill>
                <a:latin typeface="Arial" pitchFamily="34" charset="0"/>
                <a:ea typeface="Times New Roman" pitchFamily="18" charset="0"/>
                <a:cs typeface="Arial" pitchFamily="34" charset="0"/>
              </a:rPr>
              <a:t> katmanı değişik organik maddeler ile ıslah edildikten sonra yapılan ekim. </a:t>
            </a:r>
          </a:p>
          <a:p>
            <a:pPr indent="449263" algn="just" eaLnBrk="0" hangingPunct="0">
              <a:buFont typeface="Wingdings" pitchFamily="2" charset="2"/>
              <a:buChar char="Ø"/>
            </a:pPr>
            <a:endParaRPr lang="tr-TR" b="1" dirty="0">
              <a:solidFill>
                <a:schemeClr val="accent1">
                  <a:lumMod val="50000"/>
                </a:schemeClr>
              </a:solidFill>
              <a:latin typeface="Arial" pitchFamily="34" charset="0"/>
              <a:ea typeface="Times New Roman" pitchFamily="18" charset="0"/>
              <a:cs typeface="Arial" pitchFamily="34" charset="0"/>
            </a:endParaRPr>
          </a:p>
          <a:p>
            <a:pPr indent="449263" algn="just" eaLnBrk="0" hangingPunct="0">
              <a:buFont typeface="Wingdings" pitchFamily="2" charset="2"/>
              <a:buChar char="Ø"/>
            </a:pPr>
            <a:r>
              <a:rPr lang="tr-TR" b="1" dirty="0">
                <a:solidFill>
                  <a:schemeClr val="accent1">
                    <a:lumMod val="50000"/>
                  </a:schemeClr>
                </a:solidFill>
                <a:latin typeface="Arial" pitchFamily="34" charset="0"/>
                <a:ea typeface="Times New Roman" pitchFamily="18" charset="0"/>
                <a:cs typeface="Arial" pitchFamily="34" charset="0"/>
              </a:rPr>
              <a:t>Üst toprak katmanı tümü ile sıyrılarak amaca uygun yeni bir toprak karışımı serilmesinden sonra yapılan ekim </a:t>
            </a:r>
          </a:p>
          <a:p>
            <a:pPr indent="449263" algn="just" eaLnBrk="0" hangingPunct="0">
              <a:buFontTx/>
              <a:buChar char="-"/>
            </a:pPr>
            <a:endParaRPr lang="tr-TR" b="1" dirty="0">
              <a:solidFill>
                <a:schemeClr val="accent1">
                  <a:lumMod val="50000"/>
                </a:schemeClr>
              </a:solidFill>
              <a:latin typeface="Arial" pitchFamily="34" charset="0"/>
              <a:ea typeface="Times New Roman" pitchFamily="18"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2" cstate="screen"/>
          <a:srcRect/>
          <a:stretch>
            <a:fillRect/>
          </a:stretch>
        </p:blipFill>
        <p:spPr bwMode="auto">
          <a:xfrm>
            <a:off x="785813" y="571500"/>
            <a:ext cx="3678237" cy="2428875"/>
          </a:xfrm>
          <a:prstGeom prst="rect">
            <a:avLst/>
          </a:prstGeom>
          <a:noFill/>
          <a:ln w="9525">
            <a:noFill/>
            <a:miter lim="800000"/>
            <a:headEnd/>
            <a:tailEnd/>
          </a:ln>
        </p:spPr>
      </p:pic>
      <p:pic>
        <p:nvPicPr>
          <p:cNvPr id="20483" name="Picture 14"/>
          <p:cNvPicPr>
            <a:picLocks noChangeAspect="1" noChangeArrowheads="1"/>
          </p:cNvPicPr>
          <p:nvPr/>
        </p:nvPicPr>
        <p:blipFill>
          <a:blip r:embed="rId3" cstate="screen"/>
          <a:srcRect/>
          <a:stretch>
            <a:fillRect/>
          </a:stretch>
        </p:blipFill>
        <p:spPr bwMode="auto">
          <a:xfrm>
            <a:off x="4572000" y="598488"/>
            <a:ext cx="3516313" cy="2373312"/>
          </a:xfrm>
          <a:prstGeom prst="rect">
            <a:avLst/>
          </a:prstGeom>
          <a:noFill/>
          <a:ln w="9525">
            <a:noFill/>
            <a:miter lim="800000"/>
            <a:headEnd/>
            <a:tailEnd/>
          </a:ln>
        </p:spPr>
      </p:pic>
      <p:pic>
        <p:nvPicPr>
          <p:cNvPr id="20484" name="Picture 13"/>
          <p:cNvPicPr>
            <a:picLocks noChangeAspect="1" noChangeArrowheads="1"/>
          </p:cNvPicPr>
          <p:nvPr/>
        </p:nvPicPr>
        <p:blipFill>
          <a:blip r:embed="rId4" cstate="screen"/>
          <a:srcRect/>
          <a:stretch>
            <a:fillRect/>
          </a:stretch>
        </p:blipFill>
        <p:spPr bwMode="auto">
          <a:xfrm>
            <a:off x="2424113" y="3298825"/>
            <a:ext cx="3800475" cy="2517775"/>
          </a:xfrm>
          <a:prstGeom prst="rect">
            <a:avLst/>
          </a:prstGeom>
          <a:noFill/>
          <a:ln w="9525">
            <a:noFill/>
            <a:miter lim="800000"/>
            <a:headEnd/>
            <a:tailEnd/>
          </a:ln>
        </p:spPr>
      </p:pic>
      <p:sp>
        <p:nvSpPr>
          <p:cNvPr id="20485" name="5 Dikdörtgen"/>
          <p:cNvSpPr>
            <a:spLocks noChangeArrowheads="1"/>
          </p:cNvSpPr>
          <p:nvPr/>
        </p:nvSpPr>
        <p:spPr bwMode="auto">
          <a:xfrm>
            <a:off x="1214438" y="5857875"/>
            <a:ext cx="6429375" cy="369888"/>
          </a:xfrm>
          <a:prstGeom prst="rect">
            <a:avLst/>
          </a:prstGeom>
          <a:noFill/>
          <a:ln w="9525">
            <a:noFill/>
            <a:miter lim="800000"/>
            <a:headEnd/>
            <a:tailEnd/>
          </a:ln>
        </p:spPr>
        <p:txBody>
          <a:bodyPr>
            <a:spAutoFit/>
          </a:bodyPr>
          <a:lstStyle/>
          <a:p>
            <a:r>
              <a:rPr lang="tr-TR"/>
              <a:t>Yamaç, refüj ve küçük ev bahçelerinde el ile toprak hazırlığı </a:t>
            </a:r>
          </a:p>
        </p:txBody>
      </p:sp>
    </p:spTree>
  </p:cSld>
  <p:clrMapOvr>
    <a:masterClrMapping/>
  </p:clrMapOvr>
  <p:transition spd="med">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571500" y="928688"/>
            <a:ext cx="7643813" cy="317009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indent="449263" algn="just" eaLnBrk="0" hangingPunct="0"/>
            <a:r>
              <a:rPr lang="tr-TR" sz="2000" b="1" dirty="0">
                <a:solidFill>
                  <a:srgbClr val="FF0000"/>
                </a:solidFill>
                <a:latin typeface="Arial" pitchFamily="34" charset="0"/>
                <a:cs typeface="Arial" pitchFamily="34" charset="0"/>
              </a:rPr>
              <a:t>TOPRAK ISLAHINDA KULLANILAN MADDELER </a:t>
            </a:r>
          </a:p>
          <a:p>
            <a:pPr indent="449263" algn="just" eaLnBrk="0" hangingPunct="0"/>
            <a:endParaRPr lang="tr-TR" dirty="0">
              <a:latin typeface="Arial" pitchFamily="34" charset="0"/>
              <a:cs typeface="Arial" pitchFamily="34" charset="0"/>
            </a:endParaRPr>
          </a:p>
          <a:p>
            <a:pPr indent="449263" algn="just" eaLnBrk="0" hangingPunct="0"/>
            <a:r>
              <a:rPr lang="tr-TR" dirty="0">
                <a:latin typeface="Arial" pitchFamily="34" charset="0"/>
                <a:cs typeface="Arial" pitchFamily="34" charset="0"/>
              </a:rPr>
              <a:t>Çim alanların ıslahında veya toprak karışımlarının hazırlanmasında </a:t>
            </a:r>
            <a:r>
              <a:rPr lang="tr-TR" dirty="0" smtClean="0">
                <a:latin typeface="Arial" pitchFamily="34" charset="0"/>
                <a:cs typeface="Arial" pitchFamily="34" charset="0"/>
              </a:rPr>
              <a:t>kullanılan maddeler;</a:t>
            </a:r>
            <a:endParaRPr lang="tr-TR" dirty="0">
              <a:latin typeface="Arial" pitchFamily="34" charset="0"/>
              <a:cs typeface="Arial" pitchFamily="34" charset="0"/>
            </a:endParaRPr>
          </a:p>
          <a:p>
            <a:pPr indent="449263" algn="just" eaLnBrk="0" hangingPunct="0"/>
            <a:r>
              <a:rPr lang="tr-TR" b="1" dirty="0">
                <a:solidFill>
                  <a:schemeClr val="accent1">
                    <a:lumMod val="50000"/>
                  </a:schemeClr>
                </a:solidFill>
                <a:latin typeface="Arial" pitchFamily="34" charset="0"/>
                <a:cs typeface="Arial" pitchFamily="34" charset="0"/>
              </a:rPr>
              <a:t>ahır gübresi, </a:t>
            </a:r>
          </a:p>
          <a:p>
            <a:pPr indent="449263" algn="just" eaLnBrk="0" hangingPunct="0"/>
            <a:r>
              <a:rPr lang="tr-TR" b="1" dirty="0" err="1" smtClean="0">
                <a:solidFill>
                  <a:schemeClr val="accent1">
                    <a:lumMod val="50000"/>
                  </a:schemeClr>
                </a:solidFill>
                <a:latin typeface="Arial" pitchFamily="34" charset="0"/>
                <a:cs typeface="Arial" pitchFamily="34" charset="0"/>
              </a:rPr>
              <a:t>Peat</a:t>
            </a:r>
            <a:r>
              <a:rPr lang="tr-TR" b="1" dirty="0" smtClean="0">
                <a:solidFill>
                  <a:schemeClr val="accent1">
                    <a:lumMod val="50000"/>
                  </a:schemeClr>
                </a:solidFill>
                <a:latin typeface="Arial" pitchFamily="34" charset="0"/>
                <a:cs typeface="Arial" pitchFamily="34" charset="0"/>
              </a:rPr>
              <a:t> (</a:t>
            </a:r>
            <a:r>
              <a:rPr lang="tr-TR" b="1" dirty="0" err="1" smtClean="0">
                <a:solidFill>
                  <a:schemeClr val="accent1">
                    <a:lumMod val="50000"/>
                  </a:schemeClr>
                </a:solidFill>
                <a:latin typeface="Arial" pitchFamily="34" charset="0"/>
                <a:cs typeface="Arial" pitchFamily="34" charset="0"/>
              </a:rPr>
              <a:t>torf</a:t>
            </a:r>
            <a:r>
              <a:rPr lang="tr-TR" b="1" dirty="0" smtClean="0">
                <a:solidFill>
                  <a:schemeClr val="accent1">
                    <a:lumMod val="50000"/>
                  </a:schemeClr>
                </a:solidFill>
                <a:latin typeface="Arial" pitchFamily="34" charset="0"/>
                <a:cs typeface="Arial" pitchFamily="34" charset="0"/>
              </a:rPr>
              <a:t>), </a:t>
            </a:r>
            <a:r>
              <a:rPr lang="tr-TR" b="1" dirty="0">
                <a:solidFill>
                  <a:schemeClr val="accent1">
                    <a:lumMod val="50000"/>
                  </a:schemeClr>
                </a:solidFill>
                <a:latin typeface="Arial" pitchFamily="34" charset="0"/>
                <a:cs typeface="Arial" pitchFamily="34" charset="0"/>
              </a:rPr>
              <a:t>perlit, </a:t>
            </a:r>
          </a:p>
          <a:p>
            <a:pPr indent="449263" algn="just" eaLnBrk="0" hangingPunct="0"/>
            <a:r>
              <a:rPr lang="tr-TR" b="1" dirty="0">
                <a:solidFill>
                  <a:schemeClr val="accent1">
                    <a:lumMod val="50000"/>
                  </a:schemeClr>
                </a:solidFill>
                <a:latin typeface="Arial" pitchFamily="34" charset="0"/>
                <a:cs typeface="Arial" pitchFamily="34" charset="0"/>
              </a:rPr>
              <a:t>yaprak </a:t>
            </a:r>
            <a:r>
              <a:rPr lang="tr-TR" b="1" dirty="0" err="1">
                <a:solidFill>
                  <a:schemeClr val="accent1">
                    <a:lumMod val="50000"/>
                  </a:schemeClr>
                </a:solidFill>
                <a:latin typeface="Arial" pitchFamily="34" charset="0"/>
                <a:cs typeface="Arial" pitchFamily="34" charset="0"/>
              </a:rPr>
              <a:t>çürüntüsü</a:t>
            </a:r>
            <a:r>
              <a:rPr lang="tr-TR" b="1" dirty="0">
                <a:solidFill>
                  <a:schemeClr val="accent1">
                    <a:lumMod val="50000"/>
                  </a:schemeClr>
                </a:solidFill>
                <a:latin typeface="Arial" pitchFamily="34" charset="0"/>
                <a:cs typeface="Arial" pitchFamily="34" charset="0"/>
              </a:rPr>
              <a:t>, </a:t>
            </a:r>
          </a:p>
          <a:p>
            <a:pPr indent="449263" algn="just" eaLnBrk="0" hangingPunct="0"/>
            <a:r>
              <a:rPr lang="tr-TR" b="1" dirty="0">
                <a:solidFill>
                  <a:schemeClr val="accent1">
                    <a:lumMod val="50000"/>
                  </a:schemeClr>
                </a:solidFill>
                <a:latin typeface="Arial" pitchFamily="34" charset="0"/>
                <a:cs typeface="Arial" pitchFamily="34" charset="0"/>
              </a:rPr>
              <a:t>değişik </a:t>
            </a:r>
            <a:r>
              <a:rPr lang="tr-TR" b="1" dirty="0" err="1" smtClean="0">
                <a:solidFill>
                  <a:schemeClr val="accent1">
                    <a:lumMod val="50000"/>
                  </a:schemeClr>
                </a:solidFill>
                <a:latin typeface="Arial" pitchFamily="34" charset="0"/>
                <a:cs typeface="Arial" pitchFamily="34" charset="0"/>
              </a:rPr>
              <a:t>kompostlar</a:t>
            </a:r>
            <a:r>
              <a:rPr lang="tr-TR" b="1" dirty="0" smtClean="0">
                <a:solidFill>
                  <a:schemeClr val="accent1">
                    <a:lumMod val="50000"/>
                  </a:schemeClr>
                </a:solidFill>
                <a:latin typeface="Arial" pitchFamily="34" charset="0"/>
                <a:cs typeface="Arial" pitchFamily="34" charset="0"/>
              </a:rPr>
              <a:t> </a:t>
            </a:r>
            <a:endParaRPr lang="tr-TR" b="1" dirty="0">
              <a:solidFill>
                <a:schemeClr val="accent1">
                  <a:lumMod val="50000"/>
                </a:schemeClr>
              </a:solidFill>
              <a:latin typeface="Arial" pitchFamily="34" charset="0"/>
              <a:cs typeface="Arial" pitchFamily="34" charset="0"/>
            </a:endParaRPr>
          </a:p>
          <a:p>
            <a:pPr indent="449263" algn="just" eaLnBrk="0" hangingPunct="0"/>
            <a:endParaRPr lang="tr-TR" b="1" dirty="0">
              <a:solidFill>
                <a:srgbClr val="FFC000"/>
              </a:solidFill>
              <a:latin typeface="Arial" pitchFamily="34" charset="0"/>
              <a:cs typeface="Arial" pitchFamily="34" charset="0"/>
            </a:endParaRPr>
          </a:p>
          <a:p>
            <a:pPr indent="449263" algn="just" eaLnBrk="0" hangingPunct="0"/>
            <a:r>
              <a:rPr lang="tr-TR" dirty="0" smtClean="0">
                <a:latin typeface="Arial" pitchFamily="34" charset="0"/>
                <a:cs typeface="Arial" pitchFamily="34" charset="0"/>
              </a:rPr>
              <a:t>Bu malzemelerin </a:t>
            </a:r>
            <a:r>
              <a:rPr lang="tr-TR" dirty="0">
                <a:latin typeface="Arial" pitchFamily="34" charset="0"/>
                <a:cs typeface="Arial" pitchFamily="34" charset="0"/>
              </a:rPr>
              <a:t>seçiminde </a:t>
            </a:r>
            <a:endParaRPr lang="tr-TR" dirty="0" smtClean="0">
              <a:latin typeface="Arial" pitchFamily="34" charset="0"/>
              <a:cs typeface="Arial" pitchFamily="34" charset="0"/>
            </a:endParaRPr>
          </a:p>
          <a:p>
            <a:pPr indent="449263" algn="just" eaLnBrk="0" hangingPunct="0"/>
            <a:r>
              <a:rPr lang="tr-TR" dirty="0" smtClean="0">
                <a:latin typeface="Arial" pitchFamily="34" charset="0"/>
                <a:cs typeface="Arial" pitchFamily="34" charset="0"/>
              </a:rPr>
              <a:t>amaç</a:t>
            </a:r>
            <a:r>
              <a:rPr lang="tr-TR" dirty="0">
                <a:latin typeface="Arial" pitchFamily="34" charset="0"/>
                <a:cs typeface="Arial" pitchFamily="34" charset="0"/>
              </a:rPr>
              <a:t>, fiyat ve temin edilme </a:t>
            </a:r>
            <a:r>
              <a:rPr lang="tr-TR" dirty="0" smtClean="0">
                <a:latin typeface="Arial" pitchFamily="34" charset="0"/>
                <a:cs typeface="Arial" pitchFamily="34" charset="0"/>
              </a:rPr>
              <a:t>kolaylığı gibi birçok faktör rol oynar. </a:t>
            </a:r>
            <a:endParaRPr lang="tr-TR" dirty="0">
              <a:latin typeface="Arial" pitchFamily="34"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857250" y="1000125"/>
            <a:ext cx="7286625" cy="1846659"/>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spAutoFit/>
          </a:bodyPr>
          <a:lstStyle/>
          <a:p>
            <a:pPr indent="449263" algn="just" eaLnBrk="0" hangingPunct="0"/>
            <a:r>
              <a:rPr lang="tr-TR" sz="2400" b="1" dirty="0">
                <a:solidFill>
                  <a:srgbClr val="FFFF00"/>
                </a:solidFill>
                <a:latin typeface="Arial" pitchFamily="34" charset="0"/>
                <a:cs typeface="Arial" pitchFamily="34" charset="0"/>
              </a:rPr>
              <a:t>ÇİM TOPRAĞININ SERİLMESİ </a:t>
            </a:r>
          </a:p>
          <a:p>
            <a:pPr indent="449263" algn="just" eaLnBrk="0" hangingPunct="0"/>
            <a:endParaRPr lang="tr-TR" dirty="0">
              <a:latin typeface="Arial" pitchFamily="34" charset="0"/>
              <a:cs typeface="Arial" pitchFamily="34" charset="0"/>
            </a:endParaRPr>
          </a:p>
          <a:p>
            <a:pPr indent="449263" algn="just" eaLnBrk="0" hangingPunct="0"/>
            <a:r>
              <a:rPr lang="tr-TR" dirty="0" smtClean="0">
                <a:latin typeface="Arial" pitchFamily="34" charset="0"/>
                <a:cs typeface="Arial" pitchFamily="34" charset="0"/>
              </a:rPr>
              <a:t>Çim </a:t>
            </a:r>
            <a:r>
              <a:rPr lang="tr-TR" dirty="0">
                <a:latin typeface="Arial" pitchFamily="34" charset="0"/>
                <a:cs typeface="Arial" pitchFamily="34" charset="0"/>
              </a:rPr>
              <a:t>alanlarında toprağın serilmesi ve drenaj bağlantılarının yapımında toprak karışımları ve derinliğe göre çok yöntemler kullanılabilir. </a:t>
            </a:r>
            <a:r>
              <a:rPr lang="tr-TR" b="1" dirty="0">
                <a:solidFill>
                  <a:srgbClr val="FFC000"/>
                </a:solidFill>
                <a:latin typeface="Arial" pitchFamily="34" charset="0"/>
                <a:cs typeface="Arial" pitchFamily="34" charset="0"/>
              </a:rPr>
              <a:t>Tüm yöntemlerde esas, yağışın kök bölgesinden kolayca ve kısa sürede sızarak, drenaj borusuna ulaşmasıdır. </a:t>
            </a:r>
            <a:endParaRPr lang="tr-TR" dirty="0">
              <a:latin typeface="Arial" pitchFamily="34" charset="0"/>
              <a:cs typeface="Arial" pitchFamily="34" charset="0"/>
            </a:endParaRPr>
          </a:p>
        </p:txBody>
      </p:sp>
      <p:sp>
        <p:nvSpPr>
          <p:cNvPr id="22531" name="2 Dikdörtgen"/>
          <p:cNvSpPr>
            <a:spLocks noChangeArrowheads="1"/>
          </p:cNvSpPr>
          <p:nvPr/>
        </p:nvSpPr>
        <p:spPr bwMode="auto">
          <a:xfrm>
            <a:off x="857224" y="3500438"/>
            <a:ext cx="7286676" cy="1477962"/>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indent="449263" algn="just" eaLnBrk="0" hangingPunct="0"/>
            <a:r>
              <a:rPr lang="tr-TR" dirty="0">
                <a:latin typeface="Arial" pitchFamily="34" charset="0"/>
                <a:cs typeface="Arial" pitchFamily="34" charset="0"/>
              </a:rPr>
              <a:t>Genel olarak drenaj borusu üzerindeki kum+çakıl tabakası hendek şeklinde üst toprak tabakası ile birleştirilmesi halinde drenaj sistemi etkin bir şekilde görev yapar. Bu nedenle </a:t>
            </a:r>
            <a:r>
              <a:rPr lang="tr-TR" b="1" dirty="0">
                <a:solidFill>
                  <a:srgbClr val="FFC000"/>
                </a:solidFill>
                <a:latin typeface="Arial" pitchFamily="34" charset="0"/>
                <a:cs typeface="Arial" pitchFamily="34" charset="0"/>
              </a:rPr>
              <a:t>üst toprak ile drenaj sistemi bağlantısı büyük önem taşır. Toprak ile drenaj sisteminin bağlantısı değişik şekillerde yapılabilir. </a:t>
            </a:r>
          </a:p>
        </p:txBody>
      </p:sp>
    </p:spTree>
  </p:cSld>
  <p:clrMapOvr>
    <a:masterClrMapping/>
  </p:clrMapOvr>
  <p:transition spd="med">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3554" name="Picture 5"/>
          <p:cNvPicPr>
            <a:picLocks noChangeAspect="1" noChangeArrowheads="1"/>
          </p:cNvPicPr>
          <p:nvPr/>
        </p:nvPicPr>
        <p:blipFill>
          <a:blip r:embed="rId2" cstate="screen"/>
          <a:srcRect/>
          <a:stretch>
            <a:fillRect/>
          </a:stretch>
        </p:blipFill>
        <p:spPr bwMode="auto">
          <a:xfrm>
            <a:off x="285750" y="928688"/>
            <a:ext cx="3786188" cy="1868487"/>
          </a:xfrm>
          <a:prstGeom prst="rect">
            <a:avLst/>
          </a:prstGeom>
          <a:noFill/>
          <a:ln w="9525">
            <a:noFill/>
            <a:miter lim="800000"/>
            <a:headEnd/>
            <a:tailEnd/>
          </a:ln>
        </p:spPr>
      </p:pic>
      <p:pic>
        <p:nvPicPr>
          <p:cNvPr id="23555" name="Picture 4"/>
          <p:cNvPicPr>
            <a:picLocks noChangeAspect="1" noChangeArrowheads="1"/>
          </p:cNvPicPr>
          <p:nvPr/>
        </p:nvPicPr>
        <p:blipFill>
          <a:blip r:embed="rId3" cstate="print"/>
          <a:srcRect/>
          <a:stretch>
            <a:fillRect/>
          </a:stretch>
        </p:blipFill>
        <p:spPr bwMode="auto">
          <a:xfrm>
            <a:off x="500063" y="3357563"/>
            <a:ext cx="4071937" cy="2062162"/>
          </a:xfrm>
          <a:prstGeom prst="rect">
            <a:avLst/>
          </a:prstGeom>
          <a:noFill/>
          <a:ln w="9525">
            <a:noFill/>
            <a:miter lim="800000"/>
            <a:headEnd/>
            <a:tailEnd/>
          </a:ln>
        </p:spPr>
      </p:pic>
      <p:sp>
        <p:nvSpPr>
          <p:cNvPr id="23556" name="3 Dikdörtgen"/>
          <p:cNvSpPr>
            <a:spLocks noChangeArrowheads="1"/>
          </p:cNvSpPr>
          <p:nvPr/>
        </p:nvSpPr>
        <p:spPr bwMode="auto">
          <a:xfrm>
            <a:off x="4429125" y="1143000"/>
            <a:ext cx="4572000" cy="92333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just"/>
            <a:r>
              <a:rPr lang="tr-TR" dirty="0">
                <a:solidFill>
                  <a:schemeClr val="bg1"/>
                </a:solidFill>
                <a:latin typeface="Arial" pitchFamily="34" charset="0"/>
                <a:cs typeface="Arial" pitchFamily="34" charset="0"/>
              </a:rPr>
              <a:t>Ağır killi topraklar üstüne serilen 30 cm kalınlığındaki kumlu-tınlı toprak karışımı </a:t>
            </a:r>
            <a:r>
              <a:rPr lang="tr-TR" dirty="0" smtClean="0">
                <a:solidFill>
                  <a:schemeClr val="bg1"/>
                </a:solidFill>
                <a:latin typeface="Arial" pitchFamily="34" charset="0"/>
                <a:cs typeface="Arial" pitchFamily="34" charset="0"/>
              </a:rPr>
              <a:t>bir </a:t>
            </a:r>
            <a:r>
              <a:rPr lang="tr-TR" dirty="0">
                <a:solidFill>
                  <a:schemeClr val="bg1"/>
                </a:solidFill>
                <a:latin typeface="Arial" pitchFamily="34" charset="0"/>
                <a:cs typeface="Arial" pitchFamily="34" charset="0"/>
              </a:rPr>
              <a:t>hendekle drenaj borusuna bağlanır. </a:t>
            </a:r>
          </a:p>
        </p:txBody>
      </p:sp>
      <p:sp>
        <p:nvSpPr>
          <p:cNvPr id="23557" name="4 Dikdörtgen"/>
          <p:cNvSpPr>
            <a:spLocks noChangeArrowheads="1"/>
          </p:cNvSpPr>
          <p:nvPr/>
        </p:nvSpPr>
        <p:spPr bwMode="auto">
          <a:xfrm>
            <a:off x="4786313" y="3571875"/>
            <a:ext cx="4000500" cy="1754188"/>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just"/>
            <a:r>
              <a:rPr lang="tr-TR" dirty="0">
                <a:solidFill>
                  <a:schemeClr val="bg1"/>
                </a:solidFill>
                <a:latin typeface="Arial" pitchFamily="34" charset="0"/>
                <a:cs typeface="Arial" pitchFamily="34" charset="0"/>
              </a:rPr>
              <a:t>Ağır killi topraklarda uygulanan diğer bir yöntem de toprağın üst 60 </a:t>
            </a:r>
            <a:r>
              <a:rPr lang="tr-TR" dirty="0" err="1">
                <a:solidFill>
                  <a:schemeClr val="bg1"/>
                </a:solidFill>
                <a:latin typeface="Arial" pitchFamily="34" charset="0"/>
                <a:cs typeface="Arial" pitchFamily="34" charset="0"/>
              </a:rPr>
              <a:t>cm'lik</a:t>
            </a:r>
            <a:r>
              <a:rPr lang="tr-TR" dirty="0">
                <a:solidFill>
                  <a:schemeClr val="bg1"/>
                </a:solidFill>
                <a:latin typeface="Arial" pitchFamily="34" charset="0"/>
                <a:cs typeface="Arial" pitchFamily="34" charset="0"/>
              </a:rPr>
              <a:t> katmanı kaldırılır. Drenaj borusunun hemen üstüne 30 cm kalınlığında kaba kum, daha üste 30 cm kumlu-tınlı toprak karışımı serilir.</a:t>
            </a:r>
          </a:p>
        </p:txBody>
      </p:sp>
      <p:sp>
        <p:nvSpPr>
          <p:cNvPr id="6" name="5 Oval"/>
          <p:cNvSpPr/>
          <p:nvPr/>
        </p:nvSpPr>
        <p:spPr>
          <a:xfrm>
            <a:off x="2714612" y="5214950"/>
            <a:ext cx="285752" cy="285752"/>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Metin kutusu"/>
          <p:cNvSpPr txBox="1"/>
          <p:nvPr/>
        </p:nvSpPr>
        <p:spPr>
          <a:xfrm>
            <a:off x="399559" y="4786322"/>
            <a:ext cx="671979" cy="307777"/>
          </a:xfrm>
          <a:prstGeom prst="rect">
            <a:avLst/>
          </a:prstGeom>
          <a:noFill/>
        </p:spPr>
        <p:txBody>
          <a:bodyPr wrap="none" rtlCol="0">
            <a:spAutoFit/>
          </a:bodyPr>
          <a:lstStyle/>
          <a:p>
            <a:r>
              <a:rPr lang="tr-TR" sz="1400" dirty="0" smtClean="0">
                <a:solidFill>
                  <a:schemeClr val="bg1"/>
                </a:solidFill>
              </a:rPr>
              <a:t>30 cm</a:t>
            </a:r>
            <a:endParaRPr lang="tr-TR" sz="1400" dirty="0">
              <a:solidFill>
                <a:schemeClr val="bg1"/>
              </a:solidFill>
            </a:endParaRPr>
          </a:p>
        </p:txBody>
      </p:sp>
    </p:spTree>
  </p:cSld>
  <p:clrMapOvr>
    <a:masterClrMapping/>
  </p:clrMapOvr>
  <p:transition spd="med">
    <p:split orient="vert"/>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biLevel thresh="50000"/>
            <a:extLst>
              <a:ext uri="{28A0092B-C50C-407E-A947-70E740481C1C}">
                <a14:useLocalDpi xmlns:a14="http://schemas.microsoft.com/office/drawing/2010/main" val="0"/>
              </a:ext>
            </a:extLst>
          </a:blip>
          <a:srcRect l="22960" t="-1028" r="38708" b="4592"/>
          <a:stretch/>
        </p:blipFill>
        <p:spPr>
          <a:xfrm rot="5400000">
            <a:off x="5849887" y="2543673"/>
            <a:ext cx="2232249" cy="4211960"/>
          </a:xfrm>
          <a:prstGeom prst="rect">
            <a:avLst/>
          </a:prstGeom>
        </p:spPr>
      </p:pic>
      <p:pic>
        <p:nvPicPr>
          <p:cNvPr id="24578" name="Picture 3"/>
          <p:cNvPicPr>
            <a:picLocks noChangeAspect="1" noChangeArrowheads="1"/>
          </p:cNvPicPr>
          <p:nvPr/>
        </p:nvPicPr>
        <p:blipFill>
          <a:blip r:embed="rId3" cstate="screen"/>
          <a:srcRect/>
          <a:stretch>
            <a:fillRect/>
          </a:stretch>
        </p:blipFill>
        <p:spPr bwMode="auto">
          <a:xfrm>
            <a:off x="685800" y="692696"/>
            <a:ext cx="3600450" cy="1785937"/>
          </a:xfrm>
          <a:prstGeom prst="rect">
            <a:avLst/>
          </a:prstGeom>
          <a:noFill/>
          <a:ln w="9525">
            <a:noFill/>
            <a:miter lim="800000"/>
            <a:headEnd/>
            <a:tailEnd/>
          </a:ln>
        </p:spPr>
      </p:pic>
      <p:sp>
        <p:nvSpPr>
          <p:cNvPr id="24579" name="2 Dikdörtgen"/>
          <p:cNvSpPr>
            <a:spLocks noChangeArrowheads="1"/>
          </p:cNvSpPr>
          <p:nvPr/>
        </p:nvSpPr>
        <p:spPr bwMode="auto">
          <a:xfrm>
            <a:off x="4429125" y="978446"/>
            <a:ext cx="4357717" cy="923330"/>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gn="just"/>
            <a:r>
              <a:rPr lang="tr-TR" dirty="0">
                <a:solidFill>
                  <a:schemeClr val="bg1"/>
                </a:solidFill>
                <a:latin typeface="Arial" pitchFamily="34" charset="0"/>
                <a:cs typeface="Arial" pitchFamily="34" charset="0"/>
              </a:rPr>
              <a:t>Bazen 60 </a:t>
            </a:r>
            <a:r>
              <a:rPr lang="tr-TR" dirty="0" err="1">
                <a:solidFill>
                  <a:schemeClr val="bg1"/>
                </a:solidFill>
                <a:latin typeface="Arial" pitchFamily="34" charset="0"/>
                <a:cs typeface="Arial" pitchFamily="34" charset="0"/>
              </a:rPr>
              <a:t>cm'lik</a:t>
            </a:r>
            <a:r>
              <a:rPr lang="tr-TR" dirty="0">
                <a:solidFill>
                  <a:schemeClr val="bg1"/>
                </a:solidFill>
                <a:latin typeface="Arial" pitchFamily="34" charset="0"/>
                <a:cs typeface="Arial" pitchFamily="34" charset="0"/>
              </a:rPr>
              <a:t> katmanın tamamına kum ağırlıklı toprak karışımı serilir ve karışım ile drenaj borusu bağlantısı yapılır. </a:t>
            </a:r>
          </a:p>
        </p:txBody>
      </p:sp>
      <p:sp>
        <p:nvSpPr>
          <p:cNvPr id="24580" name="3 Dikdörtgen"/>
          <p:cNvSpPr>
            <a:spLocks noChangeArrowheads="1"/>
          </p:cNvSpPr>
          <p:nvPr/>
        </p:nvSpPr>
        <p:spPr bwMode="auto">
          <a:xfrm>
            <a:off x="318936" y="3356992"/>
            <a:ext cx="4288560" cy="2585323"/>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indent="449263" algn="just" eaLnBrk="0" hangingPunct="0"/>
            <a:r>
              <a:rPr lang="tr-TR" dirty="0">
                <a:solidFill>
                  <a:schemeClr val="bg1"/>
                </a:solidFill>
                <a:latin typeface="Arial" pitchFamily="34" charset="0"/>
                <a:cs typeface="Arial" pitchFamily="34" charset="0"/>
              </a:rPr>
              <a:t>Futbol sahaları için geliştirilen bir </a:t>
            </a:r>
            <a:r>
              <a:rPr lang="tr-TR" dirty="0" smtClean="0">
                <a:solidFill>
                  <a:schemeClr val="bg1"/>
                </a:solidFill>
                <a:latin typeface="Arial" pitchFamily="34" charset="0"/>
                <a:cs typeface="Arial" pitchFamily="34" charset="0"/>
              </a:rPr>
              <a:t>yöntem de, </a:t>
            </a:r>
            <a:r>
              <a:rPr lang="tr-TR" dirty="0" err="1" smtClean="0">
                <a:solidFill>
                  <a:schemeClr val="bg1"/>
                </a:solidFill>
                <a:latin typeface="Arial" pitchFamily="34" charset="0"/>
                <a:cs typeface="Arial" pitchFamily="34" charset="0"/>
              </a:rPr>
              <a:t>lateral</a:t>
            </a:r>
            <a:r>
              <a:rPr lang="tr-TR" dirty="0" smtClean="0">
                <a:solidFill>
                  <a:schemeClr val="bg1"/>
                </a:solidFill>
                <a:latin typeface="Arial" pitchFamily="34" charset="0"/>
                <a:cs typeface="Arial" pitchFamily="34" charset="0"/>
              </a:rPr>
              <a:t> </a:t>
            </a:r>
            <a:r>
              <a:rPr lang="tr-TR" dirty="0">
                <a:solidFill>
                  <a:schemeClr val="bg1"/>
                </a:solidFill>
                <a:latin typeface="Arial" pitchFamily="34" charset="0"/>
                <a:cs typeface="Arial" pitchFamily="34" charset="0"/>
              </a:rPr>
              <a:t>boruların etrafı çakılla doldurulur. </a:t>
            </a:r>
            <a:endParaRPr lang="tr-TR" dirty="0" smtClean="0">
              <a:solidFill>
                <a:schemeClr val="bg1"/>
              </a:solidFill>
              <a:latin typeface="Arial" pitchFamily="34" charset="0"/>
              <a:cs typeface="Arial" pitchFamily="34" charset="0"/>
            </a:endParaRPr>
          </a:p>
          <a:p>
            <a:pPr algn="just" eaLnBrk="0" hangingPunct="0"/>
            <a:r>
              <a:rPr lang="tr-TR" dirty="0" smtClean="0">
                <a:solidFill>
                  <a:schemeClr val="bg1"/>
                </a:solidFill>
                <a:latin typeface="Arial" pitchFamily="34" charset="0"/>
                <a:cs typeface="Arial" pitchFamily="34" charset="0"/>
              </a:rPr>
              <a:t>Drenaj </a:t>
            </a:r>
            <a:r>
              <a:rPr lang="tr-TR" dirty="0">
                <a:solidFill>
                  <a:schemeClr val="bg1"/>
                </a:solidFill>
                <a:latin typeface="Arial" pitchFamily="34" charset="0"/>
                <a:cs typeface="Arial" pitchFamily="34" charset="0"/>
              </a:rPr>
              <a:t>borusunun hemen üstüne 20 cm kalınlığında kaba kum tabakası serilir. </a:t>
            </a:r>
            <a:endParaRPr lang="tr-TR" dirty="0" smtClean="0">
              <a:solidFill>
                <a:schemeClr val="bg1"/>
              </a:solidFill>
              <a:latin typeface="Arial" pitchFamily="34" charset="0"/>
              <a:cs typeface="Arial" pitchFamily="34" charset="0"/>
            </a:endParaRPr>
          </a:p>
          <a:p>
            <a:pPr algn="just" eaLnBrk="0" hangingPunct="0"/>
            <a:r>
              <a:rPr lang="tr-TR" dirty="0" smtClean="0">
                <a:solidFill>
                  <a:schemeClr val="bg1"/>
                </a:solidFill>
                <a:latin typeface="Arial" pitchFamily="34" charset="0"/>
                <a:cs typeface="Arial" pitchFamily="34" charset="0"/>
              </a:rPr>
              <a:t>Kum </a:t>
            </a:r>
            <a:r>
              <a:rPr lang="tr-TR" dirty="0">
                <a:solidFill>
                  <a:schemeClr val="bg1"/>
                </a:solidFill>
                <a:latin typeface="Arial" pitchFamily="34" charset="0"/>
                <a:cs typeface="Arial" pitchFamily="34" charset="0"/>
              </a:rPr>
              <a:t>tabakası ile drenaj borusu bağlantısı yapılır. </a:t>
            </a:r>
            <a:endParaRPr lang="tr-TR" dirty="0" smtClean="0">
              <a:solidFill>
                <a:schemeClr val="bg1"/>
              </a:solidFill>
              <a:latin typeface="Arial" pitchFamily="34" charset="0"/>
              <a:cs typeface="Arial" pitchFamily="34" charset="0"/>
            </a:endParaRPr>
          </a:p>
          <a:p>
            <a:pPr algn="just" eaLnBrk="0" hangingPunct="0"/>
            <a:r>
              <a:rPr lang="tr-TR" dirty="0" smtClean="0">
                <a:solidFill>
                  <a:schemeClr val="bg1"/>
                </a:solidFill>
                <a:latin typeface="Arial" pitchFamily="34" charset="0"/>
                <a:cs typeface="Arial" pitchFamily="34" charset="0"/>
              </a:rPr>
              <a:t>En </a:t>
            </a:r>
            <a:r>
              <a:rPr lang="tr-TR" dirty="0">
                <a:solidFill>
                  <a:schemeClr val="bg1"/>
                </a:solidFill>
                <a:latin typeface="Arial" pitchFamily="34" charset="0"/>
                <a:cs typeface="Arial" pitchFamily="34" charset="0"/>
              </a:rPr>
              <a:t>üstte 5 cm kalınlığında toprak karışımı </a:t>
            </a:r>
            <a:r>
              <a:rPr lang="tr-TR" dirty="0" smtClean="0">
                <a:solidFill>
                  <a:schemeClr val="bg1"/>
                </a:solidFill>
                <a:latin typeface="Arial" pitchFamily="34" charset="0"/>
                <a:cs typeface="Arial" pitchFamily="34" charset="0"/>
              </a:rPr>
              <a:t>serilir. </a:t>
            </a:r>
            <a:endParaRPr lang="tr-TR" dirty="0">
              <a:solidFill>
                <a:schemeClr val="bg1"/>
              </a:solidFill>
              <a:latin typeface="Arial" pitchFamily="34" charset="0"/>
              <a:cs typeface="Arial" pitchFamily="34" charset="0"/>
            </a:endParaRPr>
          </a:p>
        </p:txBody>
      </p:sp>
    </p:spTree>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642910" y="1785926"/>
            <a:ext cx="7643812" cy="3416320"/>
          </a:xfrm>
          <a:prstGeom prst="rect">
            <a:avLst/>
          </a:prstGeom>
          <a:noFill/>
          <a:ln w="9525">
            <a:noFill/>
            <a:miter lim="800000"/>
            <a:headEnd/>
            <a:tailEnd/>
          </a:ln>
        </p:spPr>
        <p:txBody>
          <a:bodyPr anchor="ctr">
            <a:spAutoFit/>
          </a:bodyPr>
          <a:lstStyle/>
          <a:p>
            <a:pPr indent="449263" algn="just" eaLnBrk="0" hangingPunct="0"/>
            <a:r>
              <a:rPr lang="tr-TR" dirty="0" smtClean="0">
                <a:ea typeface="Times New Roman" pitchFamily="18" charset="0"/>
                <a:cs typeface="Arial" charset="0"/>
              </a:rPr>
              <a:t> </a:t>
            </a:r>
            <a:r>
              <a:rPr lang="tr-TR" dirty="0">
                <a:ea typeface="Times New Roman" pitchFamily="18" charset="0"/>
                <a:cs typeface="Arial" charset="0"/>
              </a:rPr>
              <a:t>Özellikle çok yıllık, köksap veya sülüklerle yayılan</a:t>
            </a:r>
          </a:p>
          <a:p>
            <a:pPr indent="449263" algn="just" eaLnBrk="0" hangingPunct="0"/>
            <a:r>
              <a:rPr lang="tr-TR" dirty="0">
                <a:solidFill>
                  <a:srgbClr val="FFC000"/>
                </a:solidFill>
                <a:ea typeface="Times New Roman" pitchFamily="18" charset="0"/>
                <a:cs typeface="Arial" charset="0"/>
              </a:rPr>
              <a:t>tarla ayrığı (</a:t>
            </a:r>
            <a:r>
              <a:rPr lang="tr-TR" i="1" dirty="0">
                <a:solidFill>
                  <a:srgbClr val="FFC000"/>
                </a:solidFill>
                <a:ea typeface="Times New Roman" pitchFamily="18" charset="0"/>
                <a:cs typeface="Arial" charset="0"/>
              </a:rPr>
              <a:t>Agropyron </a:t>
            </a:r>
            <a:r>
              <a:rPr lang="tr-TR" i="1" dirty="0" err="1">
                <a:solidFill>
                  <a:srgbClr val="FFC000"/>
                </a:solidFill>
                <a:ea typeface="Times New Roman" pitchFamily="18" charset="0"/>
                <a:cs typeface="Arial" charset="0"/>
              </a:rPr>
              <a:t>repens</a:t>
            </a:r>
            <a:r>
              <a:rPr lang="tr-TR" dirty="0">
                <a:solidFill>
                  <a:srgbClr val="FFC000"/>
                </a:solidFill>
                <a:ea typeface="Times New Roman" pitchFamily="18" charset="0"/>
                <a:cs typeface="Arial" charset="0"/>
              </a:rPr>
              <a:t> ), </a:t>
            </a:r>
          </a:p>
          <a:p>
            <a:pPr indent="449263" algn="just" eaLnBrk="0" hangingPunct="0"/>
            <a:r>
              <a:rPr lang="tr-TR" dirty="0">
                <a:solidFill>
                  <a:srgbClr val="FFC000"/>
                </a:solidFill>
                <a:ea typeface="Times New Roman" pitchFamily="18" charset="0"/>
                <a:cs typeface="Arial" charset="0"/>
              </a:rPr>
              <a:t>köpek dişi (</a:t>
            </a:r>
            <a:r>
              <a:rPr lang="tr-TR" i="1" dirty="0">
                <a:solidFill>
                  <a:srgbClr val="FFC000"/>
                </a:solidFill>
                <a:ea typeface="Times New Roman" pitchFamily="18" charset="0"/>
                <a:cs typeface="Arial" charset="0"/>
              </a:rPr>
              <a:t>Cynodon dactylon</a:t>
            </a:r>
            <a:r>
              <a:rPr lang="tr-TR" dirty="0">
                <a:solidFill>
                  <a:srgbClr val="FFC000"/>
                </a:solidFill>
                <a:ea typeface="Times New Roman" pitchFamily="18" charset="0"/>
                <a:cs typeface="Arial" charset="0"/>
              </a:rPr>
              <a:t>), </a:t>
            </a:r>
          </a:p>
          <a:p>
            <a:pPr indent="449263" algn="just" eaLnBrk="0" hangingPunct="0"/>
            <a:r>
              <a:rPr lang="tr-TR" dirty="0" err="1">
                <a:solidFill>
                  <a:srgbClr val="FFC000"/>
                </a:solidFill>
                <a:ea typeface="Times New Roman" pitchFamily="18" charset="0"/>
                <a:cs typeface="Arial" charset="0"/>
              </a:rPr>
              <a:t>kanyaş</a:t>
            </a:r>
            <a:r>
              <a:rPr lang="tr-TR" dirty="0">
                <a:solidFill>
                  <a:srgbClr val="FFC000"/>
                </a:solidFill>
                <a:ea typeface="Times New Roman" pitchFamily="18" charset="0"/>
                <a:cs typeface="Arial" charset="0"/>
              </a:rPr>
              <a:t> (</a:t>
            </a:r>
            <a:r>
              <a:rPr lang="tr-TR" i="1" dirty="0">
                <a:solidFill>
                  <a:srgbClr val="FFC000"/>
                </a:solidFill>
                <a:ea typeface="Times New Roman" pitchFamily="18" charset="0"/>
                <a:cs typeface="Arial" charset="0"/>
              </a:rPr>
              <a:t>Sorghum halepense</a:t>
            </a:r>
            <a:r>
              <a:rPr lang="tr-TR" dirty="0" smtClean="0">
                <a:solidFill>
                  <a:srgbClr val="FFC000"/>
                </a:solidFill>
                <a:ea typeface="Times New Roman" pitchFamily="18" charset="0"/>
                <a:cs typeface="Arial" charset="0"/>
              </a:rPr>
              <a:t>)</a:t>
            </a:r>
          </a:p>
          <a:p>
            <a:pPr indent="449263" algn="just" eaLnBrk="0" hangingPunct="0"/>
            <a:endParaRPr lang="tr-TR" dirty="0">
              <a:ea typeface="Times New Roman" pitchFamily="18" charset="0"/>
              <a:cs typeface="Arial" charset="0"/>
            </a:endParaRPr>
          </a:p>
          <a:p>
            <a:pPr indent="449263" algn="just" eaLnBrk="0" hangingPunct="0"/>
            <a:endParaRPr lang="tr-TR" dirty="0">
              <a:ea typeface="Times New Roman" pitchFamily="18" charset="0"/>
              <a:cs typeface="Arial" charset="0"/>
            </a:endParaRPr>
          </a:p>
          <a:p>
            <a:pPr indent="449263" algn="just" eaLnBrk="0" hangingPunct="0"/>
            <a:r>
              <a:rPr lang="tr-TR" dirty="0">
                <a:ea typeface="Times New Roman" pitchFamily="18" charset="0"/>
                <a:cs typeface="Arial" charset="0"/>
              </a:rPr>
              <a:t>Küçük ev bahçeleri veya parklarda yabancı otlar çapalanır veya değişik aletlerle sökülür. </a:t>
            </a:r>
          </a:p>
          <a:p>
            <a:pPr indent="449263" algn="just" eaLnBrk="0" hangingPunct="0"/>
            <a:endParaRPr lang="tr-TR" dirty="0">
              <a:ea typeface="Times New Roman" pitchFamily="18" charset="0"/>
              <a:cs typeface="Arial" charset="0"/>
            </a:endParaRPr>
          </a:p>
          <a:p>
            <a:pPr indent="449263" algn="just" eaLnBrk="0" hangingPunct="0"/>
            <a:r>
              <a:rPr lang="tr-TR" dirty="0">
                <a:ea typeface="Times New Roman" pitchFamily="18" charset="0"/>
                <a:cs typeface="Arial" charset="0"/>
              </a:rPr>
              <a:t>Geniş alanlarda çapalama veya toplama zor ve masraflı bir işlemdir. Bu alanlarda yabancı ot, toprak işleme veya değişik ot öldürücü ilaçlar (</a:t>
            </a:r>
            <a:r>
              <a:rPr lang="tr-TR" dirty="0" err="1">
                <a:ea typeface="Times New Roman" pitchFamily="18" charset="0"/>
                <a:cs typeface="Arial" charset="0"/>
              </a:rPr>
              <a:t>herbisit</a:t>
            </a:r>
            <a:r>
              <a:rPr lang="tr-TR" dirty="0">
                <a:ea typeface="Times New Roman" pitchFamily="18" charset="0"/>
                <a:cs typeface="Arial" charset="0"/>
              </a:rPr>
              <a:t>) ile kontrol edilir.</a:t>
            </a:r>
          </a:p>
        </p:txBody>
      </p:sp>
      <p:sp>
        <p:nvSpPr>
          <p:cNvPr id="3" name="2 Dikdörtgen"/>
          <p:cNvSpPr/>
          <p:nvPr/>
        </p:nvSpPr>
        <p:spPr>
          <a:xfrm>
            <a:off x="1000100" y="785794"/>
            <a:ext cx="5572164"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lvl="0" indent="449263" algn="just"/>
            <a:r>
              <a:rPr lang="tr-TR" b="1" dirty="0">
                <a:solidFill>
                  <a:schemeClr val="bg1"/>
                </a:solidFill>
                <a:ea typeface="Times New Roman" pitchFamily="18" charset="0"/>
                <a:cs typeface="Arial" charset="0"/>
              </a:rPr>
              <a:t>EKİM ÖNCESİ YABANCI OT KONTROLÜ</a:t>
            </a:r>
          </a:p>
        </p:txBody>
      </p:sp>
    </p:spTree>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screen"/>
          <a:srcRect/>
          <a:stretch>
            <a:fillRect/>
          </a:stretch>
        </p:blipFill>
        <p:spPr bwMode="auto">
          <a:xfrm>
            <a:off x="428625" y="642938"/>
            <a:ext cx="3913188" cy="2076450"/>
          </a:xfrm>
          <a:prstGeom prst="rect">
            <a:avLst/>
          </a:prstGeom>
          <a:noFill/>
          <a:ln w="9525">
            <a:noFill/>
            <a:miter lim="800000"/>
            <a:headEnd/>
            <a:tailEnd/>
          </a:ln>
        </p:spPr>
      </p:pic>
      <p:pic>
        <p:nvPicPr>
          <p:cNvPr id="25603" name="Picture 1"/>
          <p:cNvPicPr>
            <a:picLocks noChangeAspect="1" noChangeArrowheads="1"/>
          </p:cNvPicPr>
          <p:nvPr/>
        </p:nvPicPr>
        <p:blipFill>
          <a:blip r:embed="rId3" cstate="print"/>
          <a:srcRect/>
          <a:stretch>
            <a:fillRect/>
          </a:stretch>
        </p:blipFill>
        <p:spPr bwMode="auto">
          <a:xfrm>
            <a:off x="123825" y="3357563"/>
            <a:ext cx="4519613" cy="3071812"/>
          </a:xfrm>
          <a:prstGeom prst="rect">
            <a:avLst/>
          </a:prstGeom>
          <a:noFill/>
          <a:ln w="9525">
            <a:noFill/>
            <a:miter lim="800000"/>
            <a:headEnd/>
            <a:tailEnd/>
          </a:ln>
        </p:spPr>
      </p:pic>
      <p:sp>
        <p:nvSpPr>
          <p:cNvPr id="25604" name="Rectangle 7"/>
          <p:cNvSpPr>
            <a:spLocks noChangeArrowheads="1"/>
          </p:cNvSpPr>
          <p:nvPr/>
        </p:nvSpPr>
        <p:spPr bwMode="auto">
          <a:xfrm>
            <a:off x="0" y="1504950"/>
            <a:ext cx="963613" cy="276225"/>
          </a:xfrm>
          <a:prstGeom prst="rect">
            <a:avLst/>
          </a:prstGeom>
          <a:noFill/>
          <a:ln w="9525">
            <a:noFill/>
            <a:miter lim="800000"/>
            <a:headEnd/>
            <a:tailEnd/>
          </a:ln>
        </p:spPr>
        <p:txBody>
          <a:bodyPr wrap="none" anchor="ctr">
            <a:spAutoFit/>
          </a:bodyPr>
          <a:lstStyle/>
          <a:p>
            <a:pPr algn="ctr" eaLnBrk="0" hangingPunct="0"/>
            <a:r>
              <a:rPr lang="tr-TR" sz="1200">
                <a:solidFill>
                  <a:schemeClr val="bg1"/>
                </a:solidFill>
                <a:cs typeface="Times New Roman" pitchFamily="18" charset="0"/>
              </a:rPr>
              <a:t>                  </a:t>
            </a:r>
            <a:endParaRPr lang="tr-TR">
              <a:solidFill>
                <a:schemeClr val="bg1"/>
              </a:solidFill>
            </a:endParaRPr>
          </a:p>
        </p:txBody>
      </p:sp>
      <p:sp>
        <p:nvSpPr>
          <p:cNvPr id="25605" name="Rectangle 9"/>
          <p:cNvSpPr>
            <a:spLocks noChangeArrowheads="1"/>
          </p:cNvSpPr>
          <p:nvPr/>
        </p:nvSpPr>
        <p:spPr bwMode="auto">
          <a:xfrm>
            <a:off x="0" y="4257675"/>
            <a:ext cx="574675" cy="276225"/>
          </a:xfrm>
          <a:prstGeom prst="rect">
            <a:avLst/>
          </a:prstGeom>
          <a:noFill/>
          <a:ln w="9525">
            <a:noFill/>
            <a:miter lim="800000"/>
            <a:headEnd/>
            <a:tailEnd/>
          </a:ln>
        </p:spPr>
        <p:txBody>
          <a:bodyPr wrap="none" anchor="ctr">
            <a:spAutoFit/>
          </a:bodyPr>
          <a:lstStyle/>
          <a:p>
            <a:pPr algn="ctr" eaLnBrk="0" hangingPunct="0"/>
            <a:r>
              <a:rPr lang="tr-TR" sz="1200">
                <a:solidFill>
                  <a:schemeClr val="bg1"/>
                </a:solidFill>
                <a:cs typeface="Times New Roman" pitchFamily="18" charset="0"/>
              </a:rPr>
              <a:t>         </a:t>
            </a:r>
            <a:endParaRPr lang="tr-TR">
              <a:solidFill>
                <a:schemeClr val="bg1"/>
              </a:solidFill>
            </a:endParaRPr>
          </a:p>
        </p:txBody>
      </p:sp>
      <p:sp>
        <p:nvSpPr>
          <p:cNvPr id="25606" name="9 Dikdörtgen"/>
          <p:cNvSpPr>
            <a:spLocks noChangeArrowheads="1"/>
          </p:cNvSpPr>
          <p:nvPr/>
        </p:nvSpPr>
        <p:spPr bwMode="auto">
          <a:xfrm>
            <a:off x="4572000" y="1357298"/>
            <a:ext cx="4357688" cy="369332"/>
          </a:xfrm>
          <a:prstGeom prst="rect">
            <a:avLst/>
          </a:prstGeom>
          <a:noFill/>
          <a:ln w="9525">
            <a:noFill/>
            <a:miter lim="800000"/>
            <a:headEnd/>
            <a:tailEnd/>
          </a:ln>
        </p:spPr>
        <p:txBody>
          <a:bodyPr>
            <a:spAutoFit/>
          </a:bodyPr>
          <a:lstStyle/>
          <a:p>
            <a:pPr algn="just" eaLnBrk="0" hangingPunct="0"/>
            <a:r>
              <a:rPr lang="tr-TR" dirty="0">
                <a:solidFill>
                  <a:schemeClr val="bg1"/>
                </a:solidFill>
                <a:cs typeface="Times New Roman" pitchFamily="18" charset="0"/>
              </a:rPr>
              <a:t>Çim alanlarda sıkça kullanılan </a:t>
            </a:r>
            <a:r>
              <a:rPr lang="tr-TR" dirty="0" smtClean="0">
                <a:solidFill>
                  <a:schemeClr val="bg1"/>
                </a:solidFill>
                <a:cs typeface="Times New Roman" pitchFamily="18" charset="0"/>
              </a:rPr>
              <a:t>yöntem</a:t>
            </a:r>
            <a:endParaRPr lang="tr-TR" dirty="0">
              <a:solidFill>
                <a:schemeClr val="bg1"/>
              </a:solidFill>
            </a:endParaRPr>
          </a:p>
        </p:txBody>
      </p:sp>
      <p:sp>
        <p:nvSpPr>
          <p:cNvPr id="25607" name="10 Dikdörtgen"/>
          <p:cNvSpPr>
            <a:spLocks noChangeArrowheads="1"/>
          </p:cNvSpPr>
          <p:nvPr/>
        </p:nvSpPr>
        <p:spPr bwMode="auto">
          <a:xfrm>
            <a:off x="4572000" y="5143512"/>
            <a:ext cx="4357687" cy="646331"/>
          </a:xfrm>
          <a:prstGeom prst="rect">
            <a:avLst/>
          </a:prstGeom>
          <a:noFill/>
          <a:ln w="9525">
            <a:noFill/>
            <a:miter lim="800000"/>
            <a:headEnd/>
            <a:tailEnd/>
          </a:ln>
        </p:spPr>
        <p:txBody>
          <a:bodyPr>
            <a:spAutoFit/>
          </a:bodyPr>
          <a:lstStyle/>
          <a:p>
            <a:pPr indent="449263" algn="just" eaLnBrk="0" hangingPunct="0"/>
            <a:r>
              <a:rPr lang="tr-TR" dirty="0">
                <a:solidFill>
                  <a:schemeClr val="bg1"/>
                </a:solidFill>
                <a:cs typeface="Times New Roman" pitchFamily="18" charset="0"/>
              </a:rPr>
              <a:t>Yurdumuzda futbol sahalarında yaygın olarak kullanılan </a:t>
            </a:r>
            <a:r>
              <a:rPr lang="tr-TR" dirty="0" smtClean="0">
                <a:solidFill>
                  <a:schemeClr val="bg1"/>
                </a:solidFill>
                <a:cs typeface="Times New Roman" pitchFamily="18" charset="0"/>
              </a:rPr>
              <a:t>sistem.</a:t>
            </a:r>
            <a:endParaRPr lang="tr-TR" dirty="0">
              <a:solidFill>
                <a:schemeClr val="bg1"/>
              </a:solidFill>
            </a:endParaRPr>
          </a:p>
        </p:txBody>
      </p:sp>
    </p:spTree>
  </p:cSld>
  <p:clrMapOvr>
    <a:masterClrMapping/>
  </p:clrMapOvr>
  <p:transition spd="med">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928688" y="1357313"/>
            <a:ext cx="7286625" cy="3416320"/>
          </a:xfrm>
          <a:prstGeom prst="rect">
            <a:avLst/>
          </a:prstGeom>
          <a:noFill/>
          <a:ln w="9525">
            <a:noFill/>
            <a:miter lim="800000"/>
            <a:headEnd/>
            <a:tailEnd/>
          </a:ln>
        </p:spPr>
        <p:txBody>
          <a:bodyPr anchor="ctr">
            <a:spAutoFit/>
          </a:bodyPr>
          <a:lstStyle/>
          <a:p>
            <a:pPr indent="449263" algn="just" eaLnBrk="0" hangingPunct="0"/>
            <a:r>
              <a:rPr lang="tr-TR" u="sng" dirty="0" smtClean="0">
                <a:cs typeface="Times New Roman" pitchFamily="18" charset="0"/>
              </a:rPr>
              <a:t>Tüm yöntemlerde </a:t>
            </a:r>
            <a:r>
              <a:rPr lang="tr-TR" u="sng" dirty="0">
                <a:cs typeface="Times New Roman" pitchFamily="18" charset="0"/>
              </a:rPr>
              <a:t>bitkilerin sağlıklı bir şekilde gelişmeleri için 10-30 cm kalınlığında bir toprak tabakasının serilmesi ve bu katmanın drenaj borusuna bir hendek sistemi ile bağlanması hedeflenmiştir</a:t>
            </a:r>
            <a:r>
              <a:rPr lang="tr-TR" dirty="0">
                <a:cs typeface="Times New Roman" pitchFamily="18" charset="0"/>
              </a:rPr>
              <a:t>. </a:t>
            </a:r>
          </a:p>
          <a:p>
            <a:pPr indent="449263" algn="just" eaLnBrk="0" hangingPunct="0"/>
            <a:endParaRPr lang="tr-TR" dirty="0">
              <a:cs typeface="Times New Roman" pitchFamily="18" charset="0"/>
            </a:endParaRPr>
          </a:p>
          <a:p>
            <a:pPr indent="449263" algn="just" eaLnBrk="0" hangingPunct="0"/>
            <a:r>
              <a:rPr lang="tr-TR" dirty="0">
                <a:cs typeface="Times New Roman" pitchFamily="18" charset="0"/>
              </a:rPr>
              <a:t>Genel olarak kalın toprak tabakasında çim daha sağlıklı gelişmekle birlikte </a:t>
            </a:r>
            <a:r>
              <a:rPr lang="tr-TR" dirty="0">
                <a:solidFill>
                  <a:srgbClr val="FFFF00"/>
                </a:solidFill>
                <a:cs typeface="Times New Roman" pitchFamily="18" charset="0"/>
              </a:rPr>
              <a:t>30 </a:t>
            </a:r>
            <a:r>
              <a:rPr lang="tr-TR" dirty="0" err="1">
                <a:solidFill>
                  <a:srgbClr val="FFFF00"/>
                </a:solidFill>
                <a:cs typeface="Times New Roman" pitchFamily="18" charset="0"/>
              </a:rPr>
              <a:t>cm'den</a:t>
            </a:r>
            <a:r>
              <a:rPr lang="tr-TR" dirty="0">
                <a:solidFill>
                  <a:srgbClr val="FFFF00"/>
                </a:solidFill>
                <a:cs typeface="Times New Roman" pitchFamily="18" charset="0"/>
              </a:rPr>
              <a:t> daha kalın toprak tabakasının pratik bir yararı görülmemektedir. </a:t>
            </a:r>
            <a:endParaRPr lang="tr-TR" dirty="0" smtClean="0">
              <a:solidFill>
                <a:srgbClr val="FFFF00"/>
              </a:solidFill>
              <a:cs typeface="Times New Roman" pitchFamily="18" charset="0"/>
            </a:endParaRPr>
          </a:p>
          <a:p>
            <a:pPr indent="449263" algn="just" eaLnBrk="0" hangingPunct="0"/>
            <a:endParaRPr lang="tr-TR" dirty="0" smtClean="0">
              <a:cs typeface="Times New Roman" pitchFamily="18" charset="0"/>
            </a:endParaRPr>
          </a:p>
          <a:p>
            <a:pPr indent="449263" algn="just" eaLnBrk="0" hangingPunct="0"/>
            <a:r>
              <a:rPr lang="tr-TR" dirty="0" smtClean="0">
                <a:cs typeface="Times New Roman" pitchFamily="18" charset="0"/>
              </a:rPr>
              <a:t>Bazı </a:t>
            </a:r>
            <a:r>
              <a:rPr lang="tr-TR" dirty="0">
                <a:cs typeface="Times New Roman" pitchFamily="18" charset="0"/>
              </a:rPr>
              <a:t>alanlarda toprak kalınlığı 15 </a:t>
            </a:r>
            <a:r>
              <a:rPr lang="tr-TR" dirty="0" err="1">
                <a:cs typeface="Times New Roman" pitchFamily="18" charset="0"/>
              </a:rPr>
              <a:t>cm'ye</a:t>
            </a:r>
            <a:r>
              <a:rPr lang="tr-TR" dirty="0">
                <a:cs typeface="Times New Roman" pitchFamily="18" charset="0"/>
              </a:rPr>
              <a:t> kadar inmektedir. Bu alanlarda iyi bir çim alanı için sulama ve gübreleme çok özenli bir şekilde yapılmalıdır. Özellikle </a:t>
            </a:r>
            <a:r>
              <a:rPr lang="tr-TR" dirty="0">
                <a:solidFill>
                  <a:srgbClr val="FFC000"/>
                </a:solidFill>
                <a:cs typeface="Times New Roman" pitchFamily="18" charset="0"/>
              </a:rPr>
              <a:t>ince tabaka halinde serilen ve kum oranı yüksek karışımlarda bitkiler kuraklıktan kolayca etkilenmektedir</a:t>
            </a:r>
            <a:r>
              <a:rPr lang="tr-TR" dirty="0">
                <a:cs typeface="Times New Roman" pitchFamily="18" charset="0"/>
              </a:rPr>
              <a:t>. </a:t>
            </a:r>
            <a:endParaRPr lang="tr-TR" dirty="0"/>
          </a:p>
        </p:txBody>
      </p:sp>
    </p:spTree>
  </p:cSld>
  <p:clrMapOvr>
    <a:masterClrMapping/>
  </p:clrMapOvr>
  <p:transition spd="med">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42938" y="1643063"/>
            <a:ext cx="7572375" cy="4247317"/>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spAutoFit/>
          </a:bodyPr>
          <a:lstStyle/>
          <a:p>
            <a:pPr indent="449263" algn="just" eaLnBrk="0" hangingPunct="0"/>
            <a:r>
              <a:rPr lang="tr-TR" dirty="0">
                <a:latin typeface="Arial" pitchFamily="34" charset="0"/>
                <a:cs typeface="Arial" pitchFamily="34" charset="0"/>
              </a:rPr>
              <a:t>Çim bitkileri normal büyüme ve gelişmeleri için 16 elemente ihtiyaç duyarlar. Bu elementlerden </a:t>
            </a:r>
            <a:r>
              <a:rPr lang="tr-TR" dirty="0" smtClean="0">
                <a:latin typeface="Arial" pitchFamily="34" charset="0"/>
                <a:cs typeface="Arial" pitchFamily="34" charset="0"/>
              </a:rPr>
              <a:t>N, P, K, </a:t>
            </a:r>
            <a:r>
              <a:rPr lang="tr-TR" dirty="0" err="1" smtClean="0">
                <a:latin typeface="Arial" pitchFamily="34" charset="0"/>
                <a:cs typeface="Arial" pitchFamily="34" charset="0"/>
              </a:rPr>
              <a:t>Ca</a:t>
            </a:r>
            <a:r>
              <a:rPr lang="tr-TR" dirty="0" smtClean="0">
                <a:latin typeface="Arial" pitchFamily="34" charset="0"/>
                <a:cs typeface="Arial" pitchFamily="34" charset="0"/>
              </a:rPr>
              <a:t>, Mg </a:t>
            </a:r>
            <a:r>
              <a:rPr lang="tr-TR" dirty="0">
                <a:latin typeface="Arial" pitchFamily="34" charset="0"/>
                <a:cs typeface="Arial" pitchFamily="34" charset="0"/>
              </a:rPr>
              <a:t>ve </a:t>
            </a:r>
            <a:r>
              <a:rPr lang="tr-TR" dirty="0" err="1" smtClean="0">
                <a:latin typeface="Arial" pitchFamily="34" charset="0"/>
                <a:cs typeface="Arial" pitchFamily="34" charset="0"/>
              </a:rPr>
              <a:t>S'ün</a:t>
            </a:r>
            <a:r>
              <a:rPr lang="tr-TR" dirty="0" smtClean="0">
                <a:latin typeface="Arial" pitchFamily="34" charset="0"/>
                <a:cs typeface="Arial" pitchFamily="34" charset="0"/>
              </a:rPr>
              <a:t> </a:t>
            </a:r>
            <a:r>
              <a:rPr lang="tr-TR" dirty="0">
                <a:latin typeface="Arial" pitchFamily="34" charset="0"/>
                <a:cs typeface="Arial" pitchFamily="34" charset="0"/>
              </a:rPr>
              <a:t>bitkiler tarafından topraktan alınmaları zorunludur. </a:t>
            </a:r>
            <a:endParaRPr lang="tr-TR" dirty="0" smtClean="0">
              <a:latin typeface="Arial" pitchFamily="34" charset="0"/>
              <a:cs typeface="Arial" pitchFamily="34" charset="0"/>
            </a:endParaRPr>
          </a:p>
          <a:p>
            <a:pPr indent="449263" algn="just" eaLnBrk="0" hangingPunct="0"/>
            <a:endParaRPr lang="tr-TR" dirty="0">
              <a:latin typeface="Arial" pitchFamily="34" charset="0"/>
              <a:cs typeface="Arial" pitchFamily="34" charset="0"/>
            </a:endParaRPr>
          </a:p>
          <a:p>
            <a:pPr indent="449263" algn="just" eaLnBrk="0" hangingPunct="0"/>
            <a:r>
              <a:rPr lang="tr-TR" dirty="0">
                <a:latin typeface="Arial" pitchFamily="34" charset="0"/>
                <a:cs typeface="Arial" pitchFamily="34" charset="0"/>
              </a:rPr>
              <a:t>Nötr ve alkali topraklarda </a:t>
            </a:r>
            <a:r>
              <a:rPr lang="tr-TR" dirty="0" err="1">
                <a:latin typeface="Arial" pitchFamily="34" charset="0"/>
                <a:cs typeface="Arial" pitchFamily="34" charset="0"/>
              </a:rPr>
              <a:t>Ca</a:t>
            </a:r>
            <a:r>
              <a:rPr lang="tr-TR" dirty="0">
                <a:latin typeface="Arial" pitchFamily="34" charset="0"/>
                <a:cs typeface="Arial" pitchFamily="34" charset="0"/>
              </a:rPr>
              <a:t> ve Mg yeterli miktarlarda bulunur. Bu topraklarda eksiklikleri nadiren görülür. Buna karşılık asit topraklarda her iki elementin karşılanması için </a:t>
            </a:r>
            <a:r>
              <a:rPr lang="tr-TR" u="sng" dirty="0">
                <a:latin typeface="Arial" pitchFamily="34" charset="0"/>
                <a:cs typeface="Arial" pitchFamily="34" charset="0"/>
              </a:rPr>
              <a:t>kireçleme</a:t>
            </a:r>
            <a:r>
              <a:rPr lang="tr-TR" dirty="0">
                <a:latin typeface="Arial" pitchFamily="34" charset="0"/>
                <a:cs typeface="Arial" pitchFamily="34" charset="0"/>
              </a:rPr>
              <a:t> yapılmalıdır. Toprak asitliğine göre dekara 200-500 kg öğütülmüş kireç uygulaması yeterlidir. </a:t>
            </a:r>
            <a:endParaRPr lang="tr-TR" dirty="0" smtClean="0">
              <a:latin typeface="Arial" pitchFamily="34" charset="0"/>
              <a:cs typeface="Arial" pitchFamily="34" charset="0"/>
            </a:endParaRPr>
          </a:p>
          <a:p>
            <a:pPr indent="449263" algn="just" eaLnBrk="0" hangingPunct="0"/>
            <a:endParaRPr lang="tr-TR" dirty="0">
              <a:latin typeface="Arial" pitchFamily="34" charset="0"/>
              <a:cs typeface="Arial" pitchFamily="34" charset="0"/>
            </a:endParaRPr>
          </a:p>
          <a:p>
            <a:pPr indent="449263" algn="just" eaLnBrk="0" hangingPunct="0"/>
            <a:r>
              <a:rPr lang="tr-TR" dirty="0">
                <a:latin typeface="Arial" pitchFamily="34" charset="0"/>
                <a:cs typeface="Arial" pitchFamily="34" charset="0"/>
              </a:rPr>
              <a:t>Kükürt ise çoğu fosforlu gübrenin bünyesinde bulunur. Bu nedenle fosforlu gübre verilen alanlarda ayrıca kükürtlü gübre verilmesine gerek duyulmaz. </a:t>
            </a:r>
          </a:p>
          <a:p>
            <a:pPr indent="449263" algn="just" eaLnBrk="0" hangingPunct="0"/>
            <a:endParaRPr lang="tr-TR" b="1" dirty="0">
              <a:solidFill>
                <a:srgbClr val="FFC000"/>
              </a:solidFill>
              <a:latin typeface="Arial" pitchFamily="34" charset="0"/>
              <a:cs typeface="Arial" pitchFamily="34" charset="0"/>
            </a:endParaRPr>
          </a:p>
          <a:p>
            <a:pPr indent="449263" algn="just" eaLnBrk="0" hangingPunct="0"/>
            <a:r>
              <a:rPr lang="tr-TR" b="1" dirty="0">
                <a:solidFill>
                  <a:srgbClr val="FFC000"/>
                </a:solidFill>
                <a:latin typeface="Arial" pitchFamily="34" charset="0"/>
                <a:cs typeface="Arial" pitchFamily="34" charset="0"/>
              </a:rPr>
              <a:t>Çim bitkileri yetiştiriciliğinde en yaygın olarak N, P, K içeren gübreler kullanılır. </a:t>
            </a:r>
          </a:p>
        </p:txBody>
      </p:sp>
      <p:sp>
        <p:nvSpPr>
          <p:cNvPr id="27651" name="Rectangle 2"/>
          <p:cNvSpPr>
            <a:spLocks noChangeArrowheads="1"/>
          </p:cNvSpPr>
          <p:nvPr/>
        </p:nvSpPr>
        <p:spPr bwMode="auto">
          <a:xfrm>
            <a:off x="642938" y="785813"/>
            <a:ext cx="4500562" cy="461962"/>
          </a:xfrm>
          <a:prstGeom prst="rect">
            <a:avLst/>
          </a:prstGeom>
          <a:noFill/>
          <a:ln w="9525">
            <a:noFill/>
            <a:miter lim="800000"/>
            <a:headEnd/>
            <a:tailEnd/>
          </a:ln>
        </p:spPr>
        <p:txBody>
          <a:bodyPr anchor="ctr">
            <a:spAutoFit/>
          </a:bodyPr>
          <a:lstStyle/>
          <a:p>
            <a:pPr indent="449263" algn="just" eaLnBrk="0" hangingPunct="0"/>
            <a:r>
              <a:rPr lang="tr-TR" sz="2400" b="1" dirty="0">
                <a:solidFill>
                  <a:srgbClr val="FFFF00"/>
                </a:solidFill>
                <a:cs typeface="Times New Roman" pitchFamily="18" charset="0"/>
              </a:rPr>
              <a:t>GÜBRELEME</a:t>
            </a:r>
            <a:endParaRPr lang="tr-TR" sz="2400" dirty="0">
              <a:solidFill>
                <a:srgbClr val="FFFF00"/>
              </a:solidFill>
            </a:endParaRPr>
          </a:p>
        </p:txBody>
      </p:sp>
    </p:spTree>
  </p:cSld>
  <p:clrMapOvr>
    <a:masterClrMapping/>
  </p:clrMapOvr>
  <p:transition spd="med">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Dikdörtgen"/>
          <p:cNvSpPr>
            <a:spLocks noChangeArrowheads="1"/>
          </p:cNvSpPr>
          <p:nvPr/>
        </p:nvSpPr>
        <p:spPr bwMode="auto">
          <a:xfrm>
            <a:off x="500063" y="857250"/>
            <a:ext cx="8001000" cy="3693319"/>
          </a:xfrm>
          <a:prstGeom prst="rect">
            <a:avLst/>
          </a:prstGeom>
          <a:noFill/>
          <a:ln w="9525">
            <a:noFill/>
            <a:miter lim="800000"/>
            <a:headEnd/>
            <a:tailEnd/>
          </a:ln>
        </p:spPr>
        <p:txBody>
          <a:bodyPr>
            <a:spAutoFit/>
          </a:bodyPr>
          <a:lstStyle/>
          <a:p>
            <a:pPr indent="449263" algn="just" eaLnBrk="0" hangingPunct="0"/>
            <a:r>
              <a:rPr lang="tr-TR" dirty="0" smtClean="0">
                <a:cs typeface="Times New Roman" pitchFamily="18" charset="0"/>
              </a:rPr>
              <a:t>Toprak analizleri </a:t>
            </a:r>
            <a:r>
              <a:rPr lang="tr-TR" dirty="0">
                <a:cs typeface="Times New Roman" pitchFamily="18" charset="0"/>
              </a:rPr>
              <a:t>ile </a:t>
            </a:r>
            <a:r>
              <a:rPr lang="tr-TR" dirty="0" smtClean="0">
                <a:cs typeface="Times New Roman" pitchFamily="18" charset="0"/>
              </a:rPr>
              <a:t>belirlenir. </a:t>
            </a:r>
            <a:r>
              <a:rPr lang="tr-TR" b="1" dirty="0" smtClean="0">
                <a:solidFill>
                  <a:srgbClr val="FFC000"/>
                </a:solidFill>
                <a:cs typeface="Times New Roman" pitchFamily="18" charset="0"/>
              </a:rPr>
              <a:t>Çoğu kez </a:t>
            </a:r>
            <a:r>
              <a:rPr lang="tr-TR" b="1" dirty="0">
                <a:solidFill>
                  <a:srgbClr val="FFC000"/>
                </a:solidFill>
                <a:cs typeface="Times New Roman" pitchFamily="18" charset="0"/>
              </a:rPr>
              <a:t>dekara 5-10-10 veya 3-10-10 kg N, P, K gübresi normal kabul edilir. </a:t>
            </a:r>
          </a:p>
          <a:p>
            <a:pPr indent="449263" algn="just" eaLnBrk="0" hangingPunct="0"/>
            <a:endParaRPr lang="tr-TR" dirty="0">
              <a:cs typeface="Times New Roman" pitchFamily="18" charset="0"/>
            </a:endParaRPr>
          </a:p>
          <a:p>
            <a:pPr indent="449263" algn="just" eaLnBrk="0" hangingPunct="0"/>
            <a:r>
              <a:rPr lang="tr-TR" dirty="0" smtClean="0">
                <a:solidFill>
                  <a:srgbClr val="FFC000"/>
                </a:solidFill>
                <a:cs typeface="Times New Roman" pitchFamily="18" charset="0"/>
              </a:rPr>
              <a:t>Fide </a:t>
            </a:r>
            <a:r>
              <a:rPr lang="tr-TR" dirty="0">
                <a:solidFill>
                  <a:srgbClr val="FFC000"/>
                </a:solidFill>
                <a:cs typeface="Times New Roman" pitchFamily="18" charset="0"/>
              </a:rPr>
              <a:t>devresinde P ve K </a:t>
            </a:r>
            <a:r>
              <a:rPr lang="tr-TR" dirty="0" smtClean="0">
                <a:solidFill>
                  <a:srgbClr val="FFC000"/>
                </a:solidFill>
                <a:cs typeface="Times New Roman" pitchFamily="18" charset="0"/>
              </a:rPr>
              <a:t>bitki </a:t>
            </a:r>
            <a:r>
              <a:rPr lang="tr-TR" dirty="0">
                <a:solidFill>
                  <a:srgbClr val="FFC000"/>
                </a:solidFill>
                <a:cs typeface="Times New Roman" pitchFamily="18" charset="0"/>
              </a:rPr>
              <a:t>gelişimi için önemli </a:t>
            </a:r>
            <a:endParaRPr lang="tr-TR" dirty="0" smtClean="0">
              <a:solidFill>
                <a:srgbClr val="FFC000"/>
              </a:solidFill>
              <a:cs typeface="Times New Roman" pitchFamily="18" charset="0"/>
            </a:endParaRPr>
          </a:p>
          <a:p>
            <a:pPr indent="449263" algn="just" eaLnBrk="0" hangingPunct="0"/>
            <a:r>
              <a:rPr lang="tr-TR" dirty="0" smtClean="0">
                <a:cs typeface="Times New Roman" pitchFamily="18" charset="0"/>
              </a:rPr>
              <a:t>Ayrıca </a:t>
            </a:r>
            <a:r>
              <a:rPr lang="tr-TR" dirty="0">
                <a:cs typeface="Times New Roman" pitchFamily="18" charset="0"/>
              </a:rPr>
              <a:t>fosforun güç erimesi ve hareketinin yavaş olması nedeni ile </a:t>
            </a:r>
            <a:r>
              <a:rPr lang="tr-TR" dirty="0" smtClean="0">
                <a:cs typeface="Times New Roman" pitchFamily="18" charset="0"/>
              </a:rPr>
              <a:t>tümü</a:t>
            </a:r>
            <a:r>
              <a:rPr lang="tr-TR" dirty="0">
                <a:cs typeface="Times New Roman" pitchFamily="18" charset="0"/>
              </a:rPr>
              <a:t>, </a:t>
            </a:r>
            <a:r>
              <a:rPr lang="tr-TR" dirty="0" smtClean="0">
                <a:cs typeface="Times New Roman" pitchFamily="18" charset="0"/>
              </a:rPr>
              <a:t>ekimden önce verilmelidir</a:t>
            </a:r>
            <a:r>
              <a:rPr lang="tr-TR" dirty="0">
                <a:cs typeface="Times New Roman" pitchFamily="18" charset="0"/>
              </a:rPr>
              <a:t>. </a:t>
            </a:r>
          </a:p>
          <a:p>
            <a:pPr indent="449263" algn="just" eaLnBrk="0" hangingPunct="0"/>
            <a:endParaRPr lang="tr-TR" dirty="0">
              <a:cs typeface="Times New Roman" pitchFamily="18" charset="0"/>
            </a:endParaRPr>
          </a:p>
          <a:p>
            <a:pPr indent="449263" algn="just" eaLnBrk="0" hangingPunct="0"/>
            <a:r>
              <a:rPr lang="tr-TR" b="1" dirty="0">
                <a:solidFill>
                  <a:srgbClr val="FFC000"/>
                </a:solidFill>
                <a:cs typeface="Times New Roman" pitchFamily="18" charset="0"/>
              </a:rPr>
              <a:t>Gübreler ekim işleminden birkaç gün önce uygulanmalıdır. Aksi halde gübre yabancı ot gelişimini hızlandırır. </a:t>
            </a:r>
            <a:r>
              <a:rPr lang="tr-TR" dirty="0">
                <a:cs typeface="Times New Roman" pitchFamily="18" charset="0"/>
              </a:rPr>
              <a:t>Organik gübreler toprak ıslah edici özelliği yüksek maddelerdir. Azotça ve çoğu mikro besin maddesince zengindir. Toprak hazırlığı sırasında atılan organik gübre sıcak hava ve iyi nem şartlarında çok çabuk çürür. Bu nedenle bol organik madde atılan topraklara N gübresi çok az verilmeli veya hiç atılmamalıdır. </a:t>
            </a:r>
            <a:endParaRPr lang="tr-TR" dirty="0"/>
          </a:p>
        </p:txBody>
      </p:sp>
    </p:spTree>
  </p:cSld>
  <p:clrMapOvr>
    <a:masterClrMapping/>
  </p:clrMapOvr>
  <p:transition spd="med">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285720" y="1285860"/>
            <a:ext cx="8286750" cy="28931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spAutoFit/>
          </a:bodyPr>
          <a:lstStyle/>
          <a:p>
            <a:pPr indent="449263" algn="just" eaLnBrk="0" hangingPunct="0"/>
            <a:r>
              <a:rPr lang="tr-TR" sz="2000" b="1" dirty="0">
                <a:solidFill>
                  <a:srgbClr val="FFFF00"/>
                </a:solidFill>
                <a:latin typeface="Arial" pitchFamily="34" charset="0"/>
                <a:cs typeface="Arial" pitchFamily="34" charset="0"/>
              </a:rPr>
              <a:t>TOPRAK FUMİGASYONU </a:t>
            </a:r>
          </a:p>
          <a:p>
            <a:pPr indent="449263" algn="just" eaLnBrk="0" hangingPunct="0"/>
            <a:endParaRPr lang="tr-TR" dirty="0">
              <a:solidFill>
                <a:srgbClr val="FFFF00"/>
              </a:solidFill>
              <a:latin typeface="Arial" pitchFamily="34" charset="0"/>
              <a:cs typeface="Arial" pitchFamily="34" charset="0"/>
            </a:endParaRPr>
          </a:p>
          <a:p>
            <a:pPr indent="449263" algn="just" eaLnBrk="0" hangingPunct="0"/>
            <a:r>
              <a:rPr lang="tr-TR" b="1" dirty="0">
                <a:solidFill>
                  <a:schemeClr val="tx1"/>
                </a:solidFill>
                <a:latin typeface="Arial" pitchFamily="34" charset="0"/>
                <a:cs typeface="Arial" pitchFamily="34" charset="0"/>
              </a:rPr>
              <a:t>Toprakta bulunan çeşitli hastalık etmenleri, tel kurtlar, nematod vb. canlılar yanında yabancı ot tohumları ve bitkisel organları kontrol amacı ile </a:t>
            </a:r>
            <a:r>
              <a:rPr lang="tr-TR" b="1" dirty="0" err="1">
                <a:solidFill>
                  <a:schemeClr val="tx1"/>
                </a:solidFill>
                <a:latin typeface="Arial" pitchFamily="34" charset="0"/>
                <a:cs typeface="Arial" pitchFamily="34" charset="0"/>
              </a:rPr>
              <a:t>fumigasyon</a:t>
            </a:r>
            <a:r>
              <a:rPr lang="tr-TR" b="1" dirty="0">
                <a:solidFill>
                  <a:schemeClr val="tx1"/>
                </a:solidFill>
                <a:latin typeface="Arial" pitchFamily="34" charset="0"/>
                <a:cs typeface="Arial" pitchFamily="34" charset="0"/>
              </a:rPr>
              <a:t> oldukça yaygın uygulanan bir işlemdir. </a:t>
            </a:r>
            <a:endParaRPr lang="tr-TR" b="1" dirty="0" smtClean="0">
              <a:solidFill>
                <a:schemeClr val="tx1"/>
              </a:solidFill>
              <a:latin typeface="Arial" pitchFamily="34" charset="0"/>
              <a:cs typeface="Arial" pitchFamily="34" charset="0"/>
            </a:endParaRPr>
          </a:p>
          <a:p>
            <a:pPr indent="449263" algn="just" eaLnBrk="0" hangingPunct="0"/>
            <a:endParaRPr lang="tr-TR" b="1" dirty="0" smtClean="0">
              <a:solidFill>
                <a:schemeClr val="tx1"/>
              </a:solidFill>
              <a:latin typeface="Arial" pitchFamily="34" charset="0"/>
              <a:cs typeface="Arial" pitchFamily="34" charset="0"/>
            </a:endParaRPr>
          </a:p>
          <a:p>
            <a:pPr indent="449263" algn="just" eaLnBrk="0" hangingPunct="0"/>
            <a:r>
              <a:rPr lang="tr-TR" b="1" dirty="0" err="1" smtClean="0">
                <a:solidFill>
                  <a:schemeClr val="tx1"/>
                </a:solidFill>
                <a:latin typeface="Arial" pitchFamily="34" charset="0"/>
                <a:cs typeface="Arial" pitchFamily="34" charset="0"/>
              </a:rPr>
              <a:t>Fumigasyon</a:t>
            </a:r>
            <a:r>
              <a:rPr lang="tr-TR" b="1" dirty="0" smtClean="0">
                <a:solidFill>
                  <a:schemeClr val="tx1"/>
                </a:solidFill>
                <a:latin typeface="Arial" pitchFamily="34" charset="0"/>
                <a:cs typeface="Arial" pitchFamily="34" charset="0"/>
              </a:rPr>
              <a:t> </a:t>
            </a:r>
            <a:r>
              <a:rPr lang="tr-TR" b="1" dirty="0">
                <a:solidFill>
                  <a:schemeClr val="tx1"/>
                </a:solidFill>
                <a:latin typeface="Arial" pitchFamily="34" charset="0"/>
                <a:cs typeface="Arial" pitchFamily="34" charset="0"/>
              </a:rPr>
              <a:t>genellikle toprak hazırlığı bitiminden sonra yapılır. </a:t>
            </a:r>
            <a:endParaRPr lang="tr-TR" b="1" dirty="0" smtClean="0">
              <a:solidFill>
                <a:schemeClr val="tx1"/>
              </a:solidFill>
              <a:latin typeface="Arial" pitchFamily="34" charset="0"/>
              <a:cs typeface="Arial" pitchFamily="34" charset="0"/>
            </a:endParaRPr>
          </a:p>
          <a:p>
            <a:pPr indent="449263" algn="just" eaLnBrk="0" hangingPunct="0"/>
            <a:endParaRPr lang="tr-TR" b="1" dirty="0" smtClean="0">
              <a:solidFill>
                <a:schemeClr val="tx1"/>
              </a:solidFill>
              <a:latin typeface="Arial" pitchFamily="34" charset="0"/>
              <a:cs typeface="Arial" pitchFamily="34" charset="0"/>
            </a:endParaRPr>
          </a:p>
          <a:p>
            <a:pPr indent="449263" algn="just" eaLnBrk="0" hangingPunct="0"/>
            <a:r>
              <a:rPr lang="tr-TR" b="1" dirty="0" smtClean="0">
                <a:solidFill>
                  <a:schemeClr val="tx1"/>
                </a:solidFill>
                <a:latin typeface="Arial" pitchFamily="34" charset="0"/>
                <a:cs typeface="Arial" pitchFamily="34" charset="0"/>
              </a:rPr>
              <a:t>Piyasada </a:t>
            </a:r>
            <a:r>
              <a:rPr lang="tr-TR" b="1" dirty="0">
                <a:solidFill>
                  <a:schemeClr val="tx1"/>
                </a:solidFill>
                <a:latin typeface="Arial" pitchFamily="34" charset="0"/>
                <a:cs typeface="Arial" pitchFamily="34" charset="0"/>
              </a:rPr>
              <a:t>etkili maddesi </a:t>
            </a:r>
            <a:r>
              <a:rPr lang="tr-TR" b="1" dirty="0" err="1">
                <a:solidFill>
                  <a:schemeClr val="tx1"/>
                </a:solidFill>
                <a:latin typeface="Arial" pitchFamily="34" charset="0"/>
                <a:cs typeface="Arial" pitchFamily="34" charset="0"/>
              </a:rPr>
              <a:t>Dazomet</a:t>
            </a:r>
            <a:r>
              <a:rPr lang="tr-TR" b="1" dirty="0">
                <a:solidFill>
                  <a:schemeClr val="tx1"/>
                </a:solidFill>
                <a:latin typeface="Arial" pitchFamily="34" charset="0"/>
                <a:cs typeface="Arial" pitchFamily="34" charset="0"/>
              </a:rPr>
              <a:t>, Formaldehit, </a:t>
            </a:r>
            <a:r>
              <a:rPr lang="tr-TR" b="1" dirty="0" err="1">
                <a:solidFill>
                  <a:schemeClr val="tx1"/>
                </a:solidFill>
                <a:latin typeface="Arial" pitchFamily="34" charset="0"/>
                <a:cs typeface="Arial" pitchFamily="34" charset="0"/>
              </a:rPr>
              <a:t>Dichloropropene</a:t>
            </a:r>
            <a:r>
              <a:rPr lang="tr-TR" b="1" dirty="0">
                <a:solidFill>
                  <a:schemeClr val="tx1"/>
                </a:solidFill>
                <a:latin typeface="Arial" pitchFamily="34" charset="0"/>
                <a:cs typeface="Arial" pitchFamily="34" charset="0"/>
              </a:rPr>
              <a:t>, </a:t>
            </a:r>
            <a:r>
              <a:rPr lang="tr-TR" b="1" dirty="0" err="1">
                <a:solidFill>
                  <a:schemeClr val="tx1"/>
                </a:solidFill>
                <a:latin typeface="Arial" pitchFamily="34" charset="0"/>
                <a:cs typeface="Arial" pitchFamily="34" charset="0"/>
              </a:rPr>
              <a:t>Fenamiphos</a:t>
            </a:r>
            <a:r>
              <a:rPr lang="tr-TR" b="1" dirty="0">
                <a:solidFill>
                  <a:schemeClr val="tx1"/>
                </a:solidFill>
                <a:latin typeface="Arial" pitchFamily="34" charset="0"/>
                <a:cs typeface="Arial" pitchFamily="34" charset="0"/>
              </a:rPr>
              <a:t>, Metil </a:t>
            </a:r>
            <a:r>
              <a:rPr lang="tr-TR" b="1" dirty="0" err="1">
                <a:solidFill>
                  <a:schemeClr val="tx1"/>
                </a:solidFill>
                <a:latin typeface="Arial" pitchFamily="34" charset="0"/>
                <a:cs typeface="Arial" pitchFamily="34" charset="0"/>
              </a:rPr>
              <a:t>Bromid</a:t>
            </a:r>
            <a:r>
              <a:rPr lang="tr-TR" b="1" dirty="0">
                <a:solidFill>
                  <a:schemeClr val="tx1"/>
                </a:solidFill>
                <a:latin typeface="Arial" pitchFamily="34" charset="0"/>
                <a:cs typeface="Arial" pitchFamily="34" charset="0"/>
              </a:rPr>
              <a:t> olan çok değişik </a:t>
            </a:r>
            <a:r>
              <a:rPr lang="tr-TR" b="1" dirty="0" err="1">
                <a:solidFill>
                  <a:schemeClr val="tx1"/>
                </a:solidFill>
                <a:latin typeface="Arial" pitchFamily="34" charset="0"/>
                <a:cs typeface="Arial" pitchFamily="34" charset="0"/>
              </a:rPr>
              <a:t>fumigantlar</a:t>
            </a:r>
            <a:r>
              <a:rPr lang="tr-TR" b="1" dirty="0">
                <a:solidFill>
                  <a:schemeClr val="tx1"/>
                </a:solidFill>
                <a:latin typeface="Arial" pitchFamily="34" charset="0"/>
                <a:cs typeface="Arial" pitchFamily="34" charset="0"/>
              </a:rPr>
              <a:t> bulunur. </a:t>
            </a:r>
            <a:endParaRPr lang="tr-TR" dirty="0">
              <a:solidFill>
                <a:schemeClr val="tx1"/>
              </a:solidFill>
              <a:latin typeface="Arial" pitchFamily="34" charset="0"/>
              <a:cs typeface="Arial" pitchFamily="34" charset="0"/>
            </a:endParaRPr>
          </a:p>
        </p:txBody>
      </p:sp>
    </p:spTree>
  </p:cSld>
  <p:clrMapOvr>
    <a:masterClrMapping/>
  </p:clrMapOvr>
  <p:transition spd="med">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428596" y="2000240"/>
            <a:ext cx="8358246"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49263" algn="just" eaLnBrk="0" hangingPunct="0"/>
            <a:r>
              <a:rPr lang="tr-TR" b="1" u="sng" dirty="0" smtClean="0">
                <a:latin typeface="Arial" pitchFamily="34" charset="0"/>
                <a:cs typeface="Arial" pitchFamily="34" charset="0"/>
              </a:rPr>
              <a:t>Metil </a:t>
            </a:r>
            <a:r>
              <a:rPr lang="tr-TR" b="1" u="sng" dirty="0" err="1" smtClean="0">
                <a:latin typeface="Arial" pitchFamily="34" charset="0"/>
                <a:cs typeface="Arial" pitchFamily="34" charset="0"/>
              </a:rPr>
              <a:t>Bromid</a:t>
            </a:r>
            <a:r>
              <a:rPr lang="tr-TR" b="1" u="sng" dirty="0" smtClean="0">
                <a:latin typeface="Arial" pitchFamily="34" charset="0"/>
                <a:cs typeface="Arial" pitchFamily="34" charset="0"/>
              </a:rPr>
              <a:t> </a:t>
            </a:r>
            <a:r>
              <a:rPr lang="tr-TR" b="1" dirty="0" smtClean="0">
                <a:latin typeface="Arial" pitchFamily="34" charset="0"/>
                <a:cs typeface="Arial" pitchFamily="34" charset="0"/>
              </a:rPr>
              <a:t>hastalık ve zararlılara ek olarak toprakta bulunan ot tohumları ve bitki parçalarını da öldürmesi nedeniyle çok yaygın kullanılır.</a:t>
            </a:r>
          </a:p>
          <a:p>
            <a:pPr indent="449263" algn="just" eaLnBrk="0" hangingPunct="0"/>
            <a:r>
              <a:rPr lang="tr-TR" b="1" dirty="0" smtClean="0">
                <a:latin typeface="Arial" pitchFamily="34" charset="0"/>
                <a:cs typeface="Arial" pitchFamily="34" charset="0"/>
              </a:rPr>
              <a:t> </a:t>
            </a:r>
          </a:p>
          <a:p>
            <a:pPr indent="449263" algn="just" eaLnBrk="0" hangingPunct="0"/>
            <a:r>
              <a:rPr lang="tr-TR" b="1" dirty="0" smtClean="0">
                <a:latin typeface="Arial" pitchFamily="34" charset="0"/>
                <a:cs typeface="Arial" pitchFamily="34" charset="0"/>
              </a:rPr>
              <a:t>+4 </a:t>
            </a:r>
            <a:r>
              <a:rPr lang="tr-TR" b="1" baseline="30000" dirty="0" err="1" smtClean="0">
                <a:latin typeface="Arial" pitchFamily="34" charset="0"/>
                <a:cs typeface="Arial" pitchFamily="34" charset="0"/>
              </a:rPr>
              <a:t>o</a:t>
            </a:r>
            <a:r>
              <a:rPr lang="tr-TR" b="1" dirty="0" err="1" smtClean="0">
                <a:latin typeface="Arial" pitchFamily="34" charset="0"/>
                <a:cs typeface="Arial" pitchFamily="34" charset="0"/>
              </a:rPr>
              <a:t>C</a:t>
            </a:r>
            <a:r>
              <a:rPr lang="tr-TR" b="1" dirty="0" smtClean="0">
                <a:latin typeface="Arial" pitchFamily="34" charset="0"/>
                <a:cs typeface="Arial" pitchFamily="34" charset="0"/>
              </a:rPr>
              <a:t> buharlaşan zehirli bir gazdır. </a:t>
            </a:r>
          </a:p>
          <a:p>
            <a:pPr indent="449263" algn="just" eaLnBrk="0" hangingPunct="0"/>
            <a:r>
              <a:rPr lang="tr-TR" b="1" dirty="0" smtClean="0">
                <a:latin typeface="Arial" pitchFamily="34" charset="0"/>
                <a:cs typeface="Arial" pitchFamily="34" charset="0"/>
              </a:rPr>
              <a:t>Cam ampul veya teneke kutularda satılır. </a:t>
            </a:r>
          </a:p>
          <a:p>
            <a:pPr indent="449263" algn="just" eaLnBrk="0" hangingPunct="0"/>
            <a:r>
              <a:rPr lang="tr-TR" b="1" dirty="0" smtClean="0">
                <a:latin typeface="Arial" pitchFamily="34" charset="0"/>
                <a:cs typeface="Arial" pitchFamily="34" charset="0"/>
              </a:rPr>
              <a:t>Toprak sıcaklığının 20 </a:t>
            </a:r>
            <a:r>
              <a:rPr lang="tr-TR" b="1" baseline="30000" dirty="0" err="1" smtClean="0">
                <a:latin typeface="Arial" pitchFamily="34" charset="0"/>
                <a:cs typeface="Arial" pitchFamily="34" charset="0"/>
              </a:rPr>
              <a:t>o</a:t>
            </a:r>
            <a:r>
              <a:rPr lang="tr-TR" b="1" dirty="0" err="1" smtClean="0">
                <a:latin typeface="Arial" pitchFamily="34" charset="0"/>
                <a:cs typeface="Arial" pitchFamily="34" charset="0"/>
              </a:rPr>
              <a:t>C</a:t>
            </a:r>
            <a:r>
              <a:rPr lang="tr-TR" b="1" dirty="0" smtClean="0">
                <a:latin typeface="Arial" pitchFamily="34" charset="0"/>
                <a:cs typeface="Arial" pitchFamily="34" charset="0"/>
              </a:rPr>
              <a:t> olduğu devrelerde etkinliği çok fazladır. </a:t>
            </a:r>
          </a:p>
        </p:txBody>
      </p:sp>
    </p:spTree>
  </p:cSld>
  <p:clrMapOvr>
    <a:masterClrMapping/>
  </p:clrMapOvr>
  <p:transition spd="med">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785786" y="1500174"/>
            <a:ext cx="7929618" cy="286232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449263" algn="just" eaLnBrk="0" hangingPunct="0"/>
            <a:r>
              <a:rPr lang="tr-TR" dirty="0" err="1" smtClean="0">
                <a:solidFill>
                  <a:schemeClr val="bg1"/>
                </a:solidFill>
                <a:latin typeface="Arial" pitchFamily="34" charset="0"/>
                <a:cs typeface="Arial" pitchFamily="34" charset="0"/>
              </a:rPr>
              <a:t>Fumigasyon</a:t>
            </a:r>
            <a:r>
              <a:rPr lang="tr-TR" dirty="0" smtClean="0">
                <a:solidFill>
                  <a:schemeClr val="bg1"/>
                </a:solidFill>
                <a:latin typeface="Arial" pitchFamily="34" charset="0"/>
                <a:cs typeface="Arial" pitchFamily="34" charset="0"/>
              </a:rPr>
              <a:t> özel bir itina ile yapılmalıdır. </a:t>
            </a:r>
          </a:p>
          <a:p>
            <a:pPr indent="449263" algn="just" eaLnBrk="0" hangingPunct="0"/>
            <a:r>
              <a:rPr lang="tr-TR" b="1" dirty="0" err="1" smtClean="0">
                <a:solidFill>
                  <a:schemeClr val="bg1"/>
                </a:solidFill>
                <a:latin typeface="Arial" pitchFamily="34" charset="0"/>
                <a:cs typeface="Arial" pitchFamily="34" charset="0"/>
              </a:rPr>
              <a:t>Fumige</a:t>
            </a:r>
            <a:r>
              <a:rPr lang="tr-TR" b="1" dirty="0" smtClean="0">
                <a:solidFill>
                  <a:schemeClr val="bg1"/>
                </a:solidFill>
                <a:latin typeface="Arial" pitchFamily="34" charset="0"/>
                <a:cs typeface="Arial" pitchFamily="34" charset="0"/>
              </a:rPr>
              <a:t> edilecek alan tek parça naylon örtü ile kaplanır. </a:t>
            </a:r>
          </a:p>
          <a:p>
            <a:pPr indent="449263" algn="just" eaLnBrk="0" hangingPunct="0"/>
            <a:r>
              <a:rPr lang="tr-TR" b="1" dirty="0" smtClean="0">
                <a:solidFill>
                  <a:schemeClr val="bg1"/>
                </a:solidFill>
                <a:latin typeface="Arial" pitchFamily="34" charset="0"/>
                <a:cs typeface="Arial" pitchFamily="34" charset="0"/>
              </a:rPr>
              <a:t>Örtü etrafı toprak ve taş parçaları ile kapatılarak gaz çıkışı engellenir, altına kasa vb. bir madde konularak gazın tüm örtü altına yayılması kolaylaştırılır. </a:t>
            </a:r>
          </a:p>
          <a:p>
            <a:pPr indent="449263" algn="just" eaLnBrk="0" hangingPunct="0"/>
            <a:r>
              <a:rPr lang="tr-TR" b="1" dirty="0" smtClean="0">
                <a:solidFill>
                  <a:schemeClr val="bg1"/>
                </a:solidFill>
                <a:latin typeface="Arial" pitchFamily="34" charset="0"/>
                <a:cs typeface="Arial" pitchFamily="34" charset="0"/>
              </a:rPr>
              <a:t>Naylon altında </a:t>
            </a:r>
            <a:r>
              <a:rPr lang="tr-TR" b="1" dirty="0" err="1" smtClean="0">
                <a:solidFill>
                  <a:schemeClr val="bg1"/>
                </a:solidFill>
                <a:latin typeface="Arial" pitchFamily="34" charset="0"/>
                <a:cs typeface="Arial" pitchFamily="34" charset="0"/>
              </a:rPr>
              <a:t>fumigant</a:t>
            </a:r>
            <a:r>
              <a:rPr lang="tr-TR" b="1" dirty="0" smtClean="0">
                <a:solidFill>
                  <a:schemeClr val="bg1"/>
                </a:solidFill>
                <a:latin typeface="Arial" pitchFamily="34" charset="0"/>
                <a:cs typeface="Arial" pitchFamily="34" charset="0"/>
              </a:rPr>
              <a:t> kabı açılarak gaz çıkışı sağlanır. </a:t>
            </a:r>
          </a:p>
          <a:p>
            <a:pPr indent="449263" algn="just" eaLnBrk="0" hangingPunct="0"/>
            <a:r>
              <a:rPr lang="tr-TR" b="1" dirty="0" err="1" smtClean="0">
                <a:solidFill>
                  <a:schemeClr val="bg1"/>
                </a:solidFill>
                <a:latin typeface="Arial" pitchFamily="34" charset="0"/>
                <a:cs typeface="Arial" pitchFamily="34" charset="0"/>
              </a:rPr>
              <a:t>Fumigasyon</a:t>
            </a:r>
            <a:r>
              <a:rPr lang="tr-TR" b="1" dirty="0" smtClean="0">
                <a:solidFill>
                  <a:schemeClr val="bg1"/>
                </a:solidFill>
                <a:latin typeface="Arial" pitchFamily="34" charset="0"/>
                <a:cs typeface="Arial" pitchFamily="34" charset="0"/>
              </a:rPr>
              <a:t> süresi 1-2 gündür. </a:t>
            </a:r>
          </a:p>
          <a:p>
            <a:pPr indent="449263" algn="just" eaLnBrk="0" hangingPunct="0"/>
            <a:r>
              <a:rPr lang="tr-TR" b="1" dirty="0" smtClean="0">
                <a:solidFill>
                  <a:schemeClr val="bg1"/>
                </a:solidFill>
                <a:latin typeface="Arial" pitchFamily="34" charset="0"/>
                <a:cs typeface="Arial" pitchFamily="34" charset="0"/>
              </a:rPr>
              <a:t>Daha sonra örtü açılarak 2-3 gün süre ile havalandırılır. </a:t>
            </a:r>
          </a:p>
          <a:p>
            <a:pPr indent="449263" algn="just" eaLnBrk="0" hangingPunct="0"/>
            <a:r>
              <a:rPr lang="tr-TR" b="1" dirty="0" err="1" smtClean="0">
                <a:solidFill>
                  <a:schemeClr val="bg1"/>
                </a:solidFill>
                <a:latin typeface="Arial" pitchFamily="34" charset="0"/>
                <a:cs typeface="Arial" pitchFamily="34" charset="0"/>
              </a:rPr>
              <a:t>Fumigasyondan</a:t>
            </a:r>
            <a:r>
              <a:rPr lang="tr-TR" b="1" dirty="0" smtClean="0">
                <a:solidFill>
                  <a:schemeClr val="bg1"/>
                </a:solidFill>
                <a:latin typeface="Arial" pitchFamily="34" charset="0"/>
                <a:cs typeface="Arial" pitchFamily="34" charset="0"/>
              </a:rPr>
              <a:t> önce toprağın kabaca işlenmesi ve toprağın nemli olması etkinliği artırır. </a:t>
            </a:r>
            <a:endParaRPr lang="tr-TR" b="1" dirty="0">
              <a:solidFill>
                <a:schemeClr val="bg1"/>
              </a:solidFill>
              <a:latin typeface="Arial" pitchFamily="34" charset="0"/>
              <a:cs typeface="Arial" pitchFamily="34" charset="0"/>
            </a:endParaRPr>
          </a:p>
        </p:txBody>
      </p:sp>
    </p:spTree>
  </p:cSld>
  <p:clrMapOvr>
    <a:masterClrMapping/>
  </p:clrMapOvr>
  <p:transition spd="med">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zumsu.com/resimler/damla_fumigasyon_resimler/fumigasyon.jpg"/>
          <p:cNvPicPr>
            <a:picLocks noChangeAspect="1" noChangeArrowheads="1"/>
          </p:cNvPicPr>
          <p:nvPr/>
        </p:nvPicPr>
        <p:blipFill>
          <a:blip r:embed="rId2" cstate="print"/>
          <a:srcRect/>
          <a:stretch>
            <a:fillRect/>
          </a:stretch>
        </p:blipFill>
        <p:spPr bwMode="auto">
          <a:xfrm>
            <a:off x="0" y="0"/>
            <a:ext cx="9144000" cy="6860680"/>
          </a:xfrm>
          <a:prstGeom prst="rect">
            <a:avLst/>
          </a:prstGeom>
          <a:noFill/>
        </p:spPr>
      </p:pic>
      <p:sp>
        <p:nvSpPr>
          <p:cNvPr id="3" name="2 Dikdörtgen"/>
          <p:cNvSpPr/>
          <p:nvPr/>
        </p:nvSpPr>
        <p:spPr>
          <a:xfrm>
            <a:off x="500034" y="6286520"/>
            <a:ext cx="1287532"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b="1" dirty="0" err="1" smtClean="0">
                <a:solidFill>
                  <a:schemeClr val="bg1"/>
                </a:solidFill>
                <a:latin typeface="Arial" pitchFamily="34" charset="0"/>
                <a:cs typeface="Arial" pitchFamily="34" charset="0"/>
              </a:rPr>
              <a:t>Fumigasyon</a:t>
            </a:r>
            <a:r>
              <a:rPr lang="tr-TR" sz="1400" b="1" dirty="0" smtClean="0">
                <a:solidFill>
                  <a:schemeClr val="bg1"/>
                </a:solidFill>
                <a:latin typeface="Arial" pitchFamily="34" charset="0"/>
                <a:cs typeface="Arial" pitchFamily="34" charset="0"/>
              </a:rPr>
              <a:t> </a:t>
            </a:r>
            <a:endParaRPr lang="tr-TR" sz="1400" dirty="0"/>
          </a:p>
        </p:txBody>
      </p:sp>
    </p:spTree>
  </p:cSld>
  <p:clrMapOvr>
    <a:masterClrMapping/>
  </p:clrMapOvr>
  <p:transition spd="med">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www.sviva.gov.il/Enviroment/Static/Binaries/News/mechanical_soil_fumigation_2.jpg"/>
          <p:cNvPicPr>
            <a:picLocks noChangeAspect="1" noChangeArrowheads="1"/>
          </p:cNvPicPr>
          <p:nvPr/>
        </p:nvPicPr>
        <p:blipFill>
          <a:blip r:embed="rId2" cstate="print"/>
          <a:srcRect/>
          <a:stretch>
            <a:fillRect/>
          </a:stretch>
        </p:blipFill>
        <p:spPr bwMode="auto">
          <a:xfrm>
            <a:off x="1500166" y="1214422"/>
            <a:ext cx="6385124" cy="4786346"/>
          </a:xfrm>
          <a:prstGeom prst="rect">
            <a:avLst/>
          </a:prstGeom>
        </p:spPr>
        <p:style>
          <a:lnRef idx="3">
            <a:schemeClr val="lt1"/>
          </a:lnRef>
          <a:fillRef idx="1">
            <a:schemeClr val="accent1"/>
          </a:fillRef>
          <a:effectRef idx="1">
            <a:schemeClr val="accent1"/>
          </a:effectRef>
          <a:fontRef idx="minor">
            <a:schemeClr val="lt1"/>
          </a:fontRef>
        </p:style>
      </p:pic>
      <p:sp>
        <p:nvSpPr>
          <p:cNvPr id="3" name="2 Dikdörtgen"/>
          <p:cNvSpPr/>
          <p:nvPr/>
        </p:nvSpPr>
        <p:spPr>
          <a:xfrm>
            <a:off x="500034" y="6286520"/>
            <a:ext cx="1287532"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tr-TR" sz="1400" b="1" dirty="0" err="1" smtClean="0">
                <a:solidFill>
                  <a:schemeClr val="bg1"/>
                </a:solidFill>
                <a:latin typeface="Arial" pitchFamily="34" charset="0"/>
                <a:cs typeface="Arial" pitchFamily="34" charset="0"/>
              </a:rPr>
              <a:t>Fumigasyon</a:t>
            </a:r>
            <a:r>
              <a:rPr lang="tr-TR" sz="1400" b="1" dirty="0" smtClean="0">
                <a:solidFill>
                  <a:schemeClr val="bg1"/>
                </a:solidFill>
                <a:latin typeface="Arial" pitchFamily="34" charset="0"/>
                <a:cs typeface="Arial" pitchFamily="34" charset="0"/>
              </a:rPr>
              <a:t> </a:t>
            </a:r>
            <a:endParaRPr lang="tr-TR" sz="1400" dirty="0"/>
          </a:p>
        </p:txBody>
      </p:sp>
    </p:spTree>
  </p:cSld>
  <p:clrMapOvr>
    <a:masterClrMapping/>
  </p:clrMapOvr>
  <p:transition spd="med">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Dikdörtgen"/>
          <p:cNvSpPr>
            <a:spLocks noChangeArrowheads="1"/>
          </p:cNvSpPr>
          <p:nvPr/>
        </p:nvSpPr>
        <p:spPr bwMode="auto">
          <a:xfrm>
            <a:off x="714348" y="1000108"/>
            <a:ext cx="7858154" cy="403187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indent="449263" algn="just" eaLnBrk="0" hangingPunct="0"/>
            <a:r>
              <a:rPr lang="tr-TR" sz="1600" dirty="0">
                <a:solidFill>
                  <a:schemeClr val="bg1"/>
                </a:solidFill>
                <a:latin typeface="Arial" pitchFamily="34" charset="0"/>
                <a:cs typeface="Arial" pitchFamily="34" charset="0"/>
              </a:rPr>
              <a:t>Toprak </a:t>
            </a:r>
            <a:r>
              <a:rPr lang="tr-TR" sz="1600" dirty="0" err="1">
                <a:solidFill>
                  <a:schemeClr val="bg1"/>
                </a:solidFill>
                <a:latin typeface="Arial" pitchFamily="34" charset="0"/>
                <a:cs typeface="Arial" pitchFamily="34" charset="0"/>
              </a:rPr>
              <a:t>fumigantları</a:t>
            </a:r>
            <a:r>
              <a:rPr lang="tr-TR" sz="1600" dirty="0">
                <a:solidFill>
                  <a:schemeClr val="bg1"/>
                </a:solidFill>
                <a:latin typeface="Arial" pitchFamily="34" charset="0"/>
                <a:cs typeface="Arial" pitchFamily="34" charset="0"/>
              </a:rPr>
              <a:t> içerisinde çok kullanılan </a:t>
            </a:r>
            <a:r>
              <a:rPr lang="tr-TR" sz="1600" dirty="0" err="1">
                <a:solidFill>
                  <a:schemeClr val="bg1"/>
                </a:solidFill>
                <a:latin typeface="Arial" pitchFamily="34" charset="0"/>
                <a:cs typeface="Arial" pitchFamily="34" charset="0"/>
              </a:rPr>
              <a:t>Dazomet</a:t>
            </a:r>
            <a:r>
              <a:rPr lang="tr-TR" sz="1600" dirty="0">
                <a:solidFill>
                  <a:schemeClr val="bg1"/>
                </a:solidFill>
                <a:latin typeface="Arial" pitchFamily="34" charset="0"/>
                <a:cs typeface="Arial" pitchFamily="34" charset="0"/>
              </a:rPr>
              <a:t>, </a:t>
            </a:r>
            <a:r>
              <a:rPr lang="tr-TR" sz="1600" dirty="0" err="1">
                <a:solidFill>
                  <a:schemeClr val="bg1"/>
                </a:solidFill>
                <a:latin typeface="Arial" pitchFamily="34" charset="0"/>
                <a:cs typeface="Arial" pitchFamily="34" charset="0"/>
              </a:rPr>
              <a:t>Dichlorpropene</a:t>
            </a:r>
            <a:r>
              <a:rPr lang="tr-TR" sz="1600" dirty="0">
                <a:solidFill>
                  <a:schemeClr val="bg1"/>
                </a:solidFill>
                <a:latin typeface="Arial" pitchFamily="34" charset="0"/>
                <a:cs typeface="Arial" pitchFamily="34" charset="0"/>
              </a:rPr>
              <a:t> ve </a:t>
            </a:r>
            <a:r>
              <a:rPr lang="tr-TR" sz="1600" dirty="0" err="1">
                <a:solidFill>
                  <a:schemeClr val="bg1"/>
                </a:solidFill>
                <a:latin typeface="Arial" pitchFamily="34" charset="0"/>
                <a:cs typeface="Arial" pitchFamily="34" charset="0"/>
              </a:rPr>
              <a:t>Fenemiphos</a:t>
            </a:r>
            <a:r>
              <a:rPr lang="tr-TR" sz="1600" dirty="0">
                <a:solidFill>
                  <a:schemeClr val="bg1"/>
                </a:solidFill>
                <a:latin typeface="Arial" pitchFamily="34" charset="0"/>
                <a:cs typeface="Arial" pitchFamily="34" charset="0"/>
              </a:rPr>
              <a:t> bileşimli </a:t>
            </a:r>
            <a:r>
              <a:rPr lang="tr-TR" sz="1600" dirty="0" err="1">
                <a:solidFill>
                  <a:schemeClr val="bg1"/>
                </a:solidFill>
                <a:latin typeface="Arial" pitchFamily="34" charset="0"/>
                <a:cs typeface="Arial" pitchFamily="34" charset="0"/>
              </a:rPr>
              <a:t>fumigantlar</a:t>
            </a:r>
            <a:r>
              <a:rPr lang="tr-TR" sz="1600" dirty="0">
                <a:solidFill>
                  <a:schemeClr val="bg1"/>
                </a:solidFill>
                <a:latin typeface="Arial" pitchFamily="34" charset="0"/>
                <a:cs typeface="Arial" pitchFamily="34" charset="0"/>
              </a:rPr>
              <a:t> nematod ve toprakta bulunan hastalık ve zararlı etmenlerine karşı çok etkilidir. </a:t>
            </a:r>
            <a:endParaRPr lang="tr-TR" sz="1600" dirty="0" smtClean="0">
              <a:solidFill>
                <a:schemeClr val="bg1"/>
              </a:solidFill>
              <a:latin typeface="Arial" pitchFamily="34" charset="0"/>
              <a:cs typeface="Arial" pitchFamily="34" charset="0"/>
            </a:endParaRPr>
          </a:p>
          <a:p>
            <a:pPr indent="449263" algn="just" eaLnBrk="0" hangingPunct="0"/>
            <a:endParaRPr lang="tr-TR" sz="1600" dirty="0" smtClean="0">
              <a:solidFill>
                <a:schemeClr val="bg1"/>
              </a:solidFill>
              <a:latin typeface="Arial" pitchFamily="34" charset="0"/>
              <a:cs typeface="Arial" pitchFamily="34" charset="0"/>
            </a:endParaRPr>
          </a:p>
          <a:p>
            <a:pPr indent="449263" algn="just" eaLnBrk="0" hangingPunct="0"/>
            <a:r>
              <a:rPr lang="tr-TR" sz="1600" dirty="0" smtClean="0">
                <a:solidFill>
                  <a:schemeClr val="bg1"/>
                </a:solidFill>
                <a:latin typeface="Arial" pitchFamily="34" charset="0"/>
                <a:cs typeface="Arial" pitchFamily="34" charset="0"/>
              </a:rPr>
              <a:t>Ancak </a:t>
            </a:r>
            <a:r>
              <a:rPr lang="tr-TR" sz="1600" dirty="0">
                <a:solidFill>
                  <a:schemeClr val="bg1"/>
                </a:solidFill>
                <a:latin typeface="Arial" pitchFamily="34" charset="0"/>
                <a:cs typeface="Arial" pitchFamily="34" charset="0"/>
              </a:rPr>
              <a:t>ekimden önce toprağın 10-30 gün arasında değişen sürelerde havalandırılması zorunludur. </a:t>
            </a:r>
          </a:p>
          <a:p>
            <a:pPr indent="449263" algn="just" eaLnBrk="0" hangingPunct="0"/>
            <a:endParaRPr lang="tr-TR" sz="1600" dirty="0">
              <a:solidFill>
                <a:schemeClr val="bg1"/>
              </a:solidFill>
              <a:latin typeface="Arial" pitchFamily="34" charset="0"/>
              <a:cs typeface="Arial" pitchFamily="34" charset="0"/>
            </a:endParaRPr>
          </a:p>
          <a:p>
            <a:pPr indent="449263" algn="just" eaLnBrk="0" hangingPunct="0"/>
            <a:r>
              <a:rPr lang="tr-TR" sz="1600" dirty="0" smtClean="0">
                <a:solidFill>
                  <a:schemeClr val="bg1"/>
                </a:solidFill>
                <a:latin typeface="Arial" pitchFamily="34" charset="0"/>
                <a:cs typeface="Arial" pitchFamily="34" charset="0"/>
              </a:rPr>
              <a:t>Ağaç ve </a:t>
            </a:r>
            <a:r>
              <a:rPr lang="tr-TR" sz="1600" dirty="0">
                <a:solidFill>
                  <a:schemeClr val="bg1"/>
                </a:solidFill>
                <a:latin typeface="Arial" pitchFamily="34" charset="0"/>
                <a:cs typeface="Arial" pitchFamily="34" charset="0"/>
              </a:rPr>
              <a:t>çalıların bulunduğu geniş alanlarda uygulanması zordur. </a:t>
            </a:r>
            <a:endParaRPr lang="tr-TR" sz="1600" dirty="0" smtClean="0">
              <a:solidFill>
                <a:schemeClr val="bg1"/>
              </a:solidFill>
              <a:latin typeface="Arial" pitchFamily="34" charset="0"/>
              <a:cs typeface="Arial" pitchFamily="34" charset="0"/>
            </a:endParaRPr>
          </a:p>
          <a:p>
            <a:pPr indent="449263" algn="just" eaLnBrk="0" hangingPunct="0"/>
            <a:endParaRPr lang="tr-TR" sz="1600" dirty="0" smtClean="0">
              <a:solidFill>
                <a:schemeClr val="bg1"/>
              </a:solidFill>
              <a:latin typeface="Arial" pitchFamily="34" charset="0"/>
              <a:cs typeface="Arial" pitchFamily="34" charset="0"/>
            </a:endParaRPr>
          </a:p>
          <a:p>
            <a:pPr indent="449263" algn="just" eaLnBrk="0" hangingPunct="0"/>
            <a:r>
              <a:rPr lang="tr-TR" sz="1600" dirty="0" smtClean="0">
                <a:solidFill>
                  <a:schemeClr val="bg1"/>
                </a:solidFill>
                <a:latin typeface="Arial" pitchFamily="34" charset="0"/>
                <a:cs typeface="Arial" pitchFamily="34" charset="0"/>
              </a:rPr>
              <a:t>Yeterli </a:t>
            </a:r>
            <a:r>
              <a:rPr lang="tr-TR" sz="1600" dirty="0">
                <a:solidFill>
                  <a:schemeClr val="bg1"/>
                </a:solidFill>
                <a:latin typeface="Arial" pitchFamily="34" charset="0"/>
                <a:cs typeface="Arial" pitchFamily="34" charset="0"/>
              </a:rPr>
              <a:t>büyüklükte tek parça naylon örtü bulunmaması halinde </a:t>
            </a:r>
            <a:r>
              <a:rPr lang="tr-TR" sz="1600" dirty="0" err="1">
                <a:solidFill>
                  <a:schemeClr val="bg1"/>
                </a:solidFill>
                <a:latin typeface="Arial" pitchFamily="34" charset="0"/>
                <a:cs typeface="Arial" pitchFamily="34" charset="0"/>
              </a:rPr>
              <a:t>fumigasyon</a:t>
            </a:r>
            <a:r>
              <a:rPr lang="tr-TR" sz="1600" dirty="0">
                <a:solidFill>
                  <a:schemeClr val="bg1"/>
                </a:solidFill>
                <a:latin typeface="Arial" pitchFamily="34" charset="0"/>
                <a:cs typeface="Arial" pitchFamily="34" charset="0"/>
              </a:rPr>
              <a:t> parça parça yapılır. </a:t>
            </a:r>
          </a:p>
          <a:p>
            <a:pPr indent="449263" algn="just" eaLnBrk="0" hangingPunct="0"/>
            <a:endParaRPr lang="tr-TR" sz="1600" dirty="0">
              <a:solidFill>
                <a:schemeClr val="bg1"/>
              </a:solidFill>
              <a:latin typeface="Arial" pitchFamily="34" charset="0"/>
              <a:cs typeface="Arial" pitchFamily="34" charset="0"/>
            </a:endParaRPr>
          </a:p>
          <a:p>
            <a:pPr indent="449263" algn="just" eaLnBrk="0" hangingPunct="0"/>
            <a:r>
              <a:rPr lang="tr-TR" sz="1600" b="1" dirty="0" smtClean="0">
                <a:solidFill>
                  <a:schemeClr val="bg1"/>
                </a:solidFill>
                <a:latin typeface="Arial" pitchFamily="34" charset="0"/>
                <a:cs typeface="Arial" pitchFamily="34" charset="0"/>
              </a:rPr>
              <a:t>Özel </a:t>
            </a:r>
            <a:r>
              <a:rPr lang="tr-TR" sz="1600" b="1" dirty="0">
                <a:solidFill>
                  <a:schemeClr val="bg1"/>
                </a:solidFill>
                <a:latin typeface="Arial" pitchFamily="34" charset="0"/>
                <a:cs typeface="Arial" pitchFamily="34" charset="0"/>
              </a:rPr>
              <a:t>makinalarda elde edilen 100 </a:t>
            </a:r>
            <a:r>
              <a:rPr lang="tr-TR" sz="1600" b="1" baseline="30000" dirty="0" err="1">
                <a:solidFill>
                  <a:schemeClr val="bg1"/>
                </a:solidFill>
                <a:latin typeface="Arial" pitchFamily="34" charset="0"/>
                <a:cs typeface="Arial" pitchFamily="34" charset="0"/>
              </a:rPr>
              <a:t>o</a:t>
            </a:r>
            <a:r>
              <a:rPr lang="tr-TR" sz="1600" b="1" dirty="0" err="1">
                <a:solidFill>
                  <a:schemeClr val="bg1"/>
                </a:solidFill>
                <a:latin typeface="Arial" pitchFamily="34" charset="0"/>
                <a:cs typeface="Arial" pitchFamily="34" charset="0"/>
              </a:rPr>
              <a:t>C</a:t>
            </a:r>
            <a:r>
              <a:rPr lang="tr-TR" sz="1600" b="1" dirty="0">
                <a:solidFill>
                  <a:schemeClr val="bg1"/>
                </a:solidFill>
                <a:latin typeface="Arial" pitchFamily="34" charset="0"/>
                <a:cs typeface="Arial" pitchFamily="34" charset="0"/>
              </a:rPr>
              <a:t> su buharı ile </a:t>
            </a:r>
            <a:r>
              <a:rPr lang="tr-TR" sz="1600" b="1" dirty="0" smtClean="0">
                <a:solidFill>
                  <a:schemeClr val="bg1"/>
                </a:solidFill>
                <a:latin typeface="Arial" pitchFamily="34" charset="0"/>
                <a:cs typeface="Arial" pitchFamily="34" charset="0"/>
              </a:rPr>
              <a:t>de toprak </a:t>
            </a:r>
            <a:r>
              <a:rPr lang="tr-TR" sz="1600" b="1" dirty="0">
                <a:solidFill>
                  <a:schemeClr val="bg1"/>
                </a:solidFill>
                <a:latin typeface="Arial" pitchFamily="34" charset="0"/>
                <a:cs typeface="Arial" pitchFamily="34" charset="0"/>
              </a:rPr>
              <a:t>sterilizasyonu yapılmaktadır. Bu yöntemde yaklaşık 30 dakika gibi kısa sürede sterilizasyon tamamlandığı için toprağın soğumasından hemen sonra ekime başlanması büyük bir avantajdır.</a:t>
            </a:r>
          </a:p>
        </p:txBody>
      </p:sp>
    </p:spTree>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Dikdörtgen"/>
          <p:cNvSpPr>
            <a:spLocks noChangeArrowheads="1"/>
          </p:cNvSpPr>
          <p:nvPr/>
        </p:nvSpPr>
        <p:spPr bwMode="auto">
          <a:xfrm>
            <a:off x="928662" y="1428736"/>
            <a:ext cx="7500990" cy="2862322"/>
          </a:xfrm>
          <a:prstGeom prst="rect">
            <a:avLst/>
          </a:prstGeom>
          <a:noFill/>
          <a:ln w="9525">
            <a:noFill/>
            <a:miter lim="800000"/>
            <a:headEnd/>
            <a:tailEnd/>
          </a:ln>
        </p:spPr>
        <p:txBody>
          <a:bodyPr wrap="square">
            <a:spAutoFit/>
          </a:bodyPr>
          <a:lstStyle/>
          <a:p>
            <a:pPr indent="354013" algn="just"/>
            <a:r>
              <a:rPr lang="tr-TR" dirty="0" smtClean="0"/>
              <a:t>Geniş </a:t>
            </a:r>
            <a:r>
              <a:rPr lang="tr-TR" dirty="0"/>
              <a:t>yapraklı yabancı </a:t>
            </a:r>
            <a:r>
              <a:rPr lang="tr-TR" dirty="0" smtClean="0"/>
              <a:t>otlara karşı 2,4-D </a:t>
            </a:r>
            <a:r>
              <a:rPr lang="tr-TR" dirty="0"/>
              <a:t>Amine veya Ester </a:t>
            </a:r>
            <a:r>
              <a:rPr lang="tr-TR" dirty="0" smtClean="0"/>
              <a:t>bileşimli,</a:t>
            </a:r>
            <a:endParaRPr lang="tr-TR" dirty="0"/>
          </a:p>
          <a:p>
            <a:pPr indent="354013" algn="just"/>
            <a:endParaRPr lang="tr-TR" dirty="0"/>
          </a:p>
          <a:p>
            <a:pPr indent="354013" algn="just"/>
            <a:r>
              <a:rPr lang="tr-TR" dirty="0"/>
              <a:t>Dar yapraklı yabancı </a:t>
            </a:r>
            <a:r>
              <a:rPr lang="tr-TR" dirty="0" smtClean="0"/>
              <a:t>otlara karşı EPTC</a:t>
            </a:r>
            <a:r>
              <a:rPr lang="tr-TR" dirty="0"/>
              <a:t>, </a:t>
            </a:r>
            <a:r>
              <a:rPr lang="tr-TR" dirty="0" err="1"/>
              <a:t>Fluazifob</a:t>
            </a:r>
            <a:r>
              <a:rPr lang="tr-TR" dirty="0"/>
              <a:t> </a:t>
            </a:r>
            <a:r>
              <a:rPr lang="tr-TR" dirty="0" err="1"/>
              <a:t>Butyl</a:t>
            </a:r>
            <a:r>
              <a:rPr lang="tr-TR" dirty="0"/>
              <a:t> vb. bileşimli </a:t>
            </a:r>
            <a:r>
              <a:rPr lang="tr-TR" dirty="0" smtClean="0"/>
              <a:t>  </a:t>
            </a:r>
          </a:p>
          <a:p>
            <a:pPr indent="354013" algn="just"/>
            <a:r>
              <a:rPr lang="tr-TR" dirty="0" smtClean="0"/>
              <a:t>                       					</a:t>
            </a:r>
            <a:r>
              <a:rPr lang="tr-TR" dirty="0" err="1" smtClean="0"/>
              <a:t>herbisitler</a:t>
            </a:r>
            <a:r>
              <a:rPr lang="tr-TR" dirty="0" smtClean="0"/>
              <a:t> </a:t>
            </a:r>
            <a:r>
              <a:rPr lang="tr-TR" dirty="0"/>
              <a:t>etkilidir. </a:t>
            </a:r>
          </a:p>
          <a:p>
            <a:pPr indent="354013" algn="just"/>
            <a:endParaRPr lang="tr-TR" dirty="0"/>
          </a:p>
          <a:p>
            <a:pPr indent="354013" algn="just"/>
            <a:r>
              <a:rPr lang="tr-TR" dirty="0">
                <a:solidFill>
                  <a:srgbClr val="FFFF00"/>
                </a:solidFill>
              </a:rPr>
              <a:t>Ancak çim alanlarda genellikle çok değişik familyalardan yabancı otlar karışık halde bulunurlar. Bu otlarla mücadelede total </a:t>
            </a:r>
            <a:r>
              <a:rPr lang="tr-TR" dirty="0" err="1">
                <a:solidFill>
                  <a:srgbClr val="FFFF00"/>
                </a:solidFill>
              </a:rPr>
              <a:t>herbisit</a:t>
            </a:r>
            <a:r>
              <a:rPr lang="tr-TR" dirty="0">
                <a:solidFill>
                  <a:srgbClr val="FFFF00"/>
                </a:solidFill>
              </a:rPr>
              <a:t> olarak adlandırılan, tüm yabancı otları öldürücü </a:t>
            </a:r>
            <a:r>
              <a:rPr lang="tr-TR" dirty="0" err="1">
                <a:solidFill>
                  <a:srgbClr val="FFFF00"/>
                </a:solidFill>
              </a:rPr>
              <a:t>herbisitler</a:t>
            </a:r>
            <a:r>
              <a:rPr lang="tr-TR" dirty="0">
                <a:solidFill>
                  <a:srgbClr val="FFFF00"/>
                </a:solidFill>
              </a:rPr>
              <a:t> uygulanır. Yurdumuzda </a:t>
            </a:r>
            <a:r>
              <a:rPr lang="tr-TR" dirty="0" err="1">
                <a:solidFill>
                  <a:srgbClr val="FFFF00"/>
                </a:solidFill>
              </a:rPr>
              <a:t>Paraquat</a:t>
            </a:r>
            <a:r>
              <a:rPr lang="tr-TR" dirty="0">
                <a:solidFill>
                  <a:srgbClr val="FFFF00"/>
                </a:solidFill>
              </a:rPr>
              <a:t>, </a:t>
            </a:r>
            <a:r>
              <a:rPr lang="tr-TR" dirty="0" err="1">
                <a:solidFill>
                  <a:srgbClr val="FFFF00"/>
                </a:solidFill>
              </a:rPr>
              <a:t>Diquat</a:t>
            </a:r>
            <a:r>
              <a:rPr lang="tr-TR" dirty="0">
                <a:solidFill>
                  <a:srgbClr val="FFFF00"/>
                </a:solidFill>
              </a:rPr>
              <a:t> ve </a:t>
            </a:r>
            <a:r>
              <a:rPr lang="tr-TR" dirty="0" err="1">
                <a:solidFill>
                  <a:srgbClr val="FFFF00"/>
                </a:solidFill>
              </a:rPr>
              <a:t>Glyphosate</a:t>
            </a:r>
            <a:r>
              <a:rPr lang="tr-TR" dirty="0">
                <a:solidFill>
                  <a:srgbClr val="FFFF00"/>
                </a:solidFill>
              </a:rPr>
              <a:t> bileşimli total </a:t>
            </a:r>
            <a:r>
              <a:rPr lang="tr-TR" dirty="0" err="1">
                <a:solidFill>
                  <a:srgbClr val="FFFF00"/>
                </a:solidFill>
              </a:rPr>
              <a:t>herbisitler</a:t>
            </a:r>
            <a:r>
              <a:rPr lang="tr-TR" dirty="0">
                <a:solidFill>
                  <a:srgbClr val="FFFF00"/>
                </a:solidFill>
              </a:rPr>
              <a:t> </a:t>
            </a:r>
            <a:r>
              <a:rPr lang="tr-TR" dirty="0" smtClean="0">
                <a:solidFill>
                  <a:srgbClr val="FFFF00"/>
                </a:solidFill>
              </a:rPr>
              <a:t>yaygındır.</a:t>
            </a:r>
            <a:endParaRPr lang="tr-TR" dirty="0">
              <a:solidFill>
                <a:srgbClr val="FFFF00"/>
              </a:solidFill>
            </a:endParaRPr>
          </a:p>
        </p:txBody>
      </p:sp>
    </p:spTree>
  </p:cSld>
  <p:clrMapOvr>
    <a:masterClrMapping/>
  </p:clrMapOvr>
  <p:transition spd="med">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www.agintheclassroom.org/060605/images/grass%20seed.jpg"/>
          <p:cNvPicPr>
            <a:picLocks noChangeAspect="1" noChangeArrowheads="1"/>
          </p:cNvPicPr>
          <p:nvPr/>
        </p:nvPicPr>
        <p:blipFill>
          <a:blip r:embed="rId2"/>
          <a:srcRect/>
          <a:stretch>
            <a:fillRect/>
          </a:stretch>
        </p:blipFill>
        <p:spPr bwMode="auto">
          <a:xfrm>
            <a:off x="5000625" y="214313"/>
            <a:ext cx="3911600" cy="5214937"/>
          </a:xfrm>
          <a:prstGeom prst="rect">
            <a:avLst/>
          </a:prstGeom>
          <a:noFill/>
          <a:ln w="9525">
            <a:noFill/>
            <a:miter lim="800000"/>
            <a:headEnd/>
            <a:tailEnd/>
          </a:ln>
        </p:spPr>
      </p:pic>
      <p:sp>
        <p:nvSpPr>
          <p:cNvPr id="31746" name="Rectangle 1"/>
          <p:cNvSpPr>
            <a:spLocks noChangeArrowheads="1"/>
          </p:cNvSpPr>
          <p:nvPr/>
        </p:nvSpPr>
        <p:spPr bwMode="auto">
          <a:xfrm>
            <a:off x="357158" y="642918"/>
            <a:ext cx="4714879" cy="2123658"/>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wrap="square" anchor="ctr">
            <a:spAutoFit/>
          </a:bodyPr>
          <a:lstStyle/>
          <a:p>
            <a:pPr indent="449263" algn="just" eaLnBrk="0" hangingPunct="0"/>
            <a:r>
              <a:rPr lang="tr-TR" sz="2400" b="1" dirty="0">
                <a:solidFill>
                  <a:schemeClr val="bg1"/>
                </a:solidFill>
                <a:latin typeface="Arial" pitchFamily="34" charset="0"/>
                <a:cs typeface="Arial" pitchFamily="34" charset="0"/>
              </a:rPr>
              <a:t>TOHUM</a:t>
            </a:r>
          </a:p>
          <a:p>
            <a:pPr indent="449263" algn="just" eaLnBrk="0" hangingPunct="0"/>
            <a:endParaRPr lang="tr-TR" dirty="0">
              <a:solidFill>
                <a:schemeClr val="bg1"/>
              </a:solidFill>
              <a:latin typeface="Arial" pitchFamily="34" charset="0"/>
              <a:cs typeface="Arial" pitchFamily="34" charset="0"/>
            </a:endParaRPr>
          </a:p>
          <a:p>
            <a:pPr indent="449263" algn="just" eaLnBrk="0" hangingPunct="0"/>
            <a:r>
              <a:rPr lang="tr-TR" dirty="0">
                <a:solidFill>
                  <a:schemeClr val="bg1"/>
                </a:solidFill>
                <a:latin typeface="Arial" pitchFamily="34" charset="0"/>
                <a:cs typeface="Arial" pitchFamily="34" charset="0"/>
              </a:rPr>
              <a:t>Çim </a:t>
            </a:r>
            <a:r>
              <a:rPr lang="tr-TR" dirty="0" smtClean="0">
                <a:solidFill>
                  <a:schemeClr val="bg1"/>
                </a:solidFill>
                <a:latin typeface="Arial" pitchFamily="34" charset="0"/>
                <a:cs typeface="Arial" pitchFamily="34" charset="0"/>
              </a:rPr>
              <a:t>tohumları </a:t>
            </a:r>
            <a:r>
              <a:rPr lang="tr-TR" dirty="0">
                <a:solidFill>
                  <a:schemeClr val="bg1"/>
                </a:solidFill>
                <a:latin typeface="Arial" pitchFamily="34" charset="0"/>
                <a:cs typeface="Arial" pitchFamily="34" charset="0"/>
              </a:rPr>
              <a:t>büyüklük ve şekil yönünden büyük farklılıklar gösterirler. Çoğu çim bitkisinin tohumu küçüktür. Özellikle </a:t>
            </a:r>
            <a:r>
              <a:rPr lang="tr-TR" i="1" dirty="0">
                <a:solidFill>
                  <a:schemeClr val="bg1"/>
                </a:solidFill>
                <a:latin typeface="Arial" pitchFamily="34" charset="0"/>
                <a:cs typeface="Arial" pitchFamily="34" charset="0"/>
              </a:rPr>
              <a:t>Agrostis</a:t>
            </a:r>
            <a:r>
              <a:rPr lang="tr-TR" dirty="0">
                <a:solidFill>
                  <a:schemeClr val="bg1"/>
                </a:solidFill>
                <a:latin typeface="Arial" pitchFamily="34" charset="0"/>
                <a:cs typeface="Arial" pitchFamily="34" charset="0"/>
              </a:rPr>
              <a:t> türleri, tohumlarının küçüklüğü ile tanınır. </a:t>
            </a:r>
            <a:endParaRPr lang="tr-TR" dirty="0" smtClean="0">
              <a:solidFill>
                <a:schemeClr val="bg1"/>
              </a:solidFill>
              <a:latin typeface="Arial" pitchFamily="34" charset="0"/>
              <a:cs typeface="Arial" pitchFamily="34" charset="0"/>
            </a:endParaRPr>
          </a:p>
        </p:txBody>
      </p:sp>
      <p:pic>
        <p:nvPicPr>
          <p:cNvPr id="6" name="3 Resim" descr="phalaris arundinacea-reedcanaryseeda.jpg"/>
          <p:cNvPicPr>
            <a:picLocks noChangeAspect="1"/>
          </p:cNvPicPr>
          <p:nvPr/>
        </p:nvPicPr>
        <p:blipFill>
          <a:blip r:embed="rId3"/>
          <a:srcRect/>
          <a:stretch>
            <a:fillRect/>
          </a:stretch>
        </p:blipFill>
        <p:spPr bwMode="auto">
          <a:xfrm>
            <a:off x="5214942" y="4357694"/>
            <a:ext cx="3571875" cy="2381250"/>
          </a:xfrm>
          <a:prstGeom prst="rect">
            <a:avLst/>
          </a:prstGeom>
          <a:noFill/>
          <a:ln w="9525">
            <a:noFill/>
            <a:miter lim="800000"/>
            <a:headEnd/>
            <a:tailEnd/>
          </a:ln>
        </p:spPr>
      </p:pic>
      <p:pic>
        <p:nvPicPr>
          <p:cNvPr id="8" name="4 Resim" descr="tallfescue%20seeda.jpg"/>
          <p:cNvPicPr>
            <a:picLocks noChangeAspect="1"/>
          </p:cNvPicPr>
          <p:nvPr/>
        </p:nvPicPr>
        <p:blipFill>
          <a:blip r:embed="rId4"/>
          <a:srcRect/>
          <a:stretch>
            <a:fillRect/>
          </a:stretch>
        </p:blipFill>
        <p:spPr bwMode="auto">
          <a:xfrm>
            <a:off x="714348" y="4357694"/>
            <a:ext cx="3571875" cy="2381250"/>
          </a:xfrm>
          <a:prstGeom prst="rect">
            <a:avLst/>
          </a:prstGeom>
          <a:noFill/>
          <a:ln w="9525">
            <a:noFill/>
            <a:miter lim="800000"/>
            <a:headEnd/>
            <a:tailEnd/>
          </a:ln>
        </p:spPr>
      </p:pic>
      <p:sp>
        <p:nvSpPr>
          <p:cNvPr id="7" name="1 Dikdörtgen"/>
          <p:cNvSpPr>
            <a:spLocks noChangeArrowheads="1"/>
          </p:cNvSpPr>
          <p:nvPr/>
        </p:nvSpPr>
        <p:spPr bwMode="auto">
          <a:xfrm>
            <a:off x="428596" y="3786190"/>
            <a:ext cx="7786714" cy="646331"/>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wrap="square">
            <a:spAutoFit/>
          </a:bodyPr>
          <a:lstStyle/>
          <a:p>
            <a:pPr indent="449263" algn="just" eaLnBrk="0" hangingPunct="0"/>
            <a:r>
              <a:rPr lang="tr-TR" dirty="0" smtClean="0">
                <a:solidFill>
                  <a:schemeClr val="bg1"/>
                </a:solidFill>
                <a:latin typeface="Arial" pitchFamily="34" charset="0"/>
                <a:cs typeface="Arial" pitchFamily="34" charset="0"/>
              </a:rPr>
              <a:t>Çim ekiminde </a:t>
            </a:r>
            <a:r>
              <a:rPr lang="tr-TR" b="1" dirty="0">
                <a:solidFill>
                  <a:schemeClr val="bg1"/>
                </a:solidFill>
                <a:latin typeface="Arial" pitchFamily="34" charset="0"/>
                <a:cs typeface="Arial" pitchFamily="34" charset="0"/>
              </a:rPr>
              <a:t>fiziksel ve biyolojik değerleri yüksek, sertifikalı tohumların kullanılması </a:t>
            </a:r>
            <a:r>
              <a:rPr lang="tr-TR" dirty="0">
                <a:solidFill>
                  <a:schemeClr val="bg1"/>
                </a:solidFill>
                <a:latin typeface="Arial" pitchFamily="34" charset="0"/>
                <a:cs typeface="Arial" pitchFamily="34" charset="0"/>
              </a:rPr>
              <a:t>başarı için gereklidir. </a:t>
            </a:r>
          </a:p>
        </p:txBody>
      </p:sp>
    </p:spTree>
  </p:cSld>
  <p:clrMapOvr>
    <a:masterClrMapping/>
  </p:clrMapOvr>
  <p:transition spd="med">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857224" y="1571612"/>
            <a:ext cx="7286676"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449263" algn="just" eaLnBrk="0" hangingPunct="0"/>
            <a:r>
              <a:rPr lang="tr-TR" sz="2000" dirty="0" smtClean="0">
                <a:latin typeface="Arial" pitchFamily="34" charset="0"/>
                <a:cs typeface="Arial" pitchFamily="34" charset="0"/>
              </a:rPr>
              <a:t>Islah çalışmalarında geliştirilen hat ve klonlar </a:t>
            </a:r>
          </a:p>
          <a:p>
            <a:pPr indent="449263" algn="just" eaLnBrk="0" hangingPunct="0">
              <a:buFont typeface="Arial" charset="0"/>
              <a:buChar char="•"/>
            </a:pPr>
            <a:r>
              <a:rPr lang="tr-TR" sz="2000" dirty="0" smtClean="0">
                <a:latin typeface="Arial" pitchFamily="34" charset="0"/>
                <a:cs typeface="Arial" pitchFamily="34" charset="0"/>
              </a:rPr>
              <a:t>kardeş sıklığı, </a:t>
            </a:r>
          </a:p>
          <a:p>
            <a:pPr indent="449263" algn="just" eaLnBrk="0" hangingPunct="0">
              <a:buFont typeface="Arial" charset="0"/>
              <a:buChar char="•"/>
            </a:pPr>
            <a:r>
              <a:rPr lang="tr-TR" sz="2000" dirty="0" smtClean="0">
                <a:latin typeface="Arial" pitchFamily="34" charset="0"/>
                <a:cs typeface="Arial" pitchFamily="34" charset="0"/>
              </a:rPr>
              <a:t>yaprak inceliği, </a:t>
            </a:r>
          </a:p>
          <a:p>
            <a:pPr indent="449263" algn="just" eaLnBrk="0" hangingPunct="0">
              <a:buFont typeface="Arial" charset="0"/>
              <a:buChar char="•"/>
            </a:pPr>
            <a:r>
              <a:rPr lang="tr-TR" sz="2000" dirty="0" smtClean="0">
                <a:latin typeface="Arial" pitchFamily="34" charset="0"/>
                <a:cs typeface="Arial" pitchFamily="34" charset="0"/>
              </a:rPr>
              <a:t>basmaya dayanıklılık, </a:t>
            </a:r>
          </a:p>
          <a:p>
            <a:pPr indent="449263" algn="just" eaLnBrk="0" hangingPunct="0">
              <a:buFont typeface="Arial" charset="0"/>
              <a:buChar char="•"/>
            </a:pPr>
            <a:r>
              <a:rPr lang="tr-TR" sz="2000" dirty="0" smtClean="0">
                <a:latin typeface="Arial" pitchFamily="34" charset="0"/>
                <a:cs typeface="Arial" pitchFamily="34" charset="0"/>
              </a:rPr>
              <a:t>kışa, kurağa, hastalık ve zararlılara dayanıklılık, </a:t>
            </a:r>
          </a:p>
          <a:p>
            <a:pPr indent="449263" algn="just" eaLnBrk="0" hangingPunct="0">
              <a:buFont typeface="Arial" charset="0"/>
              <a:buChar char="•"/>
            </a:pPr>
            <a:r>
              <a:rPr lang="tr-TR" sz="2000" dirty="0" smtClean="0">
                <a:latin typeface="Arial" pitchFamily="34" charset="0"/>
                <a:cs typeface="Arial" pitchFamily="34" charset="0"/>
              </a:rPr>
              <a:t>yaz ve kış yeşilliği, </a:t>
            </a:r>
          </a:p>
          <a:p>
            <a:pPr indent="449263" algn="just" eaLnBrk="0" hangingPunct="0">
              <a:buFont typeface="Arial" charset="0"/>
              <a:buChar char="•"/>
            </a:pPr>
            <a:r>
              <a:rPr lang="tr-TR" sz="2000" dirty="0" smtClean="0">
                <a:latin typeface="Arial" pitchFamily="34" charset="0"/>
                <a:cs typeface="Arial" pitchFamily="34" charset="0"/>
              </a:rPr>
              <a:t>gölgeye dayanıklılık, </a:t>
            </a:r>
          </a:p>
          <a:p>
            <a:pPr indent="449263" algn="just" eaLnBrk="0" hangingPunct="0">
              <a:buFont typeface="Arial" charset="0"/>
              <a:buChar char="•"/>
            </a:pPr>
            <a:r>
              <a:rPr lang="tr-TR" sz="2000" dirty="0" smtClean="0">
                <a:latin typeface="Arial" pitchFamily="34" charset="0"/>
                <a:cs typeface="Arial" pitchFamily="34" charset="0"/>
              </a:rPr>
              <a:t>çimlenme ve kaplama hızı gibi çok değişik karakterler yönünden yıllarca incelenir. </a:t>
            </a:r>
          </a:p>
          <a:p>
            <a:pPr indent="449263" algn="just" eaLnBrk="0" hangingPunct="0"/>
            <a:endParaRPr lang="tr-TR" sz="2000" dirty="0" smtClean="0">
              <a:latin typeface="Arial" pitchFamily="34" charset="0"/>
              <a:cs typeface="Arial" pitchFamily="34" charset="0"/>
            </a:endParaRPr>
          </a:p>
          <a:p>
            <a:pPr indent="449263" algn="just" eaLnBrk="0" hangingPunct="0"/>
            <a:r>
              <a:rPr lang="tr-TR" sz="2000" dirty="0" smtClean="0">
                <a:latin typeface="Arial" pitchFamily="34" charset="0"/>
                <a:cs typeface="Arial" pitchFamily="34" charset="0"/>
              </a:rPr>
              <a:t>Üstün olan çeşit adayları ülkenin resmi sertifikasyon enstitülerinden tekrar incelenerek tescil edilir. </a:t>
            </a:r>
            <a:endParaRPr lang="tr-TR" sz="2000" dirty="0">
              <a:latin typeface="Arial" pitchFamily="34" charset="0"/>
              <a:cs typeface="Arial" pitchFamily="34" charset="0"/>
            </a:endParaRPr>
          </a:p>
        </p:txBody>
      </p:sp>
    </p:spTree>
  </p:cSld>
  <p:clrMapOvr>
    <a:masterClrMapping/>
  </p:clrMapOvr>
  <p:transition spd="med">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Dikdörtgen"/>
          <p:cNvSpPr>
            <a:spLocks noChangeArrowheads="1"/>
          </p:cNvSpPr>
          <p:nvPr/>
        </p:nvSpPr>
        <p:spPr bwMode="auto">
          <a:xfrm>
            <a:off x="1071538" y="2214554"/>
            <a:ext cx="7500937" cy="2308324"/>
          </a:xfrm>
          <a:prstGeom prst="rect">
            <a:avLst/>
          </a:prstGeom>
          <a:noFill/>
          <a:ln w="9525">
            <a:noFill/>
            <a:miter lim="800000"/>
            <a:headEnd/>
            <a:tailEnd/>
          </a:ln>
        </p:spPr>
        <p:txBody>
          <a:bodyPr>
            <a:spAutoFit/>
          </a:bodyPr>
          <a:lstStyle/>
          <a:p>
            <a:pPr algn="just"/>
            <a:r>
              <a:rPr lang="tr-TR" dirty="0" smtClean="0"/>
              <a:t>      OECD </a:t>
            </a:r>
            <a:r>
              <a:rPr lang="tr-TR" dirty="0"/>
              <a:t>ülkelerinde tescil edilen ve uluslararası ticareti yapılan çim çeşitleri liste halinde her yıl yayınlanır. </a:t>
            </a:r>
            <a:endParaRPr lang="tr-TR" dirty="0" smtClean="0"/>
          </a:p>
          <a:p>
            <a:pPr algn="just"/>
            <a:endParaRPr lang="tr-TR" b="1" dirty="0" smtClean="0">
              <a:solidFill>
                <a:srgbClr val="FFC000"/>
              </a:solidFill>
            </a:endParaRPr>
          </a:p>
          <a:p>
            <a:pPr algn="just"/>
            <a:r>
              <a:rPr lang="tr-TR" b="1" dirty="0" smtClean="0">
                <a:solidFill>
                  <a:srgbClr val="FFC000"/>
                </a:solidFill>
              </a:rPr>
              <a:t>Çeşitler </a:t>
            </a:r>
            <a:r>
              <a:rPr lang="tr-TR" b="1" dirty="0">
                <a:solidFill>
                  <a:srgbClr val="FFC000"/>
                </a:solidFill>
              </a:rPr>
              <a:t>"çim tipi" , </a:t>
            </a:r>
            <a:r>
              <a:rPr lang="tr-TR" b="1" dirty="0" smtClean="0">
                <a:solidFill>
                  <a:srgbClr val="FFC000"/>
                </a:solidFill>
              </a:rPr>
              <a:t>"</a:t>
            </a:r>
            <a:r>
              <a:rPr lang="tr-TR" b="1" dirty="0">
                <a:solidFill>
                  <a:srgbClr val="FFC000"/>
                </a:solidFill>
              </a:rPr>
              <a:t>ot </a:t>
            </a:r>
            <a:r>
              <a:rPr lang="tr-TR" b="1" dirty="0" smtClean="0">
                <a:solidFill>
                  <a:srgbClr val="FFC000"/>
                </a:solidFill>
              </a:rPr>
              <a:t>tipi" ve "</a:t>
            </a:r>
            <a:r>
              <a:rPr lang="tr-TR" b="1" dirty="0">
                <a:solidFill>
                  <a:srgbClr val="FFC000"/>
                </a:solidFill>
              </a:rPr>
              <a:t>kombine tip" olarak üç alt gurupta toplanmaktadır. </a:t>
            </a:r>
            <a:endParaRPr lang="tr-TR" b="1" dirty="0" smtClean="0">
              <a:solidFill>
                <a:srgbClr val="FFC000"/>
              </a:solidFill>
            </a:endParaRPr>
          </a:p>
          <a:p>
            <a:pPr algn="just"/>
            <a:endParaRPr lang="tr-TR" b="1" dirty="0">
              <a:solidFill>
                <a:srgbClr val="FFC000"/>
              </a:solidFill>
            </a:endParaRPr>
          </a:p>
          <a:p>
            <a:pPr algn="just"/>
            <a:r>
              <a:rPr lang="tr-TR" dirty="0" smtClean="0"/>
              <a:t>Çim </a:t>
            </a:r>
            <a:r>
              <a:rPr lang="tr-TR" dirty="0"/>
              <a:t>alanların tesisinde "çim tipi" veya en azından "kombine tip" çim çeşitlerinin kullanılmasına özen gösterilmelidir. </a:t>
            </a:r>
            <a:r>
              <a:rPr lang="tr-TR" dirty="0" smtClean="0"/>
              <a:t>     </a:t>
            </a:r>
            <a:endParaRPr lang="tr-TR" dirty="0"/>
          </a:p>
        </p:txBody>
      </p:sp>
    </p:spTree>
  </p:cSld>
  <p:clrMapOvr>
    <a:masterClrMapping/>
  </p:clrMapOvr>
  <p:transition spd="med">
    <p:split orient="vert"/>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6"/>
          <p:cNvPicPr>
            <a:picLocks noChangeAspect="1" noChangeArrowheads="1"/>
          </p:cNvPicPr>
          <p:nvPr/>
        </p:nvPicPr>
        <p:blipFill>
          <a:blip r:embed="rId2" cstate="screen"/>
          <a:srcRect/>
          <a:stretch>
            <a:fillRect/>
          </a:stretch>
        </p:blipFill>
        <p:spPr bwMode="auto">
          <a:xfrm>
            <a:off x="1000125" y="53975"/>
            <a:ext cx="3376613" cy="2266950"/>
          </a:xfrm>
          <a:prstGeom prst="rect">
            <a:avLst/>
          </a:prstGeom>
          <a:noFill/>
          <a:ln w="9525">
            <a:noFill/>
            <a:miter lim="800000"/>
            <a:headEnd/>
            <a:tailEnd/>
          </a:ln>
        </p:spPr>
      </p:pic>
      <p:pic>
        <p:nvPicPr>
          <p:cNvPr id="34819" name="Picture 5"/>
          <p:cNvPicPr>
            <a:picLocks noChangeAspect="1" noChangeArrowheads="1"/>
          </p:cNvPicPr>
          <p:nvPr/>
        </p:nvPicPr>
        <p:blipFill>
          <a:blip r:embed="rId3" cstate="screen"/>
          <a:srcRect/>
          <a:stretch>
            <a:fillRect/>
          </a:stretch>
        </p:blipFill>
        <p:spPr bwMode="auto">
          <a:xfrm>
            <a:off x="4643438" y="61913"/>
            <a:ext cx="3382962" cy="2252662"/>
          </a:xfrm>
          <a:prstGeom prst="rect">
            <a:avLst/>
          </a:prstGeom>
          <a:noFill/>
          <a:ln w="9525">
            <a:noFill/>
            <a:miter lim="800000"/>
            <a:headEnd/>
            <a:tailEnd/>
          </a:ln>
        </p:spPr>
      </p:pic>
      <p:pic>
        <p:nvPicPr>
          <p:cNvPr id="34820" name="Picture 4"/>
          <p:cNvPicPr>
            <a:picLocks noChangeAspect="1" noChangeArrowheads="1"/>
          </p:cNvPicPr>
          <p:nvPr/>
        </p:nvPicPr>
        <p:blipFill>
          <a:blip r:embed="rId4" cstate="screen"/>
          <a:srcRect/>
          <a:stretch>
            <a:fillRect/>
          </a:stretch>
        </p:blipFill>
        <p:spPr bwMode="auto">
          <a:xfrm>
            <a:off x="1000125" y="2303463"/>
            <a:ext cx="3400425" cy="2268537"/>
          </a:xfrm>
          <a:prstGeom prst="rect">
            <a:avLst/>
          </a:prstGeom>
          <a:noFill/>
          <a:ln w="9525">
            <a:noFill/>
            <a:miter lim="800000"/>
            <a:headEnd/>
            <a:tailEnd/>
          </a:ln>
        </p:spPr>
      </p:pic>
      <p:pic>
        <p:nvPicPr>
          <p:cNvPr id="34821" name="Picture 3"/>
          <p:cNvPicPr>
            <a:picLocks noChangeAspect="1" noChangeArrowheads="1"/>
          </p:cNvPicPr>
          <p:nvPr/>
        </p:nvPicPr>
        <p:blipFill>
          <a:blip r:embed="rId5" cstate="screen"/>
          <a:srcRect/>
          <a:stretch>
            <a:fillRect/>
          </a:stretch>
        </p:blipFill>
        <p:spPr bwMode="auto">
          <a:xfrm>
            <a:off x="4643438" y="2286000"/>
            <a:ext cx="3357562" cy="2270125"/>
          </a:xfrm>
          <a:prstGeom prst="rect">
            <a:avLst/>
          </a:prstGeom>
          <a:noFill/>
          <a:ln w="9525">
            <a:noFill/>
            <a:miter lim="800000"/>
            <a:headEnd/>
            <a:tailEnd/>
          </a:ln>
        </p:spPr>
      </p:pic>
      <p:pic>
        <p:nvPicPr>
          <p:cNvPr id="34822" name="Picture 2"/>
          <p:cNvPicPr>
            <a:picLocks noChangeAspect="1" noChangeArrowheads="1"/>
          </p:cNvPicPr>
          <p:nvPr/>
        </p:nvPicPr>
        <p:blipFill>
          <a:blip r:embed="rId6" cstate="screen"/>
          <a:srcRect/>
          <a:stretch>
            <a:fillRect/>
          </a:stretch>
        </p:blipFill>
        <p:spPr bwMode="auto">
          <a:xfrm>
            <a:off x="1000125" y="4572000"/>
            <a:ext cx="3429000" cy="2268538"/>
          </a:xfrm>
          <a:prstGeom prst="rect">
            <a:avLst/>
          </a:prstGeom>
          <a:noFill/>
          <a:ln w="9525">
            <a:noFill/>
            <a:miter lim="800000"/>
            <a:headEnd/>
            <a:tailEnd/>
          </a:ln>
        </p:spPr>
      </p:pic>
      <p:pic>
        <p:nvPicPr>
          <p:cNvPr id="34823" name="Picture 1"/>
          <p:cNvPicPr>
            <a:picLocks noChangeAspect="1" noChangeArrowheads="1"/>
          </p:cNvPicPr>
          <p:nvPr/>
        </p:nvPicPr>
        <p:blipFill>
          <a:blip r:embed="rId7" cstate="screen"/>
          <a:srcRect/>
          <a:stretch>
            <a:fillRect/>
          </a:stretch>
        </p:blipFill>
        <p:spPr bwMode="auto">
          <a:xfrm>
            <a:off x="4643438" y="4535488"/>
            <a:ext cx="3352800" cy="2270125"/>
          </a:xfrm>
          <a:prstGeom prst="rect">
            <a:avLst/>
          </a:prstGeom>
          <a:noFill/>
          <a:ln w="9525">
            <a:noFill/>
            <a:miter lim="800000"/>
            <a:headEnd/>
            <a:tailEnd/>
          </a:ln>
        </p:spPr>
      </p:pic>
      <p:sp>
        <p:nvSpPr>
          <p:cNvPr id="34824" name="Rectangle 7"/>
          <p:cNvSpPr>
            <a:spLocks noChangeArrowheads="1"/>
          </p:cNvSpPr>
          <p:nvPr/>
        </p:nvSpPr>
        <p:spPr bwMode="auto">
          <a:xfrm>
            <a:off x="500063" y="244475"/>
            <a:ext cx="9144000" cy="457200"/>
          </a:xfrm>
          <a:prstGeom prst="rect">
            <a:avLst/>
          </a:prstGeom>
          <a:noFill/>
          <a:ln w="9525">
            <a:noFill/>
            <a:miter lim="800000"/>
            <a:headEnd/>
            <a:tailEnd/>
          </a:ln>
        </p:spPr>
        <p:txBody>
          <a:bodyPr wrap="none" anchor="ctr">
            <a:spAutoFit/>
          </a:bodyPr>
          <a:lstStyle/>
          <a:p>
            <a:pPr eaLnBrk="0" hangingPunct="0"/>
            <a:endParaRPr lang="tr-TR"/>
          </a:p>
        </p:txBody>
      </p:sp>
      <p:sp>
        <p:nvSpPr>
          <p:cNvPr id="34825" name="Rectangle 8"/>
          <p:cNvSpPr>
            <a:spLocks noChangeArrowheads="1"/>
          </p:cNvSpPr>
          <p:nvPr/>
        </p:nvSpPr>
        <p:spPr bwMode="auto">
          <a:xfrm>
            <a:off x="500063" y="2273300"/>
            <a:ext cx="9144000" cy="0"/>
          </a:xfrm>
          <a:prstGeom prst="rect">
            <a:avLst/>
          </a:prstGeom>
          <a:noFill/>
          <a:ln w="9525">
            <a:noFill/>
            <a:miter lim="800000"/>
            <a:headEnd/>
            <a:tailEnd/>
          </a:ln>
        </p:spPr>
        <p:txBody>
          <a:bodyPr wrap="none" anchor="ctr">
            <a:spAutoFit/>
          </a:bodyPr>
          <a:lstStyle/>
          <a:p>
            <a:pPr algn="ctr" eaLnBrk="0" hangingPunct="0"/>
            <a:r>
              <a:rPr lang="tr-TR" sz="1200">
                <a:cs typeface="Times New Roman" pitchFamily="18" charset="0"/>
              </a:rPr>
              <a:t>          </a:t>
            </a:r>
            <a:endParaRPr lang="tr-TR"/>
          </a:p>
        </p:txBody>
      </p:sp>
      <p:sp>
        <p:nvSpPr>
          <p:cNvPr id="34826" name="Rectangle 10"/>
          <p:cNvSpPr>
            <a:spLocks noChangeArrowheads="1"/>
          </p:cNvSpPr>
          <p:nvPr/>
        </p:nvSpPr>
        <p:spPr bwMode="auto">
          <a:xfrm>
            <a:off x="500063" y="5905500"/>
            <a:ext cx="9144000" cy="0"/>
          </a:xfrm>
          <a:prstGeom prst="rect">
            <a:avLst/>
          </a:prstGeom>
          <a:noFill/>
          <a:ln w="9525">
            <a:noFill/>
            <a:miter lim="800000"/>
            <a:headEnd/>
            <a:tailEnd/>
          </a:ln>
        </p:spPr>
        <p:txBody>
          <a:bodyPr wrap="none" anchor="ctr">
            <a:spAutoFit/>
          </a:bodyPr>
          <a:lstStyle/>
          <a:p>
            <a:pPr algn="ctr" eaLnBrk="0" hangingPunct="0"/>
            <a:r>
              <a:rPr lang="tr-TR" sz="1200">
                <a:cs typeface="Times New Roman" pitchFamily="18" charset="0"/>
              </a:rPr>
              <a:t>         </a:t>
            </a:r>
            <a:endParaRPr lang="tr-TR"/>
          </a:p>
        </p:txBody>
      </p:sp>
    </p:spTree>
  </p:cSld>
  <p:clrMapOvr>
    <a:masterClrMapping/>
  </p:clrMapOvr>
  <p:transition spd="med">
    <p:split orient="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500034" y="1500174"/>
            <a:ext cx="8286808" cy="3416320"/>
          </a:xfrm>
          <a:prstGeom prst="rect">
            <a:avLst/>
          </a:prstGeom>
          <a:noFill/>
          <a:ln w="9525">
            <a:noFill/>
            <a:miter lim="800000"/>
            <a:headEnd/>
            <a:tailEnd/>
          </a:ln>
        </p:spPr>
        <p:txBody>
          <a:bodyPr wrap="square" anchor="ctr">
            <a:spAutoFit/>
          </a:bodyPr>
          <a:lstStyle/>
          <a:p>
            <a:pPr indent="449263" algn="just" eaLnBrk="0" hangingPunct="0"/>
            <a:endParaRPr lang="tr-TR" dirty="0"/>
          </a:p>
          <a:p>
            <a:pPr indent="449263" algn="just" eaLnBrk="0" hangingPunct="0"/>
            <a:r>
              <a:rPr lang="tr-TR" dirty="0" smtClean="0">
                <a:cs typeface="Times New Roman" pitchFamily="18" charset="0"/>
              </a:rPr>
              <a:t>Farklı türlerden </a:t>
            </a:r>
            <a:r>
              <a:rPr lang="tr-TR" dirty="0">
                <a:cs typeface="Times New Roman" pitchFamily="18" charset="0"/>
              </a:rPr>
              <a:t>oluşan karışımlar, tek bir türden daha başarılı sonuçlar verir. </a:t>
            </a:r>
            <a:endParaRPr lang="tr-TR" dirty="0" smtClean="0">
              <a:cs typeface="Times New Roman" pitchFamily="18" charset="0"/>
            </a:endParaRPr>
          </a:p>
          <a:p>
            <a:pPr indent="449263" algn="just" eaLnBrk="0" hangingPunct="0"/>
            <a:r>
              <a:rPr lang="tr-TR" dirty="0" smtClean="0">
                <a:cs typeface="Times New Roman" pitchFamily="18" charset="0"/>
              </a:rPr>
              <a:t>Karışıma </a:t>
            </a:r>
            <a:r>
              <a:rPr lang="tr-TR" dirty="0">
                <a:cs typeface="Times New Roman" pitchFamily="18" charset="0"/>
              </a:rPr>
              <a:t>giren türler, çim alanları görünüşünden, hastalık ve zararlılara dayanıklılığı kadar çok yönlü bir şekilde etkiler. Örneğin karışımlar genel olarak tek bir türden daha </a:t>
            </a:r>
            <a:r>
              <a:rPr lang="tr-TR" dirty="0" err="1">
                <a:cs typeface="Times New Roman" pitchFamily="18" charset="0"/>
              </a:rPr>
              <a:t>uniform</a:t>
            </a:r>
            <a:r>
              <a:rPr lang="tr-TR" dirty="0">
                <a:cs typeface="Times New Roman" pitchFamily="18" charset="0"/>
              </a:rPr>
              <a:t> bir çim örtüsü meydana getirir. Her çim türü bazı mevsimlerde güzel gelişir. </a:t>
            </a:r>
            <a:endParaRPr lang="tr-TR" dirty="0" smtClean="0">
              <a:cs typeface="Times New Roman" pitchFamily="18" charset="0"/>
            </a:endParaRPr>
          </a:p>
          <a:p>
            <a:pPr indent="449263" algn="just" eaLnBrk="0" hangingPunct="0"/>
            <a:endParaRPr lang="tr-TR" dirty="0" smtClean="0">
              <a:cs typeface="Times New Roman" pitchFamily="18" charset="0"/>
            </a:endParaRPr>
          </a:p>
          <a:p>
            <a:pPr indent="449263" algn="just" eaLnBrk="0" hangingPunct="0"/>
            <a:r>
              <a:rPr lang="tr-TR" dirty="0" smtClean="0">
                <a:cs typeface="Times New Roman" pitchFamily="18" charset="0"/>
              </a:rPr>
              <a:t>Birkaç </a:t>
            </a:r>
            <a:r>
              <a:rPr lang="tr-TR" dirty="0">
                <a:cs typeface="Times New Roman" pitchFamily="18" charset="0"/>
              </a:rPr>
              <a:t>türden oluşan karışımlar </a:t>
            </a:r>
            <a:r>
              <a:rPr lang="tr-TR" dirty="0" smtClean="0">
                <a:cs typeface="Times New Roman" pitchFamily="18" charset="0"/>
              </a:rPr>
              <a:t>her </a:t>
            </a:r>
            <a:r>
              <a:rPr lang="tr-TR" dirty="0">
                <a:cs typeface="Times New Roman" pitchFamily="18" charset="0"/>
              </a:rPr>
              <a:t>mevsimde daha güzel bir görünüşe sahiptir. Hastalık veya zararlıların karşısındaki bir türe zarar vermesi halinde diğer türler bu zararı kapatacağından, karışımlar tek bir türden daha az etkilenirler. </a:t>
            </a:r>
            <a:endParaRPr lang="tr-TR" dirty="0"/>
          </a:p>
        </p:txBody>
      </p:sp>
      <p:sp>
        <p:nvSpPr>
          <p:cNvPr id="3" name="2 Dikdörtgen"/>
          <p:cNvSpPr/>
          <p:nvPr/>
        </p:nvSpPr>
        <p:spPr>
          <a:xfrm>
            <a:off x="2214546" y="785794"/>
            <a:ext cx="4214842"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indent="449263" algn="ctr" eaLnBrk="0" hangingPunct="0"/>
            <a:r>
              <a:rPr lang="tr-TR" sz="2400" b="1" dirty="0" smtClean="0">
                <a:cs typeface="Times New Roman" pitchFamily="18" charset="0"/>
              </a:rPr>
              <a:t>TOHUM KARIŞIMLARI</a:t>
            </a:r>
            <a:endParaRPr lang="tr-TR" sz="2400" b="1" dirty="0">
              <a:cs typeface="Times New Roman" pitchFamily="18" charset="0"/>
            </a:endParaRPr>
          </a:p>
        </p:txBody>
      </p:sp>
    </p:spTree>
  </p:cSld>
  <p:clrMapOvr>
    <a:masterClrMapping/>
  </p:clrMapOvr>
  <p:transition spd="med">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857224" y="714356"/>
            <a:ext cx="7786742" cy="584775"/>
          </a:xfrm>
          <a:prstGeom prst="rect">
            <a:avLst/>
          </a:prstGeom>
        </p:spPr>
        <p:txBody>
          <a:bodyPr wrap="square">
            <a:spAutoFit/>
          </a:bodyPr>
          <a:lstStyle/>
          <a:p>
            <a:pPr indent="449263" algn="just" eaLnBrk="0" hangingPunct="0"/>
            <a:r>
              <a:rPr lang="tr-TR" sz="1600" dirty="0" smtClean="0">
                <a:cs typeface="Times New Roman" pitchFamily="18" charset="0"/>
              </a:rPr>
              <a:t>Toprak yapısı veya ekolojik özellikler yönünden farklılık gösteren alanlarda karışımlar daha başarılıdır. </a:t>
            </a:r>
          </a:p>
        </p:txBody>
      </p:sp>
      <p:sp>
        <p:nvSpPr>
          <p:cNvPr id="3" name="2 Dikdörtgen"/>
          <p:cNvSpPr/>
          <p:nvPr/>
        </p:nvSpPr>
        <p:spPr>
          <a:xfrm>
            <a:off x="785786" y="5214950"/>
            <a:ext cx="7858180" cy="830997"/>
          </a:xfrm>
          <a:prstGeom prst="rect">
            <a:avLst/>
          </a:prstGeom>
        </p:spPr>
        <p:txBody>
          <a:bodyPr wrap="square">
            <a:spAutoFit/>
          </a:bodyPr>
          <a:lstStyle/>
          <a:p>
            <a:pPr indent="449263" algn="just" eaLnBrk="0" hangingPunct="0"/>
            <a:r>
              <a:rPr lang="tr-TR" sz="1600" dirty="0" smtClean="0">
                <a:cs typeface="Times New Roman" pitchFamily="18" charset="0"/>
              </a:rPr>
              <a:t>Tropik ve yarı tropik bölgelerde </a:t>
            </a:r>
            <a:r>
              <a:rPr lang="tr-TR" sz="1600" i="1" dirty="0" smtClean="0">
                <a:cs typeface="Times New Roman" pitchFamily="18" charset="0"/>
              </a:rPr>
              <a:t>Cynodon</a:t>
            </a:r>
            <a:r>
              <a:rPr lang="tr-TR" sz="1600" dirty="0" smtClean="0">
                <a:cs typeface="Times New Roman" pitchFamily="18" charset="0"/>
              </a:rPr>
              <a:t> gibi sıcak mevsim çim bitkilerinin saf olarak ekilmesi tercih edilir. Bu bölgelerde değişik sıcak iklim türleri ile yapılan karışımlar çoğunlukla başarısız olmaktadır. </a:t>
            </a:r>
            <a:endParaRPr lang="tr-TR" sz="1600" dirty="0"/>
          </a:p>
        </p:txBody>
      </p:sp>
      <p:sp>
        <p:nvSpPr>
          <p:cNvPr id="5" name="4 Dikdörtgen"/>
          <p:cNvSpPr/>
          <p:nvPr/>
        </p:nvSpPr>
        <p:spPr>
          <a:xfrm rot="2029030">
            <a:off x="-35594" y="3027589"/>
            <a:ext cx="585791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tr-TR" b="1" i="1" dirty="0" smtClean="0">
                <a:solidFill>
                  <a:schemeClr val="bg1"/>
                </a:solidFill>
                <a:latin typeface="Arial" pitchFamily="34" charset="0"/>
                <a:cs typeface="Arial" pitchFamily="34" charset="0"/>
              </a:rPr>
              <a:t>Lolium </a:t>
            </a:r>
            <a:r>
              <a:rPr lang="tr-TR" b="1" i="1" dirty="0" err="1" smtClean="0">
                <a:solidFill>
                  <a:schemeClr val="bg1"/>
                </a:solidFill>
                <a:latin typeface="Arial" pitchFamily="34" charset="0"/>
                <a:cs typeface="Arial" pitchFamily="34" charset="0"/>
              </a:rPr>
              <a:t>perenne</a:t>
            </a:r>
            <a:r>
              <a:rPr lang="tr-TR" b="1" dirty="0" smtClean="0">
                <a:solidFill>
                  <a:schemeClr val="bg1"/>
                </a:solidFill>
                <a:latin typeface="Arial" pitchFamily="34" charset="0"/>
                <a:cs typeface="Arial" pitchFamily="34" charset="0"/>
              </a:rPr>
              <a:t>  +  </a:t>
            </a:r>
            <a:r>
              <a:rPr lang="tr-TR" b="1" i="1" dirty="0" smtClean="0">
                <a:solidFill>
                  <a:schemeClr val="bg1"/>
                </a:solidFill>
                <a:latin typeface="Arial" pitchFamily="34" charset="0"/>
                <a:cs typeface="Arial" pitchFamily="34" charset="0"/>
              </a:rPr>
              <a:t>Festuca </a:t>
            </a:r>
            <a:r>
              <a:rPr lang="tr-TR" b="1" i="1" dirty="0" err="1" smtClean="0">
                <a:solidFill>
                  <a:schemeClr val="bg1"/>
                </a:solidFill>
                <a:latin typeface="Arial" pitchFamily="34" charset="0"/>
                <a:cs typeface="Arial" pitchFamily="34" charset="0"/>
              </a:rPr>
              <a:t>rubra</a:t>
            </a:r>
            <a:r>
              <a:rPr lang="tr-TR" b="1" dirty="0" smtClean="0">
                <a:solidFill>
                  <a:schemeClr val="bg1"/>
                </a:solidFill>
                <a:latin typeface="Arial" pitchFamily="34" charset="0"/>
                <a:cs typeface="Arial" pitchFamily="34" charset="0"/>
              </a:rPr>
              <a:t>  +  </a:t>
            </a:r>
            <a:r>
              <a:rPr lang="tr-TR" b="1" i="1" dirty="0" smtClean="0">
                <a:solidFill>
                  <a:schemeClr val="bg1"/>
                </a:solidFill>
                <a:latin typeface="Arial" pitchFamily="34" charset="0"/>
                <a:cs typeface="Arial" pitchFamily="34" charset="0"/>
              </a:rPr>
              <a:t>Poa </a:t>
            </a:r>
            <a:r>
              <a:rPr lang="tr-TR" b="1" i="1" dirty="0" err="1" smtClean="0">
                <a:solidFill>
                  <a:schemeClr val="bg1"/>
                </a:solidFill>
                <a:latin typeface="Arial" pitchFamily="34" charset="0"/>
                <a:cs typeface="Arial" pitchFamily="34" charset="0"/>
              </a:rPr>
              <a:t>pratensis</a:t>
            </a:r>
            <a:endParaRPr lang="tr-TR" b="1" dirty="0">
              <a:solidFill>
                <a:schemeClr val="bg1"/>
              </a:solidFill>
              <a:latin typeface="Arial" pitchFamily="34" charset="0"/>
              <a:cs typeface="Arial" pitchFamily="34" charset="0"/>
            </a:endParaRPr>
          </a:p>
        </p:txBody>
      </p:sp>
      <p:sp>
        <p:nvSpPr>
          <p:cNvPr id="6" name="5 Dikdörtgen"/>
          <p:cNvSpPr/>
          <p:nvPr/>
        </p:nvSpPr>
        <p:spPr>
          <a:xfrm>
            <a:off x="4214810" y="2643182"/>
            <a:ext cx="1981459" cy="338554"/>
          </a:xfrm>
          <a:prstGeom prst="rect">
            <a:avLst/>
          </a:prstGeom>
          <a:solidFill>
            <a:schemeClr val="accent1">
              <a:lumMod val="50000"/>
            </a:schemeClr>
          </a:solidFill>
        </p:spPr>
        <p:txBody>
          <a:bodyPr wrap="square">
            <a:spAutoFit/>
          </a:bodyPr>
          <a:lstStyle/>
          <a:p>
            <a:r>
              <a:rPr lang="tr-TR" sz="1600" dirty="0" smtClean="0">
                <a:solidFill>
                  <a:srgbClr val="FFFF00"/>
                </a:solidFill>
                <a:cs typeface="Times New Roman" pitchFamily="18" charset="0"/>
              </a:rPr>
              <a:t>gölge bölümlerde </a:t>
            </a:r>
            <a:endParaRPr lang="tr-TR" sz="1600" dirty="0">
              <a:solidFill>
                <a:srgbClr val="FFFF00"/>
              </a:solidFill>
            </a:endParaRPr>
          </a:p>
        </p:txBody>
      </p:sp>
      <p:sp>
        <p:nvSpPr>
          <p:cNvPr id="7" name="6 Dikdörtgen"/>
          <p:cNvSpPr/>
          <p:nvPr/>
        </p:nvSpPr>
        <p:spPr>
          <a:xfrm>
            <a:off x="5929322" y="3714752"/>
            <a:ext cx="2500330" cy="584775"/>
          </a:xfrm>
          <a:prstGeom prst="rect">
            <a:avLst/>
          </a:prstGeom>
          <a:solidFill>
            <a:schemeClr val="accent1">
              <a:lumMod val="50000"/>
            </a:schemeClr>
          </a:solidFill>
        </p:spPr>
        <p:txBody>
          <a:bodyPr wrap="square">
            <a:spAutoFit/>
          </a:bodyPr>
          <a:lstStyle/>
          <a:p>
            <a:pPr algn="ctr"/>
            <a:r>
              <a:rPr lang="tr-TR" sz="1600" dirty="0" smtClean="0">
                <a:solidFill>
                  <a:srgbClr val="FFFF00"/>
                </a:solidFill>
                <a:cs typeface="Times New Roman" pitchFamily="18" charset="0"/>
              </a:rPr>
              <a:t>tam güneş ışığı alan </a:t>
            </a:r>
          </a:p>
          <a:p>
            <a:pPr algn="ctr"/>
            <a:r>
              <a:rPr lang="tr-TR" sz="1600" dirty="0" smtClean="0">
                <a:solidFill>
                  <a:srgbClr val="FFFF00"/>
                </a:solidFill>
                <a:cs typeface="Times New Roman" pitchFamily="18" charset="0"/>
              </a:rPr>
              <a:t>nemli veya yaş alanlarda</a:t>
            </a:r>
            <a:endParaRPr lang="tr-TR" sz="1600" dirty="0">
              <a:solidFill>
                <a:srgbClr val="FFFF00"/>
              </a:solidFill>
            </a:endParaRPr>
          </a:p>
        </p:txBody>
      </p:sp>
      <p:sp>
        <p:nvSpPr>
          <p:cNvPr id="8" name="7 Dikdörtgen"/>
          <p:cNvSpPr/>
          <p:nvPr/>
        </p:nvSpPr>
        <p:spPr>
          <a:xfrm>
            <a:off x="3071802" y="1785926"/>
            <a:ext cx="3786214" cy="338554"/>
          </a:xfrm>
          <a:prstGeom prst="rect">
            <a:avLst/>
          </a:prstGeom>
          <a:solidFill>
            <a:schemeClr val="accent1">
              <a:lumMod val="50000"/>
            </a:schemeClr>
          </a:solidFill>
        </p:spPr>
        <p:txBody>
          <a:bodyPr wrap="square">
            <a:spAutoFit/>
          </a:bodyPr>
          <a:lstStyle/>
          <a:p>
            <a:r>
              <a:rPr lang="tr-TR" sz="1600" dirty="0" smtClean="0">
                <a:solidFill>
                  <a:srgbClr val="FFFF00"/>
                </a:solidFill>
                <a:cs typeface="Times New Roman" pitchFamily="18" charset="0"/>
              </a:rPr>
              <a:t>devamlı basılan ve çiğnenen alanlarda</a:t>
            </a:r>
            <a:endParaRPr lang="tr-TR" sz="1600" dirty="0">
              <a:solidFill>
                <a:srgbClr val="FFFF00"/>
              </a:solidFill>
            </a:endParaRPr>
          </a:p>
        </p:txBody>
      </p:sp>
      <p:sp>
        <p:nvSpPr>
          <p:cNvPr id="9" name="8 Sağ Ok"/>
          <p:cNvSpPr/>
          <p:nvPr/>
        </p:nvSpPr>
        <p:spPr>
          <a:xfrm>
            <a:off x="1785918" y="1928802"/>
            <a:ext cx="1214446" cy="1428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Sağ Ok"/>
          <p:cNvSpPr/>
          <p:nvPr/>
        </p:nvSpPr>
        <p:spPr>
          <a:xfrm>
            <a:off x="2928926" y="2786058"/>
            <a:ext cx="1214446" cy="1428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Sağ Ok"/>
          <p:cNvSpPr/>
          <p:nvPr/>
        </p:nvSpPr>
        <p:spPr>
          <a:xfrm>
            <a:off x="4643438" y="3929066"/>
            <a:ext cx="1214446" cy="1428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spd="med">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Dikdörtgen"/>
          <p:cNvSpPr>
            <a:spLocks noChangeArrowheads="1"/>
          </p:cNvSpPr>
          <p:nvPr/>
        </p:nvSpPr>
        <p:spPr bwMode="auto">
          <a:xfrm>
            <a:off x="500034" y="1358144"/>
            <a:ext cx="8001004" cy="923330"/>
          </a:xfrm>
          <a:prstGeom prst="rect">
            <a:avLst/>
          </a:prstGeom>
          <a:noFill/>
          <a:ln w="9525">
            <a:noFill/>
            <a:miter lim="800000"/>
            <a:headEnd/>
            <a:tailEnd/>
          </a:ln>
        </p:spPr>
        <p:txBody>
          <a:bodyPr wrap="square">
            <a:spAutoFit/>
          </a:bodyPr>
          <a:lstStyle/>
          <a:p>
            <a:pPr algn="just"/>
            <a:r>
              <a:rPr lang="tr-TR" dirty="0" smtClean="0"/>
              <a:t>        Karışıma </a:t>
            </a:r>
            <a:r>
              <a:rPr lang="tr-TR" dirty="0"/>
              <a:t>giren tür ve çeşitlerin oranı, </a:t>
            </a:r>
            <a:r>
              <a:rPr lang="tr-TR" dirty="0">
                <a:solidFill>
                  <a:srgbClr val="FF0000"/>
                </a:solidFill>
              </a:rPr>
              <a:t>ağırlık esasına göre </a:t>
            </a:r>
            <a:r>
              <a:rPr lang="tr-TR" dirty="0"/>
              <a:t>belirlenir. </a:t>
            </a:r>
            <a:endParaRPr lang="tr-TR" dirty="0" smtClean="0"/>
          </a:p>
          <a:p>
            <a:pPr algn="just"/>
            <a:r>
              <a:rPr lang="tr-TR" dirty="0" err="1" smtClean="0"/>
              <a:t>Poa</a:t>
            </a:r>
            <a:r>
              <a:rPr lang="tr-TR" dirty="0"/>
              <a:t>, Agrostis gibi türler karışımlara düşük oranlarda katılırlar. </a:t>
            </a:r>
            <a:r>
              <a:rPr lang="tr-TR" dirty="0" smtClean="0"/>
              <a:t>Tohumları çok </a:t>
            </a:r>
            <a:r>
              <a:rPr lang="tr-TR" dirty="0"/>
              <a:t>küçük olduğundan birim ağırlıkta diğer türlerden daha fazla bulunurlar. </a:t>
            </a:r>
          </a:p>
        </p:txBody>
      </p:sp>
      <p:sp>
        <p:nvSpPr>
          <p:cNvPr id="3" name="2 Dikdörtgen"/>
          <p:cNvSpPr/>
          <p:nvPr/>
        </p:nvSpPr>
        <p:spPr>
          <a:xfrm>
            <a:off x="571472" y="2786904"/>
            <a:ext cx="4286280"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r>
              <a:rPr lang="tr-TR" u="sng" dirty="0" smtClean="0">
                <a:solidFill>
                  <a:schemeClr val="bg1"/>
                </a:solidFill>
                <a:latin typeface="Arial" pitchFamily="34" charset="0"/>
                <a:cs typeface="Arial" pitchFamily="34" charset="0"/>
              </a:rPr>
              <a:t>Örneğin ağırlık esasına göre hazırlanan </a:t>
            </a:r>
          </a:p>
          <a:p>
            <a:pPr algn="just"/>
            <a:r>
              <a:rPr lang="tr-TR" dirty="0" smtClean="0">
                <a:solidFill>
                  <a:schemeClr val="bg1"/>
                </a:solidFill>
                <a:latin typeface="Arial" pitchFamily="34" charset="0"/>
                <a:cs typeface="Arial" pitchFamily="34" charset="0"/>
              </a:rPr>
              <a:t>% 20 </a:t>
            </a:r>
            <a:r>
              <a:rPr lang="tr-TR" i="1" dirty="0" smtClean="0">
                <a:solidFill>
                  <a:schemeClr val="bg1"/>
                </a:solidFill>
                <a:latin typeface="Arial" pitchFamily="34" charset="0"/>
                <a:cs typeface="Arial" pitchFamily="34" charset="0"/>
              </a:rPr>
              <a:t>Poa </a:t>
            </a:r>
            <a:r>
              <a:rPr lang="tr-TR" i="1" dirty="0" err="1" smtClean="0">
                <a:solidFill>
                  <a:schemeClr val="bg1"/>
                </a:solidFill>
                <a:latin typeface="Arial" pitchFamily="34" charset="0"/>
                <a:cs typeface="Arial" pitchFamily="34" charset="0"/>
              </a:rPr>
              <a:t>pratensis</a:t>
            </a:r>
            <a:r>
              <a:rPr lang="tr-TR" dirty="0" smtClean="0">
                <a:solidFill>
                  <a:schemeClr val="bg1"/>
                </a:solidFill>
                <a:latin typeface="Arial" pitchFamily="34" charset="0"/>
                <a:cs typeface="Arial" pitchFamily="34" charset="0"/>
              </a:rPr>
              <a:t>, </a:t>
            </a:r>
          </a:p>
          <a:p>
            <a:pPr algn="just"/>
            <a:r>
              <a:rPr lang="tr-TR" dirty="0" smtClean="0">
                <a:solidFill>
                  <a:schemeClr val="bg1"/>
                </a:solidFill>
                <a:latin typeface="Arial" pitchFamily="34" charset="0"/>
                <a:cs typeface="Arial" pitchFamily="34" charset="0"/>
              </a:rPr>
              <a:t>% 20 </a:t>
            </a:r>
            <a:r>
              <a:rPr lang="tr-TR" i="1" dirty="0" smtClean="0">
                <a:solidFill>
                  <a:schemeClr val="bg1"/>
                </a:solidFill>
                <a:latin typeface="Arial" pitchFamily="34" charset="0"/>
                <a:cs typeface="Arial" pitchFamily="34" charset="0"/>
              </a:rPr>
              <a:t>Festuca </a:t>
            </a:r>
            <a:r>
              <a:rPr lang="tr-TR" i="1" dirty="0" err="1" smtClean="0">
                <a:solidFill>
                  <a:schemeClr val="bg1"/>
                </a:solidFill>
                <a:latin typeface="Arial" pitchFamily="34" charset="0"/>
                <a:cs typeface="Arial" pitchFamily="34" charset="0"/>
              </a:rPr>
              <a:t>rubra</a:t>
            </a:r>
            <a:r>
              <a:rPr lang="tr-TR" dirty="0" smtClean="0">
                <a:solidFill>
                  <a:schemeClr val="bg1"/>
                </a:solidFill>
                <a:latin typeface="Arial" pitchFamily="34" charset="0"/>
                <a:cs typeface="Arial" pitchFamily="34" charset="0"/>
              </a:rPr>
              <a:t>, </a:t>
            </a:r>
          </a:p>
          <a:p>
            <a:pPr algn="just"/>
            <a:r>
              <a:rPr lang="tr-TR" dirty="0" smtClean="0">
                <a:solidFill>
                  <a:schemeClr val="bg1"/>
                </a:solidFill>
                <a:latin typeface="Arial" pitchFamily="34" charset="0"/>
                <a:cs typeface="Arial" pitchFamily="34" charset="0"/>
              </a:rPr>
              <a:t>% 60 </a:t>
            </a:r>
            <a:r>
              <a:rPr lang="tr-TR" i="1" dirty="0" smtClean="0">
                <a:solidFill>
                  <a:schemeClr val="bg1"/>
                </a:solidFill>
                <a:latin typeface="Arial" pitchFamily="34" charset="0"/>
                <a:cs typeface="Arial" pitchFamily="34" charset="0"/>
              </a:rPr>
              <a:t>Lolium </a:t>
            </a:r>
            <a:r>
              <a:rPr lang="tr-TR" i="1" dirty="0" err="1" smtClean="0">
                <a:solidFill>
                  <a:schemeClr val="bg1"/>
                </a:solidFill>
                <a:latin typeface="Arial" pitchFamily="34" charset="0"/>
                <a:cs typeface="Arial" pitchFamily="34" charset="0"/>
              </a:rPr>
              <a:t>perenne</a:t>
            </a:r>
            <a:r>
              <a:rPr lang="tr-TR" dirty="0" smtClean="0">
                <a:solidFill>
                  <a:schemeClr val="bg1"/>
                </a:solidFill>
                <a:latin typeface="Arial" pitchFamily="34" charset="0"/>
                <a:cs typeface="Arial" pitchFamily="34" charset="0"/>
              </a:rPr>
              <a:t> karışımında, </a:t>
            </a:r>
          </a:p>
        </p:txBody>
      </p:sp>
      <p:sp>
        <p:nvSpPr>
          <p:cNvPr id="4" name="3 Dikdörtgen"/>
          <p:cNvSpPr/>
          <p:nvPr/>
        </p:nvSpPr>
        <p:spPr>
          <a:xfrm>
            <a:off x="5000628" y="2800175"/>
            <a:ext cx="392909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r>
              <a:rPr lang="tr-TR" u="sng" dirty="0" smtClean="0">
                <a:latin typeface="Arial" pitchFamily="34" charset="0"/>
                <a:cs typeface="Arial" pitchFamily="34" charset="0"/>
              </a:rPr>
              <a:t>tohumların sayısal olarak sırası </a:t>
            </a:r>
            <a:r>
              <a:rPr lang="tr-TR" dirty="0" smtClean="0">
                <a:latin typeface="Arial" pitchFamily="34" charset="0"/>
                <a:cs typeface="Arial" pitchFamily="34" charset="0"/>
              </a:rPr>
              <a:t>ile </a:t>
            </a:r>
          </a:p>
          <a:p>
            <a:pPr algn="just"/>
            <a:r>
              <a:rPr lang="tr-TR" dirty="0" smtClean="0">
                <a:latin typeface="Arial" pitchFamily="34" charset="0"/>
                <a:cs typeface="Arial" pitchFamily="34" charset="0"/>
              </a:rPr>
              <a:t>% 63'ü </a:t>
            </a:r>
            <a:r>
              <a:rPr lang="tr-TR" i="1" dirty="0" smtClean="0">
                <a:latin typeface="Arial" pitchFamily="34" charset="0"/>
                <a:cs typeface="Arial" pitchFamily="34" charset="0"/>
              </a:rPr>
              <a:t>Poa </a:t>
            </a:r>
            <a:r>
              <a:rPr lang="tr-TR" i="1" dirty="0" err="1" smtClean="0">
                <a:latin typeface="Arial" pitchFamily="34" charset="0"/>
                <a:cs typeface="Arial" pitchFamily="34" charset="0"/>
              </a:rPr>
              <a:t>pratensis</a:t>
            </a:r>
            <a:r>
              <a:rPr lang="tr-TR" dirty="0" smtClean="0">
                <a:latin typeface="Arial" pitchFamily="34" charset="0"/>
                <a:cs typeface="Arial" pitchFamily="34" charset="0"/>
              </a:rPr>
              <a:t>, </a:t>
            </a:r>
          </a:p>
          <a:p>
            <a:pPr algn="just"/>
            <a:r>
              <a:rPr lang="tr-TR" dirty="0" smtClean="0">
                <a:latin typeface="Arial" pitchFamily="34" charset="0"/>
                <a:cs typeface="Arial" pitchFamily="34" charset="0"/>
              </a:rPr>
              <a:t>% 17'si </a:t>
            </a:r>
            <a:r>
              <a:rPr lang="tr-TR" i="1" dirty="0" smtClean="0">
                <a:latin typeface="Arial" pitchFamily="34" charset="0"/>
                <a:cs typeface="Arial" pitchFamily="34" charset="0"/>
              </a:rPr>
              <a:t>Festuca </a:t>
            </a:r>
            <a:r>
              <a:rPr lang="tr-TR" i="1" dirty="0" err="1" smtClean="0">
                <a:latin typeface="Arial" pitchFamily="34" charset="0"/>
                <a:cs typeface="Arial" pitchFamily="34" charset="0"/>
              </a:rPr>
              <a:t>rubra</a:t>
            </a:r>
            <a:r>
              <a:rPr lang="tr-TR" dirty="0" smtClean="0">
                <a:latin typeface="Arial" pitchFamily="34" charset="0"/>
                <a:cs typeface="Arial" pitchFamily="34" charset="0"/>
              </a:rPr>
              <a:t> ve </a:t>
            </a:r>
          </a:p>
          <a:p>
            <a:pPr algn="just"/>
            <a:r>
              <a:rPr lang="tr-TR" dirty="0" smtClean="0">
                <a:latin typeface="Arial" pitchFamily="34" charset="0"/>
                <a:cs typeface="Arial" pitchFamily="34" charset="0"/>
              </a:rPr>
              <a:t>ancak % 20'si </a:t>
            </a:r>
            <a:r>
              <a:rPr lang="tr-TR" i="1" dirty="0" smtClean="0">
                <a:latin typeface="Arial" pitchFamily="34" charset="0"/>
                <a:cs typeface="Arial" pitchFamily="34" charset="0"/>
              </a:rPr>
              <a:t>Lolium </a:t>
            </a:r>
            <a:r>
              <a:rPr lang="tr-TR" i="1" dirty="0" err="1" smtClean="0">
                <a:latin typeface="Arial" pitchFamily="34" charset="0"/>
                <a:cs typeface="Arial" pitchFamily="34" charset="0"/>
              </a:rPr>
              <a:t>perenne</a:t>
            </a:r>
            <a:r>
              <a:rPr lang="tr-TR" dirty="0" smtClean="0">
                <a:latin typeface="Arial" pitchFamily="34" charset="0"/>
                <a:cs typeface="Arial" pitchFamily="34" charset="0"/>
              </a:rPr>
              <a:t> </a:t>
            </a:r>
            <a:r>
              <a:rPr lang="tr-TR" dirty="0" err="1" smtClean="0">
                <a:latin typeface="Arial" pitchFamily="34" charset="0"/>
                <a:cs typeface="Arial" pitchFamily="34" charset="0"/>
              </a:rPr>
              <a:t>dir</a:t>
            </a:r>
            <a:r>
              <a:rPr lang="tr-TR" dirty="0" smtClean="0">
                <a:latin typeface="Arial" pitchFamily="34" charset="0"/>
                <a:cs typeface="Arial" pitchFamily="34" charset="0"/>
              </a:rPr>
              <a:t>. </a:t>
            </a:r>
          </a:p>
        </p:txBody>
      </p:sp>
    </p:spTree>
  </p:cSld>
  <p:clrMapOvr>
    <a:masterClrMapping/>
  </p:clrMapOvr>
  <p:transition spd="med">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Dikdörtgen"/>
          <p:cNvSpPr>
            <a:spLocks noChangeArrowheads="1"/>
          </p:cNvSpPr>
          <p:nvPr/>
        </p:nvSpPr>
        <p:spPr bwMode="auto">
          <a:xfrm>
            <a:off x="928662" y="1477866"/>
            <a:ext cx="7429500" cy="2031325"/>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spAutoFit/>
          </a:bodyPr>
          <a:lstStyle/>
          <a:p>
            <a:pPr algn="just"/>
            <a:r>
              <a:rPr lang="tr-TR" dirty="0" smtClean="0">
                <a:solidFill>
                  <a:schemeClr val="bg1"/>
                </a:solidFill>
                <a:latin typeface="Arial" pitchFamily="34" charset="0"/>
                <a:cs typeface="Arial" pitchFamily="34" charset="0"/>
              </a:rPr>
              <a:t>       Çim </a:t>
            </a:r>
            <a:r>
              <a:rPr lang="tr-TR" dirty="0">
                <a:solidFill>
                  <a:schemeClr val="bg1"/>
                </a:solidFill>
                <a:latin typeface="Arial" pitchFamily="34" charset="0"/>
                <a:cs typeface="Arial" pitchFamily="34" charset="0"/>
              </a:rPr>
              <a:t>alanlarda değişik amaçlara yönelik karışımlar hazırlanabilir. Karışımda bulunacak olan türlerin belirlenmesinde </a:t>
            </a:r>
            <a:endParaRPr lang="tr-TR" dirty="0" smtClean="0">
              <a:solidFill>
                <a:schemeClr val="bg1"/>
              </a:solidFill>
              <a:latin typeface="Arial" pitchFamily="34" charset="0"/>
              <a:cs typeface="Arial" pitchFamily="34" charset="0"/>
            </a:endParaRPr>
          </a:p>
          <a:p>
            <a:pPr indent="446088" algn="just"/>
            <a:r>
              <a:rPr lang="tr-TR" dirty="0" smtClean="0">
                <a:solidFill>
                  <a:schemeClr val="bg1"/>
                </a:solidFill>
                <a:latin typeface="Arial" pitchFamily="34" charset="0"/>
                <a:cs typeface="Arial" pitchFamily="34" charset="0"/>
              </a:rPr>
              <a:t>basılmaya</a:t>
            </a:r>
            <a:r>
              <a:rPr lang="tr-TR" dirty="0">
                <a:solidFill>
                  <a:schemeClr val="bg1"/>
                </a:solidFill>
                <a:latin typeface="Arial" pitchFamily="34" charset="0"/>
                <a:cs typeface="Arial" pitchFamily="34" charset="0"/>
              </a:rPr>
              <a:t>, </a:t>
            </a:r>
            <a:r>
              <a:rPr lang="tr-TR" dirty="0" smtClean="0">
                <a:solidFill>
                  <a:schemeClr val="bg1"/>
                </a:solidFill>
                <a:latin typeface="Arial" pitchFamily="34" charset="0"/>
                <a:cs typeface="Arial" pitchFamily="34" charset="0"/>
              </a:rPr>
              <a:t>çiğnenmeye</a:t>
            </a:r>
            <a:r>
              <a:rPr lang="tr-TR" dirty="0">
                <a:solidFill>
                  <a:schemeClr val="bg1"/>
                </a:solidFill>
                <a:latin typeface="Arial" pitchFamily="34" charset="0"/>
                <a:cs typeface="Arial" pitchFamily="34" charset="0"/>
              </a:rPr>
              <a:t>, </a:t>
            </a:r>
            <a:endParaRPr lang="tr-TR" dirty="0" smtClean="0">
              <a:solidFill>
                <a:schemeClr val="bg1"/>
              </a:solidFill>
              <a:latin typeface="Arial" pitchFamily="34" charset="0"/>
              <a:cs typeface="Arial" pitchFamily="34" charset="0"/>
            </a:endParaRPr>
          </a:p>
          <a:p>
            <a:pPr indent="446088" algn="just"/>
            <a:r>
              <a:rPr lang="tr-TR" dirty="0" smtClean="0">
                <a:solidFill>
                  <a:schemeClr val="bg1"/>
                </a:solidFill>
                <a:latin typeface="Arial" pitchFamily="34" charset="0"/>
                <a:cs typeface="Arial" pitchFamily="34" charset="0"/>
              </a:rPr>
              <a:t>gölgeye</a:t>
            </a:r>
            <a:r>
              <a:rPr lang="tr-TR" dirty="0">
                <a:solidFill>
                  <a:schemeClr val="bg1"/>
                </a:solidFill>
                <a:latin typeface="Arial" pitchFamily="34" charset="0"/>
                <a:cs typeface="Arial" pitchFamily="34" charset="0"/>
              </a:rPr>
              <a:t>, </a:t>
            </a:r>
            <a:endParaRPr lang="tr-TR" dirty="0" smtClean="0">
              <a:solidFill>
                <a:schemeClr val="bg1"/>
              </a:solidFill>
              <a:latin typeface="Arial" pitchFamily="34" charset="0"/>
              <a:cs typeface="Arial" pitchFamily="34" charset="0"/>
            </a:endParaRPr>
          </a:p>
          <a:p>
            <a:pPr indent="446088" algn="just"/>
            <a:r>
              <a:rPr lang="tr-TR" dirty="0" smtClean="0">
                <a:solidFill>
                  <a:schemeClr val="bg1"/>
                </a:solidFill>
                <a:latin typeface="Arial" pitchFamily="34" charset="0"/>
                <a:cs typeface="Arial" pitchFamily="34" charset="0"/>
              </a:rPr>
              <a:t>derin </a:t>
            </a:r>
            <a:r>
              <a:rPr lang="tr-TR" dirty="0">
                <a:solidFill>
                  <a:schemeClr val="bg1"/>
                </a:solidFill>
                <a:latin typeface="Arial" pitchFamily="34" charset="0"/>
                <a:cs typeface="Arial" pitchFamily="34" charset="0"/>
              </a:rPr>
              <a:t>biçime dayanıklılık gibi birçok özelliğin dikkate alınması gerekir. Ayrıca toprak ve ikim özellikleri, karışımda bulunacak olan türlerin ve bunların oranlarının belirlenmesinde önemli bir faktördür. </a:t>
            </a:r>
            <a:r>
              <a:rPr lang="tr-TR" dirty="0" smtClean="0">
                <a:solidFill>
                  <a:schemeClr val="bg1"/>
                </a:solidFill>
                <a:latin typeface="Arial" pitchFamily="34" charset="0"/>
                <a:cs typeface="Arial" pitchFamily="34" charset="0"/>
              </a:rPr>
              <a:t>        </a:t>
            </a:r>
            <a:endParaRPr lang="tr-TR" dirty="0">
              <a:solidFill>
                <a:schemeClr val="bg1"/>
              </a:solidFill>
              <a:latin typeface="Arial" pitchFamily="34"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714348" y="1709686"/>
            <a:ext cx="7929618" cy="1938992"/>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tr-TR" sz="2000" dirty="0" smtClean="0">
                <a:solidFill>
                  <a:schemeClr val="bg1"/>
                </a:solidFill>
                <a:latin typeface="Arial" pitchFamily="34" charset="0"/>
                <a:cs typeface="Arial" pitchFamily="34" charset="0"/>
              </a:rPr>
              <a:t>         Karışımlarda yer alan türlerin </a:t>
            </a:r>
            <a:r>
              <a:rPr lang="tr-TR" sz="2000" u="sng" dirty="0" smtClean="0">
                <a:solidFill>
                  <a:schemeClr val="bg1"/>
                </a:solidFill>
                <a:latin typeface="Arial" pitchFamily="34" charset="0"/>
                <a:cs typeface="Arial" pitchFamily="34" charset="0"/>
              </a:rPr>
              <a:t>bölgeye uyum gösteren </a:t>
            </a:r>
            <a:r>
              <a:rPr lang="tr-TR" sz="2000" dirty="0" smtClean="0">
                <a:solidFill>
                  <a:schemeClr val="bg1"/>
                </a:solidFill>
                <a:latin typeface="Arial" pitchFamily="34" charset="0"/>
                <a:cs typeface="Arial" pitchFamily="34" charset="0"/>
              </a:rPr>
              <a:t>en iyi çeşitleri kullanılmalıdır. Karışımda yüksek oranda yer alan türlerin birkaç çeşidinin karıştırılarak kullanılması önerilen bir yöntemdir. </a:t>
            </a:r>
          </a:p>
          <a:p>
            <a:pPr algn="just"/>
            <a:endParaRPr lang="tr-TR" sz="2000" dirty="0" smtClean="0">
              <a:solidFill>
                <a:schemeClr val="bg1"/>
              </a:solidFill>
              <a:latin typeface="Arial" pitchFamily="34" charset="0"/>
              <a:cs typeface="Arial" pitchFamily="34" charset="0"/>
            </a:endParaRPr>
          </a:p>
          <a:p>
            <a:pPr algn="just"/>
            <a:r>
              <a:rPr lang="tr-TR" sz="2000" dirty="0" smtClean="0">
                <a:solidFill>
                  <a:schemeClr val="bg1"/>
                </a:solidFill>
                <a:latin typeface="Arial" pitchFamily="34" charset="0"/>
                <a:cs typeface="Arial" pitchFamily="34" charset="0"/>
              </a:rPr>
              <a:t>        Türlerin karışımdaki oranları belirlenirken o bölgede yapılan araştırmalar dikkate alınmalıdır. </a:t>
            </a:r>
            <a:endParaRPr lang="tr-TR" sz="2000" dirty="0">
              <a:solidFill>
                <a:schemeClr val="bg1"/>
              </a:solidFill>
              <a:latin typeface="Arial" pitchFamily="34"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descr="http://www.365spor.com/resimler/2/11945.jpg"/>
          <p:cNvPicPr>
            <a:picLocks noChangeAspect="1" noChangeArrowheads="1"/>
          </p:cNvPicPr>
          <p:nvPr/>
        </p:nvPicPr>
        <p:blipFill>
          <a:blip r:embed="rId2" cstate="print"/>
          <a:srcRect/>
          <a:stretch>
            <a:fillRect/>
          </a:stretch>
        </p:blipFill>
        <p:spPr bwMode="auto">
          <a:xfrm>
            <a:off x="1214414" y="2285992"/>
            <a:ext cx="6715172" cy="4434548"/>
          </a:xfrm>
          <a:prstGeom prst="rect">
            <a:avLst/>
          </a:prstGeom>
        </p:spPr>
        <p:style>
          <a:lnRef idx="3">
            <a:schemeClr val="lt1"/>
          </a:lnRef>
          <a:fillRef idx="1">
            <a:schemeClr val="accent1"/>
          </a:fillRef>
          <a:effectRef idx="1">
            <a:schemeClr val="accent1"/>
          </a:effectRef>
          <a:fontRef idx="minor">
            <a:schemeClr val="lt1"/>
          </a:fontRef>
        </p:style>
      </p:pic>
      <p:sp>
        <p:nvSpPr>
          <p:cNvPr id="38914" name="Rectangle 2"/>
          <p:cNvSpPr>
            <a:spLocks noChangeArrowheads="1"/>
          </p:cNvSpPr>
          <p:nvPr/>
        </p:nvSpPr>
        <p:spPr bwMode="auto">
          <a:xfrm>
            <a:off x="214312" y="1000125"/>
            <a:ext cx="8643968" cy="175432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pPr indent="449263" algn="just" eaLnBrk="0" hangingPunct="0"/>
            <a:r>
              <a:rPr lang="tr-TR" dirty="0">
                <a:latin typeface="Arial" pitchFamily="34" charset="0"/>
                <a:cs typeface="Arial" pitchFamily="34" charset="0"/>
              </a:rPr>
              <a:t>Özellikle kış aylarında ağır bir şekilde kullanılan spor alanlarında basılmaya ve çiğnenmeye çok dayanıklı, sık ve </a:t>
            </a:r>
            <a:r>
              <a:rPr lang="tr-TR" dirty="0" err="1">
                <a:latin typeface="Arial" pitchFamily="34" charset="0"/>
                <a:cs typeface="Arial" pitchFamily="34" charset="0"/>
              </a:rPr>
              <a:t>uniform</a:t>
            </a:r>
            <a:r>
              <a:rPr lang="tr-TR" dirty="0">
                <a:latin typeface="Arial" pitchFamily="34" charset="0"/>
                <a:cs typeface="Arial" pitchFamily="34" charset="0"/>
              </a:rPr>
              <a:t> şekilde gelişen, yenileyebilen türler kullanılır. </a:t>
            </a:r>
            <a:endParaRPr lang="tr-TR" dirty="0" smtClean="0">
              <a:latin typeface="Arial" pitchFamily="34" charset="0"/>
              <a:cs typeface="Arial" pitchFamily="34" charset="0"/>
            </a:endParaRPr>
          </a:p>
          <a:p>
            <a:pPr indent="449263" algn="just" eaLnBrk="0" hangingPunct="0"/>
            <a:endParaRPr lang="tr-TR" dirty="0">
              <a:latin typeface="Arial" pitchFamily="34" charset="0"/>
              <a:cs typeface="Arial" pitchFamily="34" charset="0"/>
            </a:endParaRPr>
          </a:p>
          <a:p>
            <a:pPr indent="449263" algn="just" eaLnBrk="0" hangingPunct="0"/>
            <a:r>
              <a:rPr lang="tr-TR" i="1" dirty="0" err="1" smtClean="0">
                <a:solidFill>
                  <a:srgbClr val="FF0000"/>
                </a:solidFill>
                <a:latin typeface="Arial" pitchFamily="34" charset="0"/>
                <a:cs typeface="Arial" pitchFamily="34" charset="0"/>
              </a:rPr>
              <a:t>Lolium</a:t>
            </a:r>
            <a:r>
              <a:rPr lang="tr-TR" i="1" dirty="0" smtClean="0">
                <a:solidFill>
                  <a:srgbClr val="FF0000"/>
                </a:solidFill>
                <a:latin typeface="Arial" pitchFamily="34" charset="0"/>
                <a:cs typeface="Arial" pitchFamily="34" charset="0"/>
              </a:rPr>
              <a:t> </a:t>
            </a:r>
            <a:r>
              <a:rPr lang="tr-TR" i="1" dirty="0" err="1" smtClean="0">
                <a:solidFill>
                  <a:srgbClr val="FF0000"/>
                </a:solidFill>
                <a:latin typeface="Arial" pitchFamily="34" charset="0"/>
                <a:cs typeface="Arial" pitchFamily="34" charset="0"/>
              </a:rPr>
              <a:t>perenne</a:t>
            </a:r>
            <a:r>
              <a:rPr lang="tr-TR" dirty="0" smtClean="0">
                <a:solidFill>
                  <a:srgbClr val="FF0000"/>
                </a:solidFill>
                <a:latin typeface="Arial" pitchFamily="34" charset="0"/>
                <a:cs typeface="Arial" pitchFamily="34" charset="0"/>
              </a:rPr>
              <a:t> </a:t>
            </a:r>
            <a:r>
              <a:rPr lang="tr-TR" dirty="0">
                <a:latin typeface="Arial" pitchFamily="34" charset="0"/>
                <a:cs typeface="Arial" pitchFamily="34" charset="0"/>
              </a:rPr>
              <a:t>ağır spor sahalarında, istenilen bu özellikleri taşıyan ender türlerden birisidir. </a:t>
            </a:r>
            <a:endParaRPr lang="tr-TR" dirty="0" smtClean="0">
              <a:latin typeface="Arial" pitchFamily="34" charset="0"/>
              <a:cs typeface="Arial" pitchFamily="34" charset="0"/>
            </a:endParaRPr>
          </a:p>
        </p:txBody>
      </p:sp>
      <p:sp>
        <p:nvSpPr>
          <p:cNvPr id="38916" name="3 Dikdörtgen"/>
          <p:cNvSpPr>
            <a:spLocks noChangeArrowheads="1"/>
          </p:cNvSpPr>
          <p:nvPr/>
        </p:nvSpPr>
        <p:spPr bwMode="auto">
          <a:xfrm>
            <a:off x="428625" y="285750"/>
            <a:ext cx="7858125" cy="646113"/>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indent="449263" algn="ctr" eaLnBrk="0" hangingPunct="0"/>
            <a:r>
              <a:rPr lang="tr-TR" b="1" dirty="0">
                <a:solidFill>
                  <a:schemeClr val="bg1"/>
                </a:solidFill>
                <a:latin typeface="Arial" pitchFamily="34" charset="0"/>
                <a:cs typeface="Arial" pitchFamily="34" charset="0"/>
              </a:rPr>
              <a:t>Futbol, Amerikan Futbolu vb. Ağır Spor Yapılan Sahalarda Kullanılan Karışımlar </a:t>
            </a:r>
            <a:endParaRPr lang="tr-TR" dirty="0">
              <a:solidFill>
                <a:schemeClr val="bg1"/>
              </a:solidFill>
              <a:latin typeface="Arial" pitchFamily="34"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Dikdörtgen"/>
          <p:cNvSpPr>
            <a:spLocks noChangeArrowheads="1"/>
          </p:cNvSpPr>
          <p:nvPr/>
        </p:nvSpPr>
        <p:spPr bwMode="auto">
          <a:xfrm>
            <a:off x="785813" y="1143000"/>
            <a:ext cx="7572375" cy="2862322"/>
          </a:xfrm>
          <a:prstGeom prst="rect">
            <a:avLst/>
          </a:prstGeom>
          <a:noFill/>
          <a:ln w="9525">
            <a:noFill/>
            <a:miter lim="800000"/>
            <a:headEnd/>
            <a:tailEnd/>
          </a:ln>
        </p:spPr>
        <p:txBody>
          <a:bodyPr>
            <a:spAutoFit/>
          </a:bodyPr>
          <a:lstStyle/>
          <a:p>
            <a:pPr algn="just"/>
            <a:r>
              <a:rPr lang="tr-TR" dirty="0" err="1"/>
              <a:t>Herbisit</a:t>
            </a:r>
            <a:r>
              <a:rPr lang="tr-TR" dirty="0"/>
              <a:t> uygulamalarında </a:t>
            </a:r>
            <a:r>
              <a:rPr lang="tr-TR" dirty="0" smtClean="0"/>
              <a:t>başarıyı etkileyen faktörler; </a:t>
            </a:r>
            <a:endParaRPr lang="tr-TR" dirty="0"/>
          </a:p>
          <a:p>
            <a:pPr algn="just"/>
            <a:endParaRPr lang="tr-TR" dirty="0"/>
          </a:p>
          <a:p>
            <a:pPr algn="just"/>
            <a:r>
              <a:rPr lang="tr-TR" b="1" dirty="0">
                <a:solidFill>
                  <a:srgbClr val="FFC000"/>
                </a:solidFill>
              </a:rPr>
              <a:t>-</a:t>
            </a:r>
            <a:r>
              <a:rPr lang="tr-TR" b="1" i="1" dirty="0">
                <a:solidFill>
                  <a:srgbClr val="FFC000"/>
                </a:solidFill>
              </a:rPr>
              <a:t>Uygulama Oranı</a:t>
            </a:r>
            <a:r>
              <a:rPr lang="tr-TR" b="1" dirty="0">
                <a:solidFill>
                  <a:srgbClr val="FFC000"/>
                </a:solidFill>
              </a:rPr>
              <a:t> (Doz): </a:t>
            </a:r>
            <a:r>
              <a:rPr lang="tr-TR" b="1" dirty="0"/>
              <a:t>İ</a:t>
            </a:r>
            <a:r>
              <a:rPr lang="tr-TR" dirty="0"/>
              <a:t>laç üreticileri tarafından belirlenir. </a:t>
            </a:r>
          </a:p>
          <a:p>
            <a:pPr algn="just"/>
            <a:endParaRPr lang="tr-TR" dirty="0"/>
          </a:p>
          <a:p>
            <a:pPr algn="just">
              <a:buFontTx/>
              <a:buChar char="-"/>
            </a:pPr>
            <a:r>
              <a:rPr lang="tr-TR" b="1" i="1" dirty="0">
                <a:solidFill>
                  <a:srgbClr val="FFC000"/>
                </a:solidFill>
              </a:rPr>
              <a:t>Yabancı Otların Türü ve Büyüme Devresi</a:t>
            </a:r>
            <a:r>
              <a:rPr lang="tr-TR" b="1" dirty="0">
                <a:solidFill>
                  <a:srgbClr val="FFC000"/>
                </a:solidFill>
              </a:rPr>
              <a:t>: </a:t>
            </a:r>
            <a:endParaRPr lang="tr-TR" b="1" dirty="0" smtClean="0">
              <a:solidFill>
                <a:srgbClr val="FFC000"/>
              </a:solidFill>
            </a:endParaRPr>
          </a:p>
          <a:p>
            <a:pPr algn="just"/>
            <a:r>
              <a:rPr lang="tr-TR" dirty="0" smtClean="0"/>
              <a:t>Genel </a:t>
            </a:r>
            <a:r>
              <a:rPr lang="tr-TR" dirty="0"/>
              <a:t>olarak tek yıllık yabancı otlar erken devrelerinde, </a:t>
            </a:r>
            <a:endParaRPr lang="tr-TR" dirty="0" smtClean="0"/>
          </a:p>
          <a:p>
            <a:pPr algn="just"/>
            <a:r>
              <a:rPr lang="tr-TR" dirty="0" smtClean="0"/>
              <a:t>              çok </a:t>
            </a:r>
            <a:r>
              <a:rPr lang="tr-TR" dirty="0"/>
              <a:t>yıllık yabancı otlar ise tomurcuk döneminde daha duyarlıdır. </a:t>
            </a:r>
          </a:p>
          <a:p>
            <a:pPr algn="just">
              <a:buFontTx/>
              <a:buChar char="-"/>
            </a:pPr>
            <a:endParaRPr lang="tr-TR" dirty="0"/>
          </a:p>
          <a:p>
            <a:pPr algn="just"/>
            <a:r>
              <a:rPr lang="tr-TR" b="1" dirty="0">
                <a:solidFill>
                  <a:srgbClr val="FFC000"/>
                </a:solidFill>
              </a:rPr>
              <a:t>-</a:t>
            </a:r>
            <a:r>
              <a:rPr lang="tr-TR" b="1" i="1" dirty="0">
                <a:solidFill>
                  <a:srgbClr val="FFC000"/>
                </a:solidFill>
              </a:rPr>
              <a:t>İklim</a:t>
            </a:r>
            <a:r>
              <a:rPr lang="tr-TR" b="1" dirty="0">
                <a:solidFill>
                  <a:srgbClr val="FFC000"/>
                </a:solidFill>
              </a:rPr>
              <a:t>: </a:t>
            </a:r>
            <a:r>
              <a:rPr lang="tr-TR" dirty="0" smtClean="0"/>
              <a:t>Yağmur olumsuz </a:t>
            </a:r>
            <a:r>
              <a:rPr lang="tr-TR" dirty="0"/>
              <a:t>yönde </a:t>
            </a:r>
            <a:r>
              <a:rPr lang="tr-TR" dirty="0" smtClean="0"/>
              <a:t>etkiler</a:t>
            </a:r>
            <a:r>
              <a:rPr lang="tr-TR" dirty="0"/>
              <a:t>. Ayrıca düşük ve çok yüksek hava sıcaklıkları da etkinliği değiştirir.</a:t>
            </a:r>
          </a:p>
        </p:txBody>
      </p:sp>
    </p:spTree>
  </p:cSld>
  <p:clrMapOvr>
    <a:masterClrMapping/>
  </p:clrMapOvr>
  <p:transition spd="med">
    <p:split orient="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F.RUBRA commutata2.jpg"/>
          <p:cNvPicPr>
            <a:picLocks noChangeAspect="1"/>
          </p:cNvPicPr>
          <p:nvPr/>
        </p:nvPicPr>
        <p:blipFill>
          <a:blip r:embed="rId2" cstate="print"/>
          <a:stretch>
            <a:fillRect/>
          </a:stretch>
        </p:blipFill>
        <p:spPr>
          <a:xfrm>
            <a:off x="142844" y="1928802"/>
            <a:ext cx="3733800" cy="4737100"/>
          </a:xfrm>
          <a:prstGeom prst="rect">
            <a:avLst/>
          </a:prstGeom>
        </p:spPr>
      </p:pic>
      <p:pic>
        <p:nvPicPr>
          <p:cNvPr id="3" name="Picture 2" descr="http://www.fenerbahce.org/pic_lib/2008-11-17_8L1D1547.jpg"/>
          <p:cNvPicPr>
            <a:picLocks noChangeAspect="1" noChangeArrowheads="1"/>
          </p:cNvPicPr>
          <p:nvPr/>
        </p:nvPicPr>
        <p:blipFill>
          <a:blip r:embed="rId3" cstate="print"/>
          <a:srcRect/>
          <a:stretch>
            <a:fillRect/>
          </a:stretch>
        </p:blipFill>
        <p:spPr bwMode="auto">
          <a:xfrm>
            <a:off x="4071934" y="1428736"/>
            <a:ext cx="4850785" cy="5230720"/>
          </a:xfrm>
          <a:prstGeom prst="rect">
            <a:avLst/>
          </a:prstGeom>
          <a:noFill/>
        </p:spPr>
      </p:pic>
      <p:sp>
        <p:nvSpPr>
          <p:cNvPr id="2" name="1 Dikdörtgen"/>
          <p:cNvSpPr/>
          <p:nvPr/>
        </p:nvSpPr>
        <p:spPr>
          <a:xfrm>
            <a:off x="214282" y="142852"/>
            <a:ext cx="8572560" cy="175432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indent="449263" algn="just" eaLnBrk="0" hangingPunct="0"/>
            <a:r>
              <a:rPr lang="tr-TR" dirty="0" smtClean="0">
                <a:latin typeface="Arial" pitchFamily="34" charset="0"/>
                <a:cs typeface="Arial" pitchFamily="34" charset="0"/>
              </a:rPr>
              <a:t>İngiliz çiminin çevre şartlarına iyi uyum göstermesi, </a:t>
            </a:r>
          </a:p>
          <a:p>
            <a:pPr indent="449263" algn="just" eaLnBrk="0" hangingPunct="0"/>
            <a:r>
              <a:rPr lang="tr-TR" dirty="0" smtClean="0">
                <a:latin typeface="Arial" pitchFamily="34" charset="0"/>
                <a:cs typeface="Arial" pitchFamily="34" charset="0"/>
              </a:rPr>
              <a:t>iri tohumları ile çabuk çimlenerek </a:t>
            </a:r>
          </a:p>
          <a:p>
            <a:pPr indent="449263" algn="just" eaLnBrk="0" hangingPunct="0"/>
            <a:r>
              <a:rPr lang="tr-TR" dirty="0" smtClean="0">
                <a:latin typeface="Arial" pitchFamily="34" charset="0"/>
                <a:cs typeface="Arial" pitchFamily="34" charset="0"/>
              </a:rPr>
              <a:t>kolayca tesis olması spor sahalarında kullanımını artırır. </a:t>
            </a:r>
          </a:p>
          <a:p>
            <a:pPr indent="449263" algn="just" eaLnBrk="0" hangingPunct="0"/>
            <a:endParaRPr lang="tr-TR" dirty="0" smtClean="0">
              <a:latin typeface="Arial" pitchFamily="34" charset="0"/>
              <a:cs typeface="Arial" pitchFamily="34" charset="0"/>
            </a:endParaRPr>
          </a:p>
          <a:p>
            <a:pPr indent="449263" algn="just" eaLnBrk="0" hangingPunct="0"/>
            <a:r>
              <a:rPr lang="tr-TR" dirty="0" smtClean="0">
                <a:latin typeface="Arial" pitchFamily="34" charset="0"/>
                <a:cs typeface="Arial" pitchFamily="34" charset="0"/>
              </a:rPr>
              <a:t>Futbol sahalarına bazen çok kaliteli İngiliz çimi çeşitleri saf olarak ekilebilir. Ancak genelde İngiliz çimi ağırlıklı karışımlar tercih edilir. </a:t>
            </a:r>
            <a:endParaRPr lang="tr-TR" dirty="0">
              <a:latin typeface="Arial" pitchFamily="34"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antu_28_03_2010_77.jpg"/>
          <p:cNvPicPr>
            <a:picLocks noChangeAspect="1"/>
          </p:cNvPicPr>
          <p:nvPr/>
        </p:nvPicPr>
        <p:blipFill>
          <a:blip r:embed="rId2" cstate="print"/>
          <a:stretch>
            <a:fillRect/>
          </a:stretch>
        </p:blipFill>
        <p:spPr>
          <a:xfrm>
            <a:off x="-1" y="785795"/>
            <a:ext cx="9154079" cy="6072206"/>
          </a:xfrm>
          <a:prstGeom prst="rect">
            <a:avLst/>
          </a:prstGeom>
        </p:spPr>
      </p:pic>
      <p:sp>
        <p:nvSpPr>
          <p:cNvPr id="39938" name="1 Dikdörtgen"/>
          <p:cNvSpPr>
            <a:spLocks noChangeArrowheads="1"/>
          </p:cNvSpPr>
          <p:nvPr/>
        </p:nvSpPr>
        <p:spPr bwMode="auto">
          <a:xfrm>
            <a:off x="142844" y="214290"/>
            <a:ext cx="8715436" cy="646331"/>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tr-TR" dirty="0">
                <a:latin typeface="Arial" pitchFamily="34" charset="0"/>
                <a:cs typeface="Arial" pitchFamily="34" charset="0"/>
              </a:rPr>
              <a:t>Olgun </a:t>
            </a:r>
            <a:r>
              <a:rPr lang="tr-TR" i="1" dirty="0" err="1" smtClean="0">
                <a:solidFill>
                  <a:srgbClr val="FFC000"/>
                </a:solidFill>
                <a:latin typeface="Arial" pitchFamily="34" charset="0"/>
                <a:cs typeface="Arial" pitchFamily="34" charset="0"/>
              </a:rPr>
              <a:t>Festuca</a:t>
            </a:r>
            <a:r>
              <a:rPr lang="tr-TR" i="1" dirty="0" smtClean="0">
                <a:solidFill>
                  <a:srgbClr val="FFC000"/>
                </a:solidFill>
                <a:latin typeface="Arial" pitchFamily="34" charset="0"/>
                <a:cs typeface="Arial" pitchFamily="34" charset="0"/>
              </a:rPr>
              <a:t> </a:t>
            </a:r>
            <a:r>
              <a:rPr lang="tr-TR" i="1" dirty="0" err="1" smtClean="0">
                <a:solidFill>
                  <a:srgbClr val="FFC000"/>
                </a:solidFill>
                <a:latin typeface="Arial" pitchFamily="34" charset="0"/>
                <a:cs typeface="Arial" pitchFamily="34" charset="0"/>
              </a:rPr>
              <a:t>arundinacea</a:t>
            </a:r>
            <a:r>
              <a:rPr lang="tr-TR" dirty="0" smtClean="0">
                <a:solidFill>
                  <a:srgbClr val="FFC000"/>
                </a:solidFill>
                <a:latin typeface="Arial" pitchFamily="34" charset="0"/>
                <a:cs typeface="Arial" pitchFamily="34" charset="0"/>
              </a:rPr>
              <a:t> </a:t>
            </a:r>
            <a:r>
              <a:rPr lang="tr-TR" dirty="0">
                <a:latin typeface="Arial" pitchFamily="34" charset="0"/>
                <a:cs typeface="Arial" pitchFamily="34" charset="0"/>
              </a:rPr>
              <a:t>bitkileri basılma ve çiğnenmeye çok iyi dayanır. Kaba görünüşüne karşın son yıllarda spor alanlarında kullanılmaya başlanmıştır. </a:t>
            </a:r>
          </a:p>
        </p:txBody>
      </p:sp>
      <p:sp>
        <p:nvSpPr>
          <p:cNvPr id="4" name="1 Dikdörtgen"/>
          <p:cNvSpPr>
            <a:spLocks noChangeArrowheads="1"/>
          </p:cNvSpPr>
          <p:nvPr/>
        </p:nvSpPr>
        <p:spPr bwMode="auto">
          <a:xfrm>
            <a:off x="142844" y="1648414"/>
            <a:ext cx="8715436" cy="92333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tr-TR" i="1" dirty="0" err="1" smtClean="0">
                <a:solidFill>
                  <a:srgbClr val="FFC000"/>
                </a:solidFill>
                <a:latin typeface="Arial" pitchFamily="34" charset="0"/>
                <a:cs typeface="Arial" pitchFamily="34" charset="0"/>
              </a:rPr>
              <a:t>Poa</a:t>
            </a:r>
            <a:r>
              <a:rPr lang="tr-TR" i="1" dirty="0" smtClean="0">
                <a:solidFill>
                  <a:srgbClr val="FFC000"/>
                </a:solidFill>
                <a:latin typeface="Arial" pitchFamily="34" charset="0"/>
                <a:cs typeface="Arial" pitchFamily="34" charset="0"/>
              </a:rPr>
              <a:t> </a:t>
            </a:r>
            <a:r>
              <a:rPr lang="tr-TR" i="1" dirty="0" err="1" smtClean="0">
                <a:solidFill>
                  <a:srgbClr val="FFC000"/>
                </a:solidFill>
                <a:latin typeface="Arial" pitchFamily="34" charset="0"/>
                <a:cs typeface="Arial" pitchFamily="34" charset="0"/>
              </a:rPr>
              <a:t>pratensis</a:t>
            </a:r>
            <a:r>
              <a:rPr lang="tr-TR" dirty="0" smtClean="0">
                <a:solidFill>
                  <a:srgbClr val="FFC000"/>
                </a:solidFill>
                <a:latin typeface="Arial" pitchFamily="34" charset="0"/>
                <a:cs typeface="Arial" pitchFamily="34" charset="0"/>
              </a:rPr>
              <a:t> </a:t>
            </a:r>
            <a:r>
              <a:rPr lang="tr-TR" dirty="0">
                <a:latin typeface="Arial" pitchFamily="34" charset="0"/>
                <a:cs typeface="Arial" pitchFamily="34" charset="0"/>
              </a:rPr>
              <a:t>basılmaya oldukça iyi dayanır ve İngiliz çimini destekler. </a:t>
            </a:r>
            <a:r>
              <a:rPr lang="tr-TR" dirty="0" smtClean="0">
                <a:latin typeface="Arial" pitchFamily="34" charset="0"/>
                <a:cs typeface="Arial" pitchFamily="34" charset="0"/>
              </a:rPr>
              <a:t>Köksapları ile </a:t>
            </a:r>
            <a:r>
              <a:rPr lang="tr-TR" dirty="0">
                <a:latin typeface="Arial" pitchFamily="34" charset="0"/>
                <a:cs typeface="Arial" pitchFamily="34" charset="0"/>
              </a:rPr>
              <a:t>yıpranan alanları kısa sürede yenilemesi önemli bir üstünlüktür. Bu nedenle </a:t>
            </a:r>
            <a:r>
              <a:rPr lang="tr-TR" dirty="0" smtClean="0">
                <a:latin typeface="Arial" pitchFamily="34" charset="0"/>
                <a:cs typeface="Arial" pitchFamily="34" charset="0"/>
              </a:rPr>
              <a:t>futbol </a:t>
            </a:r>
            <a:r>
              <a:rPr lang="tr-TR" dirty="0">
                <a:latin typeface="Arial" pitchFamily="34" charset="0"/>
                <a:cs typeface="Arial" pitchFamily="34" charset="0"/>
              </a:rPr>
              <a:t>sahalarında İngiliz çimini tamamlayan bir tür </a:t>
            </a:r>
            <a:r>
              <a:rPr lang="tr-TR" dirty="0" smtClean="0">
                <a:latin typeface="Arial" pitchFamily="34" charset="0"/>
                <a:cs typeface="Arial" pitchFamily="34" charset="0"/>
              </a:rPr>
              <a:t>olarak kabul </a:t>
            </a:r>
            <a:r>
              <a:rPr lang="tr-TR" dirty="0">
                <a:latin typeface="Arial" pitchFamily="34" charset="0"/>
                <a:cs typeface="Arial" pitchFamily="34" charset="0"/>
              </a:rPr>
              <a:t>edilir. </a:t>
            </a:r>
          </a:p>
        </p:txBody>
      </p:sp>
      <p:sp>
        <p:nvSpPr>
          <p:cNvPr id="5" name="1 Dikdörtgen"/>
          <p:cNvSpPr>
            <a:spLocks noChangeArrowheads="1"/>
          </p:cNvSpPr>
          <p:nvPr/>
        </p:nvSpPr>
        <p:spPr bwMode="auto">
          <a:xfrm>
            <a:off x="142844" y="3643314"/>
            <a:ext cx="8715436" cy="92333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tr-TR" i="1" dirty="0" err="1" smtClean="0">
                <a:solidFill>
                  <a:srgbClr val="FFC000"/>
                </a:solidFill>
                <a:latin typeface="Arial" pitchFamily="34" charset="0"/>
                <a:cs typeface="Arial" pitchFamily="34" charset="0"/>
              </a:rPr>
              <a:t>Festuca</a:t>
            </a:r>
            <a:r>
              <a:rPr lang="tr-TR" i="1" dirty="0" smtClean="0">
                <a:solidFill>
                  <a:srgbClr val="FFC000"/>
                </a:solidFill>
                <a:latin typeface="Arial" pitchFamily="34" charset="0"/>
                <a:cs typeface="Arial" pitchFamily="34" charset="0"/>
              </a:rPr>
              <a:t> </a:t>
            </a:r>
            <a:r>
              <a:rPr lang="tr-TR" i="1" dirty="0" err="1" smtClean="0">
                <a:solidFill>
                  <a:srgbClr val="FFC000"/>
                </a:solidFill>
                <a:latin typeface="Arial" pitchFamily="34" charset="0"/>
                <a:cs typeface="Arial" pitchFamily="34" charset="0"/>
              </a:rPr>
              <a:t>rubra</a:t>
            </a:r>
            <a:r>
              <a:rPr lang="tr-TR" dirty="0" smtClean="0">
                <a:solidFill>
                  <a:srgbClr val="FFC000"/>
                </a:solidFill>
                <a:latin typeface="Arial" pitchFamily="34" charset="0"/>
                <a:cs typeface="Arial" pitchFamily="34" charset="0"/>
              </a:rPr>
              <a:t> </a:t>
            </a:r>
            <a:r>
              <a:rPr lang="tr-TR" dirty="0">
                <a:latin typeface="Arial" pitchFamily="34" charset="0"/>
                <a:cs typeface="Arial" pitchFamily="34" charset="0"/>
              </a:rPr>
              <a:t>varyeteleri ile </a:t>
            </a:r>
            <a:r>
              <a:rPr lang="tr-TR" i="1" dirty="0" err="1" smtClean="0">
                <a:solidFill>
                  <a:srgbClr val="FFC000"/>
                </a:solidFill>
                <a:latin typeface="Arial" pitchFamily="34" charset="0"/>
                <a:cs typeface="Arial" pitchFamily="34" charset="0"/>
              </a:rPr>
              <a:t>Agrostis</a:t>
            </a:r>
            <a:r>
              <a:rPr lang="tr-TR" i="1" dirty="0" smtClean="0">
                <a:solidFill>
                  <a:srgbClr val="FFC000"/>
                </a:solidFill>
                <a:latin typeface="Arial" pitchFamily="34" charset="0"/>
                <a:cs typeface="Arial" pitchFamily="34" charset="0"/>
              </a:rPr>
              <a:t> </a:t>
            </a:r>
            <a:r>
              <a:rPr lang="tr-TR" i="1" dirty="0" err="1" smtClean="0">
                <a:solidFill>
                  <a:srgbClr val="FFC000"/>
                </a:solidFill>
                <a:latin typeface="Arial" pitchFamily="34" charset="0"/>
                <a:cs typeface="Arial" pitchFamily="34" charset="0"/>
              </a:rPr>
              <a:t>tenuis</a:t>
            </a:r>
            <a:r>
              <a:rPr lang="tr-TR" dirty="0" smtClean="0">
                <a:solidFill>
                  <a:srgbClr val="FFC000"/>
                </a:solidFill>
                <a:latin typeface="Arial" pitchFamily="34" charset="0"/>
                <a:cs typeface="Arial" pitchFamily="34" charset="0"/>
              </a:rPr>
              <a:t> </a:t>
            </a:r>
            <a:r>
              <a:rPr lang="tr-TR" dirty="0">
                <a:latin typeface="Arial" pitchFamily="34" charset="0"/>
                <a:cs typeface="Arial" pitchFamily="34" charset="0"/>
              </a:rPr>
              <a:t>basılmaya ve çiğnenmeye çok dayanıklı olmadıkları halde, çim örtüsünün sıklaşmasını ve türlerin birbirine bağlanmalarını sağlarlar. Ancak karışımlarda oranları çok düşük tutulur. </a:t>
            </a:r>
          </a:p>
        </p:txBody>
      </p:sp>
    </p:spTree>
  </p:cSld>
  <p:clrMapOvr>
    <a:masterClrMapping/>
  </p:clrMapOvr>
  <p:transition spd="med">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www.fenerbahce.org/pic_lib/02042008_004_1024.jpg"/>
          <p:cNvPicPr>
            <a:picLocks noChangeAspect="1" noChangeArrowheads="1"/>
          </p:cNvPicPr>
          <p:nvPr/>
        </p:nvPicPr>
        <p:blipFill>
          <a:blip r:embed="rId2" cstate="print"/>
          <a:srcRect/>
          <a:stretch>
            <a:fillRect/>
          </a:stretch>
        </p:blipFill>
        <p:spPr bwMode="auto">
          <a:xfrm>
            <a:off x="-33" y="-23789"/>
            <a:ext cx="9175719" cy="6881789"/>
          </a:xfrm>
          <a:prstGeom prst="rect">
            <a:avLst/>
          </a:prstGeom>
          <a:noFill/>
        </p:spPr>
      </p:pic>
      <p:sp>
        <p:nvSpPr>
          <p:cNvPr id="3" name="2 Dikdörtgen"/>
          <p:cNvSpPr/>
          <p:nvPr/>
        </p:nvSpPr>
        <p:spPr>
          <a:xfrm>
            <a:off x="71406" y="142852"/>
            <a:ext cx="7429552" cy="203132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indent="449263" algn="just" eaLnBrk="0" hangingPunct="0"/>
            <a:r>
              <a:rPr lang="tr-TR" u="sng" dirty="0" smtClean="0">
                <a:latin typeface="Arial" pitchFamily="34" charset="0"/>
                <a:cs typeface="Arial" pitchFamily="34" charset="0"/>
              </a:rPr>
              <a:t>Futbol vb. ağır spor sahalarında en çok kullanılan karışımlar </a:t>
            </a:r>
            <a:r>
              <a:rPr lang="tr-TR" dirty="0" smtClean="0">
                <a:latin typeface="Arial" pitchFamily="34" charset="0"/>
                <a:cs typeface="Arial" pitchFamily="34" charset="0"/>
              </a:rPr>
              <a:t>: </a:t>
            </a:r>
          </a:p>
          <a:p>
            <a:pPr indent="449263" algn="just" eaLnBrk="0" hangingPunct="0">
              <a:buAutoNum type="alphaLcParenR"/>
            </a:pPr>
            <a:r>
              <a:rPr lang="tr-TR" b="1" i="1" dirty="0" smtClean="0">
                <a:solidFill>
                  <a:schemeClr val="bg1"/>
                </a:solidFill>
                <a:latin typeface="Arial" pitchFamily="34" charset="0"/>
                <a:cs typeface="Arial" pitchFamily="34" charset="0"/>
              </a:rPr>
              <a:t>Lolium </a:t>
            </a:r>
            <a:r>
              <a:rPr lang="tr-TR" b="1" i="1" dirty="0" err="1" smtClean="0">
                <a:solidFill>
                  <a:schemeClr val="bg1"/>
                </a:solidFill>
                <a:latin typeface="Arial" pitchFamily="34" charset="0"/>
                <a:cs typeface="Arial" pitchFamily="34" charset="0"/>
              </a:rPr>
              <a:t>perenne</a:t>
            </a:r>
            <a:r>
              <a:rPr lang="tr-TR" b="1" dirty="0" smtClean="0">
                <a:solidFill>
                  <a:schemeClr val="bg1"/>
                </a:solidFill>
                <a:latin typeface="Arial" pitchFamily="34" charset="0"/>
                <a:cs typeface="Arial" pitchFamily="34" charset="0"/>
              </a:rPr>
              <a:t> + </a:t>
            </a:r>
            <a:r>
              <a:rPr lang="tr-TR" b="1" i="1" dirty="0" smtClean="0">
                <a:solidFill>
                  <a:schemeClr val="bg1"/>
                </a:solidFill>
                <a:latin typeface="Arial" pitchFamily="34" charset="0"/>
                <a:cs typeface="Arial" pitchFamily="34" charset="0"/>
              </a:rPr>
              <a:t>Poa </a:t>
            </a:r>
            <a:r>
              <a:rPr lang="tr-TR" b="1" i="1" dirty="0" err="1" smtClean="0">
                <a:solidFill>
                  <a:schemeClr val="bg1"/>
                </a:solidFill>
                <a:latin typeface="Arial" pitchFamily="34" charset="0"/>
                <a:cs typeface="Arial" pitchFamily="34" charset="0"/>
              </a:rPr>
              <a:t>pratensis</a:t>
            </a:r>
            <a:r>
              <a:rPr lang="tr-TR" b="1" dirty="0" smtClean="0">
                <a:solidFill>
                  <a:schemeClr val="bg1"/>
                </a:solidFill>
                <a:latin typeface="Arial" pitchFamily="34" charset="0"/>
                <a:cs typeface="Arial" pitchFamily="34" charset="0"/>
              </a:rPr>
              <a:t> </a:t>
            </a:r>
            <a:r>
              <a:rPr lang="tr-TR" dirty="0" smtClean="0">
                <a:solidFill>
                  <a:schemeClr val="bg1"/>
                </a:solidFill>
                <a:latin typeface="Arial" pitchFamily="34" charset="0"/>
                <a:cs typeface="Arial" pitchFamily="34" charset="0"/>
              </a:rPr>
              <a:t>karışımları </a:t>
            </a:r>
          </a:p>
          <a:p>
            <a:pPr indent="449263" algn="just" eaLnBrk="0" hangingPunct="0"/>
            <a:r>
              <a:rPr lang="tr-TR" dirty="0" smtClean="0">
                <a:solidFill>
                  <a:schemeClr val="bg1"/>
                </a:solidFill>
                <a:latin typeface="Arial" pitchFamily="34" charset="0"/>
                <a:cs typeface="Arial" pitchFamily="34" charset="0"/>
              </a:rPr>
              <a:t>Avrupa'da çok yaygındır. </a:t>
            </a:r>
          </a:p>
          <a:p>
            <a:pPr indent="449263" algn="just" eaLnBrk="0" hangingPunct="0"/>
            <a:r>
              <a:rPr lang="tr-TR" dirty="0" smtClean="0">
                <a:solidFill>
                  <a:schemeClr val="bg1"/>
                </a:solidFill>
                <a:latin typeface="Arial" pitchFamily="34" charset="0"/>
                <a:cs typeface="Arial" pitchFamily="34" charset="0"/>
              </a:rPr>
              <a:t>Almanya'da 40:60   (</a:t>
            </a:r>
            <a:r>
              <a:rPr lang="tr-TR" i="1" dirty="0" smtClean="0">
                <a:solidFill>
                  <a:schemeClr val="bg1"/>
                </a:solidFill>
                <a:latin typeface="Arial" pitchFamily="34" charset="0"/>
                <a:cs typeface="Arial" pitchFamily="34" charset="0"/>
              </a:rPr>
              <a:t>L. </a:t>
            </a:r>
            <a:r>
              <a:rPr lang="tr-TR" i="1" dirty="0" err="1" smtClean="0">
                <a:solidFill>
                  <a:schemeClr val="bg1"/>
                </a:solidFill>
                <a:latin typeface="Arial" pitchFamily="34" charset="0"/>
                <a:cs typeface="Arial" pitchFamily="34" charset="0"/>
              </a:rPr>
              <a:t>perenne</a:t>
            </a:r>
            <a:r>
              <a:rPr lang="tr-TR" dirty="0" smtClean="0">
                <a:solidFill>
                  <a:schemeClr val="bg1"/>
                </a:solidFill>
                <a:latin typeface="Arial" pitchFamily="34" charset="0"/>
                <a:cs typeface="Arial" pitchFamily="34" charset="0"/>
              </a:rPr>
              <a:t> + </a:t>
            </a:r>
            <a:r>
              <a:rPr lang="tr-TR" i="1" dirty="0" smtClean="0">
                <a:solidFill>
                  <a:schemeClr val="bg1"/>
                </a:solidFill>
                <a:latin typeface="Arial" pitchFamily="34" charset="0"/>
                <a:cs typeface="Arial" pitchFamily="34" charset="0"/>
              </a:rPr>
              <a:t>P. </a:t>
            </a:r>
            <a:r>
              <a:rPr lang="tr-TR" i="1" dirty="0" err="1" smtClean="0">
                <a:solidFill>
                  <a:schemeClr val="bg1"/>
                </a:solidFill>
                <a:latin typeface="Arial" pitchFamily="34" charset="0"/>
                <a:cs typeface="Arial" pitchFamily="34" charset="0"/>
              </a:rPr>
              <a:t>pratensis</a:t>
            </a:r>
            <a:r>
              <a:rPr lang="tr-TR" dirty="0" smtClean="0">
                <a:solidFill>
                  <a:schemeClr val="bg1"/>
                </a:solidFill>
                <a:latin typeface="Arial" pitchFamily="34" charset="0"/>
                <a:cs typeface="Arial" pitchFamily="34" charset="0"/>
              </a:rPr>
              <a:t> ), </a:t>
            </a:r>
          </a:p>
          <a:p>
            <a:pPr indent="449263" algn="just" eaLnBrk="0" hangingPunct="0"/>
            <a:r>
              <a:rPr lang="tr-TR" dirty="0" smtClean="0">
                <a:solidFill>
                  <a:schemeClr val="bg1"/>
                </a:solidFill>
                <a:latin typeface="Arial" pitchFamily="34" charset="0"/>
                <a:cs typeface="Arial" pitchFamily="34" charset="0"/>
              </a:rPr>
              <a:t>Hollanda'da 50:50 veya 75:25 karışımları başarılıdır.</a:t>
            </a:r>
          </a:p>
          <a:p>
            <a:pPr indent="449263" algn="just" eaLnBrk="0" hangingPunct="0"/>
            <a:r>
              <a:rPr lang="tr-TR" dirty="0" smtClean="0">
                <a:solidFill>
                  <a:schemeClr val="bg1"/>
                </a:solidFill>
                <a:latin typeface="Arial" pitchFamily="34" charset="0"/>
                <a:cs typeface="Arial" pitchFamily="34" charset="0"/>
              </a:rPr>
              <a:t>Bu karışımların çabuk tesis olması, spora ara verildiğinde tahrip olan alanların kısa sürede yenilenmesi en büyük üstünlüğüdür. </a:t>
            </a:r>
            <a:endParaRPr lang="tr-TR" dirty="0">
              <a:solidFill>
                <a:schemeClr val="bg1"/>
              </a:solidFill>
              <a:latin typeface="Arial" pitchFamily="34"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google.com.tr/url?source=imglanding&amp;ct=img&amp;q=http://fotocdncube.fanatik.com.tr/news/658x370/2012/11/27/fft104mm2008114.jpg&amp;sa=X&amp;ei=GhW3UNPRHIewhAezpIHoDg&amp;ved=0CAwQ8wc4NQ&amp;usg=AFQjCNGAuA-ECx1hcUbdFF2Zmo-IUlJ0Hw"/>
          <p:cNvPicPr>
            <a:picLocks noChangeAspect="1" noChangeArrowheads="1"/>
          </p:cNvPicPr>
          <p:nvPr/>
        </p:nvPicPr>
        <p:blipFill>
          <a:blip r:embed="rId2"/>
          <a:srcRect/>
          <a:stretch>
            <a:fillRect/>
          </a:stretch>
        </p:blipFill>
        <p:spPr bwMode="auto">
          <a:xfrm>
            <a:off x="0" y="1571612"/>
            <a:ext cx="9144000" cy="5286389"/>
          </a:xfrm>
          <a:prstGeom prst="rect">
            <a:avLst/>
          </a:prstGeom>
          <a:noFill/>
        </p:spPr>
      </p:pic>
      <p:sp>
        <p:nvSpPr>
          <p:cNvPr id="4" name="Rectangle 1"/>
          <p:cNvSpPr>
            <a:spLocks noChangeArrowheads="1"/>
          </p:cNvSpPr>
          <p:nvPr/>
        </p:nvSpPr>
        <p:spPr bwMode="auto">
          <a:xfrm>
            <a:off x="0" y="1357298"/>
            <a:ext cx="8715436" cy="1077218"/>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wrap="square" anchor="ctr">
            <a:spAutoFit/>
          </a:bodyPr>
          <a:lstStyle/>
          <a:p>
            <a:pPr indent="449263" algn="just" eaLnBrk="0" hangingPunct="0"/>
            <a:r>
              <a:rPr lang="tr-TR" sz="1600" dirty="0" smtClean="0">
                <a:solidFill>
                  <a:schemeClr val="bg1"/>
                </a:solidFill>
                <a:latin typeface="Arial" pitchFamily="34" charset="0"/>
                <a:cs typeface="Arial" pitchFamily="34" charset="0"/>
              </a:rPr>
              <a:t>b</a:t>
            </a:r>
            <a:r>
              <a:rPr lang="tr-TR" sz="1600" dirty="0">
                <a:solidFill>
                  <a:schemeClr val="bg1"/>
                </a:solidFill>
                <a:latin typeface="Arial" pitchFamily="34" charset="0"/>
                <a:cs typeface="Arial" pitchFamily="34" charset="0"/>
              </a:rPr>
              <a:t>) </a:t>
            </a:r>
            <a:r>
              <a:rPr lang="tr-TR" sz="1600" dirty="0" smtClean="0">
                <a:solidFill>
                  <a:schemeClr val="bg1"/>
                </a:solidFill>
                <a:latin typeface="Arial" pitchFamily="34" charset="0"/>
                <a:cs typeface="Arial" pitchFamily="34" charset="0"/>
              </a:rPr>
              <a:t>Basılmaya </a:t>
            </a:r>
            <a:r>
              <a:rPr lang="tr-TR" sz="1600" dirty="0">
                <a:solidFill>
                  <a:schemeClr val="bg1"/>
                </a:solidFill>
                <a:latin typeface="Arial" pitchFamily="34" charset="0"/>
                <a:cs typeface="Arial" pitchFamily="34" charset="0"/>
              </a:rPr>
              <a:t>ve çiğnenmeye dayanıklı, çim tipi </a:t>
            </a:r>
            <a:r>
              <a:rPr lang="tr-TR" sz="1600" i="1" dirty="0" err="1" smtClean="0">
                <a:solidFill>
                  <a:schemeClr val="bg1"/>
                </a:solidFill>
                <a:latin typeface="Arial" pitchFamily="34" charset="0"/>
                <a:cs typeface="Arial" pitchFamily="34" charset="0"/>
              </a:rPr>
              <a:t>Festuca</a:t>
            </a:r>
            <a:r>
              <a:rPr lang="tr-TR" sz="1600" i="1" dirty="0" smtClean="0">
                <a:solidFill>
                  <a:schemeClr val="bg1"/>
                </a:solidFill>
                <a:latin typeface="Arial" pitchFamily="34" charset="0"/>
                <a:cs typeface="Arial" pitchFamily="34" charset="0"/>
              </a:rPr>
              <a:t> </a:t>
            </a:r>
            <a:r>
              <a:rPr lang="tr-TR" sz="1600" i="1" dirty="0" err="1" smtClean="0">
                <a:solidFill>
                  <a:schemeClr val="bg1"/>
                </a:solidFill>
                <a:latin typeface="Arial" pitchFamily="34" charset="0"/>
                <a:cs typeface="Arial" pitchFamily="34" charset="0"/>
              </a:rPr>
              <a:t>arundinacea</a:t>
            </a:r>
            <a:r>
              <a:rPr lang="tr-TR" sz="1600" dirty="0" smtClean="0">
                <a:solidFill>
                  <a:schemeClr val="bg1"/>
                </a:solidFill>
                <a:latin typeface="Arial" pitchFamily="34" charset="0"/>
                <a:cs typeface="Arial" pitchFamily="34" charset="0"/>
              </a:rPr>
              <a:t> </a:t>
            </a:r>
            <a:r>
              <a:rPr lang="tr-TR" sz="1600" dirty="0">
                <a:solidFill>
                  <a:schemeClr val="bg1"/>
                </a:solidFill>
                <a:latin typeface="Arial" pitchFamily="34" charset="0"/>
                <a:cs typeface="Arial" pitchFamily="34" charset="0"/>
              </a:rPr>
              <a:t>çeşitlerinin </a:t>
            </a:r>
            <a:r>
              <a:rPr lang="tr-TR" sz="1600" dirty="0" smtClean="0">
                <a:solidFill>
                  <a:schemeClr val="bg1"/>
                </a:solidFill>
                <a:latin typeface="Arial" pitchFamily="34" charset="0"/>
                <a:cs typeface="Arial" pitchFamily="34" charset="0"/>
              </a:rPr>
              <a:t>futbol </a:t>
            </a:r>
            <a:r>
              <a:rPr lang="tr-TR" sz="1600" dirty="0">
                <a:solidFill>
                  <a:schemeClr val="bg1"/>
                </a:solidFill>
                <a:latin typeface="Arial" pitchFamily="34" charset="0"/>
                <a:cs typeface="Arial" pitchFamily="34" charset="0"/>
              </a:rPr>
              <a:t>sahalarında kullanımı artmıştır. </a:t>
            </a:r>
            <a:r>
              <a:rPr lang="tr-TR" sz="1600" dirty="0" smtClean="0">
                <a:solidFill>
                  <a:schemeClr val="bg1"/>
                </a:solidFill>
                <a:latin typeface="Arial" pitchFamily="34" charset="0"/>
                <a:cs typeface="Arial" pitchFamily="34" charset="0"/>
              </a:rPr>
              <a:t> </a:t>
            </a:r>
          </a:p>
          <a:p>
            <a:pPr indent="449263" algn="just" eaLnBrk="0" hangingPunct="0"/>
            <a:r>
              <a:rPr lang="tr-TR" sz="1600" b="1" i="1" dirty="0" err="1" smtClean="0">
                <a:solidFill>
                  <a:schemeClr val="bg1"/>
                </a:solidFill>
                <a:latin typeface="Arial" pitchFamily="34" charset="0"/>
                <a:cs typeface="Arial" pitchFamily="34" charset="0"/>
              </a:rPr>
              <a:t>Lolium</a:t>
            </a:r>
            <a:r>
              <a:rPr lang="tr-TR" sz="1600" b="1" i="1" dirty="0" smtClean="0">
                <a:solidFill>
                  <a:schemeClr val="bg1"/>
                </a:solidFill>
                <a:latin typeface="Arial" pitchFamily="34" charset="0"/>
                <a:cs typeface="Arial" pitchFamily="34" charset="0"/>
              </a:rPr>
              <a:t> </a:t>
            </a:r>
            <a:r>
              <a:rPr lang="tr-TR" sz="1600" b="1" i="1" dirty="0" err="1">
                <a:solidFill>
                  <a:schemeClr val="bg1"/>
                </a:solidFill>
                <a:latin typeface="Arial" pitchFamily="34" charset="0"/>
                <a:cs typeface="Arial" pitchFamily="34" charset="0"/>
              </a:rPr>
              <a:t>perenne</a:t>
            </a:r>
            <a:r>
              <a:rPr lang="tr-TR" sz="1600" b="1" dirty="0">
                <a:solidFill>
                  <a:schemeClr val="bg1"/>
                </a:solidFill>
                <a:latin typeface="Arial" pitchFamily="34" charset="0"/>
                <a:cs typeface="Arial" pitchFamily="34" charset="0"/>
              </a:rPr>
              <a:t> + </a:t>
            </a:r>
            <a:r>
              <a:rPr lang="tr-TR" sz="1600" b="1" i="1" dirty="0">
                <a:solidFill>
                  <a:schemeClr val="bg1"/>
                </a:solidFill>
                <a:latin typeface="Arial" pitchFamily="34" charset="0"/>
                <a:cs typeface="Arial" pitchFamily="34" charset="0"/>
              </a:rPr>
              <a:t>Festuca </a:t>
            </a:r>
            <a:r>
              <a:rPr lang="tr-TR" sz="1600" b="1" i="1" dirty="0" err="1">
                <a:solidFill>
                  <a:schemeClr val="bg1"/>
                </a:solidFill>
                <a:latin typeface="Arial" pitchFamily="34" charset="0"/>
                <a:cs typeface="Arial" pitchFamily="34" charset="0"/>
              </a:rPr>
              <a:t>arundinacea</a:t>
            </a:r>
            <a:r>
              <a:rPr lang="tr-TR" sz="1600" b="1" dirty="0">
                <a:solidFill>
                  <a:schemeClr val="bg1"/>
                </a:solidFill>
                <a:latin typeface="Arial" pitchFamily="34" charset="0"/>
                <a:cs typeface="Arial" pitchFamily="34" charset="0"/>
              </a:rPr>
              <a:t> + </a:t>
            </a:r>
            <a:r>
              <a:rPr lang="tr-TR" sz="1600" b="1" i="1" dirty="0">
                <a:solidFill>
                  <a:schemeClr val="bg1"/>
                </a:solidFill>
                <a:latin typeface="Arial" pitchFamily="34" charset="0"/>
                <a:cs typeface="Arial" pitchFamily="34" charset="0"/>
              </a:rPr>
              <a:t>Poa </a:t>
            </a:r>
            <a:r>
              <a:rPr lang="tr-TR" sz="1600" b="1" i="1" dirty="0" err="1">
                <a:solidFill>
                  <a:schemeClr val="bg1"/>
                </a:solidFill>
                <a:latin typeface="Arial" pitchFamily="34" charset="0"/>
                <a:cs typeface="Arial" pitchFamily="34" charset="0"/>
              </a:rPr>
              <a:t>pratensis</a:t>
            </a:r>
            <a:r>
              <a:rPr lang="tr-TR" sz="1600" dirty="0">
                <a:solidFill>
                  <a:schemeClr val="bg1"/>
                </a:solidFill>
                <a:latin typeface="Arial" pitchFamily="34" charset="0"/>
                <a:cs typeface="Arial" pitchFamily="34" charset="0"/>
              </a:rPr>
              <a:t> karışımları </a:t>
            </a:r>
            <a:endParaRPr lang="tr-TR" sz="1600" dirty="0" smtClean="0">
              <a:solidFill>
                <a:schemeClr val="bg1"/>
              </a:solidFill>
              <a:latin typeface="Arial" pitchFamily="34" charset="0"/>
              <a:cs typeface="Arial" pitchFamily="34" charset="0"/>
            </a:endParaRPr>
          </a:p>
          <a:p>
            <a:pPr indent="449263" algn="just" eaLnBrk="0" hangingPunct="0"/>
            <a:r>
              <a:rPr lang="tr-TR" sz="1600" dirty="0" smtClean="0">
                <a:solidFill>
                  <a:schemeClr val="bg1"/>
                </a:solidFill>
                <a:latin typeface="Arial" pitchFamily="34" charset="0"/>
                <a:cs typeface="Arial" pitchFamily="34" charset="0"/>
              </a:rPr>
              <a:t>40:40:20, 50:30:20, 0:70:30 oranlarında çok </a:t>
            </a:r>
            <a:r>
              <a:rPr lang="tr-TR" sz="1600" dirty="0">
                <a:solidFill>
                  <a:schemeClr val="bg1"/>
                </a:solidFill>
                <a:latin typeface="Arial" pitchFamily="34" charset="0"/>
                <a:cs typeface="Arial" pitchFamily="34" charset="0"/>
              </a:rPr>
              <a:t>başarılı sonuçlar vermektedir. </a:t>
            </a:r>
          </a:p>
        </p:txBody>
      </p:sp>
      <p:sp>
        <p:nvSpPr>
          <p:cNvPr id="6" name="Rectangle 1"/>
          <p:cNvSpPr>
            <a:spLocks noChangeArrowheads="1"/>
          </p:cNvSpPr>
          <p:nvPr/>
        </p:nvSpPr>
        <p:spPr bwMode="auto">
          <a:xfrm>
            <a:off x="0" y="2500306"/>
            <a:ext cx="3929090" cy="830997"/>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wrap="square" anchor="ctr">
            <a:spAutoFit/>
          </a:bodyPr>
          <a:lstStyle/>
          <a:p>
            <a:pPr algn="just" eaLnBrk="0" hangingPunct="0"/>
            <a:r>
              <a:rPr lang="tr-TR" sz="1600" dirty="0" smtClean="0">
                <a:solidFill>
                  <a:schemeClr val="bg1"/>
                </a:solidFill>
                <a:latin typeface="Arial" pitchFamily="34" charset="0"/>
                <a:cs typeface="Arial" pitchFamily="34" charset="0"/>
              </a:rPr>
              <a:t>a </a:t>
            </a:r>
            <a:r>
              <a:rPr lang="tr-TR" sz="1600" dirty="0">
                <a:solidFill>
                  <a:schemeClr val="bg1"/>
                </a:solidFill>
                <a:latin typeface="Arial" pitchFamily="34" charset="0"/>
                <a:cs typeface="Arial" pitchFamily="34" charset="0"/>
              </a:rPr>
              <a:t>ve b karışımları kolay tesis </a:t>
            </a:r>
            <a:r>
              <a:rPr lang="tr-TR" sz="1600" dirty="0" smtClean="0">
                <a:solidFill>
                  <a:schemeClr val="bg1"/>
                </a:solidFill>
                <a:latin typeface="Arial" pitchFamily="34" charset="0"/>
                <a:cs typeface="Arial" pitchFamily="34" charset="0"/>
              </a:rPr>
              <a:t>olur,  </a:t>
            </a:r>
          </a:p>
          <a:p>
            <a:pPr algn="just" eaLnBrk="0" hangingPunct="0"/>
            <a:r>
              <a:rPr lang="tr-TR" sz="1600" dirty="0" smtClean="0">
                <a:solidFill>
                  <a:schemeClr val="bg1"/>
                </a:solidFill>
                <a:latin typeface="Arial" pitchFamily="34" charset="0"/>
                <a:cs typeface="Arial" pitchFamily="34" charset="0"/>
              </a:rPr>
              <a:t>kısa </a:t>
            </a:r>
            <a:r>
              <a:rPr lang="tr-TR" sz="1600" dirty="0">
                <a:solidFill>
                  <a:schemeClr val="bg1"/>
                </a:solidFill>
                <a:latin typeface="Arial" pitchFamily="34" charset="0"/>
                <a:cs typeface="Arial" pitchFamily="34" charset="0"/>
              </a:rPr>
              <a:t>sürede spor yapılacak düzeye </a:t>
            </a:r>
            <a:r>
              <a:rPr lang="tr-TR" sz="1600" dirty="0" smtClean="0">
                <a:solidFill>
                  <a:schemeClr val="bg1"/>
                </a:solidFill>
                <a:latin typeface="Arial" pitchFamily="34" charset="0"/>
                <a:cs typeface="Arial" pitchFamily="34" charset="0"/>
              </a:rPr>
              <a:t>gelir, </a:t>
            </a:r>
          </a:p>
          <a:p>
            <a:pPr algn="just" eaLnBrk="0" hangingPunct="0"/>
            <a:r>
              <a:rPr lang="tr-TR" sz="1600" dirty="0" smtClean="0">
                <a:solidFill>
                  <a:schemeClr val="bg1"/>
                </a:solidFill>
                <a:latin typeface="Arial" pitchFamily="34" charset="0"/>
                <a:cs typeface="Arial" pitchFamily="34" charset="0"/>
              </a:rPr>
              <a:t>Dayanımları </a:t>
            </a:r>
            <a:r>
              <a:rPr lang="tr-TR" sz="1600" dirty="0">
                <a:solidFill>
                  <a:schemeClr val="bg1"/>
                </a:solidFill>
                <a:latin typeface="Arial" pitchFamily="34" charset="0"/>
                <a:cs typeface="Arial" pitchFamily="34" charset="0"/>
              </a:rPr>
              <a:t>çok yüksektir. </a:t>
            </a:r>
          </a:p>
        </p:txBody>
      </p:sp>
    </p:spTree>
  </p:cSld>
  <p:clrMapOvr>
    <a:masterClrMapping/>
  </p:clrMapOvr>
  <p:transition spd="med">
    <p:split orient="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google.com.tr/url?source=imglanding&amp;ct=img&amp;q=http://1.bp.blogspot.com/-vKPmM92mRZs/UHHjGoKvpkI/AAAAAAAAH4M/udpTYObESSE/s1600/2012-10-07_fb-bjk3-0_25.jpg&amp;sa=X&amp;ei=pBW3UIB4joeFB8X0gKAM&amp;ved=0CAwQ8wc4owE&amp;usg=AFQjCNEY3zx0AK4XQ18En71mGF7g45w7Cg"/>
          <p:cNvPicPr>
            <a:picLocks noChangeAspect="1" noChangeArrowheads="1"/>
          </p:cNvPicPr>
          <p:nvPr/>
        </p:nvPicPr>
        <p:blipFill>
          <a:blip r:embed="rId2"/>
          <a:srcRect/>
          <a:stretch>
            <a:fillRect/>
          </a:stretch>
        </p:blipFill>
        <p:spPr bwMode="auto">
          <a:xfrm>
            <a:off x="1714480" y="2455968"/>
            <a:ext cx="5357850" cy="4402031"/>
          </a:xfrm>
          <a:prstGeom prst="rect">
            <a:avLst/>
          </a:prstGeom>
          <a:noFill/>
        </p:spPr>
      </p:pic>
      <p:sp>
        <p:nvSpPr>
          <p:cNvPr id="3" name="2 Dikdörtgen"/>
          <p:cNvSpPr/>
          <p:nvPr/>
        </p:nvSpPr>
        <p:spPr>
          <a:xfrm>
            <a:off x="214282" y="214290"/>
            <a:ext cx="7929618"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indent="449263" algn="just" eaLnBrk="0" hangingPunct="0">
              <a:defRPr/>
            </a:pPr>
            <a:r>
              <a:rPr lang="tr-TR" dirty="0">
                <a:latin typeface="Arial" pitchFamily="34" charset="0"/>
                <a:cs typeface="Arial" pitchFamily="34" charset="0"/>
              </a:rPr>
              <a:t>c) </a:t>
            </a:r>
            <a:r>
              <a:rPr lang="tr-TR" b="1" i="1" dirty="0">
                <a:solidFill>
                  <a:srgbClr val="FFC000"/>
                </a:solidFill>
                <a:latin typeface="Arial" pitchFamily="34" charset="0"/>
                <a:cs typeface="Arial" pitchFamily="34" charset="0"/>
              </a:rPr>
              <a:t>Lolium </a:t>
            </a:r>
            <a:r>
              <a:rPr lang="tr-TR" b="1" i="1" dirty="0" err="1">
                <a:solidFill>
                  <a:srgbClr val="FFC000"/>
                </a:solidFill>
                <a:latin typeface="Arial" pitchFamily="34" charset="0"/>
                <a:cs typeface="Arial" pitchFamily="34" charset="0"/>
              </a:rPr>
              <a:t>perenne</a:t>
            </a:r>
            <a:r>
              <a:rPr lang="tr-TR" b="1" dirty="0">
                <a:solidFill>
                  <a:srgbClr val="FFC000"/>
                </a:solidFill>
                <a:latin typeface="Arial" pitchFamily="34" charset="0"/>
                <a:cs typeface="Arial" pitchFamily="34" charset="0"/>
              </a:rPr>
              <a:t> + </a:t>
            </a:r>
            <a:r>
              <a:rPr lang="tr-TR" b="1" i="1" dirty="0">
                <a:solidFill>
                  <a:srgbClr val="FFC000"/>
                </a:solidFill>
                <a:latin typeface="Arial" pitchFamily="34" charset="0"/>
                <a:cs typeface="Arial" pitchFamily="34" charset="0"/>
              </a:rPr>
              <a:t>Festuca </a:t>
            </a:r>
            <a:r>
              <a:rPr lang="tr-TR" b="1" i="1" dirty="0" err="1">
                <a:solidFill>
                  <a:srgbClr val="FFC000"/>
                </a:solidFill>
                <a:latin typeface="Arial" pitchFamily="34" charset="0"/>
                <a:cs typeface="Arial" pitchFamily="34" charset="0"/>
              </a:rPr>
              <a:t>rubra</a:t>
            </a:r>
            <a:r>
              <a:rPr lang="tr-TR" b="1" dirty="0">
                <a:solidFill>
                  <a:srgbClr val="FFC000"/>
                </a:solidFill>
                <a:latin typeface="Arial" pitchFamily="34" charset="0"/>
                <a:cs typeface="Arial" pitchFamily="34" charset="0"/>
              </a:rPr>
              <a:t> + </a:t>
            </a:r>
            <a:r>
              <a:rPr lang="tr-TR" b="1" i="1" dirty="0">
                <a:solidFill>
                  <a:srgbClr val="FFC000"/>
                </a:solidFill>
                <a:latin typeface="Arial" pitchFamily="34" charset="0"/>
                <a:cs typeface="Arial" pitchFamily="34" charset="0"/>
              </a:rPr>
              <a:t>Agrostis </a:t>
            </a:r>
            <a:r>
              <a:rPr lang="tr-TR" b="1" i="1" dirty="0" err="1">
                <a:solidFill>
                  <a:srgbClr val="FFC000"/>
                </a:solidFill>
                <a:latin typeface="Arial" pitchFamily="34" charset="0"/>
                <a:cs typeface="Arial" pitchFamily="34" charset="0"/>
              </a:rPr>
              <a:t>tenuis</a:t>
            </a:r>
            <a:r>
              <a:rPr lang="tr-TR" b="1" dirty="0">
                <a:solidFill>
                  <a:srgbClr val="FFC000"/>
                </a:solidFill>
                <a:latin typeface="Arial" pitchFamily="34" charset="0"/>
                <a:cs typeface="Arial" pitchFamily="34" charset="0"/>
              </a:rPr>
              <a:t> </a:t>
            </a:r>
            <a:r>
              <a:rPr lang="tr-TR" dirty="0">
                <a:latin typeface="Arial" pitchFamily="34" charset="0"/>
                <a:cs typeface="Arial" pitchFamily="34" charset="0"/>
              </a:rPr>
              <a:t>karışımları futbol sahalarında bazen kullanılır. </a:t>
            </a:r>
          </a:p>
        </p:txBody>
      </p:sp>
      <p:graphicFrame>
        <p:nvGraphicFramePr>
          <p:cNvPr id="4" name="3 Tablo"/>
          <p:cNvGraphicFramePr>
            <a:graphicFrameLocks noGrp="1"/>
          </p:cNvGraphicFramePr>
          <p:nvPr>
            <p:extLst>
              <p:ext uri="{D42A27DB-BD31-4B8C-83A1-F6EECF244321}">
                <p14:modId xmlns:p14="http://schemas.microsoft.com/office/powerpoint/2010/main" val="3402497663"/>
              </p:ext>
            </p:extLst>
          </p:nvPr>
        </p:nvGraphicFramePr>
        <p:xfrm>
          <a:off x="1714480" y="928670"/>
          <a:ext cx="5357851" cy="1371600"/>
        </p:xfrm>
        <a:graphic>
          <a:graphicData uri="http://schemas.openxmlformats.org/drawingml/2006/table">
            <a:tbl>
              <a:tblPr>
                <a:tableStyleId>{284E427A-3D55-4303-BF80-6455036E1DE7}</a:tableStyleId>
              </a:tblPr>
              <a:tblGrid>
                <a:gridCol w="3481398"/>
                <a:gridCol w="1132162"/>
                <a:gridCol w="744291"/>
              </a:tblGrid>
              <a:tr h="225425">
                <a:tc>
                  <a:txBody>
                    <a:bodyPr/>
                    <a:lstStyle/>
                    <a:p>
                      <a:pPr algn="just">
                        <a:spcAft>
                          <a:spcPts val="0"/>
                        </a:spcAft>
                      </a:pPr>
                      <a:endParaRPr lang="tr-TR" sz="1800" dirty="0">
                        <a:latin typeface="+mj-lt"/>
                        <a:ea typeface="Times New Roman"/>
                        <a:cs typeface="Times New Roman"/>
                      </a:endParaRPr>
                    </a:p>
                  </a:txBody>
                  <a:tcPr marL="0" marR="0" marT="0" marB="0" anchor="ctr"/>
                </a:tc>
                <a:tc>
                  <a:txBody>
                    <a:bodyPr/>
                    <a:lstStyle/>
                    <a:p>
                      <a:pPr algn="ctr">
                        <a:spcAft>
                          <a:spcPts val="0"/>
                        </a:spcAft>
                      </a:pPr>
                      <a:r>
                        <a:rPr lang="tr-TR" sz="1800" dirty="0"/>
                        <a:t>I</a:t>
                      </a:r>
                      <a:endParaRPr lang="tr-TR" sz="1800" dirty="0">
                        <a:latin typeface="+mj-lt"/>
                        <a:ea typeface="Times New Roman"/>
                        <a:cs typeface="Times New Roman"/>
                      </a:endParaRPr>
                    </a:p>
                  </a:txBody>
                  <a:tcPr marL="0" marR="0" marT="0" marB="0" anchor="ctr"/>
                </a:tc>
                <a:tc>
                  <a:txBody>
                    <a:bodyPr/>
                    <a:lstStyle/>
                    <a:p>
                      <a:pPr algn="ctr">
                        <a:spcAft>
                          <a:spcPts val="0"/>
                        </a:spcAft>
                      </a:pPr>
                      <a:r>
                        <a:rPr lang="tr-TR" sz="1800"/>
                        <a:t>II</a:t>
                      </a:r>
                      <a:endParaRPr lang="tr-TR" sz="1800">
                        <a:latin typeface="+mj-lt"/>
                        <a:ea typeface="Times New Roman"/>
                        <a:cs typeface="Times New Roman"/>
                      </a:endParaRPr>
                    </a:p>
                  </a:txBody>
                  <a:tcPr marL="0" marR="0" marT="0" marB="0" anchor="ctr"/>
                </a:tc>
              </a:tr>
              <a:tr h="255905">
                <a:tc>
                  <a:txBody>
                    <a:bodyPr/>
                    <a:lstStyle/>
                    <a:p>
                      <a:pPr algn="just">
                        <a:spcAft>
                          <a:spcPts val="0"/>
                        </a:spcAft>
                      </a:pPr>
                      <a:r>
                        <a:rPr lang="tr-TR" sz="1800" dirty="0"/>
                        <a:t>Lolium </a:t>
                      </a:r>
                      <a:r>
                        <a:rPr lang="tr-TR" sz="1800" dirty="0" err="1"/>
                        <a:t>perenne</a:t>
                      </a:r>
                      <a:r>
                        <a:rPr lang="tr-TR" sz="1800" dirty="0"/>
                        <a:t> </a:t>
                      </a:r>
                      <a:endParaRPr lang="tr-TR" sz="1800" i="1" dirty="0">
                        <a:latin typeface="+mj-lt"/>
                        <a:ea typeface="Times New Roman"/>
                        <a:cs typeface="Times New Roman"/>
                      </a:endParaRPr>
                    </a:p>
                  </a:txBody>
                  <a:tcPr marL="0" marR="0" marT="0" marB="0" anchor="ctr"/>
                </a:tc>
                <a:tc>
                  <a:txBody>
                    <a:bodyPr/>
                    <a:lstStyle/>
                    <a:p>
                      <a:pPr algn="ctr">
                        <a:spcAft>
                          <a:spcPts val="0"/>
                        </a:spcAft>
                      </a:pPr>
                      <a:r>
                        <a:rPr lang="tr-TR" sz="1800" dirty="0" smtClean="0"/>
                        <a:t>80 </a:t>
                      </a:r>
                      <a:endParaRPr lang="tr-TR" sz="1800" dirty="0">
                        <a:latin typeface="+mj-lt"/>
                        <a:ea typeface="Times New Roman"/>
                        <a:cs typeface="Times New Roman"/>
                      </a:endParaRPr>
                    </a:p>
                  </a:txBody>
                  <a:tcPr marL="0" marR="0" marT="0" marB="0" anchor="ctr"/>
                </a:tc>
                <a:tc>
                  <a:txBody>
                    <a:bodyPr/>
                    <a:lstStyle/>
                    <a:p>
                      <a:pPr algn="ctr">
                        <a:spcAft>
                          <a:spcPts val="0"/>
                        </a:spcAft>
                      </a:pPr>
                      <a:r>
                        <a:rPr lang="tr-TR" sz="1800" dirty="0" smtClean="0"/>
                        <a:t>50 </a:t>
                      </a:r>
                      <a:endParaRPr lang="tr-TR" sz="1800" dirty="0">
                        <a:latin typeface="+mj-lt"/>
                        <a:ea typeface="Times New Roman"/>
                        <a:cs typeface="Times New Roman"/>
                      </a:endParaRPr>
                    </a:p>
                  </a:txBody>
                  <a:tcPr marL="0" marR="0" marT="0" marB="0" anchor="ctr"/>
                </a:tc>
              </a:tr>
              <a:tr h="164465">
                <a:tc>
                  <a:txBody>
                    <a:bodyPr/>
                    <a:lstStyle/>
                    <a:p>
                      <a:pPr algn="just">
                        <a:spcAft>
                          <a:spcPts val="0"/>
                        </a:spcAft>
                      </a:pPr>
                      <a:r>
                        <a:rPr lang="tr-TR" sz="1800" dirty="0" err="1"/>
                        <a:t>Festuca</a:t>
                      </a:r>
                      <a:r>
                        <a:rPr lang="tr-TR" sz="1800" dirty="0"/>
                        <a:t> </a:t>
                      </a:r>
                      <a:r>
                        <a:rPr lang="tr-TR" sz="1800" dirty="0" err="1"/>
                        <a:t>rubra</a:t>
                      </a:r>
                      <a:r>
                        <a:rPr lang="tr-TR" sz="1800" dirty="0"/>
                        <a:t> var. </a:t>
                      </a:r>
                      <a:r>
                        <a:rPr lang="tr-TR" sz="1800" dirty="0" err="1"/>
                        <a:t>rubra</a:t>
                      </a:r>
                      <a:r>
                        <a:rPr lang="tr-TR" sz="1800" dirty="0"/>
                        <a:t> </a:t>
                      </a:r>
                      <a:endParaRPr lang="tr-TR" sz="1800" i="1" dirty="0">
                        <a:latin typeface="+mj-lt"/>
                        <a:ea typeface="Times New Roman"/>
                        <a:cs typeface="Times New Roman"/>
                      </a:endParaRPr>
                    </a:p>
                  </a:txBody>
                  <a:tcPr marL="0" marR="0" marT="0" marB="0" anchor="ctr"/>
                </a:tc>
                <a:tc>
                  <a:txBody>
                    <a:bodyPr/>
                    <a:lstStyle/>
                    <a:p>
                      <a:pPr algn="ctr">
                        <a:spcAft>
                          <a:spcPts val="0"/>
                        </a:spcAft>
                      </a:pPr>
                      <a:r>
                        <a:rPr lang="tr-TR" sz="1800" dirty="0" smtClean="0"/>
                        <a:t>20</a:t>
                      </a:r>
                      <a:endParaRPr lang="tr-TR" sz="1800" dirty="0">
                        <a:latin typeface="+mj-lt"/>
                        <a:ea typeface="Times New Roman"/>
                        <a:cs typeface="Times New Roman"/>
                      </a:endParaRPr>
                    </a:p>
                  </a:txBody>
                  <a:tcPr marL="0" marR="0" marT="0" marB="0" anchor="ctr"/>
                </a:tc>
                <a:tc>
                  <a:txBody>
                    <a:bodyPr/>
                    <a:lstStyle/>
                    <a:p>
                      <a:pPr algn="ctr">
                        <a:spcAft>
                          <a:spcPts val="0"/>
                        </a:spcAft>
                      </a:pPr>
                      <a:r>
                        <a:rPr lang="tr-TR" sz="1800" dirty="0" smtClean="0"/>
                        <a:t>20 </a:t>
                      </a:r>
                      <a:endParaRPr lang="tr-TR" sz="1800" dirty="0">
                        <a:latin typeface="+mj-lt"/>
                        <a:ea typeface="Times New Roman"/>
                        <a:cs typeface="Times New Roman"/>
                      </a:endParaRPr>
                    </a:p>
                  </a:txBody>
                  <a:tcPr marL="0" marR="0" marT="0" marB="0" anchor="ctr"/>
                </a:tc>
              </a:tr>
              <a:tr h="164465">
                <a:tc>
                  <a:txBody>
                    <a:bodyPr/>
                    <a:lstStyle/>
                    <a:p>
                      <a:pPr algn="just">
                        <a:spcAft>
                          <a:spcPts val="0"/>
                        </a:spcAft>
                      </a:pPr>
                      <a:r>
                        <a:rPr lang="tr-TR" sz="1800" dirty="0" err="1"/>
                        <a:t>Festuca</a:t>
                      </a:r>
                      <a:r>
                        <a:rPr lang="tr-TR" sz="1800" dirty="0"/>
                        <a:t> </a:t>
                      </a:r>
                      <a:r>
                        <a:rPr lang="tr-TR" sz="1800" dirty="0" err="1"/>
                        <a:t>rubra</a:t>
                      </a:r>
                      <a:r>
                        <a:rPr lang="tr-TR" sz="1800" dirty="0"/>
                        <a:t> var. </a:t>
                      </a:r>
                      <a:r>
                        <a:rPr lang="tr-TR" sz="1800" dirty="0" err="1"/>
                        <a:t>commutata</a:t>
                      </a:r>
                      <a:r>
                        <a:rPr lang="tr-TR" sz="1800" dirty="0"/>
                        <a:t> </a:t>
                      </a:r>
                      <a:endParaRPr lang="tr-TR" sz="1800" i="1" dirty="0">
                        <a:latin typeface="+mj-lt"/>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mj-lt"/>
                        <a:ea typeface="Times New Roman"/>
                        <a:cs typeface="Times New Roman"/>
                      </a:endParaRPr>
                    </a:p>
                  </a:txBody>
                  <a:tcPr marL="0" marR="0" marT="0" marB="0" anchor="ctr"/>
                </a:tc>
                <a:tc>
                  <a:txBody>
                    <a:bodyPr/>
                    <a:lstStyle/>
                    <a:p>
                      <a:pPr algn="ctr">
                        <a:spcAft>
                          <a:spcPts val="0"/>
                        </a:spcAft>
                      </a:pPr>
                      <a:r>
                        <a:rPr lang="tr-TR" sz="1800" dirty="0" smtClean="0"/>
                        <a:t>20</a:t>
                      </a:r>
                      <a:endParaRPr lang="tr-TR" sz="1800" dirty="0">
                        <a:latin typeface="+mj-lt"/>
                        <a:ea typeface="Times New Roman"/>
                        <a:cs typeface="Times New Roman"/>
                      </a:endParaRPr>
                    </a:p>
                  </a:txBody>
                  <a:tcPr marL="0" marR="0" marT="0" marB="0" anchor="ctr"/>
                </a:tc>
              </a:tr>
              <a:tr h="158115">
                <a:tc>
                  <a:txBody>
                    <a:bodyPr/>
                    <a:lstStyle/>
                    <a:p>
                      <a:pPr algn="just">
                        <a:spcAft>
                          <a:spcPts val="0"/>
                        </a:spcAft>
                      </a:pPr>
                      <a:r>
                        <a:rPr lang="tr-TR" sz="1800" dirty="0" err="1"/>
                        <a:t>Agrostis</a:t>
                      </a:r>
                      <a:r>
                        <a:rPr lang="tr-TR" sz="1800" dirty="0"/>
                        <a:t> </a:t>
                      </a:r>
                      <a:r>
                        <a:rPr lang="tr-TR" sz="1800" dirty="0" err="1"/>
                        <a:t>tenuis</a:t>
                      </a:r>
                      <a:r>
                        <a:rPr lang="tr-TR" sz="1800" dirty="0"/>
                        <a:t> </a:t>
                      </a:r>
                      <a:endParaRPr lang="tr-TR" sz="1800" i="1" dirty="0">
                        <a:latin typeface="+mj-lt"/>
                        <a:ea typeface="Times New Roman"/>
                        <a:cs typeface="Times New Roman"/>
                      </a:endParaRPr>
                    </a:p>
                  </a:txBody>
                  <a:tcPr marL="0" marR="0" marT="0" marB="0" anchor="ctr"/>
                </a:tc>
                <a:tc>
                  <a:txBody>
                    <a:bodyPr/>
                    <a:lstStyle/>
                    <a:p>
                      <a:pPr algn="ctr">
                        <a:spcAft>
                          <a:spcPts val="0"/>
                        </a:spcAft>
                      </a:pPr>
                      <a:r>
                        <a:rPr lang="tr-TR" sz="1800" dirty="0"/>
                        <a:t>-</a:t>
                      </a:r>
                      <a:r>
                        <a:rPr lang="tr-TR" sz="1800" dirty="0" smtClean="0"/>
                        <a:t> </a:t>
                      </a:r>
                      <a:endParaRPr lang="tr-TR" sz="1800" dirty="0">
                        <a:latin typeface="+mj-lt"/>
                        <a:ea typeface="Times New Roman"/>
                        <a:cs typeface="Times New Roman"/>
                      </a:endParaRPr>
                    </a:p>
                  </a:txBody>
                  <a:tcPr marL="0" marR="0" marT="0" marB="0" anchor="ctr"/>
                </a:tc>
                <a:tc>
                  <a:txBody>
                    <a:bodyPr/>
                    <a:lstStyle/>
                    <a:p>
                      <a:pPr algn="ctr">
                        <a:spcAft>
                          <a:spcPts val="0"/>
                        </a:spcAft>
                      </a:pPr>
                      <a:r>
                        <a:rPr lang="tr-TR" sz="1800" dirty="0" smtClean="0"/>
                        <a:t>10 </a:t>
                      </a:r>
                      <a:endParaRPr lang="tr-TR" sz="1800" dirty="0">
                        <a:latin typeface="+mj-lt"/>
                        <a:ea typeface="Times New Roman"/>
                        <a:cs typeface="Times New Roman"/>
                      </a:endParaRPr>
                    </a:p>
                  </a:txBody>
                  <a:tcPr marL="0" marR="0" marT="0" marB="0" anchor="ctr"/>
                </a:tc>
              </a:tr>
            </a:tbl>
          </a:graphicData>
        </a:graphic>
      </p:graphicFrame>
    </p:spTree>
  </p:cSld>
  <p:clrMapOvr>
    <a:masterClrMapping/>
  </p:clrMapOvr>
  <p:transition spd="med">
    <p:split orient="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62685F61655F636161695162636B66646B626563786A7BA9.jpg"/>
          <p:cNvPicPr>
            <a:picLocks noChangeAspect="1"/>
          </p:cNvPicPr>
          <p:nvPr/>
        </p:nvPicPr>
        <p:blipFill>
          <a:blip r:embed="rId2" cstate="print"/>
          <a:stretch>
            <a:fillRect/>
          </a:stretch>
        </p:blipFill>
        <p:spPr>
          <a:xfrm>
            <a:off x="0" y="0"/>
            <a:ext cx="5429256" cy="6828986"/>
          </a:xfrm>
          <a:prstGeom prst="rect">
            <a:avLst/>
          </a:prstGeom>
        </p:spPr>
      </p:pic>
      <p:sp>
        <p:nvSpPr>
          <p:cNvPr id="2" name="1 Dikdörtgen"/>
          <p:cNvSpPr/>
          <p:nvPr/>
        </p:nvSpPr>
        <p:spPr>
          <a:xfrm>
            <a:off x="4572000" y="357166"/>
            <a:ext cx="4286280" cy="6463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eaLnBrk="0" hangingPunct="0">
              <a:defRPr/>
            </a:pPr>
            <a:r>
              <a:rPr lang="tr-TR" dirty="0" smtClean="0">
                <a:latin typeface="Arial" pitchFamily="34" charset="0"/>
                <a:cs typeface="Arial" pitchFamily="34" charset="0"/>
              </a:rPr>
              <a:t>d</a:t>
            </a:r>
            <a:r>
              <a:rPr lang="tr-TR" dirty="0">
                <a:latin typeface="Arial" pitchFamily="34" charset="0"/>
                <a:cs typeface="Arial" pitchFamily="34" charset="0"/>
              </a:rPr>
              <a:t>) Çok türden oluşan karışımlar futbol sahaları için bazı bölgelerde kullanılır. </a:t>
            </a:r>
          </a:p>
        </p:txBody>
      </p:sp>
      <p:graphicFrame>
        <p:nvGraphicFramePr>
          <p:cNvPr id="3" name="2 Tablo"/>
          <p:cNvGraphicFramePr>
            <a:graphicFrameLocks noGrp="1"/>
          </p:cNvGraphicFramePr>
          <p:nvPr/>
        </p:nvGraphicFramePr>
        <p:xfrm>
          <a:off x="4286248" y="1428736"/>
          <a:ext cx="4722582" cy="1920240"/>
        </p:xfrm>
        <a:graphic>
          <a:graphicData uri="http://schemas.openxmlformats.org/drawingml/2006/table">
            <a:tbl>
              <a:tblPr>
                <a:tableStyleId>{3C2FFA5D-87B4-456A-9821-1D502468CF0F}</a:tableStyleId>
              </a:tblPr>
              <a:tblGrid>
                <a:gridCol w="3068616"/>
                <a:gridCol w="997924"/>
                <a:gridCol w="656042"/>
              </a:tblGrid>
              <a:tr h="225425">
                <a:tc>
                  <a:txBody>
                    <a:bodyPr/>
                    <a:lstStyle/>
                    <a:p>
                      <a:pPr algn="just">
                        <a:spcAft>
                          <a:spcPts val="0"/>
                        </a:spcAft>
                      </a:pPr>
                      <a:endParaRPr lang="tr-TR" sz="1800" dirty="0">
                        <a:latin typeface="+mj-lt"/>
                        <a:ea typeface="Times New Roman"/>
                        <a:cs typeface="Times New Roman"/>
                      </a:endParaRPr>
                    </a:p>
                  </a:txBody>
                  <a:tcPr marL="0" marR="0" marT="0" marB="0" anchor="ctr"/>
                </a:tc>
                <a:tc>
                  <a:txBody>
                    <a:bodyPr/>
                    <a:lstStyle/>
                    <a:p>
                      <a:pPr algn="ctr">
                        <a:spcAft>
                          <a:spcPts val="0"/>
                        </a:spcAft>
                      </a:pPr>
                      <a:r>
                        <a:rPr lang="tr-TR" sz="1800" dirty="0">
                          <a:latin typeface="+mj-lt"/>
                        </a:rPr>
                        <a:t>I</a:t>
                      </a:r>
                      <a:endParaRPr lang="tr-TR" sz="1800" dirty="0">
                        <a:latin typeface="+mj-lt"/>
                        <a:ea typeface="Times New Roman"/>
                        <a:cs typeface="Times New Roman"/>
                      </a:endParaRPr>
                    </a:p>
                  </a:txBody>
                  <a:tcPr marL="0" marR="0" marT="0" marB="0" anchor="ctr"/>
                </a:tc>
                <a:tc>
                  <a:txBody>
                    <a:bodyPr/>
                    <a:lstStyle/>
                    <a:p>
                      <a:pPr algn="ctr">
                        <a:spcAft>
                          <a:spcPts val="0"/>
                        </a:spcAft>
                      </a:pPr>
                      <a:r>
                        <a:rPr lang="tr-TR" sz="1800">
                          <a:latin typeface="+mj-lt"/>
                        </a:rPr>
                        <a:t>II</a:t>
                      </a:r>
                      <a:endParaRPr lang="tr-TR" sz="1800">
                        <a:latin typeface="+mj-lt"/>
                        <a:ea typeface="Times New Roman"/>
                        <a:cs typeface="Times New Roman"/>
                      </a:endParaRPr>
                    </a:p>
                  </a:txBody>
                  <a:tcPr marL="0" marR="0" marT="0" marB="0" anchor="ctr"/>
                </a:tc>
              </a:tr>
              <a:tr h="255905">
                <a:tc>
                  <a:txBody>
                    <a:bodyPr/>
                    <a:lstStyle/>
                    <a:p>
                      <a:pPr algn="just">
                        <a:spcAft>
                          <a:spcPts val="0"/>
                        </a:spcAft>
                      </a:pPr>
                      <a:r>
                        <a:rPr lang="tr-TR" sz="1800" i="1" dirty="0">
                          <a:latin typeface="+mj-lt"/>
                        </a:rPr>
                        <a:t>Lolium </a:t>
                      </a:r>
                      <a:r>
                        <a:rPr lang="tr-TR" sz="1800" i="1" dirty="0" err="1">
                          <a:latin typeface="+mj-lt"/>
                        </a:rPr>
                        <a:t>perenne</a:t>
                      </a:r>
                      <a:r>
                        <a:rPr lang="tr-TR" sz="1800" i="1" dirty="0">
                          <a:latin typeface="+mj-lt"/>
                        </a:rPr>
                        <a:t> </a:t>
                      </a:r>
                      <a:endParaRPr lang="tr-TR" sz="1800" i="1" dirty="0">
                        <a:latin typeface="+mj-lt"/>
                        <a:ea typeface="Times New Roman"/>
                        <a:cs typeface="Times New Roman"/>
                      </a:endParaRPr>
                    </a:p>
                  </a:txBody>
                  <a:tcPr marL="0" marR="0" marT="0" marB="0" anchor="ctr"/>
                </a:tc>
                <a:tc>
                  <a:txBody>
                    <a:bodyPr/>
                    <a:lstStyle/>
                    <a:p>
                      <a:pPr algn="ctr">
                        <a:spcAft>
                          <a:spcPts val="0"/>
                        </a:spcAft>
                      </a:pPr>
                      <a:r>
                        <a:rPr lang="tr-TR" sz="1800">
                          <a:latin typeface="+mj-lt"/>
                        </a:rPr>
                        <a:t>40 </a:t>
                      </a:r>
                      <a:endParaRPr lang="tr-TR" sz="1800">
                        <a:latin typeface="+mj-lt"/>
                        <a:ea typeface="Times New Roman"/>
                        <a:cs typeface="Times New Roman"/>
                      </a:endParaRPr>
                    </a:p>
                  </a:txBody>
                  <a:tcPr marL="0" marR="0" marT="0" marB="0" anchor="ctr"/>
                </a:tc>
                <a:tc>
                  <a:txBody>
                    <a:bodyPr/>
                    <a:lstStyle/>
                    <a:p>
                      <a:pPr algn="ctr">
                        <a:spcAft>
                          <a:spcPts val="0"/>
                        </a:spcAft>
                      </a:pPr>
                      <a:r>
                        <a:rPr lang="tr-TR" sz="1800" dirty="0">
                          <a:latin typeface="+mj-lt"/>
                        </a:rPr>
                        <a:t>20 </a:t>
                      </a:r>
                      <a:endParaRPr lang="tr-TR" sz="1800" dirty="0">
                        <a:latin typeface="+mj-lt"/>
                        <a:ea typeface="Times New Roman"/>
                        <a:cs typeface="Times New Roman"/>
                      </a:endParaRPr>
                    </a:p>
                  </a:txBody>
                  <a:tcPr marL="0" marR="0" marT="0" marB="0" anchor="ctr"/>
                </a:tc>
              </a:tr>
              <a:tr h="167640">
                <a:tc>
                  <a:txBody>
                    <a:bodyPr/>
                    <a:lstStyle/>
                    <a:p>
                      <a:pPr algn="just">
                        <a:spcAft>
                          <a:spcPts val="0"/>
                        </a:spcAft>
                      </a:pPr>
                      <a:r>
                        <a:rPr lang="tr-TR" sz="1800" i="1" dirty="0">
                          <a:latin typeface="+mj-lt"/>
                        </a:rPr>
                        <a:t>Poa </a:t>
                      </a:r>
                      <a:r>
                        <a:rPr lang="tr-TR" sz="1800" i="1" dirty="0" err="1">
                          <a:latin typeface="+mj-lt"/>
                        </a:rPr>
                        <a:t>pratensis</a:t>
                      </a:r>
                      <a:r>
                        <a:rPr lang="tr-TR" sz="1800" i="1" dirty="0">
                          <a:latin typeface="+mj-lt"/>
                        </a:rPr>
                        <a:t> </a:t>
                      </a:r>
                      <a:endParaRPr lang="tr-TR" sz="1800" i="1" dirty="0">
                        <a:latin typeface="+mj-lt"/>
                        <a:ea typeface="Times New Roman"/>
                        <a:cs typeface="Times New Roman"/>
                      </a:endParaRPr>
                    </a:p>
                  </a:txBody>
                  <a:tcPr marL="0" marR="0" marT="0" marB="0" anchor="ctr"/>
                </a:tc>
                <a:tc>
                  <a:txBody>
                    <a:bodyPr/>
                    <a:lstStyle/>
                    <a:p>
                      <a:pPr algn="ctr">
                        <a:spcAft>
                          <a:spcPts val="0"/>
                        </a:spcAft>
                      </a:pPr>
                      <a:r>
                        <a:rPr lang="tr-TR" sz="1800">
                          <a:latin typeface="+mj-lt"/>
                        </a:rPr>
                        <a:t>20 </a:t>
                      </a:r>
                      <a:endParaRPr lang="tr-TR" sz="1800">
                        <a:latin typeface="+mj-lt"/>
                        <a:ea typeface="Times New Roman"/>
                        <a:cs typeface="Times New Roman"/>
                      </a:endParaRPr>
                    </a:p>
                  </a:txBody>
                  <a:tcPr marL="0" marR="0" marT="0" marB="0" anchor="ctr"/>
                </a:tc>
                <a:tc>
                  <a:txBody>
                    <a:bodyPr/>
                    <a:lstStyle/>
                    <a:p>
                      <a:pPr algn="ctr">
                        <a:spcAft>
                          <a:spcPts val="0"/>
                        </a:spcAft>
                      </a:pPr>
                      <a:r>
                        <a:rPr lang="tr-TR" sz="1800" dirty="0">
                          <a:latin typeface="+mj-lt"/>
                        </a:rPr>
                        <a:t>40 </a:t>
                      </a:r>
                      <a:endParaRPr lang="tr-TR" sz="1800" dirty="0">
                        <a:latin typeface="+mj-lt"/>
                        <a:ea typeface="Times New Roman"/>
                        <a:cs typeface="Times New Roman"/>
                      </a:endParaRPr>
                    </a:p>
                  </a:txBody>
                  <a:tcPr marL="0" marR="0" marT="0" marB="0" anchor="ctr"/>
                </a:tc>
              </a:tr>
              <a:tr h="167640">
                <a:tc>
                  <a:txBody>
                    <a:bodyPr/>
                    <a:lstStyle/>
                    <a:p>
                      <a:pPr algn="just">
                        <a:spcAft>
                          <a:spcPts val="0"/>
                        </a:spcAft>
                      </a:pPr>
                      <a:r>
                        <a:rPr lang="tr-TR" sz="1800" i="1" dirty="0" err="1">
                          <a:latin typeface="+mj-lt"/>
                        </a:rPr>
                        <a:t>Phleum</a:t>
                      </a:r>
                      <a:r>
                        <a:rPr lang="tr-TR" sz="1800" i="1" dirty="0">
                          <a:latin typeface="+mj-lt"/>
                        </a:rPr>
                        <a:t> </a:t>
                      </a:r>
                      <a:r>
                        <a:rPr lang="tr-TR" sz="1800" i="1" dirty="0" err="1">
                          <a:latin typeface="+mj-lt"/>
                        </a:rPr>
                        <a:t>pratense</a:t>
                      </a:r>
                      <a:r>
                        <a:rPr lang="tr-TR" sz="1800" i="1" dirty="0">
                          <a:latin typeface="+mj-lt"/>
                        </a:rPr>
                        <a:t> </a:t>
                      </a:r>
                      <a:endParaRPr lang="tr-TR" sz="1800" i="1" dirty="0">
                        <a:latin typeface="+mj-lt"/>
                        <a:ea typeface="Times New Roman"/>
                        <a:cs typeface="Times New Roman"/>
                      </a:endParaRPr>
                    </a:p>
                  </a:txBody>
                  <a:tcPr marL="0" marR="0" marT="0" marB="0" anchor="ctr"/>
                </a:tc>
                <a:tc>
                  <a:txBody>
                    <a:bodyPr/>
                    <a:lstStyle/>
                    <a:p>
                      <a:pPr algn="ctr">
                        <a:spcAft>
                          <a:spcPts val="0"/>
                        </a:spcAft>
                      </a:pPr>
                      <a:r>
                        <a:rPr lang="tr-TR" sz="1800" dirty="0" smtClean="0">
                          <a:latin typeface="+mj-lt"/>
                        </a:rPr>
                        <a:t>-</a:t>
                      </a:r>
                      <a:endParaRPr lang="tr-TR" sz="1800" dirty="0">
                        <a:latin typeface="+mj-lt"/>
                        <a:ea typeface="Times New Roman"/>
                        <a:cs typeface="Times New Roman"/>
                      </a:endParaRPr>
                    </a:p>
                  </a:txBody>
                  <a:tcPr marL="0" marR="0" marT="0" marB="0" anchor="ctr"/>
                </a:tc>
                <a:tc>
                  <a:txBody>
                    <a:bodyPr/>
                    <a:lstStyle/>
                    <a:p>
                      <a:pPr algn="ctr">
                        <a:spcAft>
                          <a:spcPts val="0"/>
                        </a:spcAft>
                      </a:pPr>
                      <a:r>
                        <a:rPr lang="tr-TR" sz="1800" dirty="0">
                          <a:latin typeface="+mj-lt"/>
                        </a:rPr>
                        <a:t>15 </a:t>
                      </a:r>
                      <a:endParaRPr lang="tr-TR" sz="1800" dirty="0">
                        <a:latin typeface="+mj-lt"/>
                        <a:ea typeface="Times New Roman"/>
                        <a:cs typeface="Times New Roman"/>
                      </a:endParaRPr>
                    </a:p>
                  </a:txBody>
                  <a:tcPr marL="0" marR="0" marT="0" marB="0" anchor="ctr"/>
                </a:tc>
              </a:tr>
              <a:tr h="164465">
                <a:tc>
                  <a:txBody>
                    <a:bodyPr/>
                    <a:lstStyle/>
                    <a:p>
                      <a:pPr algn="just">
                        <a:spcAft>
                          <a:spcPts val="0"/>
                        </a:spcAft>
                      </a:pPr>
                      <a:r>
                        <a:rPr lang="tr-TR" sz="1800" i="1" dirty="0">
                          <a:latin typeface="+mj-lt"/>
                        </a:rPr>
                        <a:t>Festuca </a:t>
                      </a:r>
                      <a:r>
                        <a:rPr lang="tr-TR" sz="1800" i="1" dirty="0" err="1">
                          <a:latin typeface="+mj-lt"/>
                        </a:rPr>
                        <a:t>rubra</a:t>
                      </a:r>
                      <a:r>
                        <a:rPr lang="tr-TR" sz="1800" i="1" dirty="0">
                          <a:latin typeface="+mj-lt"/>
                        </a:rPr>
                        <a:t> var. </a:t>
                      </a:r>
                      <a:r>
                        <a:rPr lang="tr-TR" sz="1800" i="1" dirty="0" err="1">
                          <a:latin typeface="+mj-lt"/>
                        </a:rPr>
                        <a:t>commutata</a:t>
                      </a:r>
                      <a:r>
                        <a:rPr lang="tr-TR" sz="1800" i="1" dirty="0">
                          <a:latin typeface="+mj-lt"/>
                        </a:rPr>
                        <a:t> </a:t>
                      </a:r>
                      <a:endParaRPr lang="tr-TR" sz="1800" i="1" dirty="0">
                        <a:latin typeface="+mj-lt"/>
                        <a:ea typeface="Times New Roman"/>
                        <a:cs typeface="Times New Roman"/>
                      </a:endParaRPr>
                    </a:p>
                  </a:txBody>
                  <a:tcPr marL="0" marR="0" marT="0" marB="0" anchor="ctr"/>
                </a:tc>
                <a:tc>
                  <a:txBody>
                    <a:bodyPr/>
                    <a:lstStyle/>
                    <a:p>
                      <a:pPr algn="ctr">
                        <a:spcAft>
                          <a:spcPts val="0"/>
                        </a:spcAft>
                      </a:pPr>
                      <a:r>
                        <a:rPr lang="tr-TR" sz="1800">
                          <a:latin typeface="+mj-lt"/>
                        </a:rPr>
                        <a:t>20 </a:t>
                      </a:r>
                      <a:endParaRPr lang="tr-TR" sz="1800">
                        <a:latin typeface="+mj-lt"/>
                        <a:ea typeface="Times New Roman"/>
                        <a:cs typeface="Times New Roman"/>
                      </a:endParaRPr>
                    </a:p>
                  </a:txBody>
                  <a:tcPr marL="0" marR="0" marT="0" marB="0" anchor="ctr"/>
                </a:tc>
                <a:tc>
                  <a:txBody>
                    <a:bodyPr/>
                    <a:lstStyle/>
                    <a:p>
                      <a:pPr algn="ctr">
                        <a:spcAft>
                          <a:spcPts val="0"/>
                        </a:spcAft>
                      </a:pPr>
                      <a:r>
                        <a:rPr lang="tr-TR" sz="1800" dirty="0">
                          <a:latin typeface="+mj-lt"/>
                        </a:rPr>
                        <a:t>15 </a:t>
                      </a:r>
                      <a:endParaRPr lang="tr-TR" sz="1800" dirty="0">
                        <a:latin typeface="+mj-lt"/>
                        <a:ea typeface="Times New Roman"/>
                        <a:cs typeface="Times New Roman"/>
                      </a:endParaRPr>
                    </a:p>
                  </a:txBody>
                  <a:tcPr marL="0" marR="0" marT="0" marB="0" anchor="ctr"/>
                </a:tc>
              </a:tr>
              <a:tr h="167640">
                <a:tc>
                  <a:txBody>
                    <a:bodyPr/>
                    <a:lstStyle/>
                    <a:p>
                      <a:pPr algn="just">
                        <a:spcAft>
                          <a:spcPts val="0"/>
                        </a:spcAft>
                      </a:pPr>
                      <a:r>
                        <a:rPr lang="tr-TR" sz="1800" i="1" dirty="0" err="1">
                          <a:latin typeface="+mj-lt"/>
                        </a:rPr>
                        <a:t>Festuca</a:t>
                      </a:r>
                      <a:r>
                        <a:rPr lang="tr-TR" sz="1800" i="1" dirty="0">
                          <a:latin typeface="+mj-lt"/>
                        </a:rPr>
                        <a:t> </a:t>
                      </a:r>
                      <a:r>
                        <a:rPr lang="tr-TR" sz="1800" i="1" dirty="0" err="1">
                          <a:latin typeface="+mj-lt"/>
                        </a:rPr>
                        <a:t>rubra</a:t>
                      </a:r>
                      <a:r>
                        <a:rPr lang="tr-TR" sz="1800" i="1" dirty="0">
                          <a:latin typeface="+mj-lt"/>
                        </a:rPr>
                        <a:t> var. </a:t>
                      </a:r>
                      <a:r>
                        <a:rPr lang="tr-TR" sz="1800" i="1" dirty="0" err="1">
                          <a:latin typeface="+mj-lt"/>
                        </a:rPr>
                        <a:t>rubra</a:t>
                      </a:r>
                      <a:r>
                        <a:rPr lang="tr-TR" sz="1800" i="1" dirty="0">
                          <a:latin typeface="+mj-lt"/>
                        </a:rPr>
                        <a:t> </a:t>
                      </a:r>
                      <a:endParaRPr lang="tr-TR" sz="1800" i="1" dirty="0">
                        <a:latin typeface="+mj-lt"/>
                        <a:ea typeface="Times New Roman"/>
                        <a:cs typeface="Times New Roman"/>
                      </a:endParaRPr>
                    </a:p>
                  </a:txBody>
                  <a:tcPr marL="0" marR="0" marT="0" marB="0" anchor="ctr"/>
                </a:tc>
                <a:tc>
                  <a:txBody>
                    <a:bodyPr/>
                    <a:lstStyle/>
                    <a:p>
                      <a:pPr algn="ctr">
                        <a:spcAft>
                          <a:spcPts val="0"/>
                        </a:spcAft>
                      </a:pPr>
                      <a:r>
                        <a:rPr lang="tr-TR" sz="1800">
                          <a:latin typeface="+mj-lt"/>
                        </a:rPr>
                        <a:t>15 </a:t>
                      </a:r>
                      <a:endParaRPr lang="tr-TR" sz="1800">
                        <a:latin typeface="+mj-lt"/>
                        <a:ea typeface="Times New Roman"/>
                        <a:cs typeface="Times New Roman"/>
                      </a:endParaRPr>
                    </a:p>
                  </a:txBody>
                  <a:tcPr marL="0" marR="0" marT="0" marB="0" anchor="ctr"/>
                </a:tc>
                <a:tc>
                  <a:txBody>
                    <a:bodyPr/>
                    <a:lstStyle/>
                    <a:p>
                      <a:pPr algn="ctr">
                        <a:spcAft>
                          <a:spcPts val="0"/>
                        </a:spcAft>
                      </a:pPr>
                      <a:r>
                        <a:rPr lang="tr-TR" sz="1800" dirty="0">
                          <a:latin typeface="+mj-lt"/>
                        </a:rPr>
                        <a:t>5 </a:t>
                      </a:r>
                      <a:endParaRPr lang="tr-TR" sz="1800" dirty="0">
                        <a:latin typeface="+mj-lt"/>
                        <a:ea typeface="Times New Roman"/>
                        <a:cs typeface="Times New Roman"/>
                      </a:endParaRPr>
                    </a:p>
                  </a:txBody>
                  <a:tcPr marL="0" marR="0" marT="0" marB="0" anchor="ctr"/>
                </a:tc>
              </a:tr>
              <a:tr h="158115">
                <a:tc>
                  <a:txBody>
                    <a:bodyPr/>
                    <a:lstStyle/>
                    <a:p>
                      <a:pPr algn="just">
                        <a:spcAft>
                          <a:spcPts val="0"/>
                        </a:spcAft>
                      </a:pPr>
                      <a:r>
                        <a:rPr lang="tr-TR" sz="1800" i="1" dirty="0" err="1">
                          <a:latin typeface="+mj-lt"/>
                        </a:rPr>
                        <a:t>Agrostis</a:t>
                      </a:r>
                      <a:r>
                        <a:rPr lang="tr-TR" sz="1800" i="1" dirty="0">
                          <a:latin typeface="+mj-lt"/>
                        </a:rPr>
                        <a:t> </a:t>
                      </a:r>
                      <a:r>
                        <a:rPr lang="tr-TR" sz="1800" i="1" dirty="0" err="1">
                          <a:latin typeface="+mj-lt"/>
                        </a:rPr>
                        <a:t>tenuis</a:t>
                      </a:r>
                      <a:r>
                        <a:rPr lang="tr-TR" sz="1800" i="1" dirty="0">
                          <a:latin typeface="+mj-lt"/>
                        </a:rPr>
                        <a:t> </a:t>
                      </a:r>
                      <a:endParaRPr lang="tr-TR" sz="1800" i="1" dirty="0">
                        <a:latin typeface="+mj-lt"/>
                        <a:ea typeface="Times New Roman"/>
                        <a:cs typeface="Times New Roman"/>
                      </a:endParaRPr>
                    </a:p>
                  </a:txBody>
                  <a:tcPr marL="0" marR="0" marT="0" marB="0" anchor="ctr"/>
                </a:tc>
                <a:tc>
                  <a:txBody>
                    <a:bodyPr/>
                    <a:lstStyle/>
                    <a:p>
                      <a:pPr algn="ctr">
                        <a:spcAft>
                          <a:spcPts val="0"/>
                        </a:spcAft>
                      </a:pPr>
                      <a:r>
                        <a:rPr lang="tr-TR" sz="1800">
                          <a:latin typeface="+mj-lt"/>
                        </a:rPr>
                        <a:t>5 </a:t>
                      </a:r>
                      <a:endParaRPr lang="tr-TR" sz="1800">
                        <a:latin typeface="+mj-lt"/>
                        <a:ea typeface="Times New Roman"/>
                        <a:cs typeface="Times New Roman"/>
                      </a:endParaRPr>
                    </a:p>
                  </a:txBody>
                  <a:tcPr marL="0" marR="0" marT="0" marB="0" anchor="ctr"/>
                </a:tc>
                <a:tc>
                  <a:txBody>
                    <a:bodyPr/>
                    <a:lstStyle/>
                    <a:p>
                      <a:pPr algn="ctr">
                        <a:spcAft>
                          <a:spcPts val="0"/>
                        </a:spcAft>
                      </a:pPr>
                      <a:r>
                        <a:rPr lang="tr-TR" sz="1800" dirty="0">
                          <a:latin typeface="+mj-lt"/>
                        </a:rPr>
                        <a:t>5 </a:t>
                      </a:r>
                      <a:endParaRPr lang="tr-TR" sz="1800" dirty="0">
                        <a:latin typeface="+mj-lt"/>
                        <a:ea typeface="Times New Roman"/>
                        <a:cs typeface="Times New Roman"/>
                      </a:endParaRPr>
                    </a:p>
                  </a:txBody>
                  <a:tcPr marL="0" marR="0" marT="0" marB="0" anchor="ctr"/>
                </a:tc>
              </a:tr>
            </a:tbl>
          </a:graphicData>
        </a:graphic>
      </p:graphicFrame>
    </p:spTree>
  </p:cSld>
  <p:clrMapOvr>
    <a:masterClrMapping/>
  </p:clrMapOvr>
  <p:transition spd="med">
    <p:split orient="ver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6" descr="http://www.fenerbahce.org/pic_lib/2008-12-02_bjk15.jpg"/>
          <p:cNvPicPr>
            <a:picLocks noChangeAspect="1" noChangeArrowheads="1"/>
          </p:cNvPicPr>
          <p:nvPr/>
        </p:nvPicPr>
        <p:blipFill>
          <a:blip r:embed="rId2" cstate="print"/>
          <a:srcRect/>
          <a:stretch>
            <a:fillRect/>
          </a:stretch>
        </p:blipFill>
        <p:spPr bwMode="auto">
          <a:xfrm>
            <a:off x="357158" y="2357430"/>
            <a:ext cx="4248150" cy="4333875"/>
          </a:xfrm>
          <a:prstGeom prst="rect">
            <a:avLst/>
          </a:prstGeom>
        </p:spPr>
        <p:style>
          <a:lnRef idx="2">
            <a:schemeClr val="dk1"/>
          </a:lnRef>
          <a:fillRef idx="1">
            <a:schemeClr val="lt1"/>
          </a:fillRef>
          <a:effectRef idx="0">
            <a:schemeClr val="dk1"/>
          </a:effectRef>
          <a:fontRef idx="minor">
            <a:schemeClr val="dk1"/>
          </a:fontRef>
        </p:style>
      </p:pic>
      <p:sp>
        <p:nvSpPr>
          <p:cNvPr id="3" name="2 Dikdörtgen"/>
          <p:cNvSpPr/>
          <p:nvPr/>
        </p:nvSpPr>
        <p:spPr>
          <a:xfrm>
            <a:off x="857224" y="357166"/>
            <a:ext cx="7715304"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indent="449263" algn="just" eaLnBrk="0" hangingPunct="0">
              <a:defRPr/>
            </a:pPr>
            <a:r>
              <a:rPr lang="tr-TR" dirty="0" smtClean="0">
                <a:solidFill>
                  <a:schemeClr val="bg1"/>
                </a:solidFill>
                <a:latin typeface="Arial" pitchFamily="34" charset="0"/>
                <a:cs typeface="Arial" pitchFamily="34" charset="0"/>
              </a:rPr>
              <a:t>c ve d karışımlarının tesisi a ve b başlıklarında verilen karışımlardan daha yavaştır. Bu karışımların ekildiği alanların başarı ile kullanılması için </a:t>
            </a:r>
            <a:r>
              <a:rPr lang="tr-TR" u="sng" dirty="0" smtClean="0">
                <a:solidFill>
                  <a:schemeClr val="bg1"/>
                </a:solidFill>
                <a:latin typeface="Arial" pitchFamily="34" charset="0"/>
                <a:cs typeface="Arial" pitchFamily="34" charset="0"/>
              </a:rPr>
              <a:t>1 yıl beklenmesi </a:t>
            </a:r>
            <a:r>
              <a:rPr lang="tr-TR" dirty="0" smtClean="0">
                <a:solidFill>
                  <a:schemeClr val="bg1"/>
                </a:solidFill>
                <a:latin typeface="Arial" pitchFamily="34" charset="0"/>
                <a:cs typeface="Arial" pitchFamily="34" charset="0"/>
              </a:rPr>
              <a:t>daha uygundur. </a:t>
            </a:r>
          </a:p>
          <a:p>
            <a:pPr lvl="0" indent="449263" algn="just" eaLnBrk="0" hangingPunct="0">
              <a:defRPr/>
            </a:pPr>
            <a:endParaRPr lang="tr-TR" dirty="0" smtClean="0">
              <a:solidFill>
                <a:schemeClr val="bg1"/>
              </a:solidFill>
              <a:latin typeface="Arial" pitchFamily="34" charset="0"/>
              <a:cs typeface="Arial" pitchFamily="34" charset="0"/>
            </a:endParaRPr>
          </a:p>
          <a:p>
            <a:pPr lvl="0" indent="449263" algn="just" eaLnBrk="0" hangingPunct="0">
              <a:defRPr/>
            </a:pPr>
            <a:r>
              <a:rPr lang="tr-TR" dirty="0" smtClean="0">
                <a:solidFill>
                  <a:schemeClr val="bg1"/>
                </a:solidFill>
                <a:latin typeface="Arial" pitchFamily="34" charset="0"/>
                <a:cs typeface="Arial" pitchFamily="34" charset="0"/>
              </a:rPr>
              <a:t>Ağır spor şartlarında dayanıklı olmamaları, Agrostis </a:t>
            </a:r>
            <a:r>
              <a:rPr lang="tr-TR" dirty="0" err="1" smtClean="0">
                <a:solidFill>
                  <a:schemeClr val="bg1"/>
                </a:solidFill>
                <a:latin typeface="Arial" pitchFamily="34" charset="0"/>
                <a:cs typeface="Arial" pitchFamily="34" charset="0"/>
              </a:rPr>
              <a:t>tenuis'in</a:t>
            </a:r>
            <a:r>
              <a:rPr lang="tr-TR" dirty="0" smtClean="0">
                <a:solidFill>
                  <a:schemeClr val="bg1"/>
                </a:solidFill>
                <a:latin typeface="Arial" pitchFamily="34" charset="0"/>
                <a:cs typeface="Arial" pitchFamily="34" charset="0"/>
              </a:rPr>
              <a:t> karışımdan kaybolması bu karışımların en önemli sorunları arasında sayılabilir. Bu karışımlar kış ve yaz sporlarının birlikte yapıldığı alanlarda tercih edilmelidir. </a:t>
            </a:r>
            <a:endParaRPr lang="tr-TR" dirty="0">
              <a:solidFill>
                <a:schemeClr val="bg1"/>
              </a:solidFill>
              <a:latin typeface="Arial" pitchFamily="34" charset="0"/>
              <a:cs typeface="Arial" pitchFamily="34" charset="0"/>
            </a:endParaRPr>
          </a:p>
        </p:txBody>
      </p:sp>
      <p:pic>
        <p:nvPicPr>
          <p:cNvPr id="4" name="Picture 2" descr="http://www.fenerbahce.org/pic_lib/2008-12-02_bjk1.jpg"/>
          <p:cNvPicPr>
            <a:picLocks noChangeAspect="1" noChangeArrowheads="1"/>
          </p:cNvPicPr>
          <p:nvPr/>
        </p:nvPicPr>
        <p:blipFill>
          <a:blip r:embed="rId3" cstate="print"/>
          <a:srcRect/>
          <a:stretch>
            <a:fillRect/>
          </a:stretch>
        </p:blipFill>
        <p:spPr bwMode="auto">
          <a:xfrm>
            <a:off x="4214810" y="3571876"/>
            <a:ext cx="4605340" cy="3066785"/>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ransition spd="med">
    <p:split orient="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Golf Courses in Washington DC"/>
          <p:cNvPicPr>
            <a:picLocks noChangeAspect="1" noChangeArrowheads="1"/>
          </p:cNvPicPr>
          <p:nvPr/>
        </p:nvPicPr>
        <p:blipFill>
          <a:blip r:embed="rId2" cstate="print"/>
          <a:srcRect/>
          <a:stretch>
            <a:fillRect/>
          </a:stretch>
        </p:blipFill>
        <p:spPr bwMode="auto">
          <a:xfrm>
            <a:off x="1" y="1"/>
            <a:ext cx="9144032" cy="6858024"/>
          </a:xfrm>
          <a:prstGeom prst="rect">
            <a:avLst/>
          </a:prstGeom>
          <a:noFill/>
        </p:spPr>
      </p:pic>
      <p:sp>
        <p:nvSpPr>
          <p:cNvPr id="43011" name="Rectangle 2"/>
          <p:cNvSpPr>
            <a:spLocks noChangeArrowheads="1"/>
          </p:cNvSpPr>
          <p:nvPr/>
        </p:nvSpPr>
        <p:spPr bwMode="auto">
          <a:xfrm>
            <a:off x="214282" y="4929198"/>
            <a:ext cx="8715405" cy="1754326"/>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nchor="ctr">
            <a:spAutoFit/>
          </a:bodyPr>
          <a:lstStyle/>
          <a:p>
            <a:pPr indent="449263" algn="just" eaLnBrk="0" hangingPunct="0"/>
            <a:r>
              <a:rPr lang="tr-TR" dirty="0">
                <a:latin typeface="Arial" pitchFamily="34" charset="0"/>
                <a:cs typeface="Arial" pitchFamily="34" charset="0"/>
              </a:rPr>
              <a:t>Her mevsim güzel renk ve görünüş aranan, sık ve ince dokulu, pürüzsüz çim alanlar için özel karışımlar hazırlanır. </a:t>
            </a:r>
            <a:r>
              <a:rPr lang="tr-TR" dirty="0">
                <a:solidFill>
                  <a:srgbClr val="FFC000"/>
                </a:solidFill>
                <a:latin typeface="Arial" pitchFamily="34" charset="0"/>
                <a:cs typeface="Arial" pitchFamily="34" charset="0"/>
              </a:rPr>
              <a:t>Bu alanlarda basılma ve çiğnenme fazla olmadığı için derin biçime dayanıklı, ince yapılı narin çim bitkileri </a:t>
            </a:r>
            <a:r>
              <a:rPr lang="tr-TR" dirty="0" smtClean="0">
                <a:solidFill>
                  <a:srgbClr val="FFC000"/>
                </a:solidFill>
                <a:latin typeface="Arial" pitchFamily="34" charset="0"/>
                <a:cs typeface="Arial" pitchFamily="34" charset="0"/>
              </a:rPr>
              <a:t>kullanılır</a:t>
            </a:r>
            <a:r>
              <a:rPr lang="tr-TR" dirty="0">
                <a:solidFill>
                  <a:srgbClr val="FFC000"/>
                </a:solidFill>
                <a:latin typeface="Arial" pitchFamily="34" charset="0"/>
                <a:cs typeface="Arial" pitchFamily="34" charset="0"/>
              </a:rPr>
              <a:t>. </a:t>
            </a:r>
            <a:endParaRPr lang="tr-TR" dirty="0" smtClean="0">
              <a:solidFill>
                <a:srgbClr val="FFC000"/>
              </a:solidFill>
              <a:latin typeface="Arial" pitchFamily="34" charset="0"/>
              <a:cs typeface="Arial" pitchFamily="34" charset="0"/>
            </a:endParaRPr>
          </a:p>
          <a:p>
            <a:pPr indent="449263" algn="just" eaLnBrk="0" hangingPunct="0"/>
            <a:r>
              <a:rPr lang="tr-TR" dirty="0" smtClean="0">
                <a:latin typeface="Arial" pitchFamily="34" charset="0"/>
                <a:cs typeface="Arial" pitchFamily="34" charset="0"/>
              </a:rPr>
              <a:t>Golf </a:t>
            </a:r>
            <a:r>
              <a:rPr lang="tr-TR" dirty="0">
                <a:latin typeface="Arial" pitchFamily="34" charset="0"/>
                <a:cs typeface="Arial" pitchFamily="34" charset="0"/>
              </a:rPr>
              <a:t>vb. spor sahaları kış aylarında kullanılmasa da her mevsim yeşil bir renk arzu edilir. Bu nedenle tüm mevsimlerde güzel bir çim örtüsü oluşturan türlerin kullanılmasına önem verilir. </a:t>
            </a:r>
          </a:p>
        </p:txBody>
      </p:sp>
      <p:sp>
        <p:nvSpPr>
          <p:cNvPr id="43012" name="5 Dikdörtgen"/>
          <p:cNvSpPr>
            <a:spLocks noChangeArrowheads="1"/>
          </p:cNvSpPr>
          <p:nvPr/>
        </p:nvSpPr>
        <p:spPr bwMode="auto">
          <a:xfrm>
            <a:off x="571472" y="142852"/>
            <a:ext cx="7929563" cy="646113"/>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algn="ctr" eaLnBrk="0" hangingPunct="0"/>
            <a:r>
              <a:rPr lang="tr-TR" b="1" dirty="0">
                <a:solidFill>
                  <a:schemeClr val="bg1"/>
                </a:solidFill>
                <a:latin typeface="Arial" pitchFamily="34" charset="0"/>
                <a:cs typeface="Arial" pitchFamily="34" charset="0"/>
              </a:rPr>
              <a:t>Golf ve Bowling Sahaları ile Kaliteli Ev bahçeleri, Özel Çim Alanlarında Kullanılan Karışımlar </a:t>
            </a:r>
            <a:endParaRPr lang="tr-TR" dirty="0">
              <a:solidFill>
                <a:schemeClr val="bg1"/>
              </a:solidFill>
              <a:latin typeface="Arial" pitchFamily="34" charset="0"/>
              <a:cs typeface="Arial" pitchFamily="34" charset="0"/>
            </a:endParaRPr>
          </a:p>
        </p:txBody>
      </p:sp>
    </p:spTree>
  </p:cSld>
  <p:clrMapOvr>
    <a:masterClrMapping/>
  </p:clrMapOvr>
  <p:transition spd="med">
    <p:split orient="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kingslodgehogsback.co.za/Portals/KingsLodge/Gallery/Album/6/Bowling%20green%20-%20Our%20onsite%20bowling%20area.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4036" name="3 Dikdörtgen"/>
          <p:cNvSpPr>
            <a:spLocks noChangeArrowheads="1"/>
          </p:cNvSpPr>
          <p:nvPr/>
        </p:nvSpPr>
        <p:spPr bwMode="auto">
          <a:xfrm>
            <a:off x="214282" y="357166"/>
            <a:ext cx="8715436" cy="923330"/>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spAutoFit/>
          </a:bodyPr>
          <a:lstStyle/>
          <a:p>
            <a:pPr indent="449263" algn="just" eaLnBrk="0" hangingPunct="0"/>
            <a:r>
              <a:rPr lang="tr-TR" dirty="0">
                <a:latin typeface="Arial" pitchFamily="34" charset="0"/>
                <a:cs typeface="Arial" pitchFamily="34" charset="0"/>
              </a:rPr>
              <a:t>a) Bowling sahaları gibi çok ince çim istenen alanlarda </a:t>
            </a:r>
            <a:r>
              <a:rPr lang="tr-TR" b="1" i="1" dirty="0" smtClean="0">
                <a:solidFill>
                  <a:srgbClr val="FF0000"/>
                </a:solidFill>
                <a:latin typeface="Arial" pitchFamily="34" charset="0"/>
                <a:cs typeface="Arial" pitchFamily="34" charset="0"/>
              </a:rPr>
              <a:t>Agrostis</a:t>
            </a:r>
            <a:r>
              <a:rPr lang="tr-TR" dirty="0" smtClean="0">
                <a:solidFill>
                  <a:srgbClr val="FF0000"/>
                </a:solidFill>
                <a:latin typeface="Arial" pitchFamily="34" charset="0"/>
                <a:cs typeface="Arial" pitchFamily="34" charset="0"/>
              </a:rPr>
              <a:t> </a:t>
            </a:r>
            <a:r>
              <a:rPr lang="tr-TR" dirty="0">
                <a:latin typeface="Arial" pitchFamily="34" charset="0"/>
                <a:cs typeface="Arial" pitchFamily="34" charset="0"/>
              </a:rPr>
              <a:t>türleri saf olarak ekilebilir. Özelikle </a:t>
            </a:r>
            <a:r>
              <a:rPr lang="tr-TR" b="1" i="1" dirty="0">
                <a:solidFill>
                  <a:srgbClr val="FF0000"/>
                </a:solidFill>
                <a:latin typeface="Arial" pitchFamily="34" charset="0"/>
                <a:cs typeface="Arial" pitchFamily="34" charset="0"/>
              </a:rPr>
              <a:t>A</a:t>
            </a:r>
            <a:r>
              <a:rPr lang="tr-TR" b="1" dirty="0">
                <a:solidFill>
                  <a:srgbClr val="FF0000"/>
                </a:solidFill>
                <a:latin typeface="Arial" pitchFamily="34" charset="0"/>
                <a:cs typeface="Arial" pitchFamily="34" charset="0"/>
              </a:rPr>
              <a:t>. </a:t>
            </a:r>
            <a:r>
              <a:rPr lang="tr-TR" b="1" i="1" dirty="0" err="1">
                <a:solidFill>
                  <a:srgbClr val="FF0000"/>
                </a:solidFill>
                <a:latin typeface="Arial" pitchFamily="34" charset="0"/>
                <a:cs typeface="Arial" pitchFamily="34" charset="0"/>
              </a:rPr>
              <a:t>tenuis</a:t>
            </a:r>
            <a:r>
              <a:rPr lang="tr-TR" b="1" dirty="0">
                <a:solidFill>
                  <a:srgbClr val="FF0000"/>
                </a:solidFill>
                <a:latin typeface="Arial" pitchFamily="34" charset="0"/>
                <a:cs typeface="Arial" pitchFamily="34" charset="0"/>
              </a:rPr>
              <a:t> veya </a:t>
            </a:r>
            <a:r>
              <a:rPr lang="tr-TR" b="1" i="1" dirty="0">
                <a:solidFill>
                  <a:srgbClr val="FF0000"/>
                </a:solidFill>
                <a:latin typeface="Arial" pitchFamily="34" charset="0"/>
                <a:cs typeface="Arial" pitchFamily="34" charset="0"/>
              </a:rPr>
              <a:t>A</a:t>
            </a:r>
            <a:r>
              <a:rPr lang="tr-TR" b="1" dirty="0">
                <a:solidFill>
                  <a:srgbClr val="FF0000"/>
                </a:solidFill>
                <a:latin typeface="Arial" pitchFamily="34" charset="0"/>
                <a:cs typeface="Arial" pitchFamily="34" charset="0"/>
              </a:rPr>
              <a:t>. </a:t>
            </a:r>
            <a:r>
              <a:rPr lang="tr-TR" b="1" i="1" dirty="0" err="1">
                <a:solidFill>
                  <a:srgbClr val="FF0000"/>
                </a:solidFill>
                <a:latin typeface="Arial" pitchFamily="34" charset="0"/>
                <a:cs typeface="Arial" pitchFamily="34" charset="0"/>
              </a:rPr>
              <a:t>stolonifera</a:t>
            </a:r>
            <a:r>
              <a:rPr lang="tr-TR" b="1" dirty="0">
                <a:solidFill>
                  <a:srgbClr val="FF0000"/>
                </a:solidFill>
                <a:latin typeface="Arial" pitchFamily="34" charset="0"/>
                <a:cs typeface="Arial" pitchFamily="34" charset="0"/>
              </a:rPr>
              <a:t> </a:t>
            </a:r>
            <a:r>
              <a:rPr lang="tr-TR" dirty="0">
                <a:latin typeface="Arial" pitchFamily="34" charset="0"/>
                <a:cs typeface="Arial" pitchFamily="34" charset="0"/>
              </a:rPr>
              <a:t>bu amaçla kullanılır. Bu ekimlerde bir kaç çeşidin karıştırılarak ekilmesi daha uygundur. </a:t>
            </a:r>
          </a:p>
        </p:txBody>
      </p:sp>
    </p:spTree>
  </p:cSld>
  <p:clrMapOvr>
    <a:masterClrMapping/>
  </p:clrMapOvr>
  <p:transition spd="med">
    <p:split orient="vert"/>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1 Resim" descr="160-SPT_p0828_28c1belen_embedded_prod_affiliate_11.jpg"/>
          <p:cNvPicPr>
            <a:picLocks noChangeAspect="1"/>
          </p:cNvPicPr>
          <p:nvPr/>
        </p:nvPicPr>
        <p:blipFill>
          <a:blip r:embed="rId2" cstate="print"/>
          <a:stretch>
            <a:fillRect/>
          </a:stretch>
        </p:blipFill>
        <p:spPr>
          <a:xfrm>
            <a:off x="4572000" y="0"/>
            <a:ext cx="4572000" cy="6903720"/>
          </a:xfrm>
          <a:prstGeom prst="rect">
            <a:avLst/>
          </a:prstGeom>
        </p:spPr>
      </p:pic>
      <p:sp>
        <p:nvSpPr>
          <p:cNvPr id="3" name="Rectangle 3"/>
          <p:cNvSpPr>
            <a:spLocks noChangeArrowheads="1"/>
          </p:cNvSpPr>
          <p:nvPr/>
        </p:nvSpPr>
        <p:spPr bwMode="auto">
          <a:xfrm>
            <a:off x="214282" y="1285860"/>
            <a:ext cx="8786874" cy="1477328"/>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nchor="ctr">
            <a:spAutoFit/>
          </a:bodyPr>
          <a:lstStyle/>
          <a:p>
            <a:pPr indent="449263" algn="just" eaLnBrk="0" hangingPunct="0"/>
            <a:r>
              <a:rPr lang="tr-TR" dirty="0">
                <a:latin typeface="Arial" pitchFamily="34" charset="0"/>
                <a:cs typeface="Arial" pitchFamily="34" charset="0"/>
              </a:rPr>
              <a:t>b) Gerek golf vb. spor sahalarında gerekse, kaliteli çim örtüsünün istendiği ev bahçelerinde </a:t>
            </a:r>
            <a:r>
              <a:rPr lang="tr-TR" b="1" i="1" dirty="0">
                <a:solidFill>
                  <a:srgbClr val="C00000"/>
                </a:solidFill>
                <a:latin typeface="Arial" pitchFamily="34" charset="0"/>
                <a:cs typeface="Arial" pitchFamily="34" charset="0"/>
              </a:rPr>
              <a:t>Festuca </a:t>
            </a:r>
            <a:r>
              <a:rPr lang="tr-TR" b="1" i="1" dirty="0" err="1">
                <a:solidFill>
                  <a:srgbClr val="C00000"/>
                </a:solidFill>
                <a:latin typeface="Arial" pitchFamily="34" charset="0"/>
                <a:cs typeface="Arial" pitchFamily="34" charset="0"/>
              </a:rPr>
              <a:t>rubra</a:t>
            </a:r>
            <a:r>
              <a:rPr lang="tr-TR" b="1" i="1" dirty="0">
                <a:solidFill>
                  <a:srgbClr val="C00000"/>
                </a:solidFill>
                <a:latin typeface="Arial" pitchFamily="34" charset="0"/>
                <a:cs typeface="Arial" pitchFamily="34" charset="0"/>
              </a:rPr>
              <a:t> var. </a:t>
            </a:r>
            <a:r>
              <a:rPr lang="tr-TR" b="1" i="1" dirty="0" err="1">
                <a:solidFill>
                  <a:srgbClr val="C00000"/>
                </a:solidFill>
                <a:latin typeface="Arial" pitchFamily="34" charset="0"/>
                <a:cs typeface="Arial" pitchFamily="34" charset="0"/>
              </a:rPr>
              <a:t>commutata</a:t>
            </a:r>
            <a:r>
              <a:rPr lang="tr-TR" b="1" dirty="0">
                <a:solidFill>
                  <a:srgbClr val="C00000"/>
                </a:solidFill>
                <a:latin typeface="Arial" pitchFamily="34" charset="0"/>
                <a:cs typeface="Arial" pitchFamily="34" charset="0"/>
              </a:rPr>
              <a:t> + </a:t>
            </a:r>
            <a:r>
              <a:rPr lang="tr-TR" b="1" i="1" dirty="0">
                <a:solidFill>
                  <a:srgbClr val="C00000"/>
                </a:solidFill>
                <a:latin typeface="Arial" pitchFamily="34" charset="0"/>
                <a:cs typeface="Arial" pitchFamily="34" charset="0"/>
              </a:rPr>
              <a:t>Agrostis </a:t>
            </a:r>
            <a:r>
              <a:rPr lang="tr-TR" b="1" i="1" dirty="0" err="1">
                <a:solidFill>
                  <a:srgbClr val="C00000"/>
                </a:solidFill>
                <a:latin typeface="Arial" pitchFamily="34" charset="0"/>
                <a:cs typeface="Arial" pitchFamily="34" charset="0"/>
              </a:rPr>
              <a:t>tenuis</a:t>
            </a:r>
            <a:r>
              <a:rPr lang="tr-TR" b="1" dirty="0">
                <a:solidFill>
                  <a:srgbClr val="C00000"/>
                </a:solidFill>
                <a:latin typeface="Arial" pitchFamily="34" charset="0"/>
                <a:cs typeface="Arial" pitchFamily="34" charset="0"/>
              </a:rPr>
              <a:t> </a:t>
            </a:r>
            <a:r>
              <a:rPr lang="tr-TR" dirty="0">
                <a:latin typeface="Arial" pitchFamily="34" charset="0"/>
                <a:cs typeface="Arial" pitchFamily="34" charset="0"/>
              </a:rPr>
              <a:t>karışımları çok yaygındır. Bu iki türün 90:10, 80:20, 75:25 veya 70:30 oranlarındaki karışımları başarı ile kullanılır. Bazı bölgelerde 50:50 oranında    </a:t>
            </a:r>
            <a:r>
              <a:rPr lang="tr-TR" b="1" i="1" dirty="0">
                <a:solidFill>
                  <a:srgbClr val="C00000"/>
                </a:solidFill>
                <a:latin typeface="Arial" pitchFamily="34" charset="0"/>
                <a:cs typeface="Arial" pitchFamily="34" charset="0"/>
              </a:rPr>
              <a:t>F. </a:t>
            </a:r>
            <a:r>
              <a:rPr lang="tr-TR" b="1" i="1" dirty="0" err="1">
                <a:solidFill>
                  <a:srgbClr val="C00000"/>
                </a:solidFill>
                <a:latin typeface="Arial" pitchFamily="34" charset="0"/>
                <a:cs typeface="Arial" pitchFamily="34" charset="0"/>
              </a:rPr>
              <a:t>rubra</a:t>
            </a:r>
            <a:r>
              <a:rPr lang="tr-TR" b="1" i="1" dirty="0">
                <a:solidFill>
                  <a:srgbClr val="C00000"/>
                </a:solidFill>
                <a:latin typeface="Arial" pitchFamily="34" charset="0"/>
                <a:cs typeface="Arial" pitchFamily="34" charset="0"/>
              </a:rPr>
              <a:t> var. </a:t>
            </a:r>
            <a:r>
              <a:rPr lang="tr-TR" b="1" i="1" dirty="0" err="1">
                <a:solidFill>
                  <a:srgbClr val="C00000"/>
                </a:solidFill>
                <a:latin typeface="Arial" pitchFamily="34" charset="0"/>
                <a:cs typeface="Arial" pitchFamily="34" charset="0"/>
              </a:rPr>
              <a:t>commutata</a:t>
            </a:r>
            <a:r>
              <a:rPr lang="tr-TR" b="1" dirty="0">
                <a:solidFill>
                  <a:srgbClr val="C00000"/>
                </a:solidFill>
                <a:latin typeface="Arial" pitchFamily="34" charset="0"/>
                <a:cs typeface="Arial" pitchFamily="34" charset="0"/>
              </a:rPr>
              <a:t> + </a:t>
            </a:r>
            <a:r>
              <a:rPr lang="tr-TR" b="1" i="1" dirty="0">
                <a:solidFill>
                  <a:srgbClr val="C00000"/>
                </a:solidFill>
                <a:latin typeface="Arial" pitchFamily="34" charset="0"/>
                <a:cs typeface="Arial" pitchFamily="34" charset="0"/>
              </a:rPr>
              <a:t>Agrostis </a:t>
            </a:r>
            <a:r>
              <a:rPr lang="tr-TR" b="1" i="1" dirty="0" err="1">
                <a:solidFill>
                  <a:srgbClr val="C00000"/>
                </a:solidFill>
                <a:latin typeface="Arial" pitchFamily="34" charset="0"/>
                <a:cs typeface="Arial" pitchFamily="34" charset="0"/>
              </a:rPr>
              <a:t>canina</a:t>
            </a:r>
            <a:r>
              <a:rPr lang="tr-TR" b="1" dirty="0">
                <a:solidFill>
                  <a:srgbClr val="C00000"/>
                </a:solidFill>
                <a:latin typeface="Arial" pitchFamily="34" charset="0"/>
                <a:cs typeface="Arial" pitchFamily="34" charset="0"/>
              </a:rPr>
              <a:t> </a:t>
            </a:r>
            <a:r>
              <a:rPr lang="tr-TR" dirty="0">
                <a:latin typeface="Arial" pitchFamily="34" charset="0"/>
                <a:cs typeface="Arial" pitchFamily="34" charset="0"/>
              </a:rPr>
              <a:t>karışımları da başarılı sonuçlar vermektedir. </a:t>
            </a:r>
          </a:p>
        </p:txBody>
      </p:sp>
    </p:spTree>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285720" y="2262271"/>
            <a:ext cx="8286750" cy="258532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spAutoFit/>
          </a:bodyPr>
          <a:lstStyle/>
          <a:p>
            <a:pPr indent="449263" algn="just" eaLnBrk="0" hangingPunct="0"/>
            <a:r>
              <a:rPr lang="tr-TR" dirty="0" smtClean="0">
                <a:latin typeface="Arial" pitchFamily="34" charset="0"/>
                <a:ea typeface="Times New Roman" pitchFamily="18" charset="0"/>
                <a:cs typeface="Arial" pitchFamily="34" charset="0"/>
              </a:rPr>
              <a:t>Tüm </a:t>
            </a:r>
            <a:r>
              <a:rPr lang="tr-TR" dirty="0">
                <a:latin typeface="Arial" pitchFamily="34" charset="0"/>
                <a:ea typeface="Times New Roman" pitchFamily="18" charset="0"/>
                <a:cs typeface="Arial" pitchFamily="34" charset="0"/>
              </a:rPr>
              <a:t>çim alanlarda fazla su, bitki gelişimini olumsuz yönde etkiler. Su göllenen veya aşırı su tutan alanlarda kökler </a:t>
            </a:r>
            <a:r>
              <a:rPr lang="tr-TR" dirty="0" err="1">
                <a:latin typeface="Arial" pitchFamily="34" charset="0"/>
                <a:ea typeface="Times New Roman" pitchFamily="18" charset="0"/>
                <a:cs typeface="Arial" pitchFamily="34" charset="0"/>
              </a:rPr>
              <a:t>yüzlek</a:t>
            </a:r>
            <a:r>
              <a:rPr lang="tr-TR" dirty="0">
                <a:latin typeface="Arial" pitchFamily="34" charset="0"/>
                <a:ea typeface="Times New Roman" pitchFamily="18" charset="0"/>
                <a:cs typeface="Arial" pitchFamily="34" charset="0"/>
              </a:rPr>
              <a:t> gelişir, bitki büyüme ve gelişimi yavaşlar. </a:t>
            </a:r>
          </a:p>
          <a:p>
            <a:pPr indent="449263" algn="just" eaLnBrk="0" hangingPunct="0"/>
            <a:endParaRPr lang="tr-TR" dirty="0">
              <a:latin typeface="Arial" pitchFamily="34" charset="0"/>
              <a:ea typeface="Times New Roman" pitchFamily="18" charset="0"/>
              <a:cs typeface="Arial" pitchFamily="34" charset="0"/>
            </a:endParaRPr>
          </a:p>
          <a:p>
            <a:pPr indent="449263" algn="just" eaLnBrk="0" hangingPunct="0"/>
            <a:r>
              <a:rPr lang="tr-TR" u="sng" dirty="0">
                <a:latin typeface="Arial" pitchFamily="34" charset="0"/>
                <a:ea typeface="Times New Roman" pitchFamily="18" charset="0"/>
                <a:cs typeface="Arial" pitchFamily="34" charset="0"/>
              </a:rPr>
              <a:t>Hafif bünyeli topraklarda </a:t>
            </a:r>
            <a:r>
              <a:rPr lang="tr-TR" dirty="0">
                <a:latin typeface="Arial" pitchFamily="34" charset="0"/>
                <a:ea typeface="Times New Roman" pitchFamily="18" charset="0"/>
                <a:cs typeface="Arial" pitchFamily="34" charset="0"/>
              </a:rPr>
              <a:t>su </a:t>
            </a:r>
            <a:r>
              <a:rPr lang="tr-TR" dirty="0" smtClean="0">
                <a:latin typeface="Arial" pitchFamily="34" charset="0"/>
                <a:ea typeface="Times New Roman" pitchFamily="18" charset="0"/>
                <a:cs typeface="Arial" pitchFamily="34" charset="0"/>
              </a:rPr>
              <a:t>göllenmesi nadiren </a:t>
            </a:r>
            <a:r>
              <a:rPr lang="tr-TR" dirty="0">
                <a:latin typeface="Arial" pitchFamily="34" charset="0"/>
                <a:ea typeface="Times New Roman" pitchFamily="18" charset="0"/>
                <a:cs typeface="Arial" pitchFamily="34" charset="0"/>
              </a:rPr>
              <a:t>görülür. Bu topraklarda su, basit önlemler ile kolayca drene edilir. </a:t>
            </a:r>
          </a:p>
          <a:p>
            <a:pPr indent="449263" algn="just" eaLnBrk="0" hangingPunct="0"/>
            <a:endParaRPr lang="tr-TR" dirty="0">
              <a:latin typeface="Arial" pitchFamily="34" charset="0"/>
              <a:ea typeface="Times New Roman" pitchFamily="18" charset="0"/>
              <a:cs typeface="Arial" pitchFamily="34" charset="0"/>
            </a:endParaRPr>
          </a:p>
          <a:p>
            <a:pPr indent="449263" algn="just" eaLnBrk="0" hangingPunct="0"/>
            <a:r>
              <a:rPr lang="tr-TR" u="sng" dirty="0">
                <a:latin typeface="Arial" pitchFamily="34" charset="0"/>
                <a:ea typeface="Times New Roman" pitchFamily="18" charset="0"/>
                <a:cs typeface="Arial" pitchFamily="34" charset="0"/>
              </a:rPr>
              <a:t>Ağır bünyeli toprakların </a:t>
            </a:r>
            <a:r>
              <a:rPr lang="tr-TR" dirty="0">
                <a:latin typeface="Arial" pitchFamily="34" charset="0"/>
                <a:ea typeface="Times New Roman" pitchFamily="18" charset="0"/>
                <a:cs typeface="Arial" pitchFamily="34" charset="0"/>
              </a:rPr>
              <a:t>su alma hızı (</a:t>
            </a:r>
            <a:r>
              <a:rPr lang="tr-TR" dirty="0" err="1">
                <a:latin typeface="Arial" pitchFamily="34" charset="0"/>
                <a:ea typeface="Times New Roman" pitchFamily="18" charset="0"/>
                <a:cs typeface="Arial" pitchFamily="34" charset="0"/>
              </a:rPr>
              <a:t>inflitrasyon</a:t>
            </a:r>
            <a:r>
              <a:rPr lang="tr-TR" dirty="0">
                <a:latin typeface="Arial" pitchFamily="34" charset="0"/>
                <a:ea typeface="Times New Roman" pitchFamily="18" charset="0"/>
                <a:cs typeface="Arial" pitchFamily="34" charset="0"/>
              </a:rPr>
              <a:t>) çok düşük, su tutma kapasitesi yüksektir. Bu alanlarda </a:t>
            </a:r>
            <a:r>
              <a:rPr lang="tr-TR" dirty="0" smtClean="0">
                <a:latin typeface="Arial" pitchFamily="34" charset="0"/>
                <a:ea typeface="Times New Roman" pitchFamily="18" charset="0"/>
                <a:cs typeface="Arial" pitchFamily="34" charset="0"/>
              </a:rPr>
              <a:t>mutlaka </a:t>
            </a:r>
            <a:r>
              <a:rPr lang="tr-TR" dirty="0">
                <a:latin typeface="Arial" pitchFamily="34" charset="0"/>
                <a:ea typeface="Times New Roman" pitchFamily="18" charset="0"/>
                <a:cs typeface="Arial" pitchFamily="34" charset="0"/>
              </a:rPr>
              <a:t>etkili drenaj yapılmalıdır. </a:t>
            </a:r>
          </a:p>
        </p:txBody>
      </p:sp>
      <p:sp>
        <p:nvSpPr>
          <p:cNvPr id="3" name="2 Dikdörtgen"/>
          <p:cNvSpPr/>
          <p:nvPr/>
        </p:nvSpPr>
        <p:spPr>
          <a:xfrm>
            <a:off x="1071538" y="785794"/>
            <a:ext cx="1643074"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lvl="0" indent="182563"/>
            <a:r>
              <a:rPr lang="tr-TR" sz="2400" b="1" dirty="0">
                <a:solidFill>
                  <a:schemeClr val="bg1"/>
                </a:solidFill>
                <a:ea typeface="Times New Roman" pitchFamily="18" charset="0"/>
                <a:cs typeface="Arial" charset="0"/>
              </a:rPr>
              <a:t>DRENAJ</a:t>
            </a:r>
          </a:p>
        </p:txBody>
      </p:sp>
      <p:pic>
        <p:nvPicPr>
          <p:cNvPr id="7174" name="Picture 6" descr="http://redbullsreader.files.wordpress.com/2009/08/subair_275x235.jpg"/>
          <p:cNvPicPr>
            <a:picLocks noChangeAspect="1" noChangeArrowheads="1"/>
          </p:cNvPicPr>
          <p:nvPr/>
        </p:nvPicPr>
        <p:blipFill>
          <a:blip r:embed="rId2" cstate="print"/>
          <a:srcRect/>
          <a:stretch>
            <a:fillRect/>
          </a:stretch>
        </p:blipFill>
        <p:spPr bwMode="auto">
          <a:xfrm>
            <a:off x="6072198" y="142852"/>
            <a:ext cx="2286016" cy="1953505"/>
          </a:xfrm>
          <a:prstGeom prst="rect">
            <a:avLst/>
          </a:prstGeom>
          <a:noFill/>
        </p:spPr>
      </p:pic>
    </p:spTree>
  </p:cSld>
  <p:clrMapOvr>
    <a:masterClrMapping/>
  </p:clrMapOvr>
  <p:transition spd="med">
    <p:split orient="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003-Golf-Course(1).jpg"/>
          <p:cNvPicPr>
            <a:picLocks noChangeAspect="1"/>
          </p:cNvPicPr>
          <p:nvPr/>
        </p:nvPicPr>
        <p:blipFill>
          <a:blip r:embed="rId2" cstate="print"/>
          <a:stretch>
            <a:fillRect/>
          </a:stretch>
        </p:blipFill>
        <p:spPr>
          <a:xfrm>
            <a:off x="0" y="-1"/>
            <a:ext cx="9144000" cy="6863329"/>
          </a:xfrm>
          <a:prstGeom prst="rect">
            <a:avLst/>
          </a:prstGeom>
        </p:spPr>
      </p:pic>
    </p:spTree>
  </p:cSld>
  <p:clrMapOvr>
    <a:masterClrMapping/>
  </p:clrMapOvr>
  <p:transition spd="med">
    <p:split orient="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037-Golf-Course(1).jpg"/>
          <p:cNvPicPr>
            <a:picLocks noChangeAspect="1"/>
          </p:cNvPicPr>
          <p:nvPr/>
        </p:nvPicPr>
        <p:blipFill>
          <a:blip r:embed="rId2" cstate="print"/>
          <a:stretch>
            <a:fillRect/>
          </a:stretch>
        </p:blipFill>
        <p:spPr>
          <a:xfrm>
            <a:off x="-1" y="-1"/>
            <a:ext cx="9144001" cy="6858001"/>
          </a:xfrm>
          <a:prstGeom prst="rect">
            <a:avLst/>
          </a:prstGeom>
        </p:spPr>
      </p:pic>
    </p:spTree>
  </p:cSld>
  <p:clrMapOvr>
    <a:masterClrMapping/>
  </p:clrMapOvr>
  <p:transition spd="med">
    <p:split orient="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bowl2.jpg"/>
          <p:cNvPicPr>
            <a:picLocks noChangeAspect="1"/>
          </p:cNvPicPr>
          <p:nvPr/>
        </p:nvPicPr>
        <p:blipFill>
          <a:blip r:embed="rId2" cstate="print"/>
          <a:stretch>
            <a:fillRect/>
          </a:stretch>
        </p:blipFill>
        <p:spPr>
          <a:xfrm>
            <a:off x="1714480" y="0"/>
            <a:ext cx="5357850" cy="6846142"/>
          </a:xfrm>
          <a:prstGeom prst="rect">
            <a:avLst/>
          </a:prstGeom>
        </p:spPr>
      </p:pic>
    </p:spTree>
  </p:cSld>
  <p:clrMapOvr>
    <a:masterClrMapping/>
  </p:clrMapOvr>
  <p:transition spd="med">
    <p:split orient="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bowl.dartmouth%20manitoba.jpg"/>
          <p:cNvPicPr>
            <a:picLocks noChangeAspect="1"/>
          </p:cNvPicPr>
          <p:nvPr/>
        </p:nvPicPr>
        <p:blipFill>
          <a:blip r:embed="rId2" cstate="screen"/>
          <a:stretch>
            <a:fillRect/>
          </a:stretch>
        </p:blipFill>
        <p:spPr>
          <a:xfrm>
            <a:off x="636739" y="0"/>
            <a:ext cx="7870521" cy="6858000"/>
          </a:xfrm>
          <a:prstGeom prst="rect">
            <a:avLst/>
          </a:prstGeom>
        </p:spPr>
      </p:pic>
    </p:spTree>
  </p:cSld>
  <p:clrMapOvr>
    <a:masterClrMapping/>
  </p:clrMapOvr>
  <p:transition spd="med">
    <p:split orient="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bowl.KenChan_aspx_.jpg"/>
          <p:cNvPicPr>
            <a:picLocks noChangeAspect="1"/>
          </p:cNvPicPr>
          <p:nvPr/>
        </p:nvPicPr>
        <p:blipFill>
          <a:blip r:embed="rId2" cstate="print"/>
          <a:stretch>
            <a:fillRect/>
          </a:stretch>
        </p:blipFill>
        <p:spPr>
          <a:xfrm>
            <a:off x="0" y="-24"/>
            <a:ext cx="9144000" cy="6086475"/>
          </a:xfrm>
          <a:prstGeom prst="rect">
            <a:avLst/>
          </a:prstGeom>
        </p:spPr>
      </p:pic>
    </p:spTree>
  </p:cSld>
  <p:clrMapOvr>
    <a:masterClrMapping/>
  </p:clrMapOvr>
  <p:transition spd="med">
    <p:split orient="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bowl.lawn_bowls_1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med">
    <p:split orient="vert"/>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1 Resim" descr="bowl.tmasonccanada.jpg"/>
          <p:cNvPicPr>
            <a:picLocks noChangeAspect="1"/>
          </p:cNvPicPr>
          <p:nvPr/>
        </p:nvPicPr>
        <p:blipFill>
          <a:blip r:embed="rId2" cstate="screen"/>
          <a:stretch>
            <a:fillRect/>
          </a:stretch>
        </p:blipFill>
        <p:spPr>
          <a:xfrm>
            <a:off x="1214414" y="0"/>
            <a:ext cx="6529796" cy="6858000"/>
          </a:xfrm>
          <a:prstGeom prst="rect">
            <a:avLst/>
          </a:prstGeom>
        </p:spPr>
      </p:pic>
    </p:spTree>
  </p:cSld>
  <p:clrMapOvr>
    <a:masterClrMapping/>
  </p:clrMapOvr>
  <p:transition spd="med">
    <p:split orient="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bowling.jpg"/>
          <p:cNvPicPr>
            <a:picLocks noChangeAspect="1"/>
          </p:cNvPicPr>
          <p:nvPr/>
        </p:nvPicPr>
        <p:blipFill>
          <a:blip r:embed="rId2" cstate="screen"/>
          <a:stretch>
            <a:fillRect/>
          </a:stretch>
        </p:blipFill>
        <p:spPr>
          <a:xfrm>
            <a:off x="0" y="7993"/>
            <a:ext cx="9144000" cy="6842014"/>
          </a:xfrm>
          <a:prstGeom prst="rect">
            <a:avLst/>
          </a:prstGeom>
        </p:spPr>
      </p:pic>
    </p:spTree>
  </p:cSld>
  <p:clrMapOvr>
    <a:masterClrMapping/>
  </p:clrMapOvr>
  <p:transition spd="med">
    <p:split orient="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bowling1.jpg"/>
          <p:cNvPicPr>
            <a:picLocks noChangeAspect="1"/>
          </p:cNvPicPr>
          <p:nvPr/>
        </p:nvPicPr>
        <p:blipFill>
          <a:blip r:embed="rId2" cstate="screen"/>
          <a:stretch>
            <a:fillRect/>
          </a:stretch>
        </p:blipFill>
        <p:spPr>
          <a:xfrm>
            <a:off x="0" y="428628"/>
            <a:ext cx="9145858" cy="6143644"/>
          </a:xfrm>
          <a:prstGeom prst="rect">
            <a:avLst/>
          </a:prstGeom>
        </p:spPr>
      </p:pic>
    </p:spTree>
  </p:cSld>
  <p:clrMapOvr>
    <a:masterClrMapping/>
  </p:clrMapOvr>
  <p:transition spd="med">
    <p:split orient="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bowling%20green1.jpg"/>
          <p:cNvPicPr>
            <a:picLocks noChangeAspect="1"/>
          </p:cNvPicPr>
          <p:nvPr/>
        </p:nvPicPr>
        <p:blipFill>
          <a:blip r:embed="rId2" cstate="screen"/>
          <a:stretch>
            <a:fillRect/>
          </a:stretch>
        </p:blipFill>
        <p:spPr>
          <a:xfrm>
            <a:off x="0" y="0"/>
            <a:ext cx="9144000" cy="6858000"/>
          </a:xfrm>
          <a:prstGeom prst="rect">
            <a:avLst/>
          </a:prstGeom>
        </p:spPr>
      </p:pic>
    </p:spTree>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714402" y="2692312"/>
            <a:ext cx="7715250" cy="1569660"/>
          </a:xfrm>
          <a:prstGeom prst="rect">
            <a:avLst/>
          </a:prstGeom>
          <a:noFill/>
          <a:ln w="9525">
            <a:noFill/>
            <a:miter lim="800000"/>
            <a:headEnd/>
            <a:tailEnd/>
          </a:ln>
        </p:spPr>
        <p:txBody>
          <a:bodyPr anchor="ctr">
            <a:spAutoFit/>
          </a:bodyPr>
          <a:lstStyle/>
          <a:p>
            <a:pPr indent="449263" algn="just">
              <a:buFont typeface="Wingdings" pitchFamily="2" charset="2"/>
              <a:buChar char="q"/>
            </a:pPr>
            <a:r>
              <a:rPr lang="tr-TR" sz="2400" b="1" dirty="0">
                <a:solidFill>
                  <a:srgbClr val="FFC000"/>
                </a:solidFill>
                <a:ea typeface="Times New Roman" pitchFamily="18" charset="0"/>
                <a:cs typeface="Arial" charset="0"/>
              </a:rPr>
              <a:t>Yüzey </a:t>
            </a:r>
            <a:r>
              <a:rPr lang="tr-TR" sz="2400" b="1" dirty="0" smtClean="0">
                <a:solidFill>
                  <a:srgbClr val="FFC000"/>
                </a:solidFill>
                <a:ea typeface="Times New Roman" pitchFamily="18" charset="0"/>
                <a:cs typeface="Arial" charset="0"/>
              </a:rPr>
              <a:t>Drenajı</a:t>
            </a:r>
          </a:p>
          <a:p>
            <a:pPr indent="449263" algn="just">
              <a:buFont typeface="Wingdings" pitchFamily="2" charset="2"/>
              <a:buChar char="q"/>
            </a:pPr>
            <a:endParaRPr lang="tr-TR" sz="2400" b="1" dirty="0" smtClean="0">
              <a:solidFill>
                <a:srgbClr val="FFC000"/>
              </a:solidFill>
              <a:ea typeface="Times New Roman" pitchFamily="18" charset="0"/>
              <a:cs typeface="Arial" charset="0"/>
            </a:endParaRPr>
          </a:p>
          <a:p>
            <a:pPr indent="449263" algn="just">
              <a:buFont typeface="Wingdings" pitchFamily="2" charset="2"/>
              <a:buChar char="q"/>
            </a:pPr>
            <a:r>
              <a:rPr lang="tr-TR" sz="2400" b="1" dirty="0" smtClean="0">
                <a:solidFill>
                  <a:srgbClr val="FFC000"/>
                </a:solidFill>
                <a:ea typeface="Times New Roman" pitchFamily="18" charset="0"/>
                <a:cs typeface="Arial" charset="0"/>
              </a:rPr>
              <a:t>Kapalı Drenaj</a:t>
            </a:r>
            <a:endParaRPr lang="tr-TR" sz="2400" b="1" dirty="0">
              <a:solidFill>
                <a:srgbClr val="FFC000"/>
              </a:solidFill>
              <a:ea typeface="Times New Roman" pitchFamily="18" charset="0"/>
              <a:cs typeface="Arial" charset="0"/>
            </a:endParaRPr>
          </a:p>
          <a:p>
            <a:pPr indent="449263" algn="just"/>
            <a:endParaRPr lang="tr-TR" sz="2400" dirty="0">
              <a:ea typeface="Times New Roman" pitchFamily="18" charset="0"/>
              <a:cs typeface="Arial" charset="0"/>
            </a:endParaRPr>
          </a:p>
        </p:txBody>
      </p:sp>
      <p:sp>
        <p:nvSpPr>
          <p:cNvPr id="3" name="2 Dikdörtgen"/>
          <p:cNvSpPr/>
          <p:nvPr/>
        </p:nvSpPr>
        <p:spPr>
          <a:xfrm>
            <a:off x="714348" y="1374521"/>
            <a:ext cx="7572428" cy="830997"/>
          </a:xfrm>
          <a:prstGeom prst="rect">
            <a:avLst/>
          </a:prstGeom>
        </p:spPr>
        <p:txBody>
          <a:bodyPr wrap="square">
            <a:spAutoFit/>
          </a:bodyPr>
          <a:lstStyle/>
          <a:p>
            <a:pPr indent="449263" algn="just" eaLnBrk="0" hangingPunct="0"/>
            <a:r>
              <a:rPr lang="tr-TR" sz="2400" b="1" dirty="0" smtClean="0">
                <a:solidFill>
                  <a:srgbClr val="FFC000"/>
                </a:solidFill>
                <a:ea typeface="Times New Roman" pitchFamily="18" charset="0"/>
                <a:cs typeface="Arial" charset="0"/>
              </a:rPr>
              <a:t>Drenaj </a:t>
            </a:r>
            <a:r>
              <a:rPr lang="tr-TR" sz="2400" dirty="0" smtClean="0">
                <a:ea typeface="Times New Roman" pitchFamily="18" charset="0"/>
                <a:cs typeface="Arial" charset="0"/>
              </a:rPr>
              <a:t>bitki kök bölgesindeki fazla suyun uzaklaştırılması işlemidir. </a:t>
            </a:r>
            <a:endParaRPr lang="tr-TR" sz="2400" dirty="0">
              <a:ea typeface="Times New Roman" pitchFamily="18" charset="0"/>
              <a:cs typeface="Arial" charset="0"/>
            </a:endParaRPr>
          </a:p>
        </p:txBody>
      </p:sp>
    </p:spTree>
  </p:cSld>
  <p:clrMapOvr>
    <a:masterClrMapping/>
  </p:clrMapOvr>
  <p:transition spd="med">
    <p:split orient="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bowling-technique.jpg"/>
          <p:cNvPicPr>
            <a:picLocks noChangeAspect="1"/>
          </p:cNvPicPr>
          <p:nvPr/>
        </p:nvPicPr>
        <p:blipFill>
          <a:blip r:embed="rId2" cstate="print"/>
          <a:stretch>
            <a:fillRect/>
          </a:stretch>
        </p:blipFill>
        <p:spPr>
          <a:xfrm>
            <a:off x="0" y="285728"/>
            <a:ext cx="9106450" cy="6357958"/>
          </a:xfrm>
          <a:prstGeom prst="rect">
            <a:avLst/>
          </a:prstGeom>
        </p:spPr>
      </p:pic>
    </p:spTree>
  </p:cSld>
  <p:clrMapOvr>
    <a:masterClrMapping/>
  </p:clrMapOvr>
  <p:transition spd="med">
    <p:split orient="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160-SPT_p0828_28c1belen_embedded_prod_affiliate_11.jpg"/>
          <p:cNvPicPr>
            <a:picLocks noChangeAspect="1"/>
          </p:cNvPicPr>
          <p:nvPr/>
        </p:nvPicPr>
        <p:blipFill>
          <a:blip r:embed="rId2" cstate="print"/>
          <a:srcRect/>
          <a:stretch>
            <a:fillRect/>
          </a:stretch>
        </p:blipFill>
        <p:spPr>
          <a:xfrm>
            <a:off x="4071934" y="1428736"/>
            <a:ext cx="4572000" cy="5304541"/>
          </a:xfrm>
          <a:prstGeom prst="rect">
            <a:avLst/>
          </a:prstGeom>
        </p:spPr>
      </p:pic>
      <p:sp>
        <p:nvSpPr>
          <p:cNvPr id="2" name="1 Dikdörtgen"/>
          <p:cNvSpPr/>
          <p:nvPr/>
        </p:nvSpPr>
        <p:spPr>
          <a:xfrm>
            <a:off x="1285852" y="1071546"/>
            <a:ext cx="7000924" cy="132343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tr-TR" sz="2000" dirty="0" smtClean="0">
                <a:solidFill>
                  <a:srgbClr val="FFC000"/>
                </a:solidFill>
                <a:latin typeface="Arial" pitchFamily="34" charset="0"/>
                <a:cs typeface="Arial" pitchFamily="34" charset="0"/>
              </a:rPr>
              <a:t>Genel olarak </a:t>
            </a:r>
            <a:r>
              <a:rPr lang="tr-TR" sz="2000" i="1" dirty="0" smtClean="0">
                <a:solidFill>
                  <a:srgbClr val="FFC000"/>
                </a:solidFill>
                <a:latin typeface="Arial" pitchFamily="34" charset="0"/>
                <a:cs typeface="Arial" pitchFamily="34" charset="0"/>
              </a:rPr>
              <a:t>Festuca</a:t>
            </a:r>
            <a:r>
              <a:rPr lang="tr-TR" sz="2000" dirty="0" smtClean="0">
                <a:solidFill>
                  <a:srgbClr val="FFC000"/>
                </a:solidFill>
                <a:latin typeface="Arial" pitchFamily="34" charset="0"/>
                <a:cs typeface="Arial" pitchFamily="34" charset="0"/>
              </a:rPr>
              <a:t> + </a:t>
            </a:r>
            <a:r>
              <a:rPr lang="tr-TR" sz="2000" i="1" dirty="0" smtClean="0">
                <a:solidFill>
                  <a:srgbClr val="FFC000"/>
                </a:solidFill>
                <a:latin typeface="Arial" pitchFamily="34" charset="0"/>
                <a:cs typeface="Arial" pitchFamily="34" charset="0"/>
              </a:rPr>
              <a:t>Agrostis</a:t>
            </a:r>
            <a:r>
              <a:rPr lang="tr-TR" sz="2000" dirty="0" smtClean="0">
                <a:solidFill>
                  <a:srgbClr val="FFC000"/>
                </a:solidFill>
                <a:latin typeface="Arial" pitchFamily="34" charset="0"/>
                <a:cs typeface="Arial" pitchFamily="34" charset="0"/>
              </a:rPr>
              <a:t> karışımlarında ilk birkaç yıl </a:t>
            </a:r>
            <a:r>
              <a:rPr lang="tr-TR" sz="2000" i="1" dirty="0" smtClean="0">
                <a:solidFill>
                  <a:srgbClr val="FFC000"/>
                </a:solidFill>
                <a:latin typeface="Arial" pitchFamily="34" charset="0"/>
                <a:cs typeface="Arial" pitchFamily="34" charset="0"/>
              </a:rPr>
              <a:t>Festuca,</a:t>
            </a:r>
            <a:r>
              <a:rPr lang="tr-TR" sz="2000" dirty="0" smtClean="0">
                <a:solidFill>
                  <a:srgbClr val="FFC000"/>
                </a:solidFill>
                <a:latin typeface="Arial" pitchFamily="34" charset="0"/>
                <a:cs typeface="Arial" pitchFamily="34" charset="0"/>
              </a:rPr>
              <a:t> daha sonraki yıllarda </a:t>
            </a:r>
            <a:r>
              <a:rPr lang="tr-TR" sz="2000" i="1" dirty="0" smtClean="0">
                <a:solidFill>
                  <a:srgbClr val="FFC000"/>
                </a:solidFill>
                <a:latin typeface="Arial" pitchFamily="34" charset="0"/>
                <a:cs typeface="Arial" pitchFamily="34" charset="0"/>
              </a:rPr>
              <a:t>Agrostis</a:t>
            </a:r>
            <a:r>
              <a:rPr lang="tr-TR" sz="2000" dirty="0" smtClean="0">
                <a:solidFill>
                  <a:srgbClr val="FFC000"/>
                </a:solidFill>
                <a:latin typeface="Arial" pitchFamily="34" charset="0"/>
                <a:cs typeface="Arial" pitchFamily="34" charset="0"/>
              </a:rPr>
              <a:t> karışımlara hakim olur. Bu karışımlar çok düz bir yüzey istenen golf deliklerinin etrafındaki alanlar için çok uygundur.</a:t>
            </a:r>
            <a:r>
              <a:rPr lang="tr-TR" sz="2000" dirty="0" smtClean="0">
                <a:latin typeface="Arial" pitchFamily="34" charset="0"/>
                <a:cs typeface="Arial" pitchFamily="34" charset="0"/>
              </a:rPr>
              <a:t> </a:t>
            </a:r>
            <a:endParaRPr lang="tr-TR" sz="2000" dirty="0">
              <a:latin typeface="Arial" pitchFamily="34"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1 Resim" descr="Putting%20Green%20Grass%20Seed.gif"/>
          <p:cNvPicPr>
            <a:picLocks noChangeAspect="1"/>
          </p:cNvPicPr>
          <p:nvPr/>
        </p:nvPicPr>
        <p:blipFill>
          <a:blip r:embed="rId2" cstate="print"/>
          <a:stretch>
            <a:fillRect/>
          </a:stretch>
        </p:blipFill>
        <p:spPr>
          <a:xfrm>
            <a:off x="0" y="404834"/>
            <a:ext cx="9144000" cy="6096000"/>
          </a:xfrm>
          <a:prstGeom prst="rect">
            <a:avLst/>
          </a:prstGeom>
        </p:spPr>
      </p:pic>
    </p:spTree>
  </p:cSld>
  <p:clrMapOvr>
    <a:masterClrMapping/>
  </p:clrMapOvr>
  <p:transition spd="med">
    <p:split orient="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Dikdörtgen"/>
          <p:cNvSpPr>
            <a:spLocks noChangeArrowheads="1"/>
          </p:cNvSpPr>
          <p:nvPr/>
        </p:nvSpPr>
        <p:spPr bwMode="auto">
          <a:xfrm>
            <a:off x="571472" y="1071563"/>
            <a:ext cx="8286808" cy="923330"/>
          </a:xfrm>
          <a:prstGeom prst="rect">
            <a:avLst/>
          </a:prstGeom>
          <a:noFill/>
          <a:ln w="9525">
            <a:noFill/>
            <a:miter lim="800000"/>
            <a:headEnd/>
            <a:tailEnd/>
          </a:ln>
        </p:spPr>
        <p:txBody>
          <a:bodyPr wrap="square">
            <a:spAutoFit/>
          </a:bodyPr>
          <a:lstStyle/>
          <a:p>
            <a:pPr algn="just"/>
            <a:r>
              <a:rPr lang="tr-TR" dirty="0" smtClean="0">
                <a:cs typeface="Times New Roman" pitchFamily="18" charset="0"/>
              </a:rPr>
              <a:t>Golf </a:t>
            </a:r>
            <a:r>
              <a:rPr lang="tr-TR" dirty="0">
                <a:cs typeface="Times New Roman" pitchFamily="18" charset="0"/>
              </a:rPr>
              <a:t>sahalarında </a:t>
            </a:r>
            <a:r>
              <a:rPr lang="tr-TR" dirty="0" smtClean="0">
                <a:solidFill>
                  <a:srgbClr val="FFC000"/>
                </a:solidFill>
                <a:cs typeface="Times New Roman" pitchFamily="18" charset="0"/>
              </a:rPr>
              <a:t>başlama </a:t>
            </a:r>
            <a:r>
              <a:rPr lang="tr-TR" dirty="0">
                <a:solidFill>
                  <a:srgbClr val="FFC000"/>
                </a:solidFill>
                <a:cs typeface="Times New Roman" pitchFamily="18" charset="0"/>
              </a:rPr>
              <a:t>noktalarında hızlı vuruşlar nedeni ile </a:t>
            </a:r>
            <a:r>
              <a:rPr lang="tr-TR" dirty="0" smtClean="0">
                <a:solidFill>
                  <a:srgbClr val="FFC000"/>
                </a:solidFill>
                <a:cs typeface="Times New Roman" pitchFamily="18" charset="0"/>
              </a:rPr>
              <a:t>çimler </a:t>
            </a:r>
            <a:r>
              <a:rPr lang="tr-TR" dirty="0">
                <a:solidFill>
                  <a:srgbClr val="FFC000"/>
                </a:solidFill>
                <a:cs typeface="Times New Roman" pitchFamily="18" charset="0"/>
              </a:rPr>
              <a:t>çok kolay tahrip olurlar. Bu nedenle başlama noktasına ekilecek karışımlara </a:t>
            </a:r>
            <a:r>
              <a:rPr lang="tr-TR" dirty="0" smtClean="0">
                <a:solidFill>
                  <a:srgbClr val="FFC000"/>
                </a:solidFill>
                <a:cs typeface="Times New Roman" pitchFamily="18" charset="0"/>
              </a:rPr>
              <a:t>             </a:t>
            </a:r>
            <a:r>
              <a:rPr lang="tr-TR" i="1" dirty="0" err="1" smtClean="0">
                <a:solidFill>
                  <a:srgbClr val="FF0000"/>
                </a:solidFill>
                <a:cs typeface="Times New Roman" pitchFamily="18" charset="0"/>
              </a:rPr>
              <a:t>Lolium</a:t>
            </a:r>
            <a:r>
              <a:rPr lang="tr-TR" i="1" dirty="0" smtClean="0">
                <a:solidFill>
                  <a:srgbClr val="FF0000"/>
                </a:solidFill>
                <a:cs typeface="Times New Roman" pitchFamily="18" charset="0"/>
              </a:rPr>
              <a:t> </a:t>
            </a:r>
            <a:r>
              <a:rPr lang="tr-TR" i="1" dirty="0" err="1">
                <a:solidFill>
                  <a:srgbClr val="FF0000"/>
                </a:solidFill>
                <a:cs typeface="Times New Roman" pitchFamily="18" charset="0"/>
              </a:rPr>
              <a:t>perenne</a:t>
            </a:r>
            <a:r>
              <a:rPr lang="tr-TR" i="1" dirty="0">
                <a:solidFill>
                  <a:srgbClr val="FF0000"/>
                </a:solidFill>
                <a:cs typeface="Times New Roman" pitchFamily="18" charset="0"/>
              </a:rPr>
              <a:t> </a:t>
            </a:r>
            <a:r>
              <a:rPr lang="tr-TR" dirty="0">
                <a:solidFill>
                  <a:srgbClr val="FFC000"/>
                </a:solidFill>
                <a:cs typeface="Times New Roman" pitchFamily="18" charset="0"/>
              </a:rPr>
              <a:t>ve </a:t>
            </a:r>
            <a:r>
              <a:rPr lang="tr-TR" i="1" dirty="0">
                <a:solidFill>
                  <a:srgbClr val="FF0000"/>
                </a:solidFill>
                <a:cs typeface="Times New Roman" pitchFamily="18" charset="0"/>
              </a:rPr>
              <a:t>Poa </a:t>
            </a:r>
            <a:r>
              <a:rPr lang="tr-TR" i="1" dirty="0" err="1">
                <a:solidFill>
                  <a:srgbClr val="FF0000"/>
                </a:solidFill>
                <a:cs typeface="Times New Roman" pitchFamily="18" charset="0"/>
              </a:rPr>
              <a:t>pratensis</a:t>
            </a:r>
            <a:r>
              <a:rPr lang="tr-TR" dirty="0">
                <a:solidFill>
                  <a:srgbClr val="FF0000"/>
                </a:solidFill>
                <a:cs typeface="Times New Roman" pitchFamily="18" charset="0"/>
              </a:rPr>
              <a:t> </a:t>
            </a:r>
            <a:r>
              <a:rPr lang="tr-TR" dirty="0">
                <a:solidFill>
                  <a:srgbClr val="FFC000"/>
                </a:solidFill>
                <a:cs typeface="Times New Roman" pitchFamily="18" charset="0"/>
              </a:rPr>
              <a:t>türleri eklenir. </a:t>
            </a:r>
            <a:endParaRPr lang="tr-TR" dirty="0">
              <a:solidFill>
                <a:srgbClr val="FFC000"/>
              </a:solidFill>
            </a:endParaRPr>
          </a:p>
        </p:txBody>
      </p:sp>
      <p:graphicFrame>
        <p:nvGraphicFramePr>
          <p:cNvPr id="3" name="2 Tablo"/>
          <p:cNvGraphicFramePr>
            <a:graphicFrameLocks noGrp="1"/>
          </p:cNvGraphicFramePr>
          <p:nvPr/>
        </p:nvGraphicFramePr>
        <p:xfrm>
          <a:off x="428596" y="3714752"/>
          <a:ext cx="4143404" cy="987425"/>
        </p:xfrm>
        <a:graphic>
          <a:graphicData uri="http://schemas.openxmlformats.org/drawingml/2006/table">
            <a:tbl>
              <a:tblPr/>
              <a:tblGrid>
                <a:gridCol w="2777631"/>
                <a:gridCol w="1365773"/>
              </a:tblGrid>
              <a:tr h="255905">
                <a:tc>
                  <a:txBody>
                    <a:bodyPr/>
                    <a:lstStyle/>
                    <a:p>
                      <a:pPr algn="just">
                        <a:spcAft>
                          <a:spcPts val="0"/>
                        </a:spcAft>
                      </a:pPr>
                      <a:r>
                        <a:rPr lang="tr-TR" sz="1600" i="1" dirty="0" err="1">
                          <a:latin typeface="Arial" pitchFamily="34" charset="0"/>
                          <a:ea typeface="Times New Roman"/>
                          <a:cs typeface="Arial" pitchFamily="34" charset="0"/>
                        </a:rPr>
                        <a:t>Lolium</a:t>
                      </a:r>
                      <a:r>
                        <a:rPr lang="tr-TR" sz="1600" i="1" dirty="0">
                          <a:latin typeface="Arial" pitchFamily="34" charset="0"/>
                          <a:ea typeface="Times New Roman"/>
                          <a:cs typeface="Arial" pitchFamily="34" charset="0"/>
                        </a:rPr>
                        <a:t> </a:t>
                      </a:r>
                      <a:r>
                        <a:rPr lang="tr-TR" sz="1600" i="1" dirty="0" err="1">
                          <a:latin typeface="Arial" pitchFamily="34" charset="0"/>
                          <a:ea typeface="Times New Roman"/>
                          <a:cs typeface="Arial" pitchFamily="34" charset="0"/>
                        </a:rPr>
                        <a:t>perenne</a:t>
                      </a:r>
                      <a:r>
                        <a:rPr lang="tr-TR" sz="1600" i="1" dirty="0">
                          <a:latin typeface="Arial" pitchFamily="34" charset="0"/>
                          <a:ea typeface="Times New Roman"/>
                          <a:cs typeface="Arial" pitchFamily="34" charset="0"/>
                        </a:rPr>
                        <a:t> </a:t>
                      </a:r>
                    </a:p>
                  </a:txBody>
                  <a:tcPr marL="0" marR="0" marT="0" marB="0" anchor="ctr">
                    <a:lnL>
                      <a:noFill/>
                    </a:lnL>
                    <a:lnR>
                      <a:noFill/>
                    </a:lnR>
                    <a:lnT>
                      <a:noFill/>
                    </a:lnT>
                    <a:lnB>
                      <a:noFill/>
                    </a:lnB>
                  </a:tcPr>
                </a:tc>
                <a:tc>
                  <a:txBody>
                    <a:bodyPr/>
                    <a:lstStyle/>
                    <a:p>
                      <a:pPr algn="ctr">
                        <a:spcAft>
                          <a:spcPts val="0"/>
                        </a:spcAft>
                      </a:pPr>
                      <a:r>
                        <a:rPr lang="tr-TR" sz="1600" dirty="0" smtClean="0">
                          <a:latin typeface="Arial" pitchFamily="34" charset="0"/>
                          <a:ea typeface="Times New Roman"/>
                          <a:cs typeface="Arial" pitchFamily="34" charset="0"/>
                        </a:rPr>
                        <a:t>30 </a:t>
                      </a:r>
                      <a:endParaRPr lang="tr-TR" sz="1600" dirty="0">
                        <a:latin typeface="Arial" pitchFamily="34" charset="0"/>
                        <a:ea typeface="Times New Roman"/>
                        <a:cs typeface="Arial" pitchFamily="34" charset="0"/>
                      </a:endParaRPr>
                    </a:p>
                  </a:txBody>
                  <a:tcPr marL="0" marR="0" marT="0" marB="0" anchor="ctr">
                    <a:lnL>
                      <a:noFill/>
                    </a:lnL>
                    <a:lnR>
                      <a:noFill/>
                    </a:lnR>
                    <a:lnT>
                      <a:noFill/>
                    </a:lnT>
                    <a:lnB>
                      <a:noFill/>
                    </a:lnB>
                  </a:tcPr>
                </a:tc>
              </a:tr>
              <a:tr h="16446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600" i="1" dirty="0" err="1" smtClean="0">
                          <a:latin typeface="Arial" pitchFamily="34" charset="0"/>
                          <a:ea typeface="Times New Roman"/>
                          <a:cs typeface="Arial" pitchFamily="34" charset="0"/>
                        </a:rPr>
                        <a:t>Festuca</a:t>
                      </a:r>
                      <a:r>
                        <a:rPr lang="tr-TR" sz="1600" i="1" dirty="0" smtClean="0">
                          <a:latin typeface="Arial" pitchFamily="34" charset="0"/>
                          <a:ea typeface="Times New Roman"/>
                          <a:cs typeface="Arial" pitchFamily="34" charset="0"/>
                        </a:rPr>
                        <a:t> </a:t>
                      </a:r>
                      <a:r>
                        <a:rPr lang="tr-TR" sz="1600" i="1" dirty="0" err="1" smtClean="0">
                          <a:latin typeface="Arial" pitchFamily="34" charset="0"/>
                          <a:ea typeface="Times New Roman"/>
                          <a:cs typeface="Arial" pitchFamily="34" charset="0"/>
                        </a:rPr>
                        <a:t>rubra</a:t>
                      </a:r>
                      <a:r>
                        <a:rPr lang="tr-TR" sz="1600" i="1" dirty="0" smtClean="0">
                          <a:latin typeface="Arial" pitchFamily="34" charset="0"/>
                          <a:ea typeface="Times New Roman"/>
                          <a:cs typeface="Arial" pitchFamily="34" charset="0"/>
                        </a:rPr>
                        <a:t> var. </a:t>
                      </a:r>
                      <a:r>
                        <a:rPr lang="tr-TR" sz="1600" i="1" dirty="0" err="1" smtClean="0">
                          <a:latin typeface="Arial" pitchFamily="34" charset="0"/>
                          <a:ea typeface="Times New Roman"/>
                          <a:cs typeface="Arial" pitchFamily="34" charset="0"/>
                        </a:rPr>
                        <a:t>commutata</a:t>
                      </a:r>
                      <a:r>
                        <a:rPr lang="tr-TR" sz="1600" i="1" dirty="0" smtClean="0">
                          <a:latin typeface="Arial" pitchFamily="34" charset="0"/>
                          <a:ea typeface="Times New Roman"/>
                          <a:cs typeface="Arial" pitchFamily="34" charset="0"/>
                        </a:rPr>
                        <a:t> </a:t>
                      </a:r>
                      <a:endParaRPr lang="tr-TR" sz="1600" i="1" dirty="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algn="ctr">
                        <a:spcAft>
                          <a:spcPts val="0"/>
                        </a:spcAft>
                      </a:pPr>
                      <a:r>
                        <a:rPr lang="tr-TR" sz="1600" dirty="0" smtClean="0">
                          <a:latin typeface="Arial" pitchFamily="34" charset="0"/>
                          <a:ea typeface="Times New Roman"/>
                          <a:cs typeface="Arial" pitchFamily="34" charset="0"/>
                        </a:rPr>
                        <a:t>55</a:t>
                      </a:r>
                      <a:endParaRPr lang="tr-TR" sz="1600" dirty="0">
                        <a:latin typeface="Arial" pitchFamily="34" charset="0"/>
                        <a:ea typeface="Times New Roman"/>
                        <a:cs typeface="Arial" pitchFamily="34" charset="0"/>
                      </a:endParaRPr>
                    </a:p>
                  </a:txBody>
                  <a:tcPr marL="0" marR="0" marT="0" marB="0" anchor="ctr">
                    <a:lnL>
                      <a:noFill/>
                    </a:lnL>
                    <a:lnR>
                      <a:noFill/>
                    </a:lnR>
                    <a:lnT>
                      <a:noFill/>
                    </a:lnT>
                    <a:lnB>
                      <a:noFill/>
                    </a:lnB>
                  </a:tcPr>
                </a:tc>
              </a:tr>
              <a:tr h="164465">
                <a:tc>
                  <a:txBody>
                    <a:bodyPr/>
                    <a:lstStyle/>
                    <a:p>
                      <a:pPr algn="just">
                        <a:spcAft>
                          <a:spcPts val="0"/>
                        </a:spcAft>
                      </a:pPr>
                      <a:r>
                        <a:rPr lang="tr-TR" sz="1600" i="1" dirty="0" err="1" smtClean="0">
                          <a:latin typeface="Arial" pitchFamily="34" charset="0"/>
                          <a:ea typeface="Times New Roman"/>
                          <a:cs typeface="Arial" pitchFamily="34" charset="0"/>
                        </a:rPr>
                        <a:t>Poa</a:t>
                      </a:r>
                      <a:r>
                        <a:rPr lang="tr-TR" sz="1600" i="1" dirty="0" smtClean="0">
                          <a:latin typeface="Arial" pitchFamily="34" charset="0"/>
                          <a:ea typeface="Times New Roman"/>
                          <a:cs typeface="Arial" pitchFamily="34" charset="0"/>
                        </a:rPr>
                        <a:t> </a:t>
                      </a:r>
                      <a:r>
                        <a:rPr lang="tr-TR" sz="1600" i="1" dirty="0" err="1" smtClean="0">
                          <a:latin typeface="Arial" pitchFamily="34" charset="0"/>
                          <a:ea typeface="Times New Roman"/>
                          <a:cs typeface="Arial" pitchFamily="34" charset="0"/>
                        </a:rPr>
                        <a:t>pratensis</a:t>
                      </a:r>
                      <a:endParaRPr lang="tr-TR" sz="1600" i="1" dirty="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algn="ctr">
                        <a:spcAft>
                          <a:spcPts val="0"/>
                        </a:spcAft>
                      </a:pPr>
                      <a:r>
                        <a:rPr lang="tr-TR" sz="1600" dirty="0" smtClean="0">
                          <a:latin typeface="Arial" pitchFamily="34" charset="0"/>
                          <a:ea typeface="Times New Roman"/>
                          <a:cs typeface="Arial" pitchFamily="34" charset="0"/>
                        </a:rPr>
                        <a:t>10</a:t>
                      </a:r>
                      <a:endParaRPr lang="tr-TR" sz="1600" dirty="0">
                        <a:latin typeface="Arial" pitchFamily="34" charset="0"/>
                        <a:ea typeface="Times New Roman"/>
                        <a:cs typeface="Arial" pitchFamily="34" charset="0"/>
                      </a:endParaRPr>
                    </a:p>
                  </a:txBody>
                  <a:tcPr marL="0" marR="0" marT="0" marB="0" anchor="ctr">
                    <a:lnL>
                      <a:noFill/>
                    </a:lnL>
                    <a:lnR>
                      <a:noFill/>
                    </a:lnR>
                    <a:lnT>
                      <a:noFill/>
                    </a:lnT>
                    <a:lnB>
                      <a:noFill/>
                    </a:lnB>
                  </a:tcPr>
                </a:tc>
              </a:tr>
              <a:tr h="158115">
                <a:tc>
                  <a:txBody>
                    <a:bodyPr/>
                    <a:lstStyle/>
                    <a:p>
                      <a:pPr algn="just">
                        <a:spcAft>
                          <a:spcPts val="0"/>
                        </a:spcAft>
                      </a:pPr>
                      <a:r>
                        <a:rPr lang="tr-TR" sz="1600" i="1" dirty="0" err="1">
                          <a:latin typeface="Arial" pitchFamily="34" charset="0"/>
                          <a:ea typeface="Times New Roman"/>
                          <a:cs typeface="Arial" pitchFamily="34" charset="0"/>
                        </a:rPr>
                        <a:t>Agrostis</a:t>
                      </a:r>
                      <a:r>
                        <a:rPr lang="tr-TR" sz="1600" i="1" dirty="0">
                          <a:latin typeface="Arial" pitchFamily="34" charset="0"/>
                          <a:ea typeface="Times New Roman"/>
                          <a:cs typeface="Arial" pitchFamily="34" charset="0"/>
                        </a:rPr>
                        <a:t> </a:t>
                      </a:r>
                      <a:r>
                        <a:rPr lang="tr-TR" sz="1600" i="1" dirty="0" err="1">
                          <a:latin typeface="Arial" pitchFamily="34" charset="0"/>
                          <a:ea typeface="Times New Roman"/>
                          <a:cs typeface="Arial" pitchFamily="34" charset="0"/>
                        </a:rPr>
                        <a:t>tenuis</a:t>
                      </a:r>
                      <a:r>
                        <a:rPr lang="tr-TR" sz="1600" i="1" dirty="0">
                          <a:latin typeface="Arial" pitchFamily="34" charset="0"/>
                          <a:ea typeface="Times New Roman"/>
                          <a:cs typeface="Arial" pitchFamily="34" charset="0"/>
                        </a:rPr>
                        <a:t> </a:t>
                      </a:r>
                    </a:p>
                  </a:txBody>
                  <a:tcPr marL="0" marR="0" marT="0" marB="0" anchor="ctr">
                    <a:lnL>
                      <a:noFill/>
                    </a:lnL>
                    <a:lnR>
                      <a:noFill/>
                    </a:lnR>
                    <a:lnT>
                      <a:noFill/>
                    </a:lnT>
                    <a:lnB>
                      <a:noFill/>
                    </a:lnB>
                  </a:tcPr>
                </a:tc>
                <a:tc>
                  <a:txBody>
                    <a:bodyPr/>
                    <a:lstStyle/>
                    <a:p>
                      <a:pPr algn="ctr">
                        <a:spcAft>
                          <a:spcPts val="0"/>
                        </a:spcAft>
                      </a:pPr>
                      <a:r>
                        <a:rPr lang="tr-TR" sz="1600" dirty="0" smtClean="0">
                          <a:latin typeface="Arial" pitchFamily="34" charset="0"/>
                          <a:ea typeface="Times New Roman"/>
                          <a:cs typeface="Arial" pitchFamily="34" charset="0"/>
                        </a:rPr>
                        <a:t>5</a:t>
                      </a:r>
                      <a:endParaRPr lang="tr-TR" sz="1600" dirty="0">
                        <a:latin typeface="Arial" pitchFamily="34" charset="0"/>
                        <a:ea typeface="Times New Roman"/>
                        <a:cs typeface="Arial" pitchFamily="34" charset="0"/>
                      </a:endParaRPr>
                    </a:p>
                  </a:txBody>
                  <a:tcPr marL="0" marR="0" marT="0" marB="0" anchor="ctr">
                    <a:lnL>
                      <a:noFill/>
                    </a:lnL>
                    <a:lnR>
                      <a:noFill/>
                    </a:lnR>
                    <a:lnT>
                      <a:noFill/>
                    </a:lnT>
                    <a:lnB>
                      <a:noFill/>
                    </a:lnB>
                  </a:tcPr>
                </a:tc>
              </a:tr>
            </a:tbl>
          </a:graphicData>
        </a:graphic>
      </p:graphicFrame>
      <p:pic>
        <p:nvPicPr>
          <p:cNvPr id="4" name="Picture 2" descr="Golf Courses in Washington DC"/>
          <p:cNvPicPr>
            <a:picLocks noChangeAspect="1" noChangeArrowheads="1"/>
          </p:cNvPicPr>
          <p:nvPr/>
        </p:nvPicPr>
        <p:blipFill>
          <a:blip r:embed="rId2" cstate="print"/>
          <a:srcRect/>
          <a:stretch>
            <a:fillRect/>
          </a:stretch>
        </p:blipFill>
        <p:spPr bwMode="auto">
          <a:xfrm>
            <a:off x="4500562" y="3286124"/>
            <a:ext cx="4286247" cy="3214685"/>
          </a:xfrm>
          <a:prstGeom prst="rect">
            <a:avLst/>
          </a:prstGeom>
          <a:noFill/>
        </p:spPr>
      </p:pic>
    </p:spTree>
  </p:cSld>
  <p:clrMapOvr>
    <a:masterClrMapping/>
  </p:clrMapOvr>
  <p:transition spd="med">
    <p:split orient="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571472" y="1643050"/>
            <a:ext cx="8072437" cy="230832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spAutoFit/>
          </a:bodyPr>
          <a:lstStyle/>
          <a:p>
            <a:pPr indent="449263" algn="just" eaLnBrk="0" hangingPunct="0"/>
            <a:r>
              <a:rPr lang="tr-TR" dirty="0" smtClean="0">
                <a:latin typeface="Arial" pitchFamily="34" charset="0"/>
                <a:cs typeface="Arial" pitchFamily="34" charset="0"/>
              </a:rPr>
              <a:t>Çok </a:t>
            </a:r>
            <a:r>
              <a:rPr lang="tr-TR" dirty="0">
                <a:latin typeface="Arial" pitchFamily="34" charset="0"/>
                <a:cs typeface="Arial" pitchFamily="34" charset="0"/>
              </a:rPr>
              <a:t>ince ve </a:t>
            </a:r>
            <a:r>
              <a:rPr lang="tr-TR" dirty="0" err="1">
                <a:latin typeface="Arial" pitchFamily="34" charset="0"/>
                <a:cs typeface="Arial" pitchFamily="34" charset="0"/>
              </a:rPr>
              <a:t>uniform</a:t>
            </a:r>
            <a:r>
              <a:rPr lang="tr-TR" dirty="0">
                <a:latin typeface="Arial" pitchFamily="34" charset="0"/>
                <a:cs typeface="Arial" pitchFamily="34" charset="0"/>
              </a:rPr>
              <a:t>, aşırı basılma ve çiğnenme olayı görülmeyen 8-10 mm derinlikten biçilen bu alanlarda, çim yüzeyinin çok düzgün olması, hastalık ve zararlıların etkilediği bölgelerin bulunmaması arzu edilir. </a:t>
            </a:r>
            <a:endParaRPr lang="tr-TR" dirty="0" smtClean="0">
              <a:latin typeface="Arial" pitchFamily="34" charset="0"/>
              <a:cs typeface="Arial" pitchFamily="34" charset="0"/>
            </a:endParaRPr>
          </a:p>
          <a:p>
            <a:pPr indent="449263" algn="just" eaLnBrk="0" hangingPunct="0"/>
            <a:endParaRPr lang="tr-TR" dirty="0" smtClean="0">
              <a:solidFill>
                <a:srgbClr val="FFC000"/>
              </a:solidFill>
              <a:latin typeface="Arial" pitchFamily="34" charset="0"/>
              <a:cs typeface="Arial" pitchFamily="34" charset="0"/>
            </a:endParaRPr>
          </a:p>
          <a:p>
            <a:pPr indent="449263" algn="just" eaLnBrk="0" hangingPunct="0"/>
            <a:r>
              <a:rPr lang="tr-TR" dirty="0" smtClean="0">
                <a:solidFill>
                  <a:srgbClr val="FFC000"/>
                </a:solidFill>
                <a:latin typeface="Arial" pitchFamily="34" charset="0"/>
                <a:cs typeface="Arial" pitchFamily="34" charset="0"/>
              </a:rPr>
              <a:t>Bu </a:t>
            </a:r>
            <a:r>
              <a:rPr lang="tr-TR" dirty="0">
                <a:solidFill>
                  <a:srgbClr val="FFC000"/>
                </a:solidFill>
                <a:latin typeface="Arial" pitchFamily="34" charset="0"/>
                <a:cs typeface="Arial" pitchFamily="34" charset="0"/>
              </a:rPr>
              <a:t>spor alanlarında çoğunlukla </a:t>
            </a:r>
            <a:r>
              <a:rPr lang="tr-TR" i="1" dirty="0">
                <a:solidFill>
                  <a:srgbClr val="FFC000"/>
                </a:solidFill>
                <a:latin typeface="Arial" pitchFamily="34" charset="0"/>
                <a:cs typeface="Arial" pitchFamily="34" charset="0"/>
              </a:rPr>
              <a:t>Festuca </a:t>
            </a:r>
            <a:r>
              <a:rPr lang="tr-TR" i="1" dirty="0" err="1">
                <a:solidFill>
                  <a:srgbClr val="FFC000"/>
                </a:solidFill>
                <a:latin typeface="Arial" pitchFamily="34" charset="0"/>
                <a:cs typeface="Arial" pitchFamily="34" charset="0"/>
              </a:rPr>
              <a:t>rubra</a:t>
            </a:r>
            <a:r>
              <a:rPr lang="tr-TR" i="1" dirty="0">
                <a:solidFill>
                  <a:srgbClr val="FFC000"/>
                </a:solidFill>
                <a:latin typeface="Arial" pitchFamily="34" charset="0"/>
                <a:cs typeface="Arial" pitchFamily="34" charset="0"/>
              </a:rPr>
              <a:t> var. </a:t>
            </a:r>
            <a:r>
              <a:rPr lang="tr-TR" i="1" dirty="0" err="1">
                <a:solidFill>
                  <a:srgbClr val="FFC000"/>
                </a:solidFill>
                <a:latin typeface="Arial" pitchFamily="34" charset="0"/>
                <a:cs typeface="Arial" pitchFamily="34" charset="0"/>
              </a:rPr>
              <a:t>commutata</a:t>
            </a:r>
            <a:r>
              <a:rPr lang="tr-TR" dirty="0">
                <a:solidFill>
                  <a:srgbClr val="FFC000"/>
                </a:solidFill>
                <a:latin typeface="Arial" pitchFamily="34" charset="0"/>
                <a:cs typeface="Arial" pitchFamily="34" charset="0"/>
              </a:rPr>
              <a:t> ile </a:t>
            </a:r>
            <a:r>
              <a:rPr lang="tr-TR" i="1" dirty="0">
                <a:solidFill>
                  <a:srgbClr val="FFC000"/>
                </a:solidFill>
                <a:latin typeface="Arial" pitchFamily="34" charset="0"/>
                <a:cs typeface="Arial" pitchFamily="34" charset="0"/>
              </a:rPr>
              <a:t>Agrostis </a:t>
            </a:r>
            <a:r>
              <a:rPr lang="tr-TR" i="1" dirty="0" err="1">
                <a:solidFill>
                  <a:srgbClr val="FFC000"/>
                </a:solidFill>
                <a:latin typeface="Arial" pitchFamily="34" charset="0"/>
                <a:cs typeface="Arial" pitchFamily="34" charset="0"/>
              </a:rPr>
              <a:t>tenuis</a:t>
            </a:r>
            <a:r>
              <a:rPr lang="tr-TR" dirty="0">
                <a:solidFill>
                  <a:srgbClr val="FFC000"/>
                </a:solidFill>
                <a:latin typeface="Arial" pitchFamily="34" charset="0"/>
                <a:cs typeface="Arial" pitchFamily="34" charset="0"/>
              </a:rPr>
              <a:t> ağırlıklı karışımlar kullanılır. Son yıllarda basılma ve çiğnenmeye dayanıklılığı artırmak amacıyla karışımlara belirli oranda kaliteli </a:t>
            </a:r>
            <a:r>
              <a:rPr lang="tr-TR" i="1" dirty="0">
                <a:solidFill>
                  <a:srgbClr val="FFC000"/>
                </a:solidFill>
                <a:latin typeface="Arial" pitchFamily="34" charset="0"/>
                <a:cs typeface="Arial" pitchFamily="34" charset="0"/>
              </a:rPr>
              <a:t>Lolium </a:t>
            </a:r>
            <a:r>
              <a:rPr lang="tr-TR" i="1" dirty="0" err="1">
                <a:solidFill>
                  <a:srgbClr val="FFC000"/>
                </a:solidFill>
                <a:latin typeface="Arial" pitchFamily="34" charset="0"/>
                <a:cs typeface="Arial" pitchFamily="34" charset="0"/>
              </a:rPr>
              <a:t>perenne</a:t>
            </a:r>
            <a:r>
              <a:rPr lang="tr-TR" dirty="0">
                <a:solidFill>
                  <a:srgbClr val="FFC000"/>
                </a:solidFill>
                <a:latin typeface="Arial" pitchFamily="34" charset="0"/>
                <a:cs typeface="Arial" pitchFamily="34" charset="0"/>
              </a:rPr>
              <a:t> çeşitleri eklenmektedir. </a:t>
            </a:r>
          </a:p>
        </p:txBody>
      </p:sp>
      <p:sp>
        <p:nvSpPr>
          <p:cNvPr id="4" name="3 Dikdörtgen"/>
          <p:cNvSpPr/>
          <p:nvPr/>
        </p:nvSpPr>
        <p:spPr>
          <a:xfrm>
            <a:off x="1500166" y="214290"/>
            <a:ext cx="6429420" cy="646331"/>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eaLnBrk="0" hangingPunct="0"/>
            <a:r>
              <a:rPr lang="tr-TR" b="1" dirty="0" smtClean="0">
                <a:solidFill>
                  <a:srgbClr val="FFFF00"/>
                </a:solidFill>
                <a:latin typeface="Arial" pitchFamily="34" charset="0"/>
                <a:cs typeface="Arial" pitchFamily="34" charset="0"/>
              </a:rPr>
              <a:t>Tenis Kortları, Hokey Sahaları vb. Çok İnce Çimin İstendiği Spor Alanları İçin Uygun Karışımlar</a:t>
            </a:r>
            <a:endParaRPr lang="tr-TR" b="1" dirty="0">
              <a:solidFill>
                <a:srgbClr val="FFFF00"/>
              </a:solidFill>
              <a:latin typeface="Arial" pitchFamily="34"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2 Resim" descr="polo..batistuta-polo.jpg"/>
          <p:cNvPicPr>
            <a:picLocks noChangeAspect="1"/>
          </p:cNvPicPr>
          <p:nvPr/>
        </p:nvPicPr>
        <p:blipFill>
          <a:blip r:embed="rId2" cstate="print"/>
          <a:stretch>
            <a:fillRect/>
          </a:stretch>
        </p:blipFill>
        <p:spPr>
          <a:xfrm>
            <a:off x="1000132" y="-1"/>
            <a:ext cx="6786578" cy="6853331"/>
          </a:xfrm>
          <a:prstGeom prst="rect">
            <a:avLst/>
          </a:prstGeom>
        </p:spPr>
      </p:pic>
    </p:spTree>
  </p:cSld>
  <p:clrMapOvr>
    <a:masterClrMapping/>
  </p:clrMapOvr>
  <p:transition spd="med">
    <p:split orient="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142976" y="1357298"/>
            <a:ext cx="7358114"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49263" algn="just" eaLnBrk="0" hangingPunct="0"/>
            <a:r>
              <a:rPr lang="tr-TR" dirty="0" smtClean="0">
                <a:latin typeface="Arial" pitchFamily="34" charset="0"/>
                <a:cs typeface="Arial" pitchFamily="34" charset="0"/>
              </a:rPr>
              <a:t>a) Basılma ve çiğnenmenin az olduğu, ince çim istenen alanlarda aşağıdaki karışımlar başarı ile kullanılır. Bu karışımda kullanılan türler dipten biçmeye çok dayanıklı oldukları gibi, iyi çeşitler kullanılırsa sıkı, </a:t>
            </a:r>
            <a:r>
              <a:rPr lang="tr-TR" dirty="0" err="1" smtClean="0">
                <a:latin typeface="Arial" pitchFamily="34" charset="0"/>
                <a:cs typeface="Arial" pitchFamily="34" charset="0"/>
              </a:rPr>
              <a:t>uniform</a:t>
            </a:r>
            <a:r>
              <a:rPr lang="tr-TR" dirty="0" smtClean="0">
                <a:latin typeface="Arial" pitchFamily="34" charset="0"/>
                <a:cs typeface="Arial" pitchFamily="34" charset="0"/>
              </a:rPr>
              <a:t> ve çekici bir çim örtüsü oluşturur. </a:t>
            </a:r>
            <a:endParaRPr lang="tr-TR" dirty="0">
              <a:latin typeface="Arial" pitchFamily="34" charset="0"/>
              <a:cs typeface="Arial" pitchFamily="34" charset="0"/>
            </a:endParaRPr>
          </a:p>
        </p:txBody>
      </p:sp>
      <p:graphicFrame>
        <p:nvGraphicFramePr>
          <p:cNvPr id="3" name="2 Tablo"/>
          <p:cNvGraphicFramePr>
            <a:graphicFrameLocks noGrp="1"/>
          </p:cNvGraphicFramePr>
          <p:nvPr/>
        </p:nvGraphicFramePr>
        <p:xfrm>
          <a:off x="2000232" y="3643314"/>
          <a:ext cx="4500571" cy="1371600"/>
        </p:xfrm>
        <a:graphic>
          <a:graphicData uri="http://schemas.openxmlformats.org/drawingml/2006/table">
            <a:tbl>
              <a:tblPr/>
              <a:tblGrid>
                <a:gridCol w="2375475"/>
                <a:gridCol w="978146"/>
                <a:gridCol w="1146950"/>
              </a:tblGrid>
              <a:tr h="133985">
                <a:tc>
                  <a:txBody>
                    <a:bodyPr/>
                    <a:lstStyle/>
                    <a:p>
                      <a:pPr algn="just">
                        <a:spcAft>
                          <a:spcPts val="0"/>
                        </a:spcAft>
                      </a:pPr>
                      <a:endParaRPr lang="tr-TR" sz="1800" dirty="0">
                        <a:latin typeface="Times New Roman"/>
                        <a:ea typeface="Times New Roman"/>
                        <a:cs typeface="Times New Roman"/>
                      </a:endParaRPr>
                    </a:p>
                  </a:txBody>
                  <a:tcPr marL="0" marR="0" marT="0" marB="0" anchor="ctr">
                    <a:lnL>
                      <a:noFill/>
                    </a:lnL>
                    <a:lnR>
                      <a:noFill/>
                    </a:lnR>
                    <a:lnT>
                      <a:noFill/>
                    </a:lnT>
                    <a:lnB>
                      <a:noFill/>
                    </a:lnB>
                  </a:tcPr>
                </a:tc>
                <a:tc>
                  <a:txBody>
                    <a:bodyPr/>
                    <a:lstStyle/>
                    <a:p>
                      <a:pPr algn="ctr">
                        <a:spcAft>
                          <a:spcPts val="0"/>
                        </a:spcAft>
                      </a:pPr>
                      <a:r>
                        <a:rPr lang="tr-TR" sz="1800" dirty="0">
                          <a:latin typeface="Times New Roman"/>
                          <a:ea typeface="Times New Roman"/>
                          <a:cs typeface="Times New Roman"/>
                        </a:rPr>
                        <a:t>I </a:t>
                      </a:r>
                    </a:p>
                  </a:txBody>
                  <a:tcPr marL="0" marR="0" marT="0" marB="0" anchor="ctr">
                    <a:lnL>
                      <a:noFill/>
                    </a:lnL>
                    <a:lnR>
                      <a:noFill/>
                    </a:lnR>
                    <a:lnT>
                      <a:noFill/>
                    </a:lnT>
                    <a:lnB>
                      <a:noFill/>
                    </a:lnB>
                  </a:tcPr>
                </a:tc>
                <a:tc>
                  <a:txBody>
                    <a:bodyPr/>
                    <a:lstStyle/>
                    <a:p>
                      <a:pPr algn="ctr">
                        <a:spcAft>
                          <a:spcPts val="0"/>
                        </a:spcAft>
                      </a:pPr>
                      <a:r>
                        <a:rPr lang="tr-TR" sz="1800" dirty="0">
                          <a:latin typeface="Times New Roman"/>
                          <a:ea typeface="Times New Roman"/>
                          <a:cs typeface="Times New Roman"/>
                        </a:rPr>
                        <a:t>II </a:t>
                      </a:r>
                    </a:p>
                  </a:txBody>
                  <a:tcPr marL="0" marR="0" marT="0" marB="0" anchor="ctr">
                    <a:lnL>
                      <a:noFill/>
                    </a:lnL>
                    <a:lnR>
                      <a:noFill/>
                    </a:lnR>
                    <a:lnT>
                      <a:noFill/>
                    </a:lnT>
                    <a:lnB>
                      <a:noFill/>
                    </a:lnB>
                  </a:tcPr>
                </a:tc>
              </a:tr>
              <a:tr h="158115">
                <a:tc>
                  <a:txBody>
                    <a:bodyPr/>
                    <a:lstStyle/>
                    <a:p>
                      <a:pPr algn="just">
                        <a:spcAft>
                          <a:spcPts val="0"/>
                        </a:spcAft>
                      </a:pPr>
                      <a:r>
                        <a:rPr lang="tr-TR" sz="1800" i="1" dirty="0">
                          <a:latin typeface="Times New Roman"/>
                          <a:ea typeface="Times New Roman"/>
                          <a:cs typeface="Times New Roman"/>
                        </a:rPr>
                        <a:t>Poa </a:t>
                      </a:r>
                      <a:r>
                        <a:rPr lang="tr-TR" sz="1800" i="1" dirty="0" err="1">
                          <a:latin typeface="Times New Roman"/>
                          <a:ea typeface="Times New Roman"/>
                          <a:cs typeface="Times New Roman"/>
                        </a:rPr>
                        <a:t>pratensis</a:t>
                      </a:r>
                      <a:r>
                        <a:rPr lang="tr-TR" sz="1800" i="1" dirty="0">
                          <a:latin typeface="Times New Roman"/>
                          <a:ea typeface="Times New Roman"/>
                          <a:cs typeface="Times New Roman"/>
                        </a:rPr>
                        <a:t> </a:t>
                      </a:r>
                    </a:p>
                  </a:txBody>
                  <a:tcPr marL="0" marR="0" marT="0" marB="0" anchor="ctr">
                    <a:lnL>
                      <a:noFill/>
                    </a:lnL>
                    <a:lnR>
                      <a:noFill/>
                    </a:lnR>
                    <a:lnT>
                      <a:noFill/>
                    </a:lnT>
                    <a:lnB>
                      <a:noFill/>
                    </a:lnB>
                  </a:tcPr>
                </a:tc>
                <a:tc>
                  <a:txBody>
                    <a:bodyPr/>
                    <a:lstStyle/>
                    <a:p>
                      <a:pPr algn="ctr">
                        <a:spcAft>
                          <a:spcPts val="0"/>
                        </a:spcAft>
                      </a:pPr>
                      <a:r>
                        <a:rPr lang="tr-TR" sz="1800" dirty="0" smtClean="0">
                          <a:latin typeface="Times New Roman"/>
                          <a:ea typeface="Times New Roman"/>
                          <a:cs typeface="Times New Roman"/>
                        </a:rPr>
                        <a:t>35 </a:t>
                      </a:r>
                      <a:endParaRPr lang="tr-TR" sz="1800" dirty="0">
                        <a:latin typeface="Times New Roman"/>
                        <a:ea typeface="Times New Roman"/>
                        <a:cs typeface="Times New Roman"/>
                      </a:endParaRPr>
                    </a:p>
                  </a:txBody>
                  <a:tcPr marL="0" marR="0" marT="0" marB="0" anchor="ctr">
                    <a:lnL>
                      <a:noFill/>
                    </a:lnL>
                    <a:lnR>
                      <a:noFill/>
                    </a:lnR>
                    <a:lnT>
                      <a:noFill/>
                    </a:lnT>
                    <a:lnB>
                      <a:noFill/>
                    </a:lnB>
                  </a:tcPr>
                </a:tc>
                <a:tc>
                  <a:txBody>
                    <a:bodyPr/>
                    <a:lstStyle/>
                    <a:p>
                      <a:pPr algn="ctr">
                        <a:spcAft>
                          <a:spcPts val="0"/>
                        </a:spcAft>
                      </a:pPr>
                      <a:r>
                        <a:rPr lang="tr-TR" sz="1800" dirty="0" smtClean="0">
                          <a:latin typeface="Times New Roman"/>
                          <a:ea typeface="Times New Roman"/>
                          <a:cs typeface="Times New Roman"/>
                        </a:rPr>
                        <a:t>35</a:t>
                      </a:r>
                      <a:endParaRPr lang="tr-TR" sz="1800" dirty="0">
                        <a:latin typeface="Times New Roman"/>
                        <a:ea typeface="Times New Roman"/>
                        <a:cs typeface="Times New Roman"/>
                      </a:endParaRPr>
                    </a:p>
                  </a:txBody>
                  <a:tcPr marL="0" marR="0" marT="0" marB="0" anchor="ctr">
                    <a:lnL>
                      <a:noFill/>
                    </a:lnL>
                    <a:lnR>
                      <a:noFill/>
                    </a:lnR>
                    <a:lnT>
                      <a:noFill/>
                    </a:lnT>
                    <a:lnB>
                      <a:noFill/>
                    </a:lnB>
                  </a:tcPr>
                </a:tc>
              </a:tr>
              <a:tr h="134306">
                <a:tc>
                  <a:txBody>
                    <a:bodyPr/>
                    <a:lstStyle/>
                    <a:p>
                      <a:pPr algn="just">
                        <a:spcAft>
                          <a:spcPts val="0"/>
                        </a:spcAft>
                      </a:pPr>
                      <a:r>
                        <a:rPr lang="tr-TR" sz="1800" i="1" dirty="0" smtClean="0">
                          <a:latin typeface="Times New Roman"/>
                          <a:ea typeface="Times New Roman"/>
                          <a:cs typeface="Times New Roman"/>
                        </a:rPr>
                        <a:t>F.</a:t>
                      </a:r>
                      <a:r>
                        <a:rPr lang="tr-TR" sz="1800" i="1" baseline="0" dirty="0" smtClean="0">
                          <a:latin typeface="Times New Roman"/>
                          <a:ea typeface="Times New Roman"/>
                          <a:cs typeface="Times New Roman"/>
                        </a:rPr>
                        <a:t> </a:t>
                      </a:r>
                      <a:r>
                        <a:rPr lang="tr-TR" sz="1800" i="1" dirty="0" err="1" smtClean="0">
                          <a:latin typeface="Times New Roman"/>
                          <a:ea typeface="Times New Roman"/>
                          <a:cs typeface="Times New Roman"/>
                        </a:rPr>
                        <a:t>rubra</a:t>
                      </a:r>
                      <a:r>
                        <a:rPr lang="tr-TR" sz="1800" i="1" dirty="0" smtClean="0">
                          <a:latin typeface="Times New Roman"/>
                          <a:ea typeface="Times New Roman"/>
                          <a:cs typeface="Times New Roman"/>
                        </a:rPr>
                        <a:t> </a:t>
                      </a:r>
                      <a:r>
                        <a:rPr lang="tr-TR" sz="1800" i="1" dirty="0">
                          <a:latin typeface="Times New Roman"/>
                          <a:ea typeface="Times New Roman"/>
                          <a:cs typeface="Times New Roman"/>
                        </a:rPr>
                        <a:t>var. </a:t>
                      </a:r>
                      <a:r>
                        <a:rPr lang="tr-TR" sz="1800" i="1" dirty="0" err="1">
                          <a:latin typeface="Times New Roman"/>
                          <a:ea typeface="Times New Roman"/>
                          <a:cs typeface="Times New Roman"/>
                        </a:rPr>
                        <a:t>commutata</a:t>
                      </a:r>
                      <a:r>
                        <a:rPr lang="tr-TR" sz="1800" i="1" dirty="0">
                          <a:latin typeface="Times New Roman"/>
                          <a:ea typeface="Times New Roman"/>
                          <a:cs typeface="Times New Roman"/>
                        </a:rPr>
                        <a:t> </a:t>
                      </a:r>
                    </a:p>
                  </a:txBody>
                  <a:tcPr marL="0" marR="0" marT="0" marB="0" anchor="ctr">
                    <a:lnL>
                      <a:noFill/>
                    </a:lnL>
                    <a:lnR>
                      <a:noFill/>
                    </a:lnR>
                    <a:lnT>
                      <a:noFill/>
                    </a:lnT>
                    <a:lnB>
                      <a:noFill/>
                    </a:lnB>
                  </a:tcPr>
                </a:tc>
                <a:tc>
                  <a:txBody>
                    <a:bodyPr/>
                    <a:lstStyle/>
                    <a:p>
                      <a:pPr algn="ctr">
                        <a:spcAft>
                          <a:spcPts val="0"/>
                        </a:spcAft>
                      </a:pPr>
                      <a:r>
                        <a:rPr lang="tr-TR" sz="1800" dirty="0" smtClean="0">
                          <a:latin typeface="Times New Roman"/>
                          <a:ea typeface="Times New Roman"/>
                          <a:cs typeface="Times New Roman"/>
                        </a:rPr>
                        <a:t>25</a:t>
                      </a:r>
                      <a:endParaRPr lang="tr-TR" sz="1800" dirty="0">
                        <a:latin typeface="Times New Roman"/>
                        <a:ea typeface="Times New Roman"/>
                        <a:cs typeface="Times New Roman"/>
                      </a:endParaRPr>
                    </a:p>
                  </a:txBody>
                  <a:tcPr marL="0" marR="0" marT="0" marB="0" anchor="ctr">
                    <a:lnL>
                      <a:noFill/>
                    </a:lnL>
                    <a:lnR>
                      <a:noFill/>
                    </a:lnR>
                    <a:lnT>
                      <a:noFill/>
                    </a:lnT>
                    <a:lnB>
                      <a:noFill/>
                    </a:lnB>
                  </a:tcPr>
                </a:tc>
                <a:tc>
                  <a:txBody>
                    <a:bodyPr/>
                    <a:lstStyle/>
                    <a:p>
                      <a:pPr algn="ctr">
                        <a:spcAft>
                          <a:spcPts val="0"/>
                        </a:spcAft>
                      </a:pPr>
                      <a:r>
                        <a:rPr lang="tr-TR" sz="1800" dirty="0" smtClean="0">
                          <a:latin typeface="Times New Roman"/>
                          <a:ea typeface="Times New Roman"/>
                          <a:cs typeface="Times New Roman"/>
                        </a:rPr>
                        <a:t>55</a:t>
                      </a:r>
                      <a:endParaRPr lang="tr-TR" sz="1800" dirty="0">
                        <a:latin typeface="Times New Roman"/>
                        <a:ea typeface="Times New Roman"/>
                        <a:cs typeface="Times New Roman"/>
                      </a:endParaRPr>
                    </a:p>
                  </a:txBody>
                  <a:tcPr marL="0" marR="0" marT="0" marB="0" anchor="ctr">
                    <a:lnL>
                      <a:noFill/>
                    </a:lnL>
                    <a:lnR>
                      <a:noFill/>
                    </a:lnR>
                    <a:lnT>
                      <a:noFill/>
                    </a:lnT>
                    <a:lnB>
                      <a:noFill/>
                    </a:lnB>
                  </a:tcPr>
                </a:tc>
              </a:tr>
              <a:tr h="154940">
                <a:tc>
                  <a:txBody>
                    <a:bodyPr/>
                    <a:lstStyle/>
                    <a:p>
                      <a:pPr algn="just">
                        <a:spcAft>
                          <a:spcPts val="0"/>
                        </a:spcAft>
                      </a:pPr>
                      <a:r>
                        <a:rPr lang="tr-TR" sz="1800" i="1" dirty="0">
                          <a:latin typeface="Times New Roman"/>
                          <a:ea typeface="Times New Roman"/>
                          <a:cs typeface="Times New Roman"/>
                        </a:rPr>
                        <a:t>F. </a:t>
                      </a:r>
                      <a:r>
                        <a:rPr lang="tr-TR" sz="1800" i="1" dirty="0" err="1" smtClean="0">
                          <a:latin typeface="Times New Roman"/>
                          <a:ea typeface="Times New Roman"/>
                          <a:cs typeface="Times New Roman"/>
                        </a:rPr>
                        <a:t>rubra</a:t>
                      </a:r>
                      <a:r>
                        <a:rPr lang="tr-TR" sz="1800" i="1" dirty="0" smtClean="0">
                          <a:latin typeface="Times New Roman"/>
                          <a:ea typeface="Times New Roman"/>
                          <a:cs typeface="Times New Roman"/>
                        </a:rPr>
                        <a:t> </a:t>
                      </a:r>
                      <a:r>
                        <a:rPr lang="tr-TR" sz="1800" i="1" dirty="0">
                          <a:latin typeface="Times New Roman"/>
                          <a:ea typeface="Times New Roman"/>
                          <a:cs typeface="Times New Roman"/>
                        </a:rPr>
                        <a:t>var. </a:t>
                      </a:r>
                      <a:r>
                        <a:rPr lang="tr-TR" sz="1800" i="1" dirty="0" err="1">
                          <a:latin typeface="Times New Roman"/>
                          <a:ea typeface="Times New Roman"/>
                          <a:cs typeface="Times New Roman"/>
                        </a:rPr>
                        <a:t>trichophylla</a:t>
                      </a:r>
                      <a:r>
                        <a:rPr lang="tr-TR" sz="1800" i="1" dirty="0">
                          <a:latin typeface="Times New Roman"/>
                          <a:ea typeface="Times New Roman"/>
                          <a:cs typeface="Times New Roman"/>
                        </a:rPr>
                        <a:t> </a:t>
                      </a:r>
                    </a:p>
                  </a:txBody>
                  <a:tcPr marL="0" marR="0" marT="0" marB="0" anchor="ctr">
                    <a:lnL>
                      <a:noFill/>
                    </a:lnL>
                    <a:lnR>
                      <a:noFill/>
                    </a:lnR>
                    <a:lnT>
                      <a:noFill/>
                    </a:lnT>
                    <a:lnB>
                      <a:noFill/>
                    </a:lnB>
                  </a:tcPr>
                </a:tc>
                <a:tc>
                  <a:txBody>
                    <a:bodyPr/>
                    <a:lstStyle/>
                    <a:p>
                      <a:pPr algn="ctr">
                        <a:spcAft>
                          <a:spcPts val="0"/>
                        </a:spcAft>
                      </a:pPr>
                      <a:r>
                        <a:rPr lang="tr-TR" sz="1800" dirty="0" smtClean="0">
                          <a:latin typeface="Times New Roman"/>
                          <a:ea typeface="Times New Roman"/>
                          <a:cs typeface="Times New Roman"/>
                        </a:rPr>
                        <a:t>30</a:t>
                      </a:r>
                      <a:endParaRPr lang="tr-TR" sz="1800" dirty="0">
                        <a:latin typeface="Times New Roman"/>
                        <a:ea typeface="Times New Roman"/>
                        <a:cs typeface="Times New Roman"/>
                      </a:endParaRPr>
                    </a:p>
                  </a:txBody>
                  <a:tcPr marL="0" marR="0" marT="0" marB="0" anchor="ctr">
                    <a:lnL>
                      <a:noFill/>
                    </a:lnL>
                    <a:lnR>
                      <a:noFill/>
                    </a:lnR>
                    <a:lnT>
                      <a:noFill/>
                    </a:lnT>
                    <a:lnB>
                      <a:noFill/>
                    </a:lnB>
                  </a:tcPr>
                </a:tc>
                <a:tc>
                  <a:txBody>
                    <a:bodyPr/>
                    <a:lstStyle/>
                    <a:p>
                      <a:pPr algn="ctr">
                        <a:spcAft>
                          <a:spcPts val="0"/>
                        </a:spcAft>
                      </a:pPr>
                      <a:r>
                        <a:rPr lang="tr-TR" sz="1800" dirty="0" smtClean="0">
                          <a:latin typeface="Times New Roman"/>
                          <a:ea typeface="Times New Roman"/>
                          <a:cs typeface="Times New Roman"/>
                        </a:rPr>
                        <a:t>-</a:t>
                      </a:r>
                      <a:endParaRPr lang="tr-TR" sz="1800" dirty="0">
                        <a:latin typeface="Times New Roman"/>
                        <a:ea typeface="Times New Roman"/>
                        <a:cs typeface="Times New Roman"/>
                      </a:endParaRPr>
                    </a:p>
                  </a:txBody>
                  <a:tcPr marL="0" marR="0" marT="0" marB="0" anchor="ctr">
                    <a:lnL>
                      <a:noFill/>
                    </a:lnL>
                    <a:lnR>
                      <a:noFill/>
                    </a:lnR>
                    <a:lnT>
                      <a:noFill/>
                    </a:lnT>
                    <a:lnB>
                      <a:noFill/>
                    </a:lnB>
                  </a:tcPr>
                </a:tc>
              </a:tr>
              <a:tr h="149225">
                <a:tc>
                  <a:txBody>
                    <a:bodyPr/>
                    <a:lstStyle/>
                    <a:p>
                      <a:pPr algn="just">
                        <a:spcAft>
                          <a:spcPts val="0"/>
                        </a:spcAft>
                      </a:pPr>
                      <a:r>
                        <a:rPr lang="tr-TR" sz="1800" i="1" dirty="0">
                          <a:latin typeface="Times New Roman"/>
                          <a:ea typeface="Times New Roman"/>
                          <a:cs typeface="Times New Roman"/>
                        </a:rPr>
                        <a:t>Agrostis </a:t>
                      </a:r>
                      <a:r>
                        <a:rPr lang="tr-TR" sz="1800" i="1" dirty="0" err="1">
                          <a:latin typeface="Times New Roman"/>
                          <a:ea typeface="Times New Roman"/>
                          <a:cs typeface="Times New Roman"/>
                        </a:rPr>
                        <a:t>tenuis</a:t>
                      </a:r>
                      <a:r>
                        <a:rPr lang="tr-TR" sz="1800" i="1" dirty="0">
                          <a:latin typeface="Times New Roman"/>
                          <a:ea typeface="Times New Roman"/>
                          <a:cs typeface="Times New Roman"/>
                        </a:rPr>
                        <a:t> </a:t>
                      </a:r>
                    </a:p>
                  </a:txBody>
                  <a:tcPr marL="0" marR="0" marT="0" marB="0" anchor="ctr">
                    <a:lnL>
                      <a:noFill/>
                    </a:lnL>
                    <a:lnR>
                      <a:noFill/>
                    </a:lnR>
                    <a:lnT>
                      <a:noFill/>
                    </a:lnT>
                    <a:lnB>
                      <a:noFill/>
                    </a:lnB>
                  </a:tcPr>
                </a:tc>
                <a:tc>
                  <a:txBody>
                    <a:bodyPr/>
                    <a:lstStyle/>
                    <a:p>
                      <a:pPr algn="ctr">
                        <a:spcAft>
                          <a:spcPts val="0"/>
                        </a:spcAft>
                      </a:pPr>
                      <a:r>
                        <a:rPr lang="tr-TR" sz="1800">
                          <a:latin typeface="Times New Roman"/>
                          <a:ea typeface="Times New Roman"/>
                          <a:cs typeface="Times New Roman"/>
                        </a:rPr>
                        <a:t>10 </a:t>
                      </a:r>
                    </a:p>
                  </a:txBody>
                  <a:tcPr marL="0" marR="0" marT="0" marB="0" anchor="ctr">
                    <a:lnL>
                      <a:noFill/>
                    </a:lnL>
                    <a:lnR>
                      <a:noFill/>
                    </a:lnR>
                    <a:lnT>
                      <a:noFill/>
                    </a:lnT>
                    <a:lnB>
                      <a:noFill/>
                    </a:lnB>
                  </a:tcPr>
                </a:tc>
                <a:tc>
                  <a:txBody>
                    <a:bodyPr/>
                    <a:lstStyle/>
                    <a:p>
                      <a:pPr algn="ctr">
                        <a:spcAft>
                          <a:spcPts val="0"/>
                        </a:spcAft>
                      </a:pPr>
                      <a:r>
                        <a:rPr lang="tr-TR" sz="1800" dirty="0">
                          <a:latin typeface="Times New Roman"/>
                          <a:ea typeface="Times New Roman"/>
                          <a:cs typeface="Times New Roman"/>
                        </a:rPr>
                        <a:t>10 </a:t>
                      </a:r>
                    </a:p>
                  </a:txBody>
                  <a:tcPr marL="0" marR="0" marT="0" marB="0" anchor="ctr">
                    <a:lnL>
                      <a:noFill/>
                    </a:lnL>
                    <a:lnR>
                      <a:noFill/>
                    </a:lnR>
                    <a:lnT>
                      <a:noFill/>
                    </a:lnT>
                    <a:lnB>
                      <a:noFill/>
                    </a:lnB>
                  </a:tcPr>
                </a:tc>
              </a:tr>
            </a:tbl>
          </a:graphicData>
        </a:graphic>
      </p:graphicFrame>
    </p:spTree>
  </p:cSld>
  <p:clrMapOvr>
    <a:masterClrMapping/>
  </p:clrMapOvr>
  <p:transition spd="med">
    <p:split orient="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o"/>
          <p:cNvGraphicFramePr>
            <a:graphicFrameLocks noGrp="1"/>
          </p:cNvGraphicFramePr>
          <p:nvPr/>
        </p:nvGraphicFramePr>
        <p:xfrm>
          <a:off x="1071563" y="1714500"/>
          <a:ext cx="4500569" cy="1280160"/>
        </p:xfrm>
        <a:graphic>
          <a:graphicData uri="http://schemas.openxmlformats.org/drawingml/2006/table">
            <a:tbl>
              <a:tblPr/>
              <a:tblGrid>
                <a:gridCol w="2288868"/>
                <a:gridCol w="742343"/>
                <a:gridCol w="1469358"/>
              </a:tblGrid>
              <a:tr h="133985">
                <a:tc>
                  <a:txBody>
                    <a:bodyPr/>
                    <a:lstStyle/>
                    <a:p>
                      <a:pPr algn="just">
                        <a:spcAft>
                          <a:spcPts val="0"/>
                        </a:spcAft>
                      </a:pPr>
                      <a:endParaRPr lang="tr-TR" sz="1400" dirty="0">
                        <a:latin typeface="Arial" pitchFamily="34" charset="0"/>
                        <a:ea typeface="Times New Roman"/>
                        <a:cs typeface="Arial" pitchFamily="34" charset="0"/>
                      </a:endParaRPr>
                    </a:p>
                  </a:txBody>
                  <a:tcPr marL="0" marR="0" marT="0" marB="0" anchor="ctr">
                    <a:lnL>
                      <a:noFill/>
                    </a:lnL>
                    <a:lnR>
                      <a:noFill/>
                    </a:lnR>
                    <a:lnT>
                      <a:noFill/>
                    </a:lnT>
                    <a:lnB>
                      <a:noFill/>
                    </a:lnB>
                  </a:tcPr>
                </a:tc>
                <a:tc>
                  <a:txBody>
                    <a:bodyPr/>
                    <a:lstStyle/>
                    <a:p>
                      <a:pPr algn="ctr">
                        <a:spcAft>
                          <a:spcPts val="0"/>
                        </a:spcAft>
                      </a:pPr>
                      <a:r>
                        <a:rPr lang="tr-TR" sz="1400" dirty="0">
                          <a:latin typeface="Arial" pitchFamily="34" charset="0"/>
                          <a:ea typeface="Times New Roman"/>
                          <a:cs typeface="Arial" pitchFamily="34" charset="0"/>
                        </a:rPr>
                        <a:t>I </a:t>
                      </a:r>
                    </a:p>
                  </a:txBody>
                  <a:tcPr marL="0" marR="0" marT="0" marB="0" anchor="ctr">
                    <a:lnL>
                      <a:noFill/>
                    </a:lnL>
                    <a:lnR>
                      <a:noFill/>
                    </a:lnR>
                    <a:lnT>
                      <a:noFill/>
                    </a:lnT>
                    <a:lnB>
                      <a:noFill/>
                    </a:lnB>
                  </a:tcPr>
                </a:tc>
                <a:tc>
                  <a:txBody>
                    <a:bodyPr/>
                    <a:lstStyle/>
                    <a:p>
                      <a:pPr algn="ctr">
                        <a:spcAft>
                          <a:spcPts val="0"/>
                        </a:spcAft>
                      </a:pPr>
                      <a:r>
                        <a:rPr lang="tr-TR" sz="1400">
                          <a:latin typeface="Arial" pitchFamily="34" charset="0"/>
                          <a:ea typeface="Times New Roman"/>
                          <a:cs typeface="Arial" pitchFamily="34" charset="0"/>
                        </a:rPr>
                        <a:t>II </a:t>
                      </a:r>
                    </a:p>
                  </a:txBody>
                  <a:tcPr marL="0" marR="0" marT="0" marB="0" anchor="ctr">
                    <a:lnL>
                      <a:noFill/>
                    </a:lnL>
                    <a:lnR>
                      <a:noFill/>
                    </a:lnR>
                    <a:lnT>
                      <a:noFill/>
                    </a:lnT>
                    <a:lnB>
                      <a:noFill/>
                    </a:lnB>
                  </a:tcPr>
                </a:tc>
              </a:tr>
              <a:tr h="158115">
                <a:tc>
                  <a:txBody>
                    <a:bodyPr/>
                    <a:lstStyle/>
                    <a:p>
                      <a:pPr algn="just">
                        <a:spcAft>
                          <a:spcPts val="0"/>
                        </a:spcAft>
                      </a:pPr>
                      <a:r>
                        <a:rPr lang="tr-TR" sz="1400">
                          <a:latin typeface="Arial" pitchFamily="34" charset="0"/>
                          <a:ea typeface="Times New Roman"/>
                          <a:cs typeface="Arial" pitchFamily="34" charset="0"/>
                        </a:rPr>
                        <a:t>Poa pratensis </a:t>
                      </a:r>
                    </a:p>
                  </a:txBody>
                  <a:tcPr marL="0" marR="0" marT="0" marB="0" anchor="ctr">
                    <a:lnL>
                      <a:noFill/>
                    </a:lnL>
                    <a:lnR>
                      <a:noFill/>
                    </a:lnR>
                    <a:lnT>
                      <a:noFill/>
                    </a:lnT>
                    <a:lnB>
                      <a:noFill/>
                    </a:lnB>
                  </a:tcPr>
                </a:tc>
                <a:tc>
                  <a:txBody>
                    <a:bodyPr/>
                    <a:lstStyle/>
                    <a:p>
                      <a:pPr algn="ctr">
                        <a:spcAft>
                          <a:spcPts val="0"/>
                        </a:spcAft>
                      </a:pPr>
                      <a:r>
                        <a:rPr lang="tr-TR" sz="1400">
                          <a:latin typeface="Arial" pitchFamily="34" charset="0"/>
                          <a:ea typeface="Times New Roman"/>
                          <a:cs typeface="Arial" pitchFamily="34" charset="0"/>
                        </a:rPr>
                        <a:t>40 </a:t>
                      </a:r>
                    </a:p>
                  </a:txBody>
                  <a:tcPr marL="0" marR="0" marT="0" marB="0" anchor="ctr">
                    <a:lnL>
                      <a:noFill/>
                    </a:lnL>
                    <a:lnR>
                      <a:noFill/>
                    </a:lnR>
                    <a:lnT>
                      <a:noFill/>
                    </a:lnT>
                    <a:lnB>
                      <a:noFill/>
                    </a:lnB>
                  </a:tcPr>
                </a:tc>
                <a:tc>
                  <a:txBody>
                    <a:bodyPr/>
                    <a:lstStyle/>
                    <a:p>
                      <a:pPr algn="ctr">
                        <a:spcAft>
                          <a:spcPts val="0"/>
                        </a:spcAft>
                      </a:pPr>
                      <a:r>
                        <a:rPr lang="tr-TR" sz="1400" dirty="0" smtClean="0">
                          <a:latin typeface="Arial" pitchFamily="34" charset="0"/>
                          <a:ea typeface="Times New Roman"/>
                          <a:cs typeface="Arial" pitchFamily="34" charset="0"/>
                        </a:rPr>
                        <a:t>-</a:t>
                      </a:r>
                      <a:endParaRPr lang="tr-TR" sz="1400" dirty="0">
                        <a:latin typeface="Arial" pitchFamily="34" charset="0"/>
                        <a:ea typeface="Times New Roman"/>
                        <a:cs typeface="Arial" pitchFamily="34" charset="0"/>
                      </a:endParaRPr>
                    </a:p>
                  </a:txBody>
                  <a:tcPr marL="0" marR="0" marT="0" marB="0" anchor="ctr">
                    <a:lnL>
                      <a:noFill/>
                    </a:lnL>
                    <a:lnR>
                      <a:noFill/>
                    </a:lnR>
                    <a:lnT>
                      <a:noFill/>
                    </a:lnT>
                    <a:lnB>
                      <a:noFill/>
                    </a:lnB>
                  </a:tcPr>
                </a:tc>
              </a:tr>
              <a:tr h="152400">
                <a:tc>
                  <a:txBody>
                    <a:bodyPr/>
                    <a:lstStyle/>
                    <a:p>
                      <a:pPr algn="just">
                        <a:spcAft>
                          <a:spcPts val="0"/>
                        </a:spcAft>
                      </a:pPr>
                      <a:r>
                        <a:rPr lang="tr-TR" sz="1400" dirty="0" err="1">
                          <a:solidFill>
                            <a:srgbClr val="FFC000"/>
                          </a:solidFill>
                          <a:latin typeface="Arial" pitchFamily="34" charset="0"/>
                          <a:ea typeface="Times New Roman"/>
                          <a:cs typeface="Arial" pitchFamily="34" charset="0"/>
                        </a:rPr>
                        <a:t>Phleum</a:t>
                      </a:r>
                      <a:r>
                        <a:rPr lang="tr-TR" sz="1400" dirty="0">
                          <a:solidFill>
                            <a:srgbClr val="FFC000"/>
                          </a:solidFill>
                          <a:latin typeface="Arial" pitchFamily="34" charset="0"/>
                          <a:ea typeface="Times New Roman"/>
                          <a:cs typeface="Arial" pitchFamily="34" charset="0"/>
                        </a:rPr>
                        <a:t> </a:t>
                      </a:r>
                      <a:r>
                        <a:rPr lang="tr-TR" sz="1400" dirty="0" err="1">
                          <a:solidFill>
                            <a:srgbClr val="FFC000"/>
                          </a:solidFill>
                          <a:latin typeface="Arial" pitchFamily="34" charset="0"/>
                          <a:ea typeface="Times New Roman"/>
                          <a:cs typeface="Arial" pitchFamily="34" charset="0"/>
                        </a:rPr>
                        <a:t>pratense</a:t>
                      </a:r>
                      <a:r>
                        <a:rPr lang="tr-TR" sz="1400" dirty="0">
                          <a:solidFill>
                            <a:srgbClr val="FFC000"/>
                          </a:solidFill>
                          <a:latin typeface="Arial" pitchFamily="34" charset="0"/>
                          <a:ea typeface="Times New Roman"/>
                          <a:cs typeface="Arial" pitchFamily="34" charset="0"/>
                        </a:rPr>
                        <a:t> </a:t>
                      </a:r>
                    </a:p>
                  </a:txBody>
                  <a:tcPr marL="0" marR="0" marT="0" marB="0" anchor="ctr">
                    <a:lnL>
                      <a:noFill/>
                    </a:lnL>
                    <a:lnR>
                      <a:noFill/>
                    </a:lnR>
                    <a:lnT>
                      <a:noFill/>
                    </a:lnT>
                    <a:lnB>
                      <a:noFill/>
                    </a:lnB>
                  </a:tcPr>
                </a:tc>
                <a:tc>
                  <a:txBody>
                    <a:bodyPr/>
                    <a:lstStyle/>
                    <a:p>
                      <a:pPr algn="ctr">
                        <a:spcAft>
                          <a:spcPts val="0"/>
                        </a:spcAft>
                      </a:pPr>
                      <a:r>
                        <a:rPr lang="tr-TR" sz="1400">
                          <a:latin typeface="Arial" pitchFamily="34" charset="0"/>
                          <a:ea typeface="Times New Roman"/>
                          <a:cs typeface="Arial" pitchFamily="34" charset="0"/>
                        </a:rPr>
                        <a:t>10 </a:t>
                      </a:r>
                    </a:p>
                  </a:txBody>
                  <a:tcPr marL="0" marR="0" marT="0" marB="0" anchor="ctr">
                    <a:lnL>
                      <a:noFill/>
                    </a:lnL>
                    <a:lnR>
                      <a:noFill/>
                    </a:lnR>
                    <a:lnT>
                      <a:noFill/>
                    </a:lnT>
                    <a:lnB>
                      <a:noFill/>
                    </a:lnB>
                  </a:tcPr>
                </a:tc>
                <a:tc>
                  <a:txBody>
                    <a:bodyPr/>
                    <a:lstStyle/>
                    <a:p>
                      <a:pPr algn="ctr">
                        <a:spcAft>
                          <a:spcPts val="0"/>
                        </a:spcAft>
                      </a:pPr>
                      <a:r>
                        <a:rPr lang="tr-TR" sz="1400">
                          <a:latin typeface="Arial" pitchFamily="34" charset="0"/>
                          <a:ea typeface="Times New Roman"/>
                          <a:cs typeface="Arial" pitchFamily="34" charset="0"/>
                        </a:rPr>
                        <a:t>20 </a:t>
                      </a:r>
                    </a:p>
                  </a:txBody>
                  <a:tcPr marL="0" marR="0" marT="0" marB="0" anchor="ctr">
                    <a:lnL>
                      <a:noFill/>
                    </a:lnL>
                    <a:lnR>
                      <a:noFill/>
                    </a:lnR>
                    <a:lnT>
                      <a:noFill/>
                    </a:lnT>
                    <a:lnB>
                      <a:noFill/>
                    </a:lnB>
                  </a:tcPr>
                </a:tc>
              </a:tr>
              <a:tr h="149225">
                <a:tc>
                  <a:txBody>
                    <a:bodyPr/>
                    <a:lstStyle/>
                    <a:p>
                      <a:pPr algn="just">
                        <a:spcAft>
                          <a:spcPts val="0"/>
                        </a:spcAft>
                      </a:pPr>
                      <a:r>
                        <a:rPr lang="tr-TR" sz="1400" dirty="0" smtClean="0">
                          <a:latin typeface="Arial" pitchFamily="34" charset="0"/>
                          <a:ea typeface="Times New Roman"/>
                          <a:cs typeface="Arial" pitchFamily="34" charset="0"/>
                        </a:rPr>
                        <a:t>F.</a:t>
                      </a:r>
                      <a:r>
                        <a:rPr lang="tr-TR" sz="1400" baseline="0" dirty="0" smtClean="0">
                          <a:latin typeface="Arial" pitchFamily="34" charset="0"/>
                          <a:ea typeface="Times New Roman"/>
                          <a:cs typeface="Arial" pitchFamily="34" charset="0"/>
                        </a:rPr>
                        <a:t> </a:t>
                      </a:r>
                      <a:r>
                        <a:rPr lang="tr-TR" sz="1400" dirty="0" err="1" smtClean="0">
                          <a:latin typeface="Arial" pitchFamily="34" charset="0"/>
                          <a:ea typeface="Times New Roman"/>
                          <a:cs typeface="Arial" pitchFamily="34" charset="0"/>
                        </a:rPr>
                        <a:t>rubra</a:t>
                      </a:r>
                      <a:r>
                        <a:rPr lang="tr-TR" sz="1400" dirty="0" smtClean="0">
                          <a:latin typeface="Arial" pitchFamily="34" charset="0"/>
                          <a:ea typeface="Times New Roman"/>
                          <a:cs typeface="Arial" pitchFamily="34" charset="0"/>
                        </a:rPr>
                        <a:t> </a:t>
                      </a:r>
                      <a:r>
                        <a:rPr lang="tr-TR" sz="1400" dirty="0">
                          <a:latin typeface="Arial" pitchFamily="34" charset="0"/>
                          <a:ea typeface="Times New Roman"/>
                          <a:cs typeface="Arial" pitchFamily="34" charset="0"/>
                        </a:rPr>
                        <a:t>var. </a:t>
                      </a:r>
                      <a:r>
                        <a:rPr lang="tr-TR" sz="1400" dirty="0" err="1">
                          <a:latin typeface="Arial" pitchFamily="34" charset="0"/>
                          <a:ea typeface="Times New Roman"/>
                          <a:cs typeface="Arial" pitchFamily="34" charset="0"/>
                        </a:rPr>
                        <a:t>commutata</a:t>
                      </a:r>
                      <a:r>
                        <a:rPr lang="tr-TR" sz="1400" dirty="0">
                          <a:latin typeface="Arial" pitchFamily="34" charset="0"/>
                          <a:ea typeface="Times New Roman"/>
                          <a:cs typeface="Arial" pitchFamily="34" charset="0"/>
                        </a:rPr>
                        <a:t> </a:t>
                      </a:r>
                    </a:p>
                  </a:txBody>
                  <a:tcPr marL="0" marR="0" marT="0" marB="0" anchor="ctr">
                    <a:lnL>
                      <a:noFill/>
                    </a:lnL>
                    <a:lnR>
                      <a:noFill/>
                    </a:lnR>
                    <a:lnT>
                      <a:noFill/>
                    </a:lnT>
                    <a:lnB>
                      <a:noFill/>
                    </a:lnB>
                  </a:tcPr>
                </a:tc>
                <a:tc>
                  <a:txBody>
                    <a:bodyPr/>
                    <a:lstStyle/>
                    <a:p>
                      <a:pPr algn="ctr">
                        <a:spcAft>
                          <a:spcPts val="0"/>
                        </a:spcAft>
                      </a:pPr>
                      <a:r>
                        <a:rPr lang="tr-TR" sz="1400">
                          <a:latin typeface="Arial" pitchFamily="34" charset="0"/>
                          <a:ea typeface="Times New Roman"/>
                          <a:cs typeface="Arial" pitchFamily="34" charset="0"/>
                        </a:rPr>
                        <a:t>20 </a:t>
                      </a:r>
                    </a:p>
                  </a:txBody>
                  <a:tcPr marL="0" marR="0" marT="0" marB="0" anchor="ctr">
                    <a:lnL>
                      <a:noFill/>
                    </a:lnL>
                    <a:lnR>
                      <a:noFill/>
                    </a:lnR>
                    <a:lnT>
                      <a:noFill/>
                    </a:lnT>
                    <a:lnB>
                      <a:noFill/>
                    </a:lnB>
                  </a:tcPr>
                </a:tc>
                <a:tc>
                  <a:txBody>
                    <a:bodyPr/>
                    <a:lstStyle/>
                    <a:p>
                      <a:pPr algn="ctr">
                        <a:spcAft>
                          <a:spcPts val="0"/>
                        </a:spcAft>
                      </a:pPr>
                      <a:r>
                        <a:rPr lang="tr-TR" sz="1400">
                          <a:latin typeface="Arial" pitchFamily="34" charset="0"/>
                          <a:ea typeface="Times New Roman"/>
                          <a:cs typeface="Arial" pitchFamily="34" charset="0"/>
                        </a:rPr>
                        <a:t>35 </a:t>
                      </a:r>
                    </a:p>
                  </a:txBody>
                  <a:tcPr marL="0" marR="0" marT="0" marB="0" anchor="ctr">
                    <a:lnL>
                      <a:noFill/>
                    </a:lnL>
                    <a:lnR>
                      <a:noFill/>
                    </a:lnR>
                    <a:lnT>
                      <a:noFill/>
                    </a:lnT>
                    <a:lnB>
                      <a:noFill/>
                    </a:lnB>
                  </a:tcPr>
                </a:tc>
              </a:tr>
              <a:tr h="154940">
                <a:tc>
                  <a:txBody>
                    <a:bodyPr/>
                    <a:lstStyle/>
                    <a:p>
                      <a:pPr algn="just">
                        <a:spcAft>
                          <a:spcPts val="0"/>
                        </a:spcAft>
                      </a:pPr>
                      <a:r>
                        <a:rPr lang="tr-TR" sz="1400" dirty="0">
                          <a:latin typeface="Arial" pitchFamily="34" charset="0"/>
                          <a:ea typeface="Times New Roman"/>
                          <a:cs typeface="Arial" pitchFamily="34" charset="0"/>
                        </a:rPr>
                        <a:t>F. </a:t>
                      </a:r>
                      <a:r>
                        <a:rPr lang="tr-TR" sz="1400" dirty="0" err="1" smtClean="0">
                          <a:latin typeface="Arial" pitchFamily="34" charset="0"/>
                          <a:ea typeface="Times New Roman"/>
                          <a:cs typeface="Arial" pitchFamily="34" charset="0"/>
                        </a:rPr>
                        <a:t>rubra</a:t>
                      </a:r>
                      <a:r>
                        <a:rPr lang="tr-TR" sz="1400" dirty="0" smtClean="0">
                          <a:latin typeface="Arial" pitchFamily="34" charset="0"/>
                          <a:ea typeface="Times New Roman"/>
                          <a:cs typeface="Arial" pitchFamily="34" charset="0"/>
                        </a:rPr>
                        <a:t> </a:t>
                      </a:r>
                      <a:r>
                        <a:rPr lang="tr-TR" sz="1400" dirty="0">
                          <a:latin typeface="Arial" pitchFamily="34" charset="0"/>
                          <a:ea typeface="Times New Roman"/>
                          <a:cs typeface="Arial" pitchFamily="34" charset="0"/>
                        </a:rPr>
                        <a:t>var. </a:t>
                      </a:r>
                      <a:r>
                        <a:rPr lang="tr-TR" sz="1400" dirty="0" err="1">
                          <a:latin typeface="Arial" pitchFamily="34" charset="0"/>
                          <a:ea typeface="Times New Roman"/>
                          <a:cs typeface="Arial" pitchFamily="34" charset="0"/>
                        </a:rPr>
                        <a:t>trichophylla</a:t>
                      </a:r>
                      <a:r>
                        <a:rPr lang="tr-TR" sz="1400" dirty="0">
                          <a:latin typeface="Arial" pitchFamily="34" charset="0"/>
                          <a:ea typeface="Times New Roman"/>
                          <a:cs typeface="Arial" pitchFamily="34" charset="0"/>
                        </a:rPr>
                        <a:t> </a:t>
                      </a:r>
                    </a:p>
                  </a:txBody>
                  <a:tcPr marL="0" marR="0" marT="0" marB="0" anchor="ctr">
                    <a:lnL>
                      <a:noFill/>
                    </a:lnL>
                    <a:lnR>
                      <a:noFill/>
                    </a:lnR>
                    <a:lnT>
                      <a:noFill/>
                    </a:lnT>
                    <a:lnB>
                      <a:noFill/>
                    </a:lnB>
                  </a:tcPr>
                </a:tc>
                <a:tc>
                  <a:txBody>
                    <a:bodyPr/>
                    <a:lstStyle/>
                    <a:p>
                      <a:pPr algn="ctr">
                        <a:spcAft>
                          <a:spcPts val="0"/>
                        </a:spcAft>
                      </a:pPr>
                      <a:r>
                        <a:rPr lang="tr-TR" sz="1400" dirty="0">
                          <a:latin typeface="Arial" pitchFamily="34" charset="0"/>
                          <a:ea typeface="Times New Roman"/>
                          <a:cs typeface="Arial" pitchFamily="34" charset="0"/>
                        </a:rPr>
                        <a:t>20 </a:t>
                      </a:r>
                    </a:p>
                  </a:txBody>
                  <a:tcPr marL="0" marR="0" marT="0" marB="0" anchor="ctr">
                    <a:lnL>
                      <a:noFill/>
                    </a:lnL>
                    <a:lnR>
                      <a:noFill/>
                    </a:lnR>
                    <a:lnT>
                      <a:noFill/>
                    </a:lnT>
                    <a:lnB>
                      <a:noFill/>
                    </a:lnB>
                  </a:tcPr>
                </a:tc>
                <a:tc>
                  <a:txBody>
                    <a:bodyPr/>
                    <a:lstStyle/>
                    <a:p>
                      <a:pPr algn="ctr">
                        <a:spcAft>
                          <a:spcPts val="0"/>
                        </a:spcAft>
                      </a:pPr>
                      <a:r>
                        <a:rPr lang="tr-TR" sz="1400">
                          <a:latin typeface="Arial" pitchFamily="34" charset="0"/>
                          <a:ea typeface="Times New Roman"/>
                          <a:cs typeface="Arial" pitchFamily="34" charset="0"/>
                        </a:rPr>
                        <a:t>35 </a:t>
                      </a:r>
                    </a:p>
                  </a:txBody>
                  <a:tcPr marL="0" marR="0" marT="0" marB="0" anchor="ctr">
                    <a:lnL>
                      <a:noFill/>
                    </a:lnL>
                    <a:lnR>
                      <a:noFill/>
                    </a:lnR>
                    <a:lnT>
                      <a:noFill/>
                    </a:lnT>
                    <a:lnB>
                      <a:noFill/>
                    </a:lnB>
                  </a:tcPr>
                </a:tc>
              </a:tr>
              <a:tr h="149225">
                <a:tc>
                  <a:txBody>
                    <a:bodyPr/>
                    <a:lstStyle/>
                    <a:p>
                      <a:pPr algn="just">
                        <a:spcAft>
                          <a:spcPts val="0"/>
                        </a:spcAft>
                      </a:pPr>
                      <a:r>
                        <a:rPr lang="tr-TR" sz="1400">
                          <a:latin typeface="Arial" pitchFamily="34" charset="0"/>
                          <a:ea typeface="Times New Roman"/>
                          <a:cs typeface="Arial" pitchFamily="34" charset="0"/>
                        </a:rPr>
                        <a:t>Agrostis tenuis </a:t>
                      </a:r>
                    </a:p>
                  </a:txBody>
                  <a:tcPr marL="0" marR="0" marT="0" marB="0" anchor="ctr">
                    <a:lnL>
                      <a:noFill/>
                    </a:lnL>
                    <a:lnR>
                      <a:noFill/>
                    </a:lnR>
                    <a:lnT>
                      <a:noFill/>
                    </a:lnT>
                    <a:lnB>
                      <a:noFill/>
                    </a:lnB>
                  </a:tcPr>
                </a:tc>
                <a:tc>
                  <a:txBody>
                    <a:bodyPr/>
                    <a:lstStyle/>
                    <a:p>
                      <a:pPr algn="ctr">
                        <a:spcAft>
                          <a:spcPts val="0"/>
                        </a:spcAft>
                      </a:pPr>
                      <a:r>
                        <a:rPr lang="tr-TR" sz="1400" dirty="0">
                          <a:latin typeface="Arial" pitchFamily="34" charset="0"/>
                          <a:ea typeface="Times New Roman"/>
                          <a:cs typeface="Arial" pitchFamily="34" charset="0"/>
                        </a:rPr>
                        <a:t>10 </a:t>
                      </a:r>
                    </a:p>
                  </a:txBody>
                  <a:tcPr marL="0" marR="0" marT="0" marB="0" anchor="ctr">
                    <a:lnL>
                      <a:noFill/>
                    </a:lnL>
                    <a:lnR>
                      <a:noFill/>
                    </a:lnR>
                    <a:lnT>
                      <a:noFill/>
                    </a:lnT>
                    <a:lnB>
                      <a:noFill/>
                    </a:lnB>
                  </a:tcPr>
                </a:tc>
                <a:tc>
                  <a:txBody>
                    <a:bodyPr/>
                    <a:lstStyle/>
                    <a:p>
                      <a:pPr algn="ctr">
                        <a:spcAft>
                          <a:spcPts val="0"/>
                        </a:spcAft>
                      </a:pPr>
                      <a:r>
                        <a:rPr lang="tr-TR" sz="1400" dirty="0">
                          <a:latin typeface="Arial" pitchFamily="34" charset="0"/>
                          <a:ea typeface="Times New Roman"/>
                          <a:cs typeface="Arial" pitchFamily="34" charset="0"/>
                        </a:rPr>
                        <a:t>10 </a:t>
                      </a:r>
                    </a:p>
                  </a:txBody>
                  <a:tcPr marL="0" marR="0" marT="0" marB="0" anchor="ctr">
                    <a:lnL>
                      <a:noFill/>
                    </a:lnL>
                    <a:lnR>
                      <a:noFill/>
                    </a:lnR>
                    <a:lnT>
                      <a:noFill/>
                    </a:lnT>
                    <a:lnB>
                      <a:noFill/>
                    </a:lnB>
                  </a:tcPr>
                </a:tc>
              </a:tr>
            </a:tbl>
          </a:graphicData>
        </a:graphic>
      </p:graphicFrame>
      <p:sp>
        <p:nvSpPr>
          <p:cNvPr id="47125" name="Rectangle 2"/>
          <p:cNvSpPr>
            <a:spLocks noChangeArrowheads="1"/>
          </p:cNvSpPr>
          <p:nvPr/>
        </p:nvSpPr>
        <p:spPr bwMode="auto">
          <a:xfrm>
            <a:off x="642938" y="714375"/>
            <a:ext cx="7572375" cy="646331"/>
          </a:xfrm>
          <a:prstGeom prst="rect">
            <a:avLst/>
          </a:prstGeom>
          <a:noFill/>
          <a:ln w="9525">
            <a:noFill/>
            <a:miter lim="800000"/>
            <a:headEnd/>
            <a:tailEnd/>
          </a:ln>
        </p:spPr>
        <p:txBody>
          <a:bodyPr anchor="ctr">
            <a:spAutoFit/>
          </a:bodyPr>
          <a:lstStyle/>
          <a:p>
            <a:pPr indent="449263" algn="just" eaLnBrk="0" hangingPunct="0"/>
            <a:r>
              <a:rPr lang="tr-TR" dirty="0">
                <a:cs typeface="Times New Roman" pitchFamily="18" charset="0"/>
              </a:rPr>
              <a:t>b) </a:t>
            </a:r>
            <a:r>
              <a:rPr lang="tr-TR" dirty="0">
                <a:solidFill>
                  <a:srgbClr val="FFC000"/>
                </a:solidFill>
                <a:cs typeface="Times New Roman" pitchFamily="18" charset="0"/>
              </a:rPr>
              <a:t>Yaş ve ağır topraklarda yapılacak ekimlerde karışımlara </a:t>
            </a:r>
            <a:r>
              <a:rPr lang="tr-TR" i="1" dirty="0">
                <a:solidFill>
                  <a:srgbClr val="FFC000"/>
                </a:solidFill>
                <a:cs typeface="Times New Roman" pitchFamily="18" charset="0"/>
              </a:rPr>
              <a:t>Poa </a:t>
            </a:r>
            <a:r>
              <a:rPr lang="tr-TR" i="1" dirty="0" err="1">
                <a:solidFill>
                  <a:srgbClr val="FFC000"/>
                </a:solidFill>
                <a:cs typeface="Times New Roman" pitchFamily="18" charset="0"/>
              </a:rPr>
              <a:t>pratensis</a:t>
            </a:r>
            <a:r>
              <a:rPr lang="tr-TR" dirty="0">
                <a:solidFill>
                  <a:srgbClr val="FFC000"/>
                </a:solidFill>
                <a:cs typeface="Times New Roman" pitchFamily="18" charset="0"/>
              </a:rPr>
              <a:t> yerine kısmen veya tamamen </a:t>
            </a:r>
            <a:r>
              <a:rPr lang="tr-TR" i="1" dirty="0" err="1">
                <a:solidFill>
                  <a:srgbClr val="FFC000"/>
                </a:solidFill>
                <a:cs typeface="Times New Roman" pitchFamily="18" charset="0"/>
              </a:rPr>
              <a:t>Phleum</a:t>
            </a:r>
            <a:r>
              <a:rPr lang="tr-TR" i="1" dirty="0">
                <a:solidFill>
                  <a:srgbClr val="FFC000"/>
                </a:solidFill>
                <a:cs typeface="Times New Roman" pitchFamily="18" charset="0"/>
              </a:rPr>
              <a:t> </a:t>
            </a:r>
            <a:r>
              <a:rPr lang="tr-TR" i="1" dirty="0" err="1">
                <a:solidFill>
                  <a:srgbClr val="FFC000"/>
                </a:solidFill>
                <a:cs typeface="Times New Roman" pitchFamily="18" charset="0"/>
              </a:rPr>
              <a:t>pratense</a:t>
            </a:r>
            <a:r>
              <a:rPr lang="tr-TR" dirty="0">
                <a:solidFill>
                  <a:srgbClr val="FFC000"/>
                </a:solidFill>
                <a:cs typeface="Times New Roman" pitchFamily="18" charset="0"/>
              </a:rPr>
              <a:t> </a:t>
            </a:r>
            <a:r>
              <a:rPr lang="tr-TR" dirty="0" smtClean="0">
                <a:solidFill>
                  <a:srgbClr val="FFC000"/>
                </a:solidFill>
                <a:cs typeface="Times New Roman" pitchFamily="18" charset="0"/>
              </a:rPr>
              <a:t>konur</a:t>
            </a:r>
            <a:r>
              <a:rPr lang="tr-TR" dirty="0" smtClean="0">
                <a:cs typeface="Times New Roman" pitchFamily="18" charset="0"/>
              </a:rPr>
              <a:t>. </a:t>
            </a:r>
            <a:endParaRPr lang="tr-TR" dirty="0"/>
          </a:p>
        </p:txBody>
      </p:sp>
      <p:sp>
        <p:nvSpPr>
          <p:cNvPr id="47126" name="1 Dikdörtgen"/>
          <p:cNvSpPr>
            <a:spLocks noChangeArrowheads="1"/>
          </p:cNvSpPr>
          <p:nvPr/>
        </p:nvSpPr>
        <p:spPr bwMode="auto">
          <a:xfrm>
            <a:off x="857250" y="3611563"/>
            <a:ext cx="7143750" cy="1569660"/>
          </a:xfrm>
          <a:prstGeom prst="rect">
            <a:avLst/>
          </a:prstGeom>
          <a:noFill/>
          <a:ln w="9525">
            <a:noFill/>
            <a:miter lim="800000"/>
            <a:headEnd/>
            <a:tailEnd/>
          </a:ln>
        </p:spPr>
        <p:txBody>
          <a:bodyPr>
            <a:spAutoFit/>
          </a:bodyPr>
          <a:lstStyle/>
          <a:p>
            <a:pPr algn="just"/>
            <a:r>
              <a:rPr lang="tr-TR" dirty="0"/>
              <a:t>c) </a:t>
            </a:r>
            <a:r>
              <a:rPr lang="tr-TR" dirty="0">
                <a:solidFill>
                  <a:srgbClr val="FFC000"/>
                </a:solidFill>
              </a:rPr>
              <a:t>Basılma ve çiğnenmenin fazla olduğu alanlarda karışıma kaliteli bir </a:t>
            </a:r>
            <a:r>
              <a:rPr lang="tr-TR" i="1" dirty="0">
                <a:solidFill>
                  <a:srgbClr val="FFC000"/>
                </a:solidFill>
              </a:rPr>
              <a:t>Lolium </a:t>
            </a:r>
            <a:r>
              <a:rPr lang="tr-TR" i="1" dirty="0" err="1">
                <a:solidFill>
                  <a:srgbClr val="FFC000"/>
                </a:solidFill>
              </a:rPr>
              <a:t>perenne</a:t>
            </a:r>
            <a:r>
              <a:rPr lang="tr-TR" dirty="0">
                <a:solidFill>
                  <a:srgbClr val="FFC000"/>
                </a:solidFill>
              </a:rPr>
              <a:t> çeşidi konulur.</a:t>
            </a:r>
            <a:r>
              <a:rPr lang="tr-TR" dirty="0"/>
              <a:t> </a:t>
            </a:r>
          </a:p>
          <a:p>
            <a:pPr algn="just"/>
            <a:endParaRPr lang="tr-TR" dirty="0"/>
          </a:p>
          <a:p>
            <a:pPr algn="just"/>
            <a:r>
              <a:rPr lang="tr-TR" sz="1400" dirty="0">
                <a:solidFill>
                  <a:srgbClr val="FFC000"/>
                </a:solidFill>
              </a:rPr>
              <a:t>Lolium </a:t>
            </a:r>
            <a:r>
              <a:rPr lang="tr-TR" sz="1400" dirty="0" err="1">
                <a:solidFill>
                  <a:srgbClr val="FFC000"/>
                </a:solidFill>
              </a:rPr>
              <a:t>perenne</a:t>
            </a:r>
            <a:r>
              <a:rPr lang="tr-TR" sz="1400" dirty="0">
                <a:solidFill>
                  <a:srgbClr val="FFC000"/>
                </a:solidFill>
              </a:rPr>
              <a:t> </a:t>
            </a:r>
            <a:r>
              <a:rPr lang="tr-TR" sz="1400" dirty="0"/>
              <a:t>	             </a:t>
            </a:r>
            <a:r>
              <a:rPr lang="tr-TR" sz="1400" dirty="0" smtClean="0"/>
              <a:t>30 </a:t>
            </a:r>
            <a:endParaRPr lang="tr-TR" sz="1400" dirty="0"/>
          </a:p>
          <a:p>
            <a:pPr algn="just"/>
            <a:r>
              <a:rPr lang="tr-TR" sz="1400" dirty="0"/>
              <a:t>F. </a:t>
            </a:r>
            <a:r>
              <a:rPr lang="tr-TR" sz="1400" dirty="0" err="1"/>
              <a:t>rubra</a:t>
            </a:r>
            <a:r>
              <a:rPr lang="tr-TR" sz="1400" dirty="0"/>
              <a:t> var. </a:t>
            </a:r>
            <a:r>
              <a:rPr lang="tr-TR" sz="1400" dirty="0" err="1"/>
              <a:t>commutata</a:t>
            </a:r>
            <a:r>
              <a:rPr lang="tr-TR" sz="1400" dirty="0"/>
              <a:t>  </a:t>
            </a:r>
            <a:r>
              <a:rPr lang="tr-TR" sz="1400" dirty="0" smtClean="0"/>
              <a:t>           60 </a:t>
            </a:r>
            <a:endParaRPr lang="tr-TR" sz="1400" dirty="0"/>
          </a:p>
          <a:p>
            <a:pPr algn="just"/>
            <a:r>
              <a:rPr lang="tr-TR" sz="1400" dirty="0"/>
              <a:t>Poa </a:t>
            </a:r>
            <a:r>
              <a:rPr lang="tr-TR" sz="1400" dirty="0" err="1"/>
              <a:t>pratensis</a:t>
            </a:r>
            <a:r>
              <a:rPr lang="tr-TR" sz="1400" dirty="0"/>
              <a:t>               	</a:t>
            </a:r>
            <a:r>
              <a:rPr lang="tr-TR" sz="1400" dirty="0" smtClean="0"/>
              <a:t>              10 </a:t>
            </a:r>
            <a:endParaRPr lang="tr-TR" sz="1400" dirty="0"/>
          </a:p>
        </p:txBody>
      </p:sp>
    </p:spTree>
  </p:cSld>
  <p:clrMapOvr>
    <a:masterClrMapping/>
  </p:clrMapOvr>
  <p:transition spd="med">
    <p:split orient="ver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DSCN2644.JPG"/>
          <p:cNvPicPr>
            <a:picLocks noChangeAspect="1"/>
          </p:cNvPicPr>
          <p:nvPr/>
        </p:nvPicPr>
        <p:blipFill>
          <a:blip r:embed="rId2" cstate="screen"/>
          <a:stretch>
            <a:fillRect/>
          </a:stretch>
        </p:blipFill>
        <p:spPr>
          <a:xfrm>
            <a:off x="0" y="0"/>
            <a:ext cx="9144000" cy="6858000"/>
          </a:xfrm>
          <a:prstGeom prst="rect">
            <a:avLst/>
          </a:prstGeom>
        </p:spPr>
      </p:pic>
      <p:graphicFrame>
        <p:nvGraphicFramePr>
          <p:cNvPr id="2" name="1 Tablo"/>
          <p:cNvGraphicFramePr>
            <a:graphicFrameLocks noGrp="1"/>
          </p:cNvGraphicFramePr>
          <p:nvPr/>
        </p:nvGraphicFramePr>
        <p:xfrm>
          <a:off x="4357686" y="5500702"/>
          <a:ext cx="4339834" cy="1097280"/>
        </p:xfrm>
        <a:graphic>
          <a:graphicData uri="http://schemas.openxmlformats.org/drawingml/2006/table">
            <a:tbl>
              <a:tblPr/>
              <a:tblGrid>
                <a:gridCol w="2415003"/>
                <a:gridCol w="1336621"/>
                <a:gridCol w="588210"/>
              </a:tblGrid>
              <a:tr h="2000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800" b="0" i="1" u="none" strike="noStrike" cap="none" normalizeH="0" baseline="0" dirty="0" err="1" smtClean="0">
                          <a:ln>
                            <a:noFill/>
                          </a:ln>
                          <a:solidFill>
                            <a:srgbClr val="FFC000"/>
                          </a:solidFill>
                          <a:effectLst/>
                          <a:latin typeface="Arial" pitchFamily="34" charset="0"/>
                          <a:cs typeface="Arial" pitchFamily="34" charset="0"/>
                        </a:rPr>
                        <a:t>Poa</a:t>
                      </a:r>
                      <a:r>
                        <a:rPr kumimoji="0" lang="tr-TR" sz="1800" b="0" i="1" u="none" strike="noStrike" cap="none" normalizeH="0" baseline="0" dirty="0" smtClean="0">
                          <a:ln>
                            <a:noFill/>
                          </a:ln>
                          <a:solidFill>
                            <a:srgbClr val="FFC000"/>
                          </a:solidFill>
                          <a:effectLst/>
                          <a:latin typeface="Arial" pitchFamily="34" charset="0"/>
                          <a:cs typeface="Arial" pitchFamily="34" charset="0"/>
                        </a:rPr>
                        <a:t> </a:t>
                      </a:r>
                      <a:r>
                        <a:rPr kumimoji="0" lang="tr-TR" sz="1800" b="0" i="1" u="none" strike="noStrike" cap="none" normalizeH="0" baseline="0" dirty="0" err="1" smtClean="0">
                          <a:ln>
                            <a:noFill/>
                          </a:ln>
                          <a:solidFill>
                            <a:srgbClr val="FFC000"/>
                          </a:solidFill>
                          <a:effectLst/>
                          <a:latin typeface="Arial" pitchFamily="34" charset="0"/>
                          <a:cs typeface="Arial" pitchFamily="34" charset="0"/>
                        </a:rPr>
                        <a:t>pratensis</a:t>
                      </a:r>
                      <a:r>
                        <a:rPr kumimoji="0" lang="tr-TR" sz="1800" b="0" i="1" u="none" strike="noStrike" cap="none" normalizeH="0" baseline="0" dirty="0" smtClean="0">
                          <a:ln>
                            <a:noFill/>
                          </a:ln>
                          <a:solidFill>
                            <a:srgbClr val="FFC000"/>
                          </a:solidFill>
                          <a:effectLst/>
                          <a:latin typeface="Arial" pitchFamily="34" charset="0"/>
                          <a:cs typeface="Arial" pitchFamily="34" charset="0"/>
                        </a:rPr>
                        <a:t> </a:t>
                      </a:r>
                    </a:p>
                  </a:txBody>
                  <a:tcPr marL="0" marR="0" marT="0" marB="0" anchor="ctr" horzOverflow="overflow">
                    <a:lnL>
                      <a:noFill/>
                    </a:lnL>
                    <a:lnR>
                      <a:noFill/>
                    </a:lnR>
                    <a:lnT>
                      <a:noFill/>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Arial" pitchFamily="34" charset="0"/>
                          <a:cs typeface="Arial" pitchFamily="34" charset="0"/>
                        </a:rPr>
                        <a:t>35 </a:t>
                      </a:r>
                    </a:p>
                  </a:txBody>
                  <a:tcPr marL="0" marR="0" marT="0" marB="0" anchor="ctr" horzOverflow="overflow">
                    <a:lnL>
                      <a:noFill/>
                    </a:lnL>
                    <a:lnR>
                      <a:noFill/>
                    </a:lnR>
                    <a:lnT>
                      <a:noFill/>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smtClean="0">
                          <a:ln>
                            <a:noFill/>
                          </a:ln>
                          <a:solidFill>
                            <a:schemeClr val="tx1"/>
                          </a:solidFill>
                          <a:effectLst/>
                          <a:latin typeface="Arial" pitchFamily="34" charset="0"/>
                          <a:cs typeface="Arial" pitchFamily="34" charset="0"/>
                        </a:rPr>
                        <a:t>35 </a:t>
                      </a:r>
                    </a:p>
                  </a:txBody>
                  <a:tcPr marL="0" marR="0" marT="0" marB="0" anchor="ctr" horzOverflow="overflow">
                    <a:lnL>
                      <a:noFill/>
                    </a:lnL>
                    <a:lnR>
                      <a:noFill/>
                    </a:lnR>
                    <a:lnT>
                      <a:noFill/>
                    </a:lnT>
                    <a:lnB>
                      <a:noFill/>
                    </a:lnB>
                    <a:lnTlToBr>
                      <a:noFill/>
                    </a:lnTlToBr>
                    <a:lnBlToTr>
                      <a:noFill/>
                    </a:lnBlToTr>
                    <a:solidFill>
                      <a:schemeClr val="accent1">
                        <a:lumMod val="75000"/>
                      </a:schemeClr>
                    </a:solidFill>
                  </a:tcPr>
                </a:tc>
              </a:tr>
              <a:tr h="2000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800" b="0" i="1" u="none" strike="noStrike" cap="none" normalizeH="0" baseline="0" dirty="0" smtClean="0">
                          <a:ln>
                            <a:noFill/>
                          </a:ln>
                          <a:solidFill>
                            <a:srgbClr val="FFC000"/>
                          </a:solidFill>
                          <a:effectLst/>
                          <a:latin typeface="Arial" pitchFamily="34" charset="0"/>
                          <a:cs typeface="Arial" pitchFamily="34" charset="0"/>
                        </a:rPr>
                        <a:t>F.</a:t>
                      </a:r>
                      <a:r>
                        <a:rPr kumimoji="0" lang="tr-TR" sz="1800" b="0" i="1" u="none" strike="noStrike" cap="none" normalizeH="0" baseline="0" dirty="0" err="1" smtClean="0">
                          <a:ln>
                            <a:noFill/>
                          </a:ln>
                          <a:solidFill>
                            <a:srgbClr val="FFC000"/>
                          </a:solidFill>
                          <a:effectLst/>
                          <a:latin typeface="Arial" pitchFamily="34" charset="0"/>
                          <a:cs typeface="Arial" pitchFamily="34" charset="0"/>
                        </a:rPr>
                        <a:t>rubra</a:t>
                      </a:r>
                      <a:r>
                        <a:rPr kumimoji="0" lang="tr-TR" sz="1800" b="0" i="1" u="none" strike="noStrike" cap="none" normalizeH="0" baseline="0" dirty="0" smtClean="0">
                          <a:ln>
                            <a:noFill/>
                          </a:ln>
                          <a:solidFill>
                            <a:srgbClr val="FFC000"/>
                          </a:solidFill>
                          <a:effectLst/>
                          <a:latin typeface="Arial" pitchFamily="34" charset="0"/>
                          <a:cs typeface="Arial" pitchFamily="34" charset="0"/>
                        </a:rPr>
                        <a:t> var. </a:t>
                      </a:r>
                      <a:r>
                        <a:rPr kumimoji="0" lang="tr-TR" sz="1800" b="0" i="1" u="none" strike="noStrike" cap="none" normalizeH="0" baseline="0" dirty="0" err="1" smtClean="0">
                          <a:ln>
                            <a:noFill/>
                          </a:ln>
                          <a:solidFill>
                            <a:srgbClr val="FFC000"/>
                          </a:solidFill>
                          <a:effectLst/>
                          <a:latin typeface="Arial" pitchFamily="34" charset="0"/>
                          <a:cs typeface="Arial" pitchFamily="34" charset="0"/>
                        </a:rPr>
                        <a:t>commutata</a:t>
                      </a:r>
                      <a:r>
                        <a:rPr kumimoji="0" lang="tr-TR" sz="1800" b="0" i="1" u="none" strike="noStrike" cap="none" normalizeH="0" baseline="0" dirty="0" smtClean="0">
                          <a:ln>
                            <a:noFill/>
                          </a:ln>
                          <a:solidFill>
                            <a:srgbClr val="FFC000"/>
                          </a:solidFill>
                          <a:effectLst/>
                          <a:latin typeface="Arial" pitchFamily="34" charset="0"/>
                          <a:cs typeface="Arial" pitchFamily="34" charset="0"/>
                        </a:rPr>
                        <a:t> </a:t>
                      </a:r>
                    </a:p>
                  </a:txBody>
                  <a:tcPr marL="0" marR="0" marT="0" marB="0" anchor="ctr" horzOverflow="overflow">
                    <a:lnL>
                      <a:noFill/>
                    </a:lnL>
                    <a:lnR>
                      <a:noFill/>
                    </a:lnR>
                    <a:lnT>
                      <a:noFill/>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Arial" pitchFamily="34" charset="0"/>
                          <a:cs typeface="Arial" pitchFamily="34" charset="0"/>
                        </a:rPr>
                        <a:t>25 </a:t>
                      </a:r>
                    </a:p>
                  </a:txBody>
                  <a:tcPr marL="0" marR="0" marT="0" marB="0" anchor="ctr" horzOverflow="overflow">
                    <a:lnL>
                      <a:noFill/>
                    </a:lnL>
                    <a:lnR>
                      <a:noFill/>
                    </a:lnR>
                    <a:lnT>
                      <a:noFill/>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Arial" pitchFamily="34" charset="0"/>
                          <a:cs typeface="Arial" pitchFamily="34" charset="0"/>
                        </a:rPr>
                        <a:t>55 </a:t>
                      </a:r>
                    </a:p>
                  </a:txBody>
                  <a:tcPr marL="0" marR="0" marT="0" marB="0" anchor="ctr" horzOverflow="overflow">
                    <a:lnL>
                      <a:noFill/>
                    </a:lnL>
                    <a:lnR>
                      <a:noFill/>
                    </a:lnR>
                    <a:lnT>
                      <a:noFill/>
                    </a:lnT>
                    <a:lnB>
                      <a:noFill/>
                    </a:lnB>
                    <a:lnTlToBr>
                      <a:noFill/>
                    </a:lnTlToBr>
                    <a:lnBlToTr>
                      <a:noFill/>
                    </a:lnBlToTr>
                    <a:solidFill>
                      <a:schemeClr val="accent1">
                        <a:lumMod val="75000"/>
                      </a:schemeClr>
                    </a:solidFill>
                  </a:tcPr>
                </a:tc>
              </a:tr>
              <a:tr h="2095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800" b="0" i="1" u="none" strike="noStrike" cap="none" normalizeH="0" baseline="0" dirty="0" smtClean="0">
                          <a:ln>
                            <a:noFill/>
                          </a:ln>
                          <a:solidFill>
                            <a:srgbClr val="FFC000"/>
                          </a:solidFill>
                          <a:effectLst/>
                          <a:latin typeface="Arial" pitchFamily="34" charset="0"/>
                          <a:cs typeface="Arial" pitchFamily="34" charset="0"/>
                        </a:rPr>
                        <a:t>F.</a:t>
                      </a:r>
                      <a:r>
                        <a:rPr kumimoji="0" lang="tr-TR" sz="1800" b="0" i="1" u="none" strike="noStrike" cap="none" normalizeH="0" baseline="0" dirty="0" err="1" smtClean="0">
                          <a:ln>
                            <a:noFill/>
                          </a:ln>
                          <a:solidFill>
                            <a:srgbClr val="FFC000"/>
                          </a:solidFill>
                          <a:effectLst/>
                          <a:latin typeface="Arial" pitchFamily="34" charset="0"/>
                          <a:cs typeface="Arial" pitchFamily="34" charset="0"/>
                        </a:rPr>
                        <a:t>rubra</a:t>
                      </a:r>
                      <a:r>
                        <a:rPr kumimoji="0" lang="tr-TR" sz="1800" b="0" i="1" u="none" strike="noStrike" cap="none" normalizeH="0" baseline="0" dirty="0" smtClean="0">
                          <a:ln>
                            <a:noFill/>
                          </a:ln>
                          <a:solidFill>
                            <a:srgbClr val="FFC000"/>
                          </a:solidFill>
                          <a:effectLst/>
                          <a:latin typeface="Arial" pitchFamily="34" charset="0"/>
                          <a:cs typeface="Arial" pitchFamily="34" charset="0"/>
                        </a:rPr>
                        <a:t> var. </a:t>
                      </a:r>
                      <a:r>
                        <a:rPr kumimoji="0" lang="tr-TR" sz="1800" b="0" i="1" u="none" strike="noStrike" cap="none" normalizeH="0" baseline="0" dirty="0" err="1" smtClean="0">
                          <a:ln>
                            <a:noFill/>
                          </a:ln>
                          <a:solidFill>
                            <a:srgbClr val="FFC000"/>
                          </a:solidFill>
                          <a:effectLst/>
                          <a:latin typeface="Arial" pitchFamily="34" charset="0"/>
                          <a:cs typeface="Arial" pitchFamily="34" charset="0"/>
                        </a:rPr>
                        <a:t>trichophylla</a:t>
                      </a:r>
                      <a:r>
                        <a:rPr kumimoji="0" lang="tr-TR" sz="1800" b="0" i="1" u="none" strike="noStrike" cap="none" normalizeH="0" baseline="0" dirty="0" smtClean="0">
                          <a:ln>
                            <a:noFill/>
                          </a:ln>
                          <a:solidFill>
                            <a:srgbClr val="FFC000"/>
                          </a:solidFill>
                          <a:effectLst/>
                          <a:latin typeface="Arial" pitchFamily="34" charset="0"/>
                          <a:cs typeface="Arial" pitchFamily="34" charset="0"/>
                        </a:rPr>
                        <a:t> </a:t>
                      </a:r>
                    </a:p>
                  </a:txBody>
                  <a:tcPr marL="0" marR="0" marT="0" marB="0" anchor="ctr" horzOverflow="overflow">
                    <a:lnL>
                      <a:noFill/>
                    </a:lnL>
                    <a:lnR>
                      <a:noFill/>
                    </a:lnR>
                    <a:lnT>
                      <a:noFill/>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Arial" pitchFamily="34" charset="0"/>
                          <a:cs typeface="Arial" pitchFamily="34" charset="0"/>
                        </a:rPr>
                        <a:t>30 </a:t>
                      </a:r>
                    </a:p>
                  </a:txBody>
                  <a:tcPr marL="0" marR="0" marT="0" marB="0" anchor="ctr" horzOverflow="overflow">
                    <a:lnL>
                      <a:noFill/>
                    </a:lnL>
                    <a:lnR>
                      <a:noFill/>
                    </a:lnR>
                    <a:lnT>
                      <a:noFill/>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Arial" pitchFamily="34" charset="0"/>
                          <a:cs typeface="Arial" pitchFamily="34" charset="0"/>
                        </a:rPr>
                        <a:t>-</a:t>
                      </a:r>
                    </a:p>
                  </a:txBody>
                  <a:tcPr marL="0" marR="0" marT="0" marB="0" anchor="ctr" horzOverflow="overflow">
                    <a:lnL>
                      <a:noFill/>
                    </a:lnL>
                    <a:lnR>
                      <a:noFill/>
                    </a:lnR>
                    <a:lnT>
                      <a:noFill/>
                    </a:lnT>
                    <a:lnB>
                      <a:noFill/>
                    </a:lnB>
                    <a:lnTlToBr>
                      <a:noFill/>
                    </a:lnTlToBr>
                    <a:lnBlToTr>
                      <a:noFill/>
                    </a:lnBlToTr>
                    <a:solidFill>
                      <a:schemeClr val="accent1">
                        <a:lumMod val="75000"/>
                      </a:schemeClr>
                    </a:solidFill>
                  </a:tcPr>
                </a:tc>
              </a:tr>
              <a:tr h="1730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800" b="0" i="1" u="none" strike="noStrike" cap="none" normalizeH="0" baseline="0" dirty="0" err="1" smtClean="0">
                          <a:ln>
                            <a:noFill/>
                          </a:ln>
                          <a:solidFill>
                            <a:srgbClr val="FFC000"/>
                          </a:solidFill>
                          <a:effectLst/>
                          <a:latin typeface="Arial" pitchFamily="34" charset="0"/>
                          <a:cs typeface="Arial" pitchFamily="34" charset="0"/>
                        </a:rPr>
                        <a:t>Agrostis</a:t>
                      </a:r>
                      <a:r>
                        <a:rPr kumimoji="0" lang="tr-TR" sz="1800" b="0" i="1" u="none" strike="noStrike" cap="none" normalizeH="0" baseline="0" dirty="0" smtClean="0">
                          <a:ln>
                            <a:noFill/>
                          </a:ln>
                          <a:solidFill>
                            <a:srgbClr val="FFC000"/>
                          </a:solidFill>
                          <a:effectLst/>
                          <a:latin typeface="Arial" pitchFamily="34" charset="0"/>
                          <a:cs typeface="Arial" pitchFamily="34" charset="0"/>
                        </a:rPr>
                        <a:t> </a:t>
                      </a:r>
                      <a:r>
                        <a:rPr kumimoji="0" lang="tr-TR" sz="1800" b="0" i="1" u="none" strike="noStrike" cap="none" normalizeH="0" baseline="0" dirty="0" err="1" smtClean="0">
                          <a:ln>
                            <a:noFill/>
                          </a:ln>
                          <a:solidFill>
                            <a:srgbClr val="FFC000"/>
                          </a:solidFill>
                          <a:effectLst/>
                          <a:latin typeface="Arial" pitchFamily="34" charset="0"/>
                          <a:cs typeface="Arial" pitchFamily="34" charset="0"/>
                        </a:rPr>
                        <a:t>tenuis</a:t>
                      </a:r>
                      <a:r>
                        <a:rPr kumimoji="0" lang="tr-TR" sz="1800" b="0" i="1" u="none" strike="noStrike" cap="none" normalizeH="0" baseline="0" dirty="0" smtClean="0">
                          <a:ln>
                            <a:noFill/>
                          </a:ln>
                          <a:solidFill>
                            <a:srgbClr val="FFC000"/>
                          </a:solidFill>
                          <a:effectLst/>
                          <a:latin typeface="Arial" pitchFamily="34" charset="0"/>
                          <a:cs typeface="Arial" pitchFamily="34" charset="0"/>
                        </a:rPr>
                        <a:t> </a:t>
                      </a:r>
                    </a:p>
                  </a:txBody>
                  <a:tcPr marL="0" marR="0" marT="0" marB="0" anchor="ctr" horzOverflow="overflow">
                    <a:lnL>
                      <a:noFill/>
                    </a:lnL>
                    <a:lnR>
                      <a:noFill/>
                    </a:lnR>
                    <a:lnT>
                      <a:noFill/>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Arial" pitchFamily="34" charset="0"/>
                          <a:cs typeface="Arial" pitchFamily="34" charset="0"/>
                        </a:rPr>
                        <a:t>10 </a:t>
                      </a:r>
                    </a:p>
                  </a:txBody>
                  <a:tcPr marL="0" marR="0" marT="0" marB="0" anchor="ctr" horzOverflow="overflow">
                    <a:lnL>
                      <a:noFill/>
                    </a:lnL>
                    <a:lnR>
                      <a:noFill/>
                    </a:lnR>
                    <a:lnT>
                      <a:noFill/>
                    </a:lnT>
                    <a:lnB>
                      <a:noFill/>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smtClean="0">
                          <a:ln>
                            <a:noFill/>
                          </a:ln>
                          <a:solidFill>
                            <a:schemeClr val="tx1"/>
                          </a:solidFill>
                          <a:effectLst/>
                          <a:latin typeface="Arial" pitchFamily="34" charset="0"/>
                          <a:cs typeface="Arial" pitchFamily="34" charset="0"/>
                        </a:rPr>
                        <a:t>10 </a:t>
                      </a:r>
                    </a:p>
                  </a:txBody>
                  <a:tcPr marL="0" marR="0" marT="0" marB="0" anchor="ctr" horzOverflow="overflow">
                    <a:lnL>
                      <a:noFill/>
                    </a:lnL>
                    <a:lnR>
                      <a:noFill/>
                    </a:lnR>
                    <a:lnT>
                      <a:noFill/>
                    </a:lnT>
                    <a:lnB>
                      <a:noFill/>
                    </a:lnB>
                    <a:lnTlToBr>
                      <a:noFill/>
                    </a:lnTlToBr>
                    <a:lnBlToTr>
                      <a:noFill/>
                    </a:lnBlToTr>
                    <a:solidFill>
                      <a:schemeClr val="accent1">
                        <a:lumMod val="75000"/>
                      </a:schemeClr>
                    </a:solidFill>
                  </a:tcPr>
                </a:tc>
              </a:tr>
            </a:tbl>
          </a:graphicData>
        </a:graphic>
      </p:graphicFrame>
      <p:sp>
        <p:nvSpPr>
          <p:cNvPr id="48143" name="Rectangle 2"/>
          <p:cNvSpPr>
            <a:spLocks noChangeArrowheads="1"/>
          </p:cNvSpPr>
          <p:nvPr/>
        </p:nvSpPr>
        <p:spPr bwMode="auto">
          <a:xfrm>
            <a:off x="214282" y="817418"/>
            <a:ext cx="8572560" cy="1754326"/>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nchor="ctr">
            <a:spAutoFit/>
          </a:bodyPr>
          <a:lstStyle/>
          <a:p>
            <a:pPr indent="449263" algn="just" eaLnBrk="0" hangingPunct="0"/>
            <a:r>
              <a:rPr lang="tr-TR" dirty="0" smtClean="0">
                <a:latin typeface="Arial" pitchFamily="34" charset="0"/>
                <a:cs typeface="Arial" pitchFamily="34" charset="0"/>
              </a:rPr>
              <a:t>Genel </a:t>
            </a:r>
            <a:r>
              <a:rPr lang="tr-TR" dirty="0">
                <a:latin typeface="Arial" pitchFamily="34" charset="0"/>
                <a:cs typeface="Arial" pitchFamily="34" charset="0"/>
              </a:rPr>
              <a:t>park ve bahçe alanlarında çimlerden istenilen özellikler değişiktir. Bu nedenle bakım şartları ve kullanım amaçlarına uygun karışımların ekilmesi gereklidir.</a:t>
            </a:r>
          </a:p>
          <a:p>
            <a:pPr indent="449263" algn="just" eaLnBrk="0" hangingPunct="0"/>
            <a:endParaRPr lang="tr-TR" dirty="0">
              <a:latin typeface="Arial" pitchFamily="34" charset="0"/>
              <a:cs typeface="Arial" pitchFamily="34" charset="0"/>
            </a:endParaRPr>
          </a:p>
          <a:p>
            <a:pPr indent="182563" algn="just" eaLnBrk="0" hangingPunct="0"/>
            <a:r>
              <a:rPr lang="tr-TR" dirty="0">
                <a:solidFill>
                  <a:schemeClr val="bg1"/>
                </a:solidFill>
                <a:latin typeface="Arial" pitchFamily="34" charset="0"/>
                <a:cs typeface="Arial" pitchFamily="34" charset="0"/>
              </a:rPr>
              <a:t> a) Basılma ve çiğnenmenin olmadığı, iyi bakım yapılan çok kaliteli park ve bahçeler </a:t>
            </a:r>
            <a:r>
              <a:rPr lang="tr-TR" dirty="0" smtClean="0">
                <a:solidFill>
                  <a:schemeClr val="bg1"/>
                </a:solidFill>
                <a:latin typeface="Arial" pitchFamily="34" charset="0"/>
                <a:cs typeface="Arial" pitchFamily="34" charset="0"/>
              </a:rPr>
              <a:t>için;</a:t>
            </a:r>
            <a:endParaRPr lang="tr-TR" dirty="0">
              <a:solidFill>
                <a:schemeClr val="bg1"/>
              </a:solidFill>
              <a:latin typeface="Arial" pitchFamily="34" charset="0"/>
              <a:cs typeface="Arial" pitchFamily="34" charset="0"/>
            </a:endParaRPr>
          </a:p>
        </p:txBody>
      </p:sp>
      <p:sp>
        <p:nvSpPr>
          <p:cNvPr id="6" name="5 Dikdörtgen"/>
          <p:cNvSpPr/>
          <p:nvPr/>
        </p:nvSpPr>
        <p:spPr>
          <a:xfrm>
            <a:off x="1357290" y="142852"/>
            <a:ext cx="678661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49263" algn="just" eaLnBrk="0" hangingPunct="0"/>
            <a:r>
              <a:rPr lang="tr-TR" sz="2000" b="1" dirty="0" smtClean="0">
                <a:solidFill>
                  <a:schemeClr val="bg1"/>
                </a:solidFill>
                <a:latin typeface="Arial" pitchFamily="34" charset="0"/>
                <a:cs typeface="Arial" pitchFamily="34" charset="0"/>
              </a:rPr>
              <a:t>Genel Park ve Bahçeler İçin Uygun Karışımlar</a:t>
            </a:r>
            <a:endParaRPr lang="tr-TR" sz="2000" b="1" dirty="0">
              <a:solidFill>
                <a:schemeClr val="bg1"/>
              </a:solidFill>
              <a:latin typeface="Arial" pitchFamily="34"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park-oyun alanı.jpg"/>
          <p:cNvPicPr>
            <a:picLocks noChangeAspect="1"/>
          </p:cNvPicPr>
          <p:nvPr/>
        </p:nvPicPr>
        <p:blipFill>
          <a:blip r:embed="rId2" cstate="print"/>
          <a:stretch>
            <a:fillRect/>
          </a:stretch>
        </p:blipFill>
        <p:spPr>
          <a:xfrm>
            <a:off x="0" y="785794"/>
            <a:ext cx="9117429" cy="6072206"/>
          </a:xfrm>
          <a:prstGeom prst="rect">
            <a:avLst/>
          </a:prstGeom>
        </p:spPr>
      </p:pic>
      <p:sp>
        <p:nvSpPr>
          <p:cNvPr id="49154" name="1 Dikdörtgen"/>
          <p:cNvSpPr>
            <a:spLocks noChangeArrowheads="1"/>
          </p:cNvSpPr>
          <p:nvPr/>
        </p:nvSpPr>
        <p:spPr bwMode="auto">
          <a:xfrm>
            <a:off x="142844" y="142852"/>
            <a:ext cx="8786874" cy="923330"/>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tr-TR" dirty="0">
                <a:solidFill>
                  <a:schemeClr val="bg1"/>
                </a:solidFill>
                <a:latin typeface="Arial" pitchFamily="34" charset="0"/>
                <a:cs typeface="Arial" pitchFamily="34" charset="0"/>
              </a:rPr>
              <a:t>b) Çoğu park ve bahçe alanlarında basılma ve çiğnenme büyük bir sorundur. </a:t>
            </a:r>
            <a:endParaRPr lang="tr-TR" dirty="0" smtClean="0">
              <a:solidFill>
                <a:schemeClr val="bg1"/>
              </a:solidFill>
              <a:latin typeface="Arial" pitchFamily="34" charset="0"/>
              <a:cs typeface="Arial" pitchFamily="34" charset="0"/>
            </a:endParaRPr>
          </a:p>
          <a:p>
            <a:pPr algn="just"/>
            <a:r>
              <a:rPr lang="tr-TR" i="1" dirty="0" err="1" smtClean="0">
                <a:solidFill>
                  <a:schemeClr val="tx1"/>
                </a:solidFill>
                <a:latin typeface="Arial" pitchFamily="34" charset="0"/>
                <a:cs typeface="Arial" pitchFamily="34" charset="0"/>
              </a:rPr>
              <a:t>Lolium</a:t>
            </a:r>
            <a:r>
              <a:rPr lang="tr-TR" i="1" dirty="0" smtClean="0">
                <a:solidFill>
                  <a:schemeClr val="tx1"/>
                </a:solidFill>
                <a:latin typeface="Arial" pitchFamily="34" charset="0"/>
                <a:cs typeface="Arial" pitchFamily="34" charset="0"/>
              </a:rPr>
              <a:t> </a:t>
            </a:r>
            <a:r>
              <a:rPr lang="tr-TR" i="1" dirty="0" err="1">
                <a:solidFill>
                  <a:schemeClr val="tx1"/>
                </a:solidFill>
                <a:latin typeface="Arial" pitchFamily="34" charset="0"/>
                <a:cs typeface="Arial" pitchFamily="34" charset="0"/>
              </a:rPr>
              <a:t>perenne</a:t>
            </a:r>
            <a:r>
              <a:rPr lang="tr-TR" dirty="0">
                <a:solidFill>
                  <a:schemeClr val="tx1"/>
                </a:solidFill>
                <a:latin typeface="Arial" pitchFamily="34" charset="0"/>
                <a:cs typeface="Arial" pitchFamily="34" charset="0"/>
              </a:rPr>
              <a:t> </a:t>
            </a:r>
            <a:r>
              <a:rPr lang="tr-TR" dirty="0">
                <a:solidFill>
                  <a:schemeClr val="bg1"/>
                </a:solidFill>
                <a:latin typeface="Arial" pitchFamily="34" charset="0"/>
                <a:cs typeface="Arial" pitchFamily="34" charset="0"/>
              </a:rPr>
              <a:t>katılır. Kuvvetli köksaplarla tahrip olan yerleri kısa sürede kaplama özelliğinde olan </a:t>
            </a:r>
            <a:r>
              <a:rPr lang="tr-TR" i="1" dirty="0">
                <a:solidFill>
                  <a:schemeClr val="bg1"/>
                </a:solidFill>
                <a:latin typeface="Arial" pitchFamily="34" charset="0"/>
                <a:cs typeface="Arial" pitchFamily="34" charset="0"/>
              </a:rPr>
              <a:t>Poa </a:t>
            </a:r>
            <a:r>
              <a:rPr lang="tr-TR" i="1" dirty="0" err="1">
                <a:solidFill>
                  <a:schemeClr val="bg1"/>
                </a:solidFill>
                <a:latin typeface="Arial" pitchFamily="34" charset="0"/>
                <a:cs typeface="Arial" pitchFamily="34" charset="0"/>
              </a:rPr>
              <a:t>pratensis</a:t>
            </a:r>
            <a:r>
              <a:rPr lang="tr-TR" i="1" dirty="0">
                <a:solidFill>
                  <a:schemeClr val="bg1"/>
                </a:solidFill>
                <a:latin typeface="Arial" pitchFamily="34" charset="0"/>
                <a:cs typeface="Arial" pitchFamily="34" charset="0"/>
              </a:rPr>
              <a:t>, Festuca </a:t>
            </a:r>
            <a:r>
              <a:rPr lang="tr-TR" i="1" dirty="0" err="1">
                <a:solidFill>
                  <a:schemeClr val="bg1"/>
                </a:solidFill>
                <a:latin typeface="Arial" pitchFamily="34" charset="0"/>
                <a:cs typeface="Arial" pitchFamily="34" charset="0"/>
              </a:rPr>
              <a:t>rubra</a:t>
            </a:r>
            <a:r>
              <a:rPr lang="tr-TR" i="1" dirty="0">
                <a:solidFill>
                  <a:schemeClr val="bg1"/>
                </a:solidFill>
                <a:latin typeface="Arial" pitchFamily="34" charset="0"/>
                <a:cs typeface="Arial" pitchFamily="34" charset="0"/>
              </a:rPr>
              <a:t> var. </a:t>
            </a:r>
            <a:r>
              <a:rPr lang="tr-TR" i="1" dirty="0" err="1">
                <a:solidFill>
                  <a:schemeClr val="bg1"/>
                </a:solidFill>
                <a:latin typeface="Arial" pitchFamily="34" charset="0"/>
                <a:cs typeface="Arial" pitchFamily="34" charset="0"/>
              </a:rPr>
              <a:t>rubra</a:t>
            </a:r>
            <a:r>
              <a:rPr lang="tr-TR" dirty="0">
                <a:solidFill>
                  <a:schemeClr val="bg1"/>
                </a:solidFill>
                <a:latin typeface="Arial" pitchFamily="34" charset="0"/>
                <a:cs typeface="Arial" pitchFamily="34" charset="0"/>
              </a:rPr>
              <a:t> gibi türlere de yer verilir. </a:t>
            </a:r>
            <a:endParaRPr lang="tr-TR" dirty="0" smtClean="0">
              <a:solidFill>
                <a:schemeClr val="bg1"/>
              </a:solidFill>
              <a:latin typeface="Arial" pitchFamily="34" charset="0"/>
              <a:cs typeface="Arial" pitchFamily="34" charset="0"/>
            </a:endParaRPr>
          </a:p>
        </p:txBody>
      </p:sp>
      <p:graphicFrame>
        <p:nvGraphicFramePr>
          <p:cNvPr id="3" name="2 Tablo"/>
          <p:cNvGraphicFramePr>
            <a:graphicFrameLocks noGrp="1"/>
          </p:cNvGraphicFramePr>
          <p:nvPr/>
        </p:nvGraphicFramePr>
        <p:xfrm>
          <a:off x="142844" y="2214554"/>
          <a:ext cx="4716373" cy="1097280"/>
        </p:xfrm>
        <a:graphic>
          <a:graphicData uri="http://schemas.openxmlformats.org/drawingml/2006/table">
            <a:tbl>
              <a:tblPr/>
              <a:tblGrid>
                <a:gridCol w="2357832"/>
                <a:gridCol w="927229"/>
                <a:gridCol w="927229"/>
                <a:gridCol w="504083"/>
              </a:tblGrid>
              <a:tr h="255905">
                <a:tc>
                  <a:txBody>
                    <a:bodyPr/>
                    <a:lstStyle/>
                    <a:p>
                      <a:pPr algn="just">
                        <a:spcAft>
                          <a:spcPts val="0"/>
                        </a:spcAft>
                      </a:pPr>
                      <a:r>
                        <a:rPr lang="tr-TR" sz="1800" i="1" dirty="0" err="1">
                          <a:solidFill>
                            <a:srgbClr val="FFC000"/>
                          </a:solidFill>
                          <a:latin typeface="Arial" pitchFamily="34" charset="0"/>
                          <a:ea typeface="Times New Roman"/>
                          <a:cs typeface="Arial" pitchFamily="34" charset="0"/>
                        </a:rPr>
                        <a:t>Lolium</a:t>
                      </a:r>
                      <a:r>
                        <a:rPr lang="tr-TR" sz="1800" i="1" dirty="0">
                          <a:solidFill>
                            <a:srgbClr val="FFC000"/>
                          </a:solidFill>
                          <a:latin typeface="Arial" pitchFamily="34" charset="0"/>
                          <a:ea typeface="Times New Roman"/>
                          <a:cs typeface="Arial" pitchFamily="34" charset="0"/>
                        </a:rPr>
                        <a:t> </a:t>
                      </a:r>
                      <a:r>
                        <a:rPr lang="tr-TR" sz="1800" i="1" dirty="0" err="1">
                          <a:solidFill>
                            <a:srgbClr val="FFC000"/>
                          </a:solidFill>
                          <a:latin typeface="Arial" pitchFamily="34" charset="0"/>
                          <a:ea typeface="Times New Roman"/>
                          <a:cs typeface="Arial" pitchFamily="34" charset="0"/>
                        </a:rPr>
                        <a:t>perenne</a:t>
                      </a:r>
                      <a:r>
                        <a:rPr lang="tr-TR" sz="1800" i="1" dirty="0">
                          <a:solidFill>
                            <a:srgbClr val="FFC000"/>
                          </a:solidFill>
                          <a:latin typeface="Arial" pitchFamily="34" charset="0"/>
                          <a:ea typeface="Times New Roman"/>
                          <a:cs typeface="Arial" pitchFamily="34" charset="0"/>
                        </a:rPr>
                        <a:t> </a:t>
                      </a:r>
                    </a:p>
                  </a:txBody>
                  <a:tcPr marL="0" marR="0" marT="0" marB="0" anchor="ctr">
                    <a:lnL>
                      <a:noFill/>
                    </a:lnL>
                    <a:lnR>
                      <a:noFill/>
                    </a:lnR>
                    <a:lnT>
                      <a:noFill/>
                    </a:lnT>
                    <a:lnB>
                      <a:noFill/>
                    </a:lnB>
                    <a:solidFill>
                      <a:schemeClr val="accent2"/>
                    </a:solidFill>
                  </a:tcPr>
                </a:tc>
                <a:tc>
                  <a:txBody>
                    <a:bodyPr/>
                    <a:lstStyle/>
                    <a:p>
                      <a:pPr algn="ctr">
                        <a:spcAft>
                          <a:spcPts val="0"/>
                        </a:spcAft>
                      </a:pPr>
                      <a:r>
                        <a:rPr lang="tr-TR" sz="1800" dirty="0" smtClean="0">
                          <a:latin typeface="Arial" pitchFamily="34" charset="0"/>
                          <a:ea typeface="Times New Roman"/>
                          <a:cs typeface="Arial" pitchFamily="34" charset="0"/>
                        </a:rPr>
                        <a:t>50</a:t>
                      </a: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2"/>
                    </a:solidFill>
                  </a:tcPr>
                </a:tc>
                <a:tc>
                  <a:txBody>
                    <a:bodyPr/>
                    <a:lstStyle/>
                    <a:p>
                      <a:pPr algn="ctr">
                        <a:spcAft>
                          <a:spcPts val="0"/>
                        </a:spcAft>
                      </a:pPr>
                      <a:r>
                        <a:rPr lang="tr-TR" sz="1800" dirty="0" smtClean="0">
                          <a:latin typeface="Arial" pitchFamily="34" charset="0"/>
                          <a:ea typeface="Times New Roman"/>
                          <a:cs typeface="Arial" pitchFamily="34" charset="0"/>
                        </a:rPr>
                        <a:t>40</a:t>
                      </a: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2"/>
                    </a:solidFill>
                  </a:tcPr>
                </a:tc>
                <a:tc>
                  <a:txBody>
                    <a:bodyPr/>
                    <a:lstStyle/>
                    <a:p>
                      <a:pPr algn="ctr">
                        <a:spcAft>
                          <a:spcPts val="0"/>
                        </a:spcAft>
                      </a:pPr>
                      <a:r>
                        <a:rPr lang="tr-TR" sz="1800" dirty="0" smtClean="0">
                          <a:latin typeface="Arial" pitchFamily="34" charset="0"/>
                          <a:ea typeface="Times New Roman"/>
                          <a:cs typeface="Arial" pitchFamily="34" charset="0"/>
                        </a:rPr>
                        <a:t>40 </a:t>
                      </a: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2"/>
                    </a:solidFill>
                  </a:tcPr>
                </a:tc>
              </a:tr>
              <a:tr h="16446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800" i="1" dirty="0" smtClean="0">
                          <a:solidFill>
                            <a:srgbClr val="FFC000"/>
                          </a:solidFill>
                          <a:latin typeface="Arial" pitchFamily="34" charset="0"/>
                          <a:ea typeface="Times New Roman"/>
                          <a:cs typeface="Arial" pitchFamily="34" charset="0"/>
                        </a:rPr>
                        <a:t>F.</a:t>
                      </a:r>
                      <a:r>
                        <a:rPr lang="tr-TR" sz="1800" i="1" dirty="0" err="1" smtClean="0">
                          <a:solidFill>
                            <a:srgbClr val="FFC000"/>
                          </a:solidFill>
                          <a:latin typeface="Arial" pitchFamily="34" charset="0"/>
                          <a:ea typeface="Times New Roman"/>
                          <a:cs typeface="Arial" pitchFamily="34" charset="0"/>
                        </a:rPr>
                        <a:t>rubra</a:t>
                      </a:r>
                      <a:r>
                        <a:rPr lang="tr-TR" sz="1800" i="1" dirty="0" smtClean="0">
                          <a:solidFill>
                            <a:srgbClr val="FFC000"/>
                          </a:solidFill>
                          <a:latin typeface="Arial" pitchFamily="34" charset="0"/>
                          <a:ea typeface="Times New Roman"/>
                          <a:cs typeface="Arial" pitchFamily="34" charset="0"/>
                        </a:rPr>
                        <a:t> var. </a:t>
                      </a:r>
                      <a:r>
                        <a:rPr lang="tr-TR" sz="1800" i="1" dirty="0" err="1" smtClean="0">
                          <a:solidFill>
                            <a:srgbClr val="FFC000"/>
                          </a:solidFill>
                          <a:latin typeface="Arial" pitchFamily="34" charset="0"/>
                          <a:ea typeface="Times New Roman"/>
                          <a:cs typeface="Arial" pitchFamily="34" charset="0"/>
                        </a:rPr>
                        <a:t>commutata</a:t>
                      </a:r>
                      <a:r>
                        <a:rPr lang="tr-TR" sz="1800" i="1" dirty="0" smtClean="0">
                          <a:solidFill>
                            <a:srgbClr val="FFC000"/>
                          </a:solidFill>
                          <a:latin typeface="Arial" pitchFamily="34" charset="0"/>
                          <a:ea typeface="Times New Roman"/>
                          <a:cs typeface="Arial" pitchFamily="34" charset="0"/>
                        </a:rPr>
                        <a:t> </a:t>
                      </a:r>
                      <a:endParaRPr lang="tr-TR" sz="1800" i="1" dirty="0">
                        <a:solidFill>
                          <a:srgbClr val="FFC000"/>
                        </a:solidFill>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2"/>
                    </a:solidFill>
                  </a:tcPr>
                </a:tc>
                <a:tc>
                  <a:txBody>
                    <a:bodyPr/>
                    <a:lstStyle/>
                    <a:p>
                      <a:pPr algn="ctr">
                        <a:spcAft>
                          <a:spcPts val="0"/>
                        </a:spcAft>
                      </a:pPr>
                      <a:r>
                        <a:rPr lang="tr-TR" sz="1800" dirty="0" smtClean="0">
                          <a:latin typeface="Arial" pitchFamily="34" charset="0"/>
                          <a:ea typeface="Times New Roman"/>
                          <a:cs typeface="Arial" pitchFamily="34" charset="0"/>
                        </a:rPr>
                        <a:t>20</a:t>
                      </a: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2"/>
                    </a:solidFill>
                  </a:tcPr>
                </a:tc>
                <a:tc>
                  <a:txBody>
                    <a:bodyPr/>
                    <a:lstStyle/>
                    <a:p>
                      <a:pPr algn="ctr">
                        <a:spcAft>
                          <a:spcPts val="0"/>
                        </a:spcAft>
                      </a:pPr>
                      <a:r>
                        <a:rPr lang="tr-TR" sz="1800" dirty="0" smtClean="0">
                          <a:latin typeface="Arial" pitchFamily="34" charset="0"/>
                          <a:ea typeface="Times New Roman"/>
                          <a:cs typeface="Arial" pitchFamily="34" charset="0"/>
                        </a:rPr>
                        <a:t>20</a:t>
                      </a: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2"/>
                    </a:solidFill>
                  </a:tcPr>
                </a:tc>
                <a:tc>
                  <a:txBody>
                    <a:bodyPr/>
                    <a:lstStyle/>
                    <a:p>
                      <a:pPr algn="ctr">
                        <a:spcAft>
                          <a:spcPts val="0"/>
                        </a:spcAft>
                      </a:pPr>
                      <a:r>
                        <a:rPr lang="tr-TR" sz="1800" dirty="0" smtClean="0">
                          <a:latin typeface="Arial" pitchFamily="34" charset="0"/>
                          <a:ea typeface="Times New Roman"/>
                          <a:cs typeface="Arial" pitchFamily="34" charset="0"/>
                        </a:rPr>
                        <a:t>20</a:t>
                      </a: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2"/>
                    </a:solidFill>
                  </a:tcPr>
                </a:tc>
              </a:tr>
              <a:tr h="164465">
                <a:tc>
                  <a:txBody>
                    <a:bodyPr/>
                    <a:lstStyle/>
                    <a:p>
                      <a:pPr algn="just">
                        <a:spcAft>
                          <a:spcPts val="0"/>
                        </a:spcAft>
                      </a:pPr>
                      <a:r>
                        <a:rPr lang="tr-TR" sz="1800" i="1" dirty="0" smtClean="0">
                          <a:solidFill>
                            <a:srgbClr val="FFC000"/>
                          </a:solidFill>
                          <a:latin typeface="Arial" pitchFamily="34" charset="0"/>
                          <a:ea typeface="Times New Roman"/>
                          <a:cs typeface="Arial" pitchFamily="34" charset="0"/>
                        </a:rPr>
                        <a:t>F.</a:t>
                      </a:r>
                      <a:r>
                        <a:rPr lang="tr-TR" sz="1800" i="1" dirty="0" err="1" smtClean="0">
                          <a:solidFill>
                            <a:srgbClr val="FFC000"/>
                          </a:solidFill>
                          <a:latin typeface="Arial" pitchFamily="34" charset="0"/>
                          <a:ea typeface="Times New Roman"/>
                          <a:cs typeface="Arial" pitchFamily="34" charset="0"/>
                        </a:rPr>
                        <a:t>rubra</a:t>
                      </a:r>
                      <a:r>
                        <a:rPr lang="tr-TR" sz="1800" i="1" dirty="0" smtClean="0">
                          <a:solidFill>
                            <a:srgbClr val="FFC000"/>
                          </a:solidFill>
                          <a:latin typeface="Arial" pitchFamily="34" charset="0"/>
                          <a:ea typeface="Times New Roman"/>
                          <a:cs typeface="Arial" pitchFamily="34" charset="0"/>
                        </a:rPr>
                        <a:t> var.</a:t>
                      </a:r>
                      <a:r>
                        <a:rPr lang="tr-TR" sz="1800" i="1" dirty="0" err="1" smtClean="0">
                          <a:solidFill>
                            <a:srgbClr val="FFC000"/>
                          </a:solidFill>
                          <a:latin typeface="Arial" pitchFamily="34" charset="0"/>
                          <a:ea typeface="Times New Roman"/>
                          <a:cs typeface="Arial" pitchFamily="34" charset="0"/>
                        </a:rPr>
                        <a:t>rubra</a:t>
                      </a:r>
                      <a:endParaRPr lang="tr-TR" sz="1800" i="1" dirty="0">
                        <a:solidFill>
                          <a:srgbClr val="FFC000"/>
                        </a:solidFill>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2"/>
                    </a:solidFill>
                  </a:tcPr>
                </a:tc>
                <a:tc>
                  <a:txBody>
                    <a:bodyPr/>
                    <a:lstStyle/>
                    <a:p>
                      <a:pPr algn="ctr">
                        <a:spcAft>
                          <a:spcPts val="0"/>
                        </a:spcAft>
                      </a:pPr>
                      <a:r>
                        <a:rPr lang="tr-TR" sz="1800" dirty="0" smtClean="0">
                          <a:latin typeface="Arial" pitchFamily="34" charset="0"/>
                          <a:ea typeface="Times New Roman"/>
                          <a:cs typeface="Arial" pitchFamily="34" charset="0"/>
                        </a:rPr>
                        <a:t>20</a:t>
                      </a: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2"/>
                    </a:solidFill>
                  </a:tcPr>
                </a:tc>
                <a:tc>
                  <a:txBody>
                    <a:bodyPr/>
                    <a:lstStyle/>
                    <a:p>
                      <a:pPr algn="ctr">
                        <a:spcAft>
                          <a:spcPts val="0"/>
                        </a:spcAft>
                      </a:pPr>
                      <a:r>
                        <a:rPr lang="tr-TR" sz="1800" dirty="0" smtClean="0">
                          <a:latin typeface="Arial" pitchFamily="34" charset="0"/>
                          <a:ea typeface="Times New Roman"/>
                          <a:cs typeface="Arial" pitchFamily="34" charset="0"/>
                        </a:rPr>
                        <a:t>20</a:t>
                      </a: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2"/>
                    </a:solidFill>
                  </a:tcPr>
                </a:tc>
                <a:tc>
                  <a:txBody>
                    <a:bodyPr/>
                    <a:lstStyle/>
                    <a:p>
                      <a:pPr algn="ctr">
                        <a:spcAft>
                          <a:spcPts val="0"/>
                        </a:spcAft>
                      </a:pPr>
                      <a:r>
                        <a:rPr lang="tr-TR" sz="1800" dirty="0" smtClean="0">
                          <a:latin typeface="Arial" pitchFamily="34" charset="0"/>
                          <a:ea typeface="Times New Roman"/>
                          <a:cs typeface="Arial" pitchFamily="34" charset="0"/>
                        </a:rPr>
                        <a:t>35</a:t>
                      </a: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2"/>
                    </a:solidFill>
                  </a:tcPr>
                </a:tc>
              </a:tr>
              <a:tr h="158115">
                <a:tc>
                  <a:txBody>
                    <a:bodyPr/>
                    <a:lstStyle/>
                    <a:p>
                      <a:pPr algn="just">
                        <a:spcAft>
                          <a:spcPts val="0"/>
                        </a:spcAft>
                      </a:pPr>
                      <a:r>
                        <a:rPr lang="tr-TR" sz="1800" i="1" dirty="0" err="1">
                          <a:solidFill>
                            <a:srgbClr val="FFC000"/>
                          </a:solidFill>
                          <a:latin typeface="Arial" pitchFamily="34" charset="0"/>
                          <a:ea typeface="Times New Roman"/>
                          <a:cs typeface="Arial" pitchFamily="34" charset="0"/>
                        </a:rPr>
                        <a:t>Agrostis</a:t>
                      </a:r>
                      <a:r>
                        <a:rPr lang="tr-TR" sz="1800" i="1" dirty="0">
                          <a:solidFill>
                            <a:srgbClr val="FFC000"/>
                          </a:solidFill>
                          <a:latin typeface="Arial" pitchFamily="34" charset="0"/>
                          <a:ea typeface="Times New Roman"/>
                          <a:cs typeface="Arial" pitchFamily="34" charset="0"/>
                        </a:rPr>
                        <a:t> </a:t>
                      </a:r>
                      <a:r>
                        <a:rPr lang="tr-TR" sz="1800" i="1" dirty="0" err="1">
                          <a:solidFill>
                            <a:srgbClr val="FFC000"/>
                          </a:solidFill>
                          <a:latin typeface="Arial" pitchFamily="34" charset="0"/>
                          <a:ea typeface="Times New Roman"/>
                          <a:cs typeface="Arial" pitchFamily="34" charset="0"/>
                        </a:rPr>
                        <a:t>tenuis</a:t>
                      </a:r>
                      <a:r>
                        <a:rPr lang="tr-TR" sz="1800" i="1" dirty="0">
                          <a:solidFill>
                            <a:srgbClr val="FFC000"/>
                          </a:solidFill>
                          <a:latin typeface="Arial" pitchFamily="34" charset="0"/>
                          <a:ea typeface="Times New Roman"/>
                          <a:cs typeface="Arial" pitchFamily="34" charset="0"/>
                        </a:rPr>
                        <a:t> </a:t>
                      </a:r>
                    </a:p>
                  </a:txBody>
                  <a:tcPr marL="0" marR="0" marT="0" marB="0" anchor="ctr">
                    <a:lnL>
                      <a:noFill/>
                    </a:lnL>
                    <a:lnR>
                      <a:noFill/>
                    </a:lnR>
                    <a:lnT>
                      <a:noFill/>
                    </a:lnT>
                    <a:lnB>
                      <a:noFill/>
                    </a:lnB>
                    <a:solidFill>
                      <a:schemeClr val="accent2"/>
                    </a:solidFill>
                  </a:tcPr>
                </a:tc>
                <a:tc>
                  <a:txBody>
                    <a:bodyPr/>
                    <a:lstStyle/>
                    <a:p>
                      <a:pPr algn="ctr">
                        <a:spcAft>
                          <a:spcPts val="0"/>
                        </a:spcAft>
                      </a:pPr>
                      <a:r>
                        <a:rPr lang="tr-TR" sz="1800" dirty="0" smtClean="0">
                          <a:latin typeface="Arial" pitchFamily="34" charset="0"/>
                          <a:ea typeface="Times New Roman"/>
                          <a:cs typeface="Arial" pitchFamily="34" charset="0"/>
                        </a:rPr>
                        <a:t>10</a:t>
                      </a: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2"/>
                    </a:solidFill>
                  </a:tcPr>
                </a:tc>
                <a:tc>
                  <a:txBody>
                    <a:bodyPr/>
                    <a:lstStyle/>
                    <a:p>
                      <a:pPr algn="ctr">
                        <a:spcAft>
                          <a:spcPts val="0"/>
                        </a:spcAft>
                      </a:pPr>
                      <a:r>
                        <a:rPr lang="tr-TR" sz="1800" dirty="0" smtClean="0">
                          <a:latin typeface="Arial" pitchFamily="34" charset="0"/>
                          <a:ea typeface="Times New Roman"/>
                          <a:cs typeface="Arial" pitchFamily="34" charset="0"/>
                        </a:rPr>
                        <a:t>20</a:t>
                      </a: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2"/>
                    </a:solidFill>
                  </a:tcPr>
                </a:tc>
                <a:tc>
                  <a:txBody>
                    <a:bodyPr/>
                    <a:lstStyle/>
                    <a:p>
                      <a:pPr algn="ctr">
                        <a:spcAft>
                          <a:spcPts val="0"/>
                        </a:spcAft>
                      </a:pPr>
                      <a:r>
                        <a:rPr lang="tr-TR" sz="1800" dirty="0" smtClean="0">
                          <a:latin typeface="Arial" pitchFamily="34" charset="0"/>
                          <a:ea typeface="Times New Roman"/>
                          <a:cs typeface="Arial" pitchFamily="34" charset="0"/>
                        </a:rPr>
                        <a:t>5</a:t>
                      </a: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2"/>
                    </a:solidFill>
                  </a:tcPr>
                </a:tc>
              </a:tr>
            </a:tbl>
          </a:graphicData>
        </a:graphic>
      </p:graphicFrame>
    </p:spTree>
  </p:cSld>
  <p:clrMapOvr>
    <a:masterClrMapping/>
  </p:clrMapOvr>
  <p:transition spd="med">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ref-has-1.jpg"/>
          <p:cNvPicPr>
            <a:picLocks noChangeAspect="1"/>
          </p:cNvPicPr>
          <p:nvPr/>
        </p:nvPicPr>
        <p:blipFill>
          <a:blip r:embed="rId2" cstate="print"/>
          <a:stretch>
            <a:fillRect/>
          </a:stretch>
        </p:blipFill>
        <p:spPr>
          <a:xfrm>
            <a:off x="0" y="0"/>
            <a:ext cx="9144000" cy="6858000"/>
          </a:xfrm>
          <a:prstGeom prst="rect">
            <a:avLst/>
          </a:prstGeom>
        </p:spPr>
      </p:pic>
      <p:sp>
        <p:nvSpPr>
          <p:cNvPr id="2" name="1 Dikdörtgen"/>
          <p:cNvSpPr/>
          <p:nvPr/>
        </p:nvSpPr>
        <p:spPr>
          <a:xfrm>
            <a:off x="214282" y="428604"/>
            <a:ext cx="8286808" cy="230832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indent="449263" algn="just" eaLnBrk="0" hangingPunct="0"/>
            <a:r>
              <a:rPr lang="tr-TR" sz="1600" dirty="0" smtClean="0">
                <a:solidFill>
                  <a:schemeClr val="bg1"/>
                </a:solidFill>
                <a:latin typeface="Arial" pitchFamily="34" charset="0"/>
                <a:ea typeface="Times New Roman" pitchFamily="18" charset="0"/>
                <a:cs typeface="Arial" pitchFamily="34" charset="0"/>
              </a:rPr>
              <a:t>Yüzey drenajının yapımı yeraltı drenajına göre </a:t>
            </a:r>
            <a:r>
              <a:rPr lang="tr-TR" sz="1600" b="1" u="sng" dirty="0" smtClean="0">
                <a:solidFill>
                  <a:schemeClr val="bg1"/>
                </a:solidFill>
                <a:latin typeface="Arial" pitchFamily="34" charset="0"/>
                <a:ea typeface="Times New Roman" pitchFamily="18" charset="0"/>
                <a:cs typeface="Arial" pitchFamily="34" charset="0"/>
              </a:rPr>
              <a:t>ucuz ve kolaydır. </a:t>
            </a:r>
          </a:p>
          <a:p>
            <a:pPr indent="449263" algn="just" eaLnBrk="0" hangingPunct="0"/>
            <a:r>
              <a:rPr lang="tr-TR" sz="1600" dirty="0" smtClean="0">
                <a:solidFill>
                  <a:schemeClr val="bg1"/>
                </a:solidFill>
                <a:latin typeface="Arial" pitchFamily="34" charset="0"/>
                <a:ea typeface="Times New Roman" pitchFamily="18" charset="0"/>
                <a:cs typeface="Arial" pitchFamily="34" charset="0"/>
              </a:rPr>
              <a:t>Çim alanının yapımı döneminde, toprak yüzeyine su toplama kanallarına veya yollara </a:t>
            </a:r>
            <a:r>
              <a:rPr lang="tr-TR" sz="1600" b="1" u="sng" dirty="0" smtClean="0">
                <a:solidFill>
                  <a:schemeClr val="bg1"/>
                </a:solidFill>
                <a:latin typeface="Arial" pitchFamily="34" charset="0"/>
                <a:ea typeface="Times New Roman" pitchFamily="18" charset="0"/>
                <a:cs typeface="Arial" pitchFamily="34" charset="0"/>
              </a:rPr>
              <a:t>hafif bir eğim </a:t>
            </a:r>
            <a:r>
              <a:rPr lang="tr-TR" sz="1600" u="sng" dirty="0" smtClean="0">
                <a:solidFill>
                  <a:schemeClr val="bg1"/>
                </a:solidFill>
                <a:latin typeface="Arial" pitchFamily="34" charset="0"/>
                <a:ea typeface="Times New Roman" pitchFamily="18" charset="0"/>
                <a:cs typeface="Arial" pitchFamily="34" charset="0"/>
              </a:rPr>
              <a:t>verilir</a:t>
            </a:r>
            <a:r>
              <a:rPr lang="tr-TR" sz="1600" dirty="0" smtClean="0">
                <a:solidFill>
                  <a:schemeClr val="bg1"/>
                </a:solidFill>
                <a:latin typeface="Arial" pitchFamily="34" charset="0"/>
                <a:ea typeface="Times New Roman" pitchFamily="18" charset="0"/>
                <a:cs typeface="Arial" pitchFamily="34" charset="0"/>
              </a:rPr>
              <a:t>. Böylece çim yüzeyindeki su kolayca akarak su yapılarına ulaşır. </a:t>
            </a:r>
          </a:p>
          <a:p>
            <a:pPr indent="449263" algn="just" eaLnBrk="0" hangingPunct="0"/>
            <a:endParaRPr lang="tr-TR" sz="1600" dirty="0" smtClean="0">
              <a:solidFill>
                <a:schemeClr val="bg1"/>
              </a:solidFill>
              <a:latin typeface="Arial" pitchFamily="34" charset="0"/>
              <a:ea typeface="Times New Roman" pitchFamily="18" charset="0"/>
              <a:cs typeface="Arial" pitchFamily="34" charset="0"/>
            </a:endParaRPr>
          </a:p>
          <a:p>
            <a:pPr indent="449263" algn="just" eaLnBrk="0" hangingPunct="0"/>
            <a:r>
              <a:rPr lang="tr-TR" sz="1600" dirty="0" smtClean="0">
                <a:solidFill>
                  <a:schemeClr val="bg1"/>
                </a:solidFill>
                <a:latin typeface="Arial" pitchFamily="34" charset="0"/>
                <a:ea typeface="Times New Roman" pitchFamily="18" charset="0"/>
                <a:cs typeface="Arial" pitchFamily="34" charset="0"/>
              </a:rPr>
              <a:t>Örneğin ev bahçelerinde cadde ve sokak kanallarına doğru </a:t>
            </a:r>
            <a:r>
              <a:rPr lang="tr-TR" sz="1600" b="1" u="sng" dirty="0" smtClean="0">
                <a:solidFill>
                  <a:schemeClr val="bg1"/>
                </a:solidFill>
                <a:latin typeface="Arial" pitchFamily="34" charset="0"/>
                <a:ea typeface="Times New Roman" pitchFamily="18" charset="0"/>
                <a:cs typeface="Arial" pitchFamily="34" charset="0"/>
              </a:rPr>
              <a:t>% 1</a:t>
            </a:r>
            <a:r>
              <a:rPr lang="tr-TR" sz="1600" b="1" dirty="0" smtClean="0">
                <a:solidFill>
                  <a:schemeClr val="bg1"/>
                </a:solidFill>
                <a:latin typeface="Arial" pitchFamily="34" charset="0"/>
                <a:ea typeface="Times New Roman" pitchFamily="18" charset="0"/>
                <a:cs typeface="Arial" pitchFamily="34" charset="0"/>
              </a:rPr>
              <a:t> </a:t>
            </a:r>
            <a:r>
              <a:rPr lang="tr-TR" sz="1600" dirty="0" smtClean="0">
                <a:solidFill>
                  <a:schemeClr val="bg1"/>
                </a:solidFill>
                <a:latin typeface="Arial" pitchFamily="34" charset="0"/>
                <a:ea typeface="Times New Roman" pitchFamily="18" charset="0"/>
                <a:cs typeface="Arial" pitchFamily="34" charset="0"/>
              </a:rPr>
              <a:t>eğim verilmesi şiddetli yağış veya aşırı sulama suyunun kısa sürede uzaklaşmasını sağlar. </a:t>
            </a:r>
          </a:p>
          <a:p>
            <a:pPr indent="449263" algn="just" eaLnBrk="0" hangingPunct="0"/>
            <a:endParaRPr lang="tr-TR" sz="1600" dirty="0" smtClean="0">
              <a:solidFill>
                <a:schemeClr val="bg1"/>
              </a:solidFill>
              <a:latin typeface="Arial" pitchFamily="34" charset="0"/>
              <a:ea typeface="Times New Roman" pitchFamily="18" charset="0"/>
              <a:cs typeface="Arial" pitchFamily="34" charset="0"/>
            </a:endParaRPr>
          </a:p>
          <a:p>
            <a:pPr indent="449263" algn="just" eaLnBrk="0" hangingPunct="0"/>
            <a:r>
              <a:rPr lang="tr-TR" sz="1600" dirty="0" smtClean="0">
                <a:solidFill>
                  <a:schemeClr val="bg1"/>
                </a:solidFill>
                <a:latin typeface="Arial" pitchFamily="34" charset="0"/>
                <a:ea typeface="Times New Roman" pitchFamily="18" charset="0"/>
                <a:cs typeface="Arial" pitchFamily="34" charset="0"/>
              </a:rPr>
              <a:t>Futbol, </a:t>
            </a:r>
            <a:r>
              <a:rPr lang="tr-TR" sz="1600" dirty="0" err="1" smtClean="0">
                <a:solidFill>
                  <a:schemeClr val="bg1"/>
                </a:solidFill>
                <a:latin typeface="Arial" pitchFamily="34" charset="0"/>
                <a:ea typeface="Times New Roman" pitchFamily="18" charset="0"/>
                <a:cs typeface="Arial" pitchFamily="34" charset="0"/>
              </a:rPr>
              <a:t>beyzbol</a:t>
            </a:r>
            <a:r>
              <a:rPr lang="tr-TR" sz="1600" dirty="0" smtClean="0">
                <a:solidFill>
                  <a:schemeClr val="bg1"/>
                </a:solidFill>
                <a:latin typeface="Arial" pitchFamily="34" charset="0"/>
                <a:ea typeface="Times New Roman" pitchFamily="18" charset="0"/>
                <a:cs typeface="Arial" pitchFamily="34" charset="0"/>
              </a:rPr>
              <a:t> veya değişik amaçlı spor alanlarında saha kenarlarına doğru verilen </a:t>
            </a:r>
            <a:r>
              <a:rPr lang="tr-TR" sz="1600" b="1" u="sng" dirty="0" smtClean="0">
                <a:solidFill>
                  <a:schemeClr val="bg1"/>
                </a:solidFill>
                <a:latin typeface="Arial" pitchFamily="34" charset="0"/>
                <a:ea typeface="Times New Roman" pitchFamily="18" charset="0"/>
                <a:cs typeface="Arial" pitchFamily="34" charset="0"/>
              </a:rPr>
              <a:t>%1-2 </a:t>
            </a:r>
            <a:r>
              <a:rPr lang="tr-TR" sz="1600" dirty="0" smtClean="0">
                <a:solidFill>
                  <a:schemeClr val="bg1"/>
                </a:solidFill>
                <a:latin typeface="Arial" pitchFamily="34" charset="0"/>
                <a:ea typeface="Times New Roman" pitchFamily="18" charset="0"/>
                <a:cs typeface="Arial" pitchFamily="34" charset="0"/>
              </a:rPr>
              <a:t>eğimle fazla su kolayca uzaklaştırılır. </a:t>
            </a:r>
            <a:endParaRPr lang="tr-TR" sz="1600" dirty="0">
              <a:solidFill>
                <a:schemeClr val="bg1"/>
              </a:solidFill>
              <a:latin typeface="Arial" pitchFamily="34" charset="0"/>
              <a:ea typeface="Times New Roman" pitchFamily="18"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naturecenter.org/Portals/0/Picnic%20area450.jpg"/>
          <p:cNvPicPr>
            <a:picLocks noChangeAspect="1" noChangeArrowheads="1"/>
          </p:cNvPicPr>
          <p:nvPr/>
        </p:nvPicPr>
        <p:blipFill>
          <a:blip r:embed="rId2" cstate="print"/>
          <a:srcRect/>
          <a:stretch>
            <a:fillRect/>
          </a:stretch>
        </p:blipFill>
        <p:spPr bwMode="auto">
          <a:xfrm>
            <a:off x="4500562" y="3429000"/>
            <a:ext cx="4418283" cy="2928958"/>
          </a:xfrm>
          <a:prstGeom prst="rect">
            <a:avLst/>
          </a:prstGeom>
          <a:noFill/>
        </p:spPr>
      </p:pic>
      <p:sp>
        <p:nvSpPr>
          <p:cNvPr id="50178" name="Rectangle 1"/>
          <p:cNvSpPr>
            <a:spLocks noChangeArrowheads="1"/>
          </p:cNvSpPr>
          <p:nvPr/>
        </p:nvSpPr>
        <p:spPr bwMode="auto">
          <a:xfrm>
            <a:off x="500034" y="1142984"/>
            <a:ext cx="6786610" cy="2031325"/>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nchor="ctr">
            <a:spAutoFit/>
          </a:bodyPr>
          <a:lstStyle/>
          <a:p>
            <a:pPr indent="449263" algn="just" eaLnBrk="0" hangingPunct="0"/>
            <a:r>
              <a:rPr lang="tr-TR" u="sng" dirty="0" smtClean="0">
                <a:solidFill>
                  <a:srgbClr val="FFC000"/>
                </a:solidFill>
                <a:latin typeface="Arial" pitchFamily="34" charset="0"/>
                <a:cs typeface="Arial" pitchFamily="34" charset="0"/>
              </a:rPr>
              <a:t>Bu </a:t>
            </a:r>
            <a:r>
              <a:rPr lang="tr-TR" u="sng" dirty="0">
                <a:solidFill>
                  <a:srgbClr val="FFC000"/>
                </a:solidFill>
                <a:latin typeface="Arial" pitchFamily="34" charset="0"/>
                <a:cs typeface="Arial" pitchFamily="34" charset="0"/>
              </a:rPr>
              <a:t>alanlarda kullanılacak karışımların </a:t>
            </a:r>
            <a:endParaRPr lang="tr-TR" u="sng" dirty="0" smtClean="0">
              <a:solidFill>
                <a:srgbClr val="FFC000"/>
              </a:solidFill>
              <a:latin typeface="Arial" pitchFamily="34" charset="0"/>
              <a:cs typeface="Arial" pitchFamily="34" charset="0"/>
            </a:endParaRPr>
          </a:p>
          <a:p>
            <a:pPr indent="449263" algn="just" eaLnBrk="0" hangingPunct="0"/>
            <a:r>
              <a:rPr lang="tr-TR" dirty="0" smtClean="0">
                <a:solidFill>
                  <a:srgbClr val="FFC000"/>
                </a:solidFill>
                <a:latin typeface="Arial" pitchFamily="34" charset="0"/>
                <a:cs typeface="Arial" pitchFamily="34" charset="0"/>
              </a:rPr>
              <a:t>çekici </a:t>
            </a:r>
            <a:r>
              <a:rPr lang="tr-TR" dirty="0">
                <a:solidFill>
                  <a:srgbClr val="FFC000"/>
                </a:solidFill>
                <a:latin typeface="Arial" pitchFamily="34" charset="0"/>
                <a:cs typeface="Arial" pitchFamily="34" charset="0"/>
              </a:rPr>
              <a:t>renkte, </a:t>
            </a:r>
            <a:endParaRPr lang="tr-TR" dirty="0" smtClean="0">
              <a:solidFill>
                <a:srgbClr val="FFC000"/>
              </a:solidFill>
              <a:latin typeface="Arial" pitchFamily="34" charset="0"/>
              <a:cs typeface="Arial" pitchFamily="34" charset="0"/>
            </a:endParaRPr>
          </a:p>
          <a:p>
            <a:pPr indent="449263" algn="just" eaLnBrk="0" hangingPunct="0"/>
            <a:r>
              <a:rPr lang="tr-TR" dirty="0" smtClean="0">
                <a:solidFill>
                  <a:srgbClr val="FFC000"/>
                </a:solidFill>
                <a:latin typeface="Arial" pitchFamily="34" charset="0"/>
                <a:cs typeface="Arial" pitchFamily="34" charset="0"/>
              </a:rPr>
              <a:t>sıkı </a:t>
            </a:r>
            <a:r>
              <a:rPr lang="tr-TR" dirty="0">
                <a:solidFill>
                  <a:srgbClr val="FFC000"/>
                </a:solidFill>
                <a:latin typeface="Arial" pitchFamily="34" charset="0"/>
                <a:cs typeface="Arial" pitchFamily="34" charset="0"/>
              </a:rPr>
              <a:t>ve </a:t>
            </a:r>
            <a:r>
              <a:rPr lang="tr-TR" dirty="0" err="1">
                <a:solidFill>
                  <a:srgbClr val="FFC000"/>
                </a:solidFill>
                <a:latin typeface="Arial" pitchFamily="34" charset="0"/>
                <a:cs typeface="Arial" pitchFamily="34" charset="0"/>
              </a:rPr>
              <a:t>uniform</a:t>
            </a:r>
            <a:r>
              <a:rPr lang="tr-TR" dirty="0">
                <a:solidFill>
                  <a:srgbClr val="FFC000"/>
                </a:solidFill>
                <a:latin typeface="Arial" pitchFamily="34" charset="0"/>
                <a:cs typeface="Arial" pitchFamily="34" charset="0"/>
              </a:rPr>
              <a:t> yapıda, </a:t>
            </a:r>
            <a:endParaRPr lang="tr-TR" dirty="0" smtClean="0">
              <a:solidFill>
                <a:srgbClr val="FFC000"/>
              </a:solidFill>
              <a:latin typeface="Arial" pitchFamily="34" charset="0"/>
              <a:cs typeface="Arial" pitchFamily="34" charset="0"/>
            </a:endParaRPr>
          </a:p>
          <a:p>
            <a:pPr indent="449263" algn="just" eaLnBrk="0" hangingPunct="0"/>
            <a:r>
              <a:rPr lang="tr-TR" dirty="0" smtClean="0">
                <a:solidFill>
                  <a:srgbClr val="FFC000"/>
                </a:solidFill>
                <a:latin typeface="Arial" pitchFamily="34" charset="0"/>
                <a:cs typeface="Arial" pitchFamily="34" charset="0"/>
              </a:rPr>
              <a:t>çabuk </a:t>
            </a:r>
            <a:r>
              <a:rPr lang="tr-TR" dirty="0">
                <a:solidFill>
                  <a:srgbClr val="FFC000"/>
                </a:solidFill>
                <a:latin typeface="Arial" pitchFamily="34" charset="0"/>
                <a:cs typeface="Arial" pitchFamily="34" charset="0"/>
              </a:rPr>
              <a:t>tesis olma özelliğinde ve </a:t>
            </a:r>
            <a:endParaRPr lang="tr-TR" dirty="0" smtClean="0">
              <a:solidFill>
                <a:srgbClr val="FFC000"/>
              </a:solidFill>
              <a:latin typeface="Arial" pitchFamily="34" charset="0"/>
              <a:cs typeface="Arial" pitchFamily="34" charset="0"/>
            </a:endParaRPr>
          </a:p>
          <a:p>
            <a:pPr indent="449263" algn="just" eaLnBrk="0" hangingPunct="0"/>
            <a:r>
              <a:rPr lang="tr-TR" dirty="0" smtClean="0">
                <a:solidFill>
                  <a:srgbClr val="FFC000"/>
                </a:solidFill>
                <a:latin typeface="Arial" pitchFamily="34" charset="0"/>
                <a:cs typeface="Arial" pitchFamily="34" charset="0"/>
              </a:rPr>
              <a:t>basılmaya </a:t>
            </a:r>
            <a:r>
              <a:rPr lang="tr-TR" dirty="0">
                <a:solidFill>
                  <a:srgbClr val="FFC000"/>
                </a:solidFill>
                <a:latin typeface="Arial" pitchFamily="34" charset="0"/>
                <a:cs typeface="Arial" pitchFamily="34" charset="0"/>
              </a:rPr>
              <a:t>karşı çok dayanıklı olmaları istenir. </a:t>
            </a:r>
          </a:p>
          <a:p>
            <a:pPr indent="449263" algn="just" eaLnBrk="0" hangingPunct="0"/>
            <a:endParaRPr lang="tr-TR" dirty="0">
              <a:latin typeface="Arial" pitchFamily="34" charset="0"/>
              <a:cs typeface="Arial" pitchFamily="34" charset="0"/>
            </a:endParaRPr>
          </a:p>
          <a:p>
            <a:pPr indent="449263" algn="just" eaLnBrk="0" hangingPunct="0"/>
            <a:r>
              <a:rPr lang="tr-TR" i="1" dirty="0" err="1" smtClean="0">
                <a:solidFill>
                  <a:srgbClr val="FFC000"/>
                </a:solidFill>
                <a:latin typeface="Arial" pitchFamily="34" charset="0"/>
                <a:cs typeface="Arial" pitchFamily="34" charset="0"/>
              </a:rPr>
              <a:t>Lolium</a:t>
            </a:r>
            <a:r>
              <a:rPr lang="tr-TR" i="1" dirty="0" smtClean="0">
                <a:solidFill>
                  <a:srgbClr val="FFC000"/>
                </a:solidFill>
                <a:latin typeface="Arial" pitchFamily="34" charset="0"/>
                <a:cs typeface="Arial" pitchFamily="34" charset="0"/>
              </a:rPr>
              <a:t> </a:t>
            </a:r>
            <a:r>
              <a:rPr lang="tr-TR" i="1" dirty="0" err="1">
                <a:solidFill>
                  <a:srgbClr val="FFC000"/>
                </a:solidFill>
                <a:latin typeface="Arial" pitchFamily="34" charset="0"/>
                <a:cs typeface="Arial" pitchFamily="34" charset="0"/>
              </a:rPr>
              <a:t>perenne</a:t>
            </a:r>
            <a:r>
              <a:rPr lang="tr-TR" dirty="0">
                <a:solidFill>
                  <a:srgbClr val="FFC000"/>
                </a:solidFill>
                <a:latin typeface="Arial" pitchFamily="34" charset="0"/>
                <a:cs typeface="Arial" pitchFamily="34" charset="0"/>
              </a:rPr>
              <a:t> + </a:t>
            </a:r>
            <a:r>
              <a:rPr lang="tr-TR" i="1" dirty="0">
                <a:solidFill>
                  <a:srgbClr val="FFC000"/>
                </a:solidFill>
                <a:latin typeface="Arial" pitchFamily="34" charset="0"/>
                <a:cs typeface="Arial" pitchFamily="34" charset="0"/>
              </a:rPr>
              <a:t>Festuca </a:t>
            </a:r>
            <a:r>
              <a:rPr lang="tr-TR" i="1" dirty="0" err="1">
                <a:solidFill>
                  <a:srgbClr val="FFC000"/>
                </a:solidFill>
                <a:latin typeface="Arial" pitchFamily="34" charset="0"/>
                <a:cs typeface="Arial" pitchFamily="34" charset="0"/>
              </a:rPr>
              <a:t>rubra</a:t>
            </a:r>
            <a:r>
              <a:rPr lang="tr-TR" dirty="0">
                <a:solidFill>
                  <a:srgbClr val="FFC000"/>
                </a:solidFill>
                <a:latin typeface="Arial" pitchFamily="34" charset="0"/>
                <a:cs typeface="Arial" pitchFamily="34" charset="0"/>
              </a:rPr>
              <a:t> </a:t>
            </a:r>
            <a:r>
              <a:rPr lang="tr-TR" dirty="0" smtClean="0">
                <a:solidFill>
                  <a:srgbClr val="FFC000"/>
                </a:solidFill>
                <a:latin typeface="Arial" pitchFamily="34" charset="0"/>
                <a:cs typeface="Arial" pitchFamily="34" charset="0"/>
              </a:rPr>
              <a:t> </a:t>
            </a:r>
            <a:r>
              <a:rPr lang="tr-TR" dirty="0" smtClean="0">
                <a:latin typeface="Arial" pitchFamily="34" charset="0"/>
                <a:cs typeface="Arial" pitchFamily="34" charset="0"/>
              </a:rPr>
              <a:t>çok </a:t>
            </a:r>
            <a:r>
              <a:rPr lang="tr-TR" dirty="0">
                <a:latin typeface="Arial" pitchFamily="34" charset="0"/>
                <a:cs typeface="Arial" pitchFamily="34" charset="0"/>
              </a:rPr>
              <a:t>tercih edilir. </a:t>
            </a:r>
          </a:p>
        </p:txBody>
      </p:sp>
      <p:graphicFrame>
        <p:nvGraphicFramePr>
          <p:cNvPr id="4" name="3 Tablo"/>
          <p:cNvGraphicFramePr>
            <a:graphicFrameLocks noGrp="1"/>
          </p:cNvGraphicFramePr>
          <p:nvPr/>
        </p:nvGraphicFramePr>
        <p:xfrm>
          <a:off x="142844" y="3857628"/>
          <a:ext cx="4552188" cy="1645920"/>
        </p:xfrm>
        <a:graphic>
          <a:graphicData uri="http://schemas.openxmlformats.org/drawingml/2006/table">
            <a:tbl>
              <a:tblPr/>
              <a:tblGrid>
                <a:gridCol w="3083740"/>
                <a:gridCol w="734224"/>
                <a:gridCol w="734224"/>
              </a:tblGrid>
              <a:tr h="173355">
                <a:tc>
                  <a:txBody>
                    <a:bodyPr/>
                    <a:lstStyle/>
                    <a:p>
                      <a:pPr algn="just">
                        <a:spcAft>
                          <a:spcPts val="0"/>
                        </a:spcAft>
                      </a:pP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1">
                        <a:lumMod val="75000"/>
                      </a:schemeClr>
                    </a:solidFill>
                  </a:tcPr>
                </a:tc>
                <a:tc>
                  <a:txBody>
                    <a:bodyPr/>
                    <a:lstStyle/>
                    <a:p>
                      <a:pPr algn="ctr">
                        <a:spcAft>
                          <a:spcPts val="0"/>
                        </a:spcAft>
                      </a:pPr>
                      <a:r>
                        <a:rPr lang="tr-TR" sz="1800" dirty="0">
                          <a:latin typeface="Arial" pitchFamily="34" charset="0"/>
                          <a:ea typeface="Times New Roman"/>
                          <a:cs typeface="Arial" pitchFamily="34" charset="0"/>
                        </a:rPr>
                        <a:t>I</a:t>
                      </a:r>
                    </a:p>
                  </a:txBody>
                  <a:tcPr marL="0" marR="0" marT="0" marB="0" anchor="ctr">
                    <a:lnL>
                      <a:noFill/>
                    </a:lnL>
                    <a:lnR>
                      <a:noFill/>
                    </a:lnR>
                    <a:lnT>
                      <a:noFill/>
                    </a:lnT>
                    <a:lnB>
                      <a:noFill/>
                    </a:lnB>
                    <a:solidFill>
                      <a:schemeClr val="accent1">
                        <a:lumMod val="75000"/>
                      </a:schemeClr>
                    </a:solidFill>
                  </a:tcPr>
                </a:tc>
                <a:tc>
                  <a:txBody>
                    <a:bodyPr/>
                    <a:lstStyle/>
                    <a:p>
                      <a:pPr algn="ctr">
                        <a:spcAft>
                          <a:spcPts val="0"/>
                        </a:spcAft>
                      </a:pPr>
                      <a:r>
                        <a:rPr lang="tr-TR" sz="1800" dirty="0">
                          <a:latin typeface="Arial" pitchFamily="34" charset="0"/>
                          <a:ea typeface="Times New Roman"/>
                          <a:cs typeface="Arial" pitchFamily="34" charset="0"/>
                        </a:rPr>
                        <a:t>II </a:t>
                      </a:r>
                    </a:p>
                  </a:txBody>
                  <a:tcPr marL="0" marR="0" marT="0" marB="0" anchor="ctr">
                    <a:lnL>
                      <a:noFill/>
                    </a:lnL>
                    <a:lnR>
                      <a:noFill/>
                    </a:lnR>
                    <a:lnT>
                      <a:noFill/>
                    </a:lnT>
                    <a:lnB>
                      <a:noFill/>
                    </a:lnB>
                    <a:solidFill>
                      <a:schemeClr val="accent1">
                        <a:lumMod val="75000"/>
                      </a:schemeClr>
                    </a:solidFill>
                  </a:tcPr>
                </a:tc>
              </a:tr>
              <a:tr h="237490">
                <a:tc>
                  <a:txBody>
                    <a:bodyPr/>
                    <a:lstStyle/>
                    <a:p>
                      <a:pPr algn="just">
                        <a:spcAft>
                          <a:spcPts val="0"/>
                        </a:spcAft>
                      </a:pPr>
                      <a:r>
                        <a:rPr lang="tr-TR" sz="1800" i="1" dirty="0" err="1">
                          <a:solidFill>
                            <a:srgbClr val="FFC000"/>
                          </a:solidFill>
                          <a:latin typeface="Arial" pitchFamily="34" charset="0"/>
                          <a:ea typeface="Times New Roman"/>
                          <a:cs typeface="Arial" pitchFamily="34" charset="0"/>
                        </a:rPr>
                        <a:t>Lolium</a:t>
                      </a:r>
                      <a:r>
                        <a:rPr lang="tr-TR" sz="1800" i="1" dirty="0">
                          <a:solidFill>
                            <a:srgbClr val="FFC000"/>
                          </a:solidFill>
                          <a:latin typeface="Arial" pitchFamily="34" charset="0"/>
                          <a:ea typeface="Times New Roman"/>
                          <a:cs typeface="Arial" pitchFamily="34" charset="0"/>
                        </a:rPr>
                        <a:t> </a:t>
                      </a:r>
                      <a:r>
                        <a:rPr lang="tr-TR" sz="1800" i="1" dirty="0" err="1">
                          <a:solidFill>
                            <a:srgbClr val="FFC000"/>
                          </a:solidFill>
                          <a:latin typeface="Arial" pitchFamily="34" charset="0"/>
                          <a:ea typeface="Times New Roman"/>
                          <a:cs typeface="Arial" pitchFamily="34" charset="0"/>
                        </a:rPr>
                        <a:t>perenne</a:t>
                      </a:r>
                      <a:r>
                        <a:rPr lang="tr-TR" sz="1800" i="1" dirty="0">
                          <a:solidFill>
                            <a:srgbClr val="FFC000"/>
                          </a:solidFill>
                          <a:latin typeface="Arial" pitchFamily="34" charset="0"/>
                          <a:ea typeface="Times New Roman"/>
                          <a:cs typeface="Arial" pitchFamily="34" charset="0"/>
                        </a:rPr>
                        <a:t> </a:t>
                      </a:r>
                    </a:p>
                  </a:txBody>
                  <a:tcPr marL="0" marR="0" marT="0" marB="0" anchor="ctr">
                    <a:lnL>
                      <a:noFill/>
                    </a:lnL>
                    <a:lnR>
                      <a:noFill/>
                    </a:lnR>
                    <a:lnT>
                      <a:noFill/>
                    </a:lnT>
                    <a:lnB>
                      <a:noFill/>
                    </a:lnB>
                    <a:solidFill>
                      <a:schemeClr val="accent1">
                        <a:lumMod val="75000"/>
                      </a:schemeClr>
                    </a:solidFill>
                  </a:tcPr>
                </a:tc>
                <a:tc>
                  <a:txBody>
                    <a:bodyPr/>
                    <a:lstStyle/>
                    <a:p>
                      <a:pPr algn="ctr">
                        <a:spcAft>
                          <a:spcPts val="0"/>
                        </a:spcAft>
                      </a:pPr>
                      <a:r>
                        <a:rPr lang="tr-TR" sz="1800">
                          <a:latin typeface="Arial" pitchFamily="34" charset="0"/>
                          <a:ea typeface="Times New Roman"/>
                          <a:cs typeface="Arial" pitchFamily="34" charset="0"/>
                        </a:rPr>
                        <a:t>50 </a:t>
                      </a:r>
                    </a:p>
                  </a:txBody>
                  <a:tcPr marL="0" marR="0" marT="0" marB="0" anchor="ctr">
                    <a:lnL>
                      <a:noFill/>
                    </a:lnL>
                    <a:lnR>
                      <a:noFill/>
                    </a:lnR>
                    <a:lnT>
                      <a:noFill/>
                    </a:lnT>
                    <a:lnB>
                      <a:noFill/>
                    </a:lnB>
                    <a:solidFill>
                      <a:schemeClr val="accent1">
                        <a:lumMod val="75000"/>
                      </a:schemeClr>
                    </a:solidFill>
                  </a:tcPr>
                </a:tc>
                <a:tc>
                  <a:txBody>
                    <a:bodyPr/>
                    <a:lstStyle/>
                    <a:p>
                      <a:pPr algn="ctr">
                        <a:spcAft>
                          <a:spcPts val="0"/>
                        </a:spcAft>
                      </a:pPr>
                      <a:r>
                        <a:rPr lang="tr-TR" sz="1800" dirty="0" smtClean="0">
                          <a:latin typeface="Arial" pitchFamily="34" charset="0"/>
                          <a:ea typeface="Times New Roman"/>
                          <a:cs typeface="Arial" pitchFamily="34" charset="0"/>
                        </a:rPr>
                        <a:t>50</a:t>
                      </a: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1">
                        <a:lumMod val="75000"/>
                      </a:schemeClr>
                    </a:solidFill>
                  </a:tcPr>
                </a:tc>
              </a:tr>
              <a:tr h="231140">
                <a:tc>
                  <a:txBody>
                    <a:bodyPr/>
                    <a:lstStyle/>
                    <a:p>
                      <a:pPr algn="just">
                        <a:spcAft>
                          <a:spcPts val="0"/>
                        </a:spcAft>
                      </a:pPr>
                      <a:r>
                        <a:rPr lang="tr-TR" sz="1800" i="1" dirty="0" err="1">
                          <a:solidFill>
                            <a:srgbClr val="FFC000"/>
                          </a:solidFill>
                          <a:latin typeface="Arial" pitchFamily="34" charset="0"/>
                          <a:ea typeface="Times New Roman"/>
                          <a:cs typeface="Arial" pitchFamily="34" charset="0"/>
                        </a:rPr>
                        <a:t>Festuca</a:t>
                      </a:r>
                      <a:r>
                        <a:rPr lang="tr-TR" sz="1800" i="1" dirty="0">
                          <a:solidFill>
                            <a:srgbClr val="FFC000"/>
                          </a:solidFill>
                          <a:latin typeface="Arial" pitchFamily="34" charset="0"/>
                          <a:ea typeface="Times New Roman"/>
                          <a:cs typeface="Arial" pitchFamily="34" charset="0"/>
                        </a:rPr>
                        <a:t> </a:t>
                      </a:r>
                      <a:r>
                        <a:rPr lang="tr-TR" sz="1800" i="1" dirty="0" err="1">
                          <a:solidFill>
                            <a:srgbClr val="FFC000"/>
                          </a:solidFill>
                          <a:latin typeface="Arial" pitchFamily="34" charset="0"/>
                          <a:ea typeface="Times New Roman"/>
                          <a:cs typeface="Arial" pitchFamily="34" charset="0"/>
                        </a:rPr>
                        <a:t>rubra</a:t>
                      </a:r>
                      <a:r>
                        <a:rPr lang="tr-TR" sz="1800" i="1" dirty="0">
                          <a:solidFill>
                            <a:srgbClr val="FFC000"/>
                          </a:solidFill>
                          <a:latin typeface="Arial" pitchFamily="34" charset="0"/>
                          <a:ea typeface="Times New Roman"/>
                          <a:cs typeface="Arial" pitchFamily="34" charset="0"/>
                        </a:rPr>
                        <a:t> var. </a:t>
                      </a:r>
                      <a:r>
                        <a:rPr lang="tr-TR" sz="1800" i="1" dirty="0" err="1">
                          <a:solidFill>
                            <a:srgbClr val="FFC000"/>
                          </a:solidFill>
                          <a:latin typeface="Arial" pitchFamily="34" charset="0"/>
                          <a:ea typeface="Times New Roman"/>
                          <a:cs typeface="Arial" pitchFamily="34" charset="0"/>
                        </a:rPr>
                        <a:t>commutata</a:t>
                      </a:r>
                      <a:r>
                        <a:rPr lang="tr-TR" sz="1800" i="1" dirty="0">
                          <a:solidFill>
                            <a:srgbClr val="FFC000"/>
                          </a:solidFill>
                          <a:latin typeface="Arial" pitchFamily="34" charset="0"/>
                          <a:ea typeface="Times New Roman"/>
                          <a:cs typeface="Arial" pitchFamily="34" charset="0"/>
                        </a:rPr>
                        <a:t> </a:t>
                      </a:r>
                    </a:p>
                  </a:txBody>
                  <a:tcPr marL="0" marR="0" marT="0" marB="0" anchor="ctr">
                    <a:lnL>
                      <a:noFill/>
                    </a:lnL>
                    <a:lnR>
                      <a:noFill/>
                    </a:lnR>
                    <a:lnT>
                      <a:noFill/>
                    </a:lnT>
                    <a:lnB>
                      <a:noFill/>
                    </a:lnB>
                    <a:solidFill>
                      <a:schemeClr val="accent1">
                        <a:lumMod val="75000"/>
                      </a:schemeClr>
                    </a:solidFill>
                  </a:tcPr>
                </a:tc>
                <a:tc>
                  <a:txBody>
                    <a:bodyPr/>
                    <a:lstStyle/>
                    <a:p>
                      <a:pPr algn="ctr">
                        <a:spcAft>
                          <a:spcPts val="0"/>
                        </a:spcAft>
                      </a:pPr>
                      <a:r>
                        <a:rPr lang="tr-TR" sz="1800">
                          <a:latin typeface="Arial" pitchFamily="34" charset="0"/>
                          <a:ea typeface="Times New Roman"/>
                          <a:cs typeface="Arial" pitchFamily="34" charset="0"/>
                        </a:rPr>
                        <a:t>20 </a:t>
                      </a:r>
                    </a:p>
                  </a:txBody>
                  <a:tcPr marL="0" marR="0" marT="0" marB="0" anchor="ctr">
                    <a:lnL>
                      <a:noFill/>
                    </a:lnL>
                    <a:lnR>
                      <a:noFill/>
                    </a:lnR>
                    <a:lnT>
                      <a:noFill/>
                    </a:lnT>
                    <a:lnB>
                      <a:noFill/>
                    </a:lnB>
                    <a:solidFill>
                      <a:schemeClr val="accent1">
                        <a:lumMod val="75000"/>
                      </a:schemeClr>
                    </a:solidFill>
                  </a:tcPr>
                </a:tc>
                <a:tc>
                  <a:txBody>
                    <a:bodyPr/>
                    <a:lstStyle/>
                    <a:p>
                      <a:pPr algn="ctr">
                        <a:spcAft>
                          <a:spcPts val="0"/>
                        </a:spcAft>
                      </a:pPr>
                      <a:r>
                        <a:rPr lang="tr-TR" sz="1800" dirty="0">
                          <a:latin typeface="Arial" pitchFamily="34" charset="0"/>
                          <a:ea typeface="Times New Roman"/>
                          <a:cs typeface="Arial" pitchFamily="34" charset="0"/>
                        </a:rPr>
                        <a:t>20 </a:t>
                      </a:r>
                    </a:p>
                  </a:txBody>
                  <a:tcPr marL="0" marR="0" marT="0" marB="0" anchor="ctr">
                    <a:lnL>
                      <a:noFill/>
                    </a:lnL>
                    <a:lnR>
                      <a:noFill/>
                    </a:lnR>
                    <a:lnT>
                      <a:noFill/>
                    </a:lnT>
                    <a:lnB>
                      <a:noFill/>
                    </a:lnB>
                    <a:solidFill>
                      <a:schemeClr val="accent1">
                        <a:lumMod val="75000"/>
                      </a:schemeClr>
                    </a:solidFill>
                  </a:tcPr>
                </a:tc>
              </a:tr>
              <a:tr h="228600">
                <a:tc>
                  <a:txBody>
                    <a:bodyPr/>
                    <a:lstStyle/>
                    <a:p>
                      <a:pPr algn="just">
                        <a:spcAft>
                          <a:spcPts val="0"/>
                        </a:spcAft>
                      </a:pPr>
                      <a:r>
                        <a:rPr lang="tr-TR" sz="1800" i="1" dirty="0">
                          <a:solidFill>
                            <a:srgbClr val="FFC000"/>
                          </a:solidFill>
                          <a:latin typeface="Arial" pitchFamily="34" charset="0"/>
                          <a:ea typeface="Times New Roman"/>
                          <a:cs typeface="Arial" pitchFamily="34" charset="0"/>
                        </a:rPr>
                        <a:t>F. </a:t>
                      </a:r>
                      <a:r>
                        <a:rPr lang="tr-TR" sz="1800" i="1" dirty="0" err="1">
                          <a:solidFill>
                            <a:srgbClr val="FFC000"/>
                          </a:solidFill>
                          <a:latin typeface="Arial" pitchFamily="34" charset="0"/>
                          <a:ea typeface="Times New Roman"/>
                          <a:cs typeface="Arial" pitchFamily="34" charset="0"/>
                        </a:rPr>
                        <a:t>rubra</a:t>
                      </a:r>
                      <a:r>
                        <a:rPr lang="tr-TR" sz="1800" i="1" dirty="0">
                          <a:solidFill>
                            <a:srgbClr val="FFC000"/>
                          </a:solidFill>
                          <a:latin typeface="Arial" pitchFamily="34" charset="0"/>
                          <a:ea typeface="Times New Roman"/>
                          <a:cs typeface="Arial" pitchFamily="34" charset="0"/>
                        </a:rPr>
                        <a:t> var. </a:t>
                      </a:r>
                      <a:r>
                        <a:rPr lang="tr-TR" sz="1800" i="1" dirty="0" err="1">
                          <a:solidFill>
                            <a:srgbClr val="FFC000"/>
                          </a:solidFill>
                          <a:latin typeface="Arial" pitchFamily="34" charset="0"/>
                          <a:ea typeface="Times New Roman"/>
                          <a:cs typeface="Arial" pitchFamily="34" charset="0"/>
                        </a:rPr>
                        <a:t>rubra</a:t>
                      </a:r>
                      <a:r>
                        <a:rPr lang="tr-TR" sz="1800" i="1" dirty="0">
                          <a:solidFill>
                            <a:srgbClr val="FFC000"/>
                          </a:solidFill>
                          <a:latin typeface="Arial" pitchFamily="34" charset="0"/>
                          <a:ea typeface="Times New Roman"/>
                          <a:cs typeface="Arial" pitchFamily="34" charset="0"/>
                        </a:rPr>
                        <a:t> </a:t>
                      </a:r>
                    </a:p>
                  </a:txBody>
                  <a:tcPr marL="0" marR="0" marT="0" marB="0" anchor="ctr">
                    <a:lnL>
                      <a:noFill/>
                    </a:lnL>
                    <a:lnR>
                      <a:noFill/>
                    </a:lnR>
                    <a:lnT>
                      <a:noFill/>
                    </a:lnT>
                    <a:lnB>
                      <a:noFill/>
                    </a:lnB>
                    <a:solidFill>
                      <a:schemeClr val="accent1">
                        <a:lumMod val="75000"/>
                      </a:schemeClr>
                    </a:solidFill>
                  </a:tcPr>
                </a:tc>
                <a:tc>
                  <a:txBody>
                    <a:bodyPr/>
                    <a:lstStyle/>
                    <a:p>
                      <a:pPr algn="ctr">
                        <a:spcAft>
                          <a:spcPts val="0"/>
                        </a:spcAft>
                      </a:pPr>
                      <a:r>
                        <a:rPr lang="tr-TR" sz="1800">
                          <a:latin typeface="Arial" pitchFamily="34" charset="0"/>
                          <a:ea typeface="Times New Roman"/>
                          <a:cs typeface="Arial" pitchFamily="34" charset="0"/>
                        </a:rPr>
                        <a:t>20 </a:t>
                      </a:r>
                    </a:p>
                  </a:txBody>
                  <a:tcPr marL="0" marR="0" marT="0" marB="0" anchor="ctr">
                    <a:lnL>
                      <a:noFill/>
                    </a:lnL>
                    <a:lnR>
                      <a:noFill/>
                    </a:lnR>
                    <a:lnT>
                      <a:noFill/>
                    </a:lnT>
                    <a:lnB>
                      <a:noFill/>
                    </a:lnB>
                    <a:solidFill>
                      <a:schemeClr val="accent1">
                        <a:lumMod val="75000"/>
                      </a:schemeClr>
                    </a:solidFill>
                  </a:tcPr>
                </a:tc>
                <a:tc>
                  <a:txBody>
                    <a:bodyPr/>
                    <a:lstStyle/>
                    <a:p>
                      <a:pPr algn="ctr">
                        <a:spcAft>
                          <a:spcPts val="0"/>
                        </a:spcAft>
                      </a:pPr>
                      <a:r>
                        <a:rPr lang="tr-TR" sz="1800" dirty="0">
                          <a:latin typeface="Arial" pitchFamily="34" charset="0"/>
                          <a:ea typeface="Times New Roman"/>
                          <a:cs typeface="Arial" pitchFamily="34" charset="0"/>
                        </a:rPr>
                        <a:t>20 </a:t>
                      </a:r>
                    </a:p>
                  </a:txBody>
                  <a:tcPr marL="0" marR="0" marT="0" marB="0" anchor="ctr">
                    <a:lnL>
                      <a:noFill/>
                    </a:lnL>
                    <a:lnR>
                      <a:noFill/>
                    </a:lnR>
                    <a:lnT>
                      <a:noFill/>
                    </a:lnT>
                    <a:lnB>
                      <a:noFill/>
                    </a:lnB>
                    <a:solidFill>
                      <a:schemeClr val="accent1">
                        <a:lumMod val="75000"/>
                      </a:schemeClr>
                    </a:solidFill>
                  </a:tcPr>
                </a:tc>
              </a:tr>
              <a:tr h="203835">
                <a:tc>
                  <a:txBody>
                    <a:bodyPr/>
                    <a:lstStyle/>
                    <a:p>
                      <a:pPr algn="just">
                        <a:spcAft>
                          <a:spcPts val="0"/>
                        </a:spcAft>
                      </a:pPr>
                      <a:r>
                        <a:rPr lang="tr-TR" sz="1800" i="1" dirty="0" err="1">
                          <a:solidFill>
                            <a:srgbClr val="FFC000"/>
                          </a:solidFill>
                          <a:latin typeface="Arial" pitchFamily="34" charset="0"/>
                          <a:ea typeface="Times New Roman"/>
                          <a:cs typeface="Arial" pitchFamily="34" charset="0"/>
                        </a:rPr>
                        <a:t>Poa</a:t>
                      </a:r>
                      <a:r>
                        <a:rPr lang="tr-TR" sz="1800" i="1" dirty="0">
                          <a:solidFill>
                            <a:srgbClr val="FFC000"/>
                          </a:solidFill>
                          <a:latin typeface="Arial" pitchFamily="34" charset="0"/>
                          <a:ea typeface="Times New Roman"/>
                          <a:cs typeface="Arial" pitchFamily="34" charset="0"/>
                        </a:rPr>
                        <a:t> </a:t>
                      </a:r>
                      <a:r>
                        <a:rPr lang="tr-TR" sz="1800" i="1" dirty="0" err="1">
                          <a:solidFill>
                            <a:srgbClr val="FFC000"/>
                          </a:solidFill>
                          <a:latin typeface="Arial" pitchFamily="34" charset="0"/>
                          <a:ea typeface="Times New Roman"/>
                          <a:cs typeface="Arial" pitchFamily="34" charset="0"/>
                        </a:rPr>
                        <a:t>pratensis</a:t>
                      </a:r>
                      <a:r>
                        <a:rPr lang="tr-TR" sz="1800" i="1" dirty="0">
                          <a:solidFill>
                            <a:srgbClr val="FFC000"/>
                          </a:solidFill>
                          <a:latin typeface="Arial" pitchFamily="34" charset="0"/>
                          <a:ea typeface="Times New Roman"/>
                          <a:cs typeface="Arial" pitchFamily="34" charset="0"/>
                        </a:rPr>
                        <a:t> </a:t>
                      </a:r>
                    </a:p>
                  </a:txBody>
                  <a:tcPr marL="0" marR="0" marT="0" marB="0" anchor="ctr">
                    <a:lnL>
                      <a:noFill/>
                    </a:lnL>
                    <a:lnR>
                      <a:noFill/>
                    </a:lnR>
                    <a:lnT>
                      <a:noFill/>
                    </a:lnT>
                    <a:lnB>
                      <a:noFill/>
                    </a:lnB>
                    <a:solidFill>
                      <a:schemeClr val="accent1">
                        <a:lumMod val="75000"/>
                      </a:schemeClr>
                    </a:solidFill>
                  </a:tcPr>
                </a:tc>
                <a:tc>
                  <a:txBody>
                    <a:bodyPr/>
                    <a:lstStyle/>
                    <a:p>
                      <a:pPr algn="ctr">
                        <a:spcAft>
                          <a:spcPts val="0"/>
                        </a:spcAft>
                      </a:pPr>
                      <a:r>
                        <a:rPr lang="tr-TR" sz="1800" dirty="0" smtClean="0">
                          <a:latin typeface="Arial" pitchFamily="34" charset="0"/>
                          <a:ea typeface="Times New Roman"/>
                          <a:cs typeface="Arial" pitchFamily="34" charset="0"/>
                        </a:rPr>
                        <a:t>-</a:t>
                      </a: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1">
                        <a:lumMod val="75000"/>
                      </a:schemeClr>
                    </a:solidFill>
                  </a:tcPr>
                </a:tc>
                <a:tc>
                  <a:txBody>
                    <a:bodyPr/>
                    <a:lstStyle/>
                    <a:p>
                      <a:pPr algn="ctr">
                        <a:spcAft>
                          <a:spcPts val="0"/>
                        </a:spcAft>
                      </a:pPr>
                      <a:r>
                        <a:rPr lang="tr-TR" sz="1800" dirty="0">
                          <a:latin typeface="Arial" pitchFamily="34" charset="0"/>
                          <a:ea typeface="Times New Roman"/>
                          <a:cs typeface="Arial" pitchFamily="34" charset="0"/>
                        </a:rPr>
                        <a:t>10 </a:t>
                      </a:r>
                    </a:p>
                  </a:txBody>
                  <a:tcPr marL="0" marR="0" marT="0" marB="0" anchor="ctr">
                    <a:lnL>
                      <a:noFill/>
                    </a:lnL>
                    <a:lnR>
                      <a:noFill/>
                    </a:lnR>
                    <a:lnT>
                      <a:noFill/>
                    </a:lnT>
                    <a:lnB>
                      <a:noFill/>
                    </a:lnB>
                    <a:solidFill>
                      <a:schemeClr val="accent1">
                        <a:lumMod val="75000"/>
                      </a:schemeClr>
                    </a:solidFill>
                  </a:tcPr>
                </a:tc>
              </a:tr>
              <a:tr h="191770">
                <a:tc>
                  <a:txBody>
                    <a:bodyPr/>
                    <a:lstStyle/>
                    <a:p>
                      <a:pPr algn="just">
                        <a:spcAft>
                          <a:spcPts val="0"/>
                        </a:spcAft>
                      </a:pPr>
                      <a:r>
                        <a:rPr lang="tr-TR" sz="1800" i="1" dirty="0" err="1">
                          <a:solidFill>
                            <a:srgbClr val="FFC000"/>
                          </a:solidFill>
                          <a:latin typeface="Arial" pitchFamily="34" charset="0"/>
                          <a:ea typeface="Times New Roman"/>
                          <a:cs typeface="Arial" pitchFamily="34" charset="0"/>
                        </a:rPr>
                        <a:t>Phleum</a:t>
                      </a:r>
                      <a:r>
                        <a:rPr lang="tr-TR" sz="1800" i="1" dirty="0">
                          <a:solidFill>
                            <a:srgbClr val="FFC000"/>
                          </a:solidFill>
                          <a:latin typeface="Arial" pitchFamily="34" charset="0"/>
                          <a:ea typeface="Times New Roman"/>
                          <a:cs typeface="Arial" pitchFamily="34" charset="0"/>
                        </a:rPr>
                        <a:t> </a:t>
                      </a:r>
                      <a:r>
                        <a:rPr lang="tr-TR" sz="1800" i="1" dirty="0" err="1">
                          <a:solidFill>
                            <a:srgbClr val="FFC000"/>
                          </a:solidFill>
                          <a:latin typeface="Arial" pitchFamily="34" charset="0"/>
                          <a:ea typeface="Times New Roman"/>
                          <a:cs typeface="Arial" pitchFamily="34" charset="0"/>
                        </a:rPr>
                        <a:t>pratense</a:t>
                      </a:r>
                      <a:r>
                        <a:rPr lang="tr-TR" sz="1800" i="1" dirty="0">
                          <a:solidFill>
                            <a:srgbClr val="FFC000"/>
                          </a:solidFill>
                          <a:latin typeface="Arial" pitchFamily="34" charset="0"/>
                          <a:ea typeface="Times New Roman"/>
                          <a:cs typeface="Arial" pitchFamily="34" charset="0"/>
                        </a:rPr>
                        <a:t> </a:t>
                      </a:r>
                    </a:p>
                  </a:txBody>
                  <a:tcPr marL="0" marR="0" marT="0" marB="0" anchor="ctr">
                    <a:lnL>
                      <a:noFill/>
                    </a:lnL>
                    <a:lnR>
                      <a:noFill/>
                    </a:lnR>
                    <a:lnT>
                      <a:noFill/>
                    </a:lnT>
                    <a:lnB>
                      <a:noFill/>
                    </a:lnB>
                    <a:solidFill>
                      <a:schemeClr val="accent1">
                        <a:lumMod val="75000"/>
                      </a:schemeClr>
                    </a:solidFill>
                  </a:tcPr>
                </a:tc>
                <a:tc>
                  <a:txBody>
                    <a:bodyPr/>
                    <a:lstStyle/>
                    <a:p>
                      <a:pPr algn="ctr">
                        <a:spcAft>
                          <a:spcPts val="0"/>
                        </a:spcAft>
                      </a:pPr>
                      <a:r>
                        <a:rPr lang="tr-TR" sz="1800">
                          <a:latin typeface="Arial" pitchFamily="34" charset="0"/>
                          <a:ea typeface="Times New Roman"/>
                          <a:cs typeface="Arial" pitchFamily="34" charset="0"/>
                        </a:rPr>
                        <a:t>10 </a:t>
                      </a:r>
                    </a:p>
                  </a:txBody>
                  <a:tcPr marL="0" marR="0" marT="0" marB="0" anchor="ctr">
                    <a:lnL>
                      <a:noFill/>
                    </a:lnL>
                    <a:lnR>
                      <a:noFill/>
                    </a:lnR>
                    <a:lnT>
                      <a:noFill/>
                    </a:lnT>
                    <a:lnB>
                      <a:noFill/>
                    </a:lnB>
                    <a:solidFill>
                      <a:schemeClr val="accent1">
                        <a:lumMod val="75000"/>
                      </a:schemeClr>
                    </a:solidFill>
                  </a:tcPr>
                </a:tc>
                <a:tc>
                  <a:txBody>
                    <a:bodyPr/>
                    <a:lstStyle/>
                    <a:p>
                      <a:pPr algn="ctr">
                        <a:spcAft>
                          <a:spcPts val="0"/>
                        </a:spcAft>
                      </a:pPr>
                      <a:r>
                        <a:rPr lang="tr-TR" sz="1800" dirty="0" smtClean="0">
                          <a:latin typeface="Arial" pitchFamily="34" charset="0"/>
                          <a:ea typeface="Times New Roman"/>
                          <a:cs typeface="Arial" pitchFamily="34" charset="0"/>
                        </a:rPr>
                        <a:t>-</a:t>
                      </a:r>
                      <a:endParaRPr lang="tr-TR" sz="1800" dirty="0">
                        <a:latin typeface="Arial" pitchFamily="34" charset="0"/>
                        <a:ea typeface="Times New Roman"/>
                        <a:cs typeface="Arial" pitchFamily="34" charset="0"/>
                      </a:endParaRPr>
                    </a:p>
                  </a:txBody>
                  <a:tcPr marL="0" marR="0" marT="0" marB="0" anchor="ctr">
                    <a:lnL>
                      <a:noFill/>
                    </a:lnL>
                    <a:lnR>
                      <a:noFill/>
                    </a:lnR>
                    <a:lnT>
                      <a:noFill/>
                    </a:lnT>
                    <a:lnB>
                      <a:noFill/>
                    </a:lnB>
                    <a:solidFill>
                      <a:schemeClr val="accent1">
                        <a:lumMod val="75000"/>
                      </a:schemeClr>
                    </a:solidFill>
                  </a:tcPr>
                </a:tc>
              </a:tr>
            </a:tbl>
          </a:graphicData>
        </a:graphic>
      </p:graphicFrame>
      <p:sp>
        <p:nvSpPr>
          <p:cNvPr id="5" name="4 Dikdörtgen"/>
          <p:cNvSpPr/>
          <p:nvPr/>
        </p:nvSpPr>
        <p:spPr>
          <a:xfrm>
            <a:off x="785786" y="285728"/>
            <a:ext cx="7858180" cy="40011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indent="449263" algn="just" eaLnBrk="0" hangingPunct="0"/>
            <a:r>
              <a:rPr lang="tr-TR" sz="2000" b="1" dirty="0" smtClean="0">
                <a:solidFill>
                  <a:srgbClr val="FFFF00"/>
                </a:solidFill>
                <a:latin typeface="Arial" pitchFamily="34" charset="0"/>
                <a:cs typeface="Arial" pitchFamily="34" charset="0"/>
              </a:rPr>
              <a:t>Oyun, Piknik ve Karavan Alanları İçin Uygun Karışımlar </a:t>
            </a:r>
            <a:endParaRPr lang="tr-TR" sz="2000" b="1" dirty="0">
              <a:solidFill>
                <a:srgbClr val="FFFF00"/>
              </a:solidFill>
              <a:latin typeface="Arial" pitchFamily="34" charset="0"/>
              <a:cs typeface="Arial" pitchFamily="34" charset="0"/>
            </a:endParaRPr>
          </a:p>
        </p:txBody>
      </p:sp>
    </p:spTree>
  </p:cSld>
  <p:clrMapOvr>
    <a:masterClrMapping/>
  </p:clrMapOvr>
  <p:transition spd="med">
    <p:split orient="ver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screen"/>
          <a:srcRect/>
          <a:stretch>
            <a:fillRect/>
          </a:stretch>
        </p:blipFill>
        <p:spPr bwMode="auto">
          <a:xfrm>
            <a:off x="4738688" y="2928938"/>
            <a:ext cx="4019550" cy="2714625"/>
          </a:xfrm>
          <a:prstGeom prst="rect">
            <a:avLst/>
          </a:prstGeom>
          <a:noFill/>
          <a:ln w="9525">
            <a:noFill/>
            <a:miter lim="800000"/>
            <a:headEnd/>
            <a:tailEnd/>
          </a:ln>
        </p:spPr>
      </p:pic>
      <p:sp>
        <p:nvSpPr>
          <p:cNvPr id="51203" name="3 Dikdörtgen"/>
          <p:cNvSpPr>
            <a:spLocks noChangeArrowheads="1"/>
          </p:cNvSpPr>
          <p:nvPr/>
        </p:nvSpPr>
        <p:spPr bwMode="auto">
          <a:xfrm>
            <a:off x="500062" y="1000125"/>
            <a:ext cx="7858151" cy="1354217"/>
          </a:xfrm>
          <a:prstGeom prst="rect">
            <a:avLst/>
          </a:prstGeom>
          <a:noFill/>
          <a:ln w="9525">
            <a:noFill/>
            <a:miter lim="800000"/>
            <a:headEnd/>
            <a:tailEnd/>
          </a:ln>
        </p:spPr>
        <p:txBody>
          <a:bodyPr wrap="square">
            <a:spAutoFit/>
          </a:bodyPr>
          <a:lstStyle/>
          <a:p>
            <a:pPr indent="449263" algn="just" eaLnBrk="0" hangingPunct="0">
              <a:spcAft>
                <a:spcPts val="0"/>
              </a:spcAft>
            </a:pPr>
            <a:r>
              <a:rPr lang="tr-TR" dirty="0">
                <a:solidFill>
                  <a:srgbClr val="FFC000"/>
                </a:solidFill>
                <a:cs typeface="Times New Roman" pitchFamily="18" charset="0"/>
              </a:rPr>
              <a:t>Piknik alanları </a:t>
            </a:r>
            <a:r>
              <a:rPr lang="tr-TR" dirty="0">
                <a:cs typeface="Times New Roman" pitchFamily="18" charset="0"/>
              </a:rPr>
              <a:t>genel olarak hafta sonları ve tatillerde kullanılır. Ayrıca yaz aylarında kullanılan piknik alanları kış aylarında dinlenmeye bırakılır. </a:t>
            </a:r>
            <a:r>
              <a:rPr lang="tr-TR" dirty="0">
                <a:solidFill>
                  <a:srgbClr val="FFC000"/>
                </a:solidFill>
                <a:cs typeface="Times New Roman" pitchFamily="18" charset="0"/>
              </a:rPr>
              <a:t>Bu alanlara dinlenme süresinde kolayca kendini yenileyebilen köksaplı türler </a:t>
            </a:r>
            <a:r>
              <a:rPr lang="tr-TR" dirty="0" smtClean="0">
                <a:solidFill>
                  <a:srgbClr val="FFC000"/>
                </a:solidFill>
                <a:cs typeface="Times New Roman" pitchFamily="18" charset="0"/>
              </a:rPr>
              <a:t>ile basılmaya </a:t>
            </a:r>
            <a:r>
              <a:rPr lang="tr-TR" dirty="0">
                <a:solidFill>
                  <a:srgbClr val="FFC000"/>
                </a:solidFill>
                <a:cs typeface="Times New Roman" pitchFamily="18" charset="0"/>
              </a:rPr>
              <a:t>dayanıklı </a:t>
            </a:r>
            <a:r>
              <a:rPr lang="tr-TR" i="1" dirty="0">
                <a:solidFill>
                  <a:srgbClr val="FFC000"/>
                </a:solidFill>
                <a:cs typeface="Times New Roman" pitchFamily="18" charset="0"/>
              </a:rPr>
              <a:t>Lolium </a:t>
            </a:r>
            <a:r>
              <a:rPr lang="tr-TR" i="1" dirty="0" err="1">
                <a:solidFill>
                  <a:srgbClr val="FFC000"/>
                </a:solidFill>
                <a:cs typeface="Times New Roman" pitchFamily="18" charset="0"/>
              </a:rPr>
              <a:t>perenne</a:t>
            </a:r>
            <a:r>
              <a:rPr lang="tr-TR" dirty="0">
                <a:solidFill>
                  <a:srgbClr val="FFC000"/>
                </a:solidFill>
                <a:cs typeface="Times New Roman" pitchFamily="18" charset="0"/>
              </a:rPr>
              <a:t> karışımları çok uygundur</a:t>
            </a:r>
            <a:r>
              <a:rPr lang="tr-TR" dirty="0" smtClean="0">
                <a:solidFill>
                  <a:srgbClr val="FFC000"/>
                </a:solidFill>
                <a:cs typeface="Times New Roman" pitchFamily="18" charset="0"/>
              </a:rPr>
              <a:t>.</a:t>
            </a:r>
            <a:endParaRPr lang="tr-TR" sz="2800" dirty="0"/>
          </a:p>
        </p:txBody>
      </p:sp>
      <p:graphicFrame>
        <p:nvGraphicFramePr>
          <p:cNvPr id="6" name="5 Tablo"/>
          <p:cNvGraphicFramePr>
            <a:graphicFrameLocks noGrp="1"/>
          </p:cNvGraphicFramePr>
          <p:nvPr/>
        </p:nvGraphicFramePr>
        <p:xfrm>
          <a:off x="285720" y="3357563"/>
          <a:ext cx="4357747" cy="1645920"/>
        </p:xfrm>
        <a:graphic>
          <a:graphicData uri="http://schemas.openxmlformats.org/drawingml/2006/table">
            <a:tbl>
              <a:tblPr/>
              <a:tblGrid>
                <a:gridCol w="1825541"/>
                <a:gridCol w="529997"/>
                <a:gridCol w="412220"/>
                <a:gridCol w="1589989"/>
              </a:tblGrid>
              <a:tr h="173355">
                <a:tc>
                  <a:txBody>
                    <a:bodyPr/>
                    <a:lstStyle/>
                    <a:p>
                      <a:pPr algn="just">
                        <a:spcAft>
                          <a:spcPts val="0"/>
                        </a:spcAft>
                      </a:pPr>
                      <a:endParaRPr lang="tr-TR" sz="1800" dirty="0">
                        <a:latin typeface="Times New Roman"/>
                        <a:ea typeface="Times New Roman"/>
                        <a:cs typeface="Times New Roman"/>
                      </a:endParaRPr>
                    </a:p>
                  </a:txBody>
                  <a:tcPr marL="0" marR="0" marT="0" marB="0" anchor="ctr">
                    <a:lnL>
                      <a:noFill/>
                    </a:lnL>
                    <a:lnR>
                      <a:noFill/>
                    </a:lnR>
                    <a:lnT>
                      <a:noFill/>
                    </a:lnT>
                    <a:lnB>
                      <a:noFill/>
                    </a:lnB>
                  </a:tcPr>
                </a:tc>
                <a:tc>
                  <a:txBody>
                    <a:bodyPr/>
                    <a:lstStyle/>
                    <a:p>
                      <a:pPr algn="just">
                        <a:spcAft>
                          <a:spcPts val="0"/>
                        </a:spcAft>
                      </a:pPr>
                      <a:endParaRPr lang="tr-TR" sz="1800">
                        <a:latin typeface="Times New Roman"/>
                        <a:ea typeface="Times New Roman"/>
                        <a:cs typeface="Times New Roman"/>
                      </a:endParaRPr>
                    </a:p>
                  </a:txBody>
                  <a:tcPr marL="0" marR="0" marT="0" marB="0" anchor="ctr">
                    <a:lnL>
                      <a:noFill/>
                    </a:lnL>
                    <a:lnR>
                      <a:noFill/>
                    </a:lnR>
                    <a:lnT>
                      <a:noFill/>
                    </a:lnT>
                    <a:lnB>
                      <a:noFill/>
                    </a:lnB>
                  </a:tcPr>
                </a:tc>
                <a:tc>
                  <a:txBody>
                    <a:bodyPr/>
                    <a:lstStyle/>
                    <a:p>
                      <a:pPr algn="just">
                        <a:spcAft>
                          <a:spcPts val="0"/>
                        </a:spcAft>
                      </a:pPr>
                      <a:r>
                        <a:rPr lang="tr-TR" sz="1800">
                          <a:latin typeface="Times New Roman"/>
                          <a:ea typeface="Times New Roman"/>
                          <a:cs typeface="Times New Roman"/>
                        </a:rPr>
                        <a:t>I</a:t>
                      </a:r>
                    </a:p>
                  </a:txBody>
                  <a:tcPr marL="0" marR="0" marT="0" marB="0" anchor="ctr">
                    <a:lnL>
                      <a:noFill/>
                    </a:lnL>
                    <a:lnR>
                      <a:noFill/>
                    </a:lnR>
                    <a:lnT>
                      <a:noFill/>
                    </a:lnT>
                    <a:lnB>
                      <a:noFill/>
                    </a:lnB>
                  </a:tcPr>
                </a:tc>
                <a:tc>
                  <a:txBody>
                    <a:bodyPr/>
                    <a:lstStyle/>
                    <a:p>
                      <a:pPr algn="just">
                        <a:spcAft>
                          <a:spcPts val="0"/>
                        </a:spcAft>
                      </a:pPr>
                      <a:r>
                        <a:rPr lang="tr-TR" sz="1800" dirty="0">
                          <a:latin typeface="Times New Roman"/>
                          <a:ea typeface="Times New Roman"/>
                          <a:cs typeface="Times New Roman"/>
                        </a:rPr>
                        <a:t>II </a:t>
                      </a:r>
                    </a:p>
                  </a:txBody>
                  <a:tcPr marL="0" marR="0" marT="0" marB="0" anchor="ctr">
                    <a:lnL>
                      <a:noFill/>
                    </a:lnL>
                    <a:lnR>
                      <a:noFill/>
                    </a:lnR>
                    <a:lnT>
                      <a:noFill/>
                    </a:lnT>
                    <a:lnB>
                      <a:noFill/>
                    </a:lnB>
                  </a:tcPr>
                </a:tc>
              </a:tr>
              <a:tr h="237490">
                <a:tc>
                  <a:txBody>
                    <a:bodyPr/>
                    <a:lstStyle/>
                    <a:p>
                      <a:pPr algn="just">
                        <a:spcAft>
                          <a:spcPts val="0"/>
                        </a:spcAft>
                      </a:pPr>
                      <a:r>
                        <a:rPr lang="tr-TR" sz="1800" i="1" dirty="0">
                          <a:latin typeface="Times New Roman"/>
                          <a:ea typeface="Times New Roman"/>
                          <a:cs typeface="Times New Roman"/>
                        </a:rPr>
                        <a:t>Lolium </a:t>
                      </a:r>
                      <a:r>
                        <a:rPr lang="tr-TR" sz="1800" i="1" dirty="0" err="1">
                          <a:latin typeface="Times New Roman"/>
                          <a:ea typeface="Times New Roman"/>
                          <a:cs typeface="Times New Roman"/>
                        </a:rPr>
                        <a:t>perenne</a:t>
                      </a:r>
                      <a:r>
                        <a:rPr lang="tr-TR" sz="1800" i="1" dirty="0">
                          <a:latin typeface="Times New Roman"/>
                          <a:ea typeface="Times New Roman"/>
                          <a:cs typeface="Times New Roman"/>
                        </a:rPr>
                        <a:t> </a:t>
                      </a:r>
                    </a:p>
                  </a:txBody>
                  <a:tcPr marL="0" marR="0" marT="0" marB="0" anchor="ctr">
                    <a:lnL>
                      <a:noFill/>
                    </a:lnL>
                    <a:lnR>
                      <a:noFill/>
                    </a:lnR>
                    <a:lnT>
                      <a:noFill/>
                    </a:lnT>
                    <a:lnB>
                      <a:noFill/>
                    </a:lnB>
                  </a:tcPr>
                </a:tc>
                <a:tc>
                  <a:txBody>
                    <a:bodyPr/>
                    <a:lstStyle/>
                    <a:p>
                      <a:pPr algn="just">
                        <a:spcAft>
                          <a:spcPts val="0"/>
                        </a:spcAft>
                      </a:pPr>
                      <a:r>
                        <a:rPr lang="tr-TR" sz="1800">
                          <a:latin typeface="Times New Roman"/>
                          <a:ea typeface="Times New Roman"/>
                          <a:cs typeface="Times New Roman"/>
                        </a:rPr>
                        <a:t>(%) </a:t>
                      </a:r>
                    </a:p>
                  </a:txBody>
                  <a:tcPr marL="0" marR="0" marT="0" marB="0" anchor="ctr">
                    <a:lnL>
                      <a:noFill/>
                    </a:lnL>
                    <a:lnR>
                      <a:noFill/>
                    </a:lnR>
                    <a:lnT>
                      <a:noFill/>
                    </a:lnT>
                    <a:lnB>
                      <a:noFill/>
                    </a:lnB>
                  </a:tcPr>
                </a:tc>
                <a:tc>
                  <a:txBody>
                    <a:bodyPr/>
                    <a:lstStyle/>
                    <a:p>
                      <a:pPr algn="just">
                        <a:spcAft>
                          <a:spcPts val="0"/>
                        </a:spcAft>
                      </a:pPr>
                      <a:r>
                        <a:rPr lang="tr-TR" sz="1800" dirty="0" smtClean="0">
                          <a:latin typeface="Times New Roman"/>
                          <a:ea typeface="Times New Roman"/>
                          <a:cs typeface="Times New Roman"/>
                        </a:rPr>
                        <a:t>60</a:t>
                      </a:r>
                      <a:endParaRPr lang="tr-TR" sz="1800" dirty="0">
                        <a:latin typeface="Times New Roman"/>
                        <a:ea typeface="Times New Roman"/>
                        <a:cs typeface="Times New Roman"/>
                      </a:endParaRPr>
                    </a:p>
                  </a:txBody>
                  <a:tcPr marL="0" marR="0" marT="0" marB="0" anchor="ctr">
                    <a:lnL>
                      <a:noFill/>
                    </a:lnL>
                    <a:lnR>
                      <a:noFill/>
                    </a:lnR>
                    <a:lnT>
                      <a:noFill/>
                    </a:lnT>
                    <a:lnB>
                      <a:noFill/>
                    </a:lnB>
                  </a:tcPr>
                </a:tc>
                <a:tc>
                  <a:txBody>
                    <a:bodyPr/>
                    <a:lstStyle/>
                    <a:p>
                      <a:pPr algn="just">
                        <a:spcAft>
                          <a:spcPts val="0"/>
                        </a:spcAft>
                      </a:pPr>
                      <a:r>
                        <a:rPr lang="tr-TR" sz="1800" dirty="0" smtClean="0">
                          <a:latin typeface="Times New Roman"/>
                          <a:ea typeface="Times New Roman"/>
                          <a:cs typeface="Times New Roman"/>
                        </a:rPr>
                        <a:t>60</a:t>
                      </a:r>
                      <a:endParaRPr lang="tr-TR" sz="1800" dirty="0">
                        <a:latin typeface="Times New Roman"/>
                        <a:ea typeface="Times New Roman"/>
                        <a:cs typeface="Times New Roman"/>
                      </a:endParaRPr>
                    </a:p>
                  </a:txBody>
                  <a:tcPr marL="0" marR="0" marT="0" marB="0" anchor="ctr">
                    <a:lnL>
                      <a:noFill/>
                    </a:lnL>
                    <a:lnR>
                      <a:noFill/>
                    </a:lnR>
                    <a:lnT>
                      <a:noFill/>
                    </a:lnT>
                    <a:lnB>
                      <a:noFill/>
                    </a:lnB>
                  </a:tcPr>
                </a:tc>
              </a:tr>
              <a:tr h="2311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800" i="1" dirty="0" smtClean="0">
                          <a:latin typeface="Times New Roman"/>
                          <a:ea typeface="Times New Roman"/>
                          <a:cs typeface="Times New Roman"/>
                        </a:rPr>
                        <a:t>F. </a:t>
                      </a:r>
                      <a:r>
                        <a:rPr lang="tr-TR" sz="1800" i="1" dirty="0" err="1" smtClean="0">
                          <a:latin typeface="Times New Roman"/>
                          <a:ea typeface="Times New Roman"/>
                          <a:cs typeface="Times New Roman"/>
                        </a:rPr>
                        <a:t>rubra</a:t>
                      </a:r>
                      <a:r>
                        <a:rPr lang="tr-TR" sz="1800" i="1" dirty="0" smtClean="0">
                          <a:latin typeface="Times New Roman"/>
                          <a:ea typeface="Times New Roman"/>
                          <a:cs typeface="Times New Roman"/>
                        </a:rPr>
                        <a:t> var. </a:t>
                      </a:r>
                      <a:r>
                        <a:rPr lang="tr-TR" sz="1800" i="1" dirty="0" err="1" smtClean="0">
                          <a:latin typeface="Times New Roman"/>
                          <a:ea typeface="Times New Roman"/>
                          <a:cs typeface="Times New Roman"/>
                        </a:rPr>
                        <a:t>rubra</a:t>
                      </a:r>
                      <a:r>
                        <a:rPr lang="tr-TR" sz="1800" i="1" dirty="0" smtClean="0">
                          <a:latin typeface="Times New Roman"/>
                          <a:ea typeface="Times New Roman"/>
                          <a:cs typeface="Times New Roman"/>
                        </a:rPr>
                        <a:t> </a:t>
                      </a:r>
                      <a:endParaRPr lang="tr-TR" sz="1800" i="1" dirty="0">
                        <a:latin typeface="Times New Roman"/>
                        <a:ea typeface="Times New Roman"/>
                        <a:cs typeface="Times New Roman"/>
                      </a:endParaRPr>
                    </a:p>
                  </a:txBody>
                  <a:tcPr marL="0" marR="0" marT="0" marB="0" anchor="ctr">
                    <a:lnL>
                      <a:noFill/>
                    </a:lnL>
                    <a:lnR>
                      <a:noFill/>
                    </a:lnR>
                    <a:lnT>
                      <a:noFill/>
                    </a:lnT>
                    <a:lnB>
                      <a:noFill/>
                    </a:lnB>
                  </a:tcPr>
                </a:tc>
                <a:tc>
                  <a:txBody>
                    <a:bodyPr/>
                    <a:lstStyle/>
                    <a:p>
                      <a:pPr algn="just">
                        <a:spcAft>
                          <a:spcPts val="0"/>
                        </a:spcAft>
                      </a:pPr>
                      <a:r>
                        <a:rPr lang="tr-TR" sz="1800">
                          <a:latin typeface="Times New Roman"/>
                          <a:ea typeface="Times New Roman"/>
                          <a:cs typeface="Times New Roman"/>
                        </a:rPr>
                        <a:t>(%) </a:t>
                      </a:r>
                    </a:p>
                  </a:txBody>
                  <a:tcPr marL="0" marR="0" marT="0" marB="0" anchor="ctr">
                    <a:lnL>
                      <a:noFill/>
                    </a:lnL>
                    <a:lnR>
                      <a:noFill/>
                    </a:lnR>
                    <a:lnT>
                      <a:noFill/>
                    </a:lnT>
                    <a:lnB>
                      <a:noFill/>
                    </a:lnB>
                  </a:tcPr>
                </a:tc>
                <a:tc>
                  <a:txBody>
                    <a:bodyPr/>
                    <a:lstStyle/>
                    <a:p>
                      <a:pPr algn="just">
                        <a:spcAft>
                          <a:spcPts val="0"/>
                        </a:spcAft>
                      </a:pPr>
                      <a:r>
                        <a:rPr lang="tr-TR" sz="1800" dirty="0" smtClean="0">
                          <a:latin typeface="Times New Roman"/>
                          <a:ea typeface="Times New Roman"/>
                          <a:cs typeface="Times New Roman"/>
                        </a:rPr>
                        <a:t>20</a:t>
                      </a:r>
                      <a:endParaRPr lang="tr-TR" sz="1800" dirty="0">
                        <a:latin typeface="Times New Roman"/>
                        <a:ea typeface="Times New Roman"/>
                        <a:cs typeface="Times New Roman"/>
                      </a:endParaRPr>
                    </a:p>
                  </a:txBody>
                  <a:tcPr marL="0" marR="0" marT="0" marB="0" anchor="ctr">
                    <a:lnL>
                      <a:noFill/>
                    </a:lnL>
                    <a:lnR>
                      <a:noFill/>
                    </a:lnR>
                    <a:lnT>
                      <a:noFill/>
                    </a:lnT>
                    <a:lnB>
                      <a:noFill/>
                    </a:lnB>
                  </a:tcPr>
                </a:tc>
                <a:tc>
                  <a:txBody>
                    <a:bodyPr/>
                    <a:lstStyle/>
                    <a:p>
                      <a:pPr algn="just">
                        <a:spcAft>
                          <a:spcPts val="0"/>
                        </a:spcAft>
                      </a:pPr>
                      <a:r>
                        <a:rPr lang="tr-TR" sz="1800" dirty="0" smtClean="0">
                          <a:latin typeface="Times New Roman"/>
                          <a:ea typeface="Times New Roman"/>
                          <a:cs typeface="Times New Roman"/>
                        </a:rPr>
                        <a:t>30</a:t>
                      </a:r>
                      <a:endParaRPr lang="tr-TR" sz="1800" dirty="0">
                        <a:latin typeface="Times New Roman"/>
                        <a:ea typeface="Times New Roman"/>
                        <a:cs typeface="Times New Roman"/>
                      </a:endParaRPr>
                    </a:p>
                  </a:txBody>
                  <a:tcPr marL="0" marR="0" marT="0" marB="0" anchor="ctr">
                    <a:lnL>
                      <a:noFill/>
                    </a:lnL>
                    <a:lnR>
                      <a:noFill/>
                    </a:lnR>
                    <a:lnT>
                      <a:noFill/>
                    </a:lnT>
                    <a:lnB>
                      <a:noFill/>
                    </a:lnB>
                  </a:tcPr>
                </a:tc>
              </a:tr>
              <a:tr h="22860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800" i="1" dirty="0" err="1" smtClean="0">
                          <a:latin typeface="Times New Roman"/>
                          <a:ea typeface="Times New Roman"/>
                          <a:cs typeface="Times New Roman"/>
                        </a:rPr>
                        <a:t>Poa</a:t>
                      </a:r>
                      <a:r>
                        <a:rPr lang="tr-TR" sz="1800" i="1" dirty="0" smtClean="0">
                          <a:latin typeface="Times New Roman"/>
                          <a:ea typeface="Times New Roman"/>
                          <a:cs typeface="Times New Roman"/>
                        </a:rPr>
                        <a:t> </a:t>
                      </a:r>
                      <a:r>
                        <a:rPr lang="tr-TR" sz="1800" i="1" dirty="0" err="1" smtClean="0">
                          <a:latin typeface="Times New Roman"/>
                          <a:ea typeface="Times New Roman"/>
                          <a:cs typeface="Times New Roman"/>
                        </a:rPr>
                        <a:t>pratensis</a:t>
                      </a:r>
                      <a:r>
                        <a:rPr lang="tr-TR" sz="1800" i="1" dirty="0" smtClean="0">
                          <a:latin typeface="Times New Roman"/>
                          <a:ea typeface="Times New Roman"/>
                          <a:cs typeface="Times New Roman"/>
                        </a:rPr>
                        <a:t> </a:t>
                      </a:r>
                      <a:endParaRPr lang="tr-TR" sz="1800" i="1" dirty="0">
                        <a:latin typeface="Times New Roman"/>
                        <a:ea typeface="Times New Roman"/>
                        <a:cs typeface="Times New Roman"/>
                      </a:endParaRPr>
                    </a:p>
                  </a:txBody>
                  <a:tcPr marL="0" marR="0" marT="0" marB="0" anchor="ctr">
                    <a:lnL>
                      <a:noFill/>
                    </a:lnL>
                    <a:lnR>
                      <a:noFill/>
                    </a:lnR>
                    <a:lnT>
                      <a:noFill/>
                    </a:lnT>
                    <a:lnB>
                      <a:noFill/>
                    </a:lnB>
                  </a:tcPr>
                </a:tc>
                <a:tc>
                  <a:txBody>
                    <a:bodyPr/>
                    <a:lstStyle/>
                    <a:p>
                      <a:pPr algn="just">
                        <a:spcAft>
                          <a:spcPts val="0"/>
                        </a:spcAft>
                      </a:pPr>
                      <a:r>
                        <a:rPr lang="tr-TR" sz="1800">
                          <a:latin typeface="Times New Roman"/>
                          <a:ea typeface="Times New Roman"/>
                          <a:cs typeface="Times New Roman"/>
                        </a:rPr>
                        <a:t>(%) </a:t>
                      </a:r>
                    </a:p>
                  </a:txBody>
                  <a:tcPr marL="0" marR="0" marT="0" marB="0" anchor="ctr">
                    <a:lnL>
                      <a:noFill/>
                    </a:lnL>
                    <a:lnR>
                      <a:noFill/>
                    </a:lnR>
                    <a:lnT>
                      <a:noFill/>
                    </a:lnT>
                    <a:lnB>
                      <a:noFill/>
                    </a:lnB>
                  </a:tcPr>
                </a:tc>
                <a:tc>
                  <a:txBody>
                    <a:bodyPr/>
                    <a:lstStyle/>
                    <a:p>
                      <a:pPr algn="just">
                        <a:spcAft>
                          <a:spcPts val="0"/>
                        </a:spcAft>
                      </a:pPr>
                      <a:r>
                        <a:rPr lang="tr-TR" sz="1800" dirty="0" smtClean="0">
                          <a:latin typeface="Times New Roman"/>
                          <a:ea typeface="Times New Roman"/>
                          <a:cs typeface="Times New Roman"/>
                        </a:rPr>
                        <a:t>10</a:t>
                      </a:r>
                      <a:endParaRPr lang="tr-TR" sz="1800" dirty="0">
                        <a:latin typeface="Times New Roman"/>
                        <a:ea typeface="Times New Roman"/>
                        <a:cs typeface="Times New Roman"/>
                      </a:endParaRPr>
                    </a:p>
                  </a:txBody>
                  <a:tcPr marL="0" marR="0" marT="0" marB="0" anchor="ctr">
                    <a:lnL>
                      <a:noFill/>
                    </a:lnL>
                    <a:lnR>
                      <a:noFill/>
                    </a:lnR>
                    <a:lnT>
                      <a:noFill/>
                    </a:lnT>
                    <a:lnB>
                      <a:noFill/>
                    </a:lnB>
                  </a:tcPr>
                </a:tc>
                <a:tc>
                  <a:txBody>
                    <a:bodyPr/>
                    <a:lstStyle/>
                    <a:p>
                      <a:pPr algn="just">
                        <a:spcAft>
                          <a:spcPts val="0"/>
                        </a:spcAft>
                      </a:pPr>
                      <a:r>
                        <a:rPr lang="tr-TR" sz="1800" dirty="0" smtClean="0">
                          <a:latin typeface="Times New Roman"/>
                          <a:ea typeface="Times New Roman"/>
                          <a:cs typeface="Times New Roman"/>
                        </a:rPr>
                        <a:t>10</a:t>
                      </a:r>
                      <a:endParaRPr lang="tr-TR" sz="1800" dirty="0">
                        <a:latin typeface="Times New Roman"/>
                        <a:ea typeface="Times New Roman"/>
                        <a:cs typeface="Times New Roman"/>
                      </a:endParaRPr>
                    </a:p>
                  </a:txBody>
                  <a:tcPr marL="0" marR="0" marT="0" marB="0" anchor="ctr">
                    <a:lnL>
                      <a:noFill/>
                    </a:lnL>
                    <a:lnR>
                      <a:noFill/>
                    </a:lnR>
                    <a:lnT>
                      <a:noFill/>
                    </a:lnT>
                    <a:lnB>
                      <a:noFill/>
                    </a:lnB>
                  </a:tcPr>
                </a:tc>
              </a:tr>
              <a:tr h="203835">
                <a:tc>
                  <a:txBody>
                    <a:bodyPr/>
                    <a:lstStyle/>
                    <a:p>
                      <a:pPr algn="just">
                        <a:spcAft>
                          <a:spcPts val="0"/>
                        </a:spcAft>
                      </a:pPr>
                      <a:r>
                        <a:rPr lang="tr-TR" sz="1800" i="1" dirty="0" smtClean="0">
                          <a:latin typeface="Times New Roman"/>
                          <a:ea typeface="Times New Roman"/>
                          <a:cs typeface="Times New Roman"/>
                        </a:rPr>
                        <a:t>F.</a:t>
                      </a:r>
                      <a:r>
                        <a:rPr lang="tr-TR" sz="1800" i="1" dirty="0" err="1" smtClean="0">
                          <a:latin typeface="Times New Roman"/>
                          <a:ea typeface="Times New Roman"/>
                          <a:cs typeface="Times New Roman"/>
                        </a:rPr>
                        <a:t>tenuifolia</a:t>
                      </a:r>
                      <a:endParaRPr lang="tr-TR" sz="1800" i="1" dirty="0">
                        <a:latin typeface="Times New Roman"/>
                        <a:ea typeface="Times New Roman"/>
                        <a:cs typeface="Times New Roman"/>
                      </a:endParaRPr>
                    </a:p>
                  </a:txBody>
                  <a:tcPr marL="0" marR="0" marT="0" marB="0" anchor="ctr">
                    <a:lnL>
                      <a:noFill/>
                    </a:lnL>
                    <a:lnR>
                      <a:noFill/>
                    </a:lnR>
                    <a:lnT>
                      <a:noFill/>
                    </a:lnT>
                    <a:lnB>
                      <a:noFill/>
                    </a:lnB>
                  </a:tcPr>
                </a:tc>
                <a:tc>
                  <a:txBody>
                    <a:bodyPr/>
                    <a:lstStyle/>
                    <a:p>
                      <a:pPr algn="just">
                        <a:spcAft>
                          <a:spcPts val="0"/>
                        </a:spcAft>
                      </a:pPr>
                      <a:r>
                        <a:rPr lang="tr-TR" sz="1800">
                          <a:latin typeface="Times New Roman"/>
                          <a:ea typeface="Times New Roman"/>
                          <a:cs typeface="Times New Roman"/>
                        </a:rPr>
                        <a:t>(%) </a:t>
                      </a:r>
                    </a:p>
                  </a:txBody>
                  <a:tcPr marL="0" marR="0" marT="0" marB="0" anchor="ctr">
                    <a:lnL>
                      <a:noFill/>
                    </a:lnL>
                    <a:lnR>
                      <a:noFill/>
                    </a:lnR>
                    <a:lnT>
                      <a:noFill/>
                    </a:lnT>
                    <a:lnB>
                      <a:noFill/>
                    </a:lnB>
                  </a:tcPr>
                </a:tc>
                <a:tc>
                  <a:txBody>
                    <a:bodyPr/>
                    <a:lstStyle/>
                    <a:p>
                      <a:pPr algn="just">
                        <a:spcAft>
                          <a:spcPts val="0"/>
                        </a:spcAft>
                      </a:pPr>
                      <a:r>
                        <a:rPr lang="tr-TR" sz="1800" dirty="0" smtClean="0">
                          <a:latin typeface="Times New Roman"/>
                          <a:ea typeface="Times New Roman"/>
                          <a:cs typeface="Times New Roman"/>
                        </a:rPr>
                        <a:t>5</a:t>
                      </a:r>
                      <a:endParaRPr lang="tr-TR" sz="1800" dirty="0">
                        <a:latin typeface="Times New Roman"/>
                        <a:ea typeface="Times New Roman"/>
                        <a:cs typeface="Times New Roman"/>
                      </a:endParaRPr>
                    </a:p>
                  </a:txBody>
                  <a:tcPr marL="0" marR="0" marT="0" marB="0" anchor="ctr">
                    <a:lnL>
                      <a:noFill/>
                    </a:lnL>
                    <a:lnR>
                      <a:noFill/>
                    </a:lnR>
                    <a:lnT>
                      <a:noFill/>
                    </a:lnT>
                    <a:lnB>
                      <a:noFill/>
                    </a:lnB>
                  </a:tcPr>
                </a:tc>
                <a:tc>
                  <a:txBody>
                    <a:bodyPr/>
                    <a:lstStyle/>
                    <a:p>
                      <a:pPr algn="just">
                        <a:spcAft>
                          <a:spcPts val="0"/>
                        </a:spcAft>
                      </a:pPr>
                      <a:r>
                        <a:rPr lang="tr-TR" sz="1800" dirty="0" smtClean="0">
                          <a:latin typeface="Times New Roman"/>
                          <a:ea typeface="Times New Roman"/>
                          <a:cs typeface="Times New Roman"/>
                        </a:rPr>
                        <a:t>-</a:t>
                      </a:r>
                      <a:endParaRPr lang="tr-TR" sz="1800" dirty="0">
                        <a:latin typeface="Times New Roman"/>
                        <a:ea typeface="Times New Roman"/>
                        <a:cs typeface="Times New Roman"/>
                      </a:endParaRPr>
                    </a:p>
                  </a:txBody>
                  <a:tcPr marL="0" marR="0" marT="0" marB="0" anchor="ctr">
                    <a:lnL>
                      <a:noFill/>
                    </a:lnL>
                    <a:lnR>
                      <a:noFill/>
                    </a:lnR>
                    <a:lnT>
                      <a:noFill/>
                    </a:lnT>
                    <a:lnB>
                      <a:noFill/>
                    </a:lnB>
                  </a:tcPr>
                </a:tc>
              </a:tr>
              <a:tr h="191770">
                <a:tc>
                  <a:txBody>
                    <a:bodyPr/>
                    <a:lstStyle/>
                    <a:p>
                      <a:pPr algn="just">
                        <a:spcAft>
                          <a:spcPts val="0"/>
                        </a:spcAft>
                      </a:pPr>
                      <a:r>
                        <a:rPr lang="tr-TR" sz="1800" i="1" dirty="0" err="1" smtClean="0">
                          <a:latin typeface="Times New Roman"/>
                          <a:ea typeface="Times New Roman"/>
                          <a:cs typeface="Times New Roman"/>
                        </a:rPr>
                        <a:t>Agrostis</a:t>
                      </a:r>
                      <a:r>
                        <a:rPr lang="tr-TR" sz="1800" i="1" dirty="0" smtClean="0">
                          <a:latin typeface="Times New Roman"/>
                          <a:ea typeface="Times New Roman"/>
                          <a:cs typeface="Times New Roman"/>
                        </a:rPr>
                        <a:t> </a:t>
                      </a:r>
                      <a:r>
                        <a:rPr lang="tr-TR" sz="1800" i="1" dirty="0" err="1" smtClean="0">
                          <a:latin typeface="Times New Roman"/>
                          <a:ea typeface="Times New Roman"/>
                          <a:cs typeface="Times New Roman"/>
                        </a:rPr>
                        <a:t>tenuis</a:t>
                      </a:r>
                      <a:endParaRPr lang="tr-TR" sz="1800" i="1" dirty="0">
                        <a:latin typeface="Times New Roman"/>
                        <a:ea typeface="Times New Roman"/>
                        <a:cs typeface="Times New Roman"/>
                      </a:endParaRPr>
                    </a:p>
                  </a:txBody>
                  <a:tcPr marL="0" marR="0" marT="0" marB="0" anchor="ctr">
                    <a:lnL>
                      <a:noFill/>
                    </a:lnL>
                    <a:lnR>
                      <a:noFill/>
                    </a:lnR>
                    <a:lnT>
                      <a:noFill/>
                    </a:lnT>
                    <a:lnB>
                      <a:noFill/>
                    </a:lnB>
                  </a:tcPr>
                </a:tc>
                <a:tc>
                  <a:txBody>
                    <a:bodyPr/>
                    <a:lstStyle/>
                    <a:p>
                      <a:pPr algn="just">
                        <a:spcAft>
                          <a:spcPts val="0"/>
                        </a:spcAft>
                      </a:pPr>
                      <a:r>
                        <a:rPr lang="tr-TR" sz="1800" dirty="0">
                          <a:latin typeface="Times New Roman"/>
                          <a:ea typeface="Times New Roman"/>
                          <a:cs typeface="Times New Roman"/>
                        </a:rPr>
                        <a:t>(%) </a:t>
                      </a:r>
                    </a:p>
                  </a:txBody>
                  <a:tcPr marL="0" marR="0" marT="0" marB="0" anchor="ctr">
                    <a:lnL>
                      <a:noFill/>
                    </a:lnL>
                    <a:lnR>
                      <a:noFill/>
                    </a:lnR>
                    <a:lnT>
                      <a:noFill/>
                    </a:lnT>
                    <a:lnB>
                      <a:noFill/>
                    </a:lnB>
                  </a:tcPr>
                </a:tc>
                <a:tc>
                  <a:txBody>
                    <a:bodyPr/>
                    <a:lstStyle/>
                    <a:p>
                      <a:pPr algn="just">
                        <a:spcAft>
                          <a:spcPts val="0"/>
                        </a:spcAft>
                      </a:pPr>
                      <a:r>
                        <a:rPr lang="tr-TR" sz="1800" dirty="0" smtClean="0">
                          <a:latin typeface="Times New Roman"/>
                          <a:ea typeface="Times New Roman"/>
                          <a:cs typeface="Times New Roman"/>
                        </a:rPr>
                        <a:t>5</a:t>
                      </a:r>
                      <a:endParaRPr lang="tr-TR" sz="1800" dirty="0">
                        <a:latin typeface="Times New Roman"/>
                        <a:ea typeface="Times New Roman"/>
                        <a:cs typeface="Times New Roman"/>
                      </a:endParaRPr>
                    </a:p>
                  </a:txBody>
                  <a:tcPr marL="0" marR="0" marT="0" marB="0" anchor="ctr">
                    <a:lnL>
                      <a:noFill/>
                    </a:lnL>
                    <a:lnR>
                      <a:noFill/>
                    </a:lnR>
                    <a:lnT>
                      <a:noFill/>
                    </a:lnT>
                    <a:lnB>
                      <a:noFill/>
                    </a:lnB>
                  </a:tcPr>
                </a:tc>
                <a:tc>
                  <a:txBody>
                    <a:bodyPr/>
                    <a:lstStyle/>
                    <a:p>
                      <a:pPr algn="just">
                        <a:spcAft>
                          <a:spcPts val="0"/>
                        </a:spcAft>
                      </a:pPr>
                      <a:r>
                        <a:rPr lang="tr-TR" sz="1800" dirty="0" smtClean="0">
                          <a:latin typeface="Times New Roman"/>
                          <a:ea typeface="Times New Roman"/>
                          <a:cs typeface="Times New Roman"/>
                        </a:rPr>
                        <a:t>-</a:t>
                      </a:r>
                      <a:endParaRPr lang="tr-TR" sz="1800" dirty="0">
                        <a:latin typeface="Times New Roman"/>
                        <a:ea typeface="Times New Roman"/>
                        <a:cs typeface="Times New Roman"/>
                      </a:endParaRPr>
                    </a:p>
                  </a:txBody>
                  <a:tcPr marL="0" marR="0" marT="0" marB="0" anchor="ctr">
                    <a:lnL>
                      <a:noFill/>
                    </a:lnL>
                    <a:lnR>
                      <a:noFill/>
                    </a:lnR>
                    <a:lnT>
                      <a:noFill/>
                    </a:lnT>
                    <a:lnB>
                      <a:noFill/>
                    </a:lnB>
                  </a:tcPr>
                </a:tc>
              </a:tr>
            </a:tbl>
          </a:graphicData>
        </a:graphic>
      </p:graphicFrame>
    </p:spTree>
  </p:cSld>
  <p:clrMapOvr>
    <a:masterClrMapping/>
  </p:clrMapOvr>
  <p:transition spd="med">
    <p:split orient="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im-art.com/cesitler/festuca.jpg"/>
          <p:cNvPicPr>
            <a:picLocks noChangeAspect="1" noChangeArrowheads="1"/>
          </p:cNvPicPr>
          <p:nvPr/>
        </p:nvPicPr>
        <p:blipFill>
          <a:blip r:embed="rId2" cstate="print"/>
          <a:srcRect/>
          <a:stretch>
            <a:fillRect/>
          </a:stretch>
        </p:blipFill>
        <p:spPr bwMode="auto">
          <a:xfrm>
            <a:off x="4214810" y="571480"/>
            <a:ext cx="4857784" cy="6117209"/>
          </a:xfrm>
          <a:prstGeom prst="rect">
            <a:avLst/>
          </a:prstGeom>
          <a:noFill/>
          <a:ln w="9525">
            <a:noFill/>
            <a:miter lim="800000"/>
            <a:headEnd/>
            <a:tailEnd/>
          </a:ln>
        </p:spPr>
      </p:pic>
      <p:sp>
        <p:nvSpPr>
          <p:cNvPr id="3" name="Rectangle 1"/>
          <p:cNvSpPr>
            <a:spLocks noChangeArrowheads="1"/>
          </p:cNvSpPr>
          <p:nvPr/>
        </p:nvSpPr>
        <p:spPr bwMode="auto">
          <a:xfrm>
            <a:off x="285720" y="1571612"/>
            <a:ext cx="7858125" cy="1754326"/>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anchor="ctr">
            <a:spAutoFit/>
          </a:bodyPr>
          <a:lstStyle/>
          <a:p>
            <a:pPr indent="449263" algn="just" eaLnBrk="0" hangingPunct="0"/>
            <a:r>
              <a:rPr lang="tr-TR" dirty="0" smtClean="0">
                <a:solidFill>
                  <a:schemeClr val="bg1"/>
                </a:solidFill>
                <a:latin typeface="Arial" pitchFamily="34" charset="0"/>
                <a:cs typeface="Arial" pitchFamily="34" charset="0"/>
              </a:rPr>
              <a:t>Geniş </a:t>
            </a:r>
            <a:r>
              <a:rPr lang="tr-TR" dirty="0">
                <a:solidFill>
                  <a:schemeClr val="bg1"/>
                </a:solidFill>
                <a:latin typeface="Arial" pitchFamily="34" charset="0"/>
                <a:cs typeface="Arial" pitchFamily="34" charset="0"/>
              </a:rPr>
              <a:t>taçlı, koyu gölge yapan ağaçlarla kaplı alanlarda özel çim karışımlarının ekilmesi zorunludur. Bu alanlarda gölgenin yoğunluğuna bağlı olarak değişik karışımlar hazırlanabilir. </a:t>
            </a:r>
            <a:endParaRPr lang="tr-TR" dirty="0" smtClean="0">
              <a:solidFill>
                <a:schemeClr val="bg1"/>
              </a:solidFill>
              <a:latin typeface="Arial" pitchFamily="34" charset="0"/>
              <a:cs typeface="Arial" pitchFamily="34" charset="0"/>
            </a:endParaRPr>
          </a:p>
          <a:p>
            <a:pPr indent="449263" algn="just" eaLnBrk="0" hangingPunct="0"/>
            <a:endParaRPr lang="tr-TR" dirty="0" smtClean="0">
              <a:solidFill>
                <a:schemeClr val="bg1"/>
              </a:solidFill>
              <a:latin typeface="Arial" pitchFamily="34" charset="0"/>
              <a:cs typeface="Arial" pitchFamily="34" charset="0"/>
            </a:endParaRPr>
          </a:p>
          <a:p>
            <a:pPr indent="449263" algn="just" eaLnBrk="0" hangingPunct="0"/>
            <a:r>
              <a:rPr lang="tr-TR" dirty="0" smtClean="0">
                <a:solidFill>
                  <a:schemeClr val="bg1"/>
                </a:solidFill>
                <a:latin typeface="Arial" pitchFamily="34" charset="0"/>
                <a:cs typeface="Arial" pitchFamily="34" charset="0"/>
              </a:rPr>
              <a:t>Ancak </a:t>
            </a:r>
            <a:r>
              <a:rPr lang="tr-TR" b="1" dirty="0">
                <a:solidFill>
                  <a:schemeClr val="bg1"/>
                </a:solidFill>
                <a:latin typeface="Arial" pitchFamily="34" charset="0"/>
                <a:cs typeface="Arial" pitchFamily="34" charset="0"/>
              </a:rPr>
              <a:t>tüm gölge şartlarda </a:t>
            </a:r>
            <a:r>
              <a:rPr lang="tr-TR" b="1" i="1" u="sng" dirty="0" err="1" smtClean="0">
                <a:solidFill>
                  <a:schemeClr val="bg1"/>
                </a:solidFill>
                <a:latin typeface="Arial" pitchFamily="34" charset="0"/>
                <a:cs typeface="Arial" pitchFamily="34" charset="0"/>
              </a:rPr>
              <a:t>Festuca</a:t>
            </a:r>
            <a:r>
              <a:rPr lang="tr-TR" b="1" i="1" u="sng" dirty="0" smtClean="0">
                <a:solidFill>
                  <a:schemeClr val="bg1"/>
                </a:solidFill>
                <a:latin typeface="Arial" pitchFamily="34" charset="0"/>
                <a:cs typeface="Arial" pitchFamily="34" charset="0"/>
              </a:rPr>
              <a:t> </a:t>
            </a:r>
            <a:r>
              <a:rPr lang="tr-TR" b="1" i="1" u="sng" dirty="0" err="1" smtClean="0">
                <a:solidFill>
                  <a:schemeClr val="bg1"/>
                </a:solidFill>
                <a:latin typeface="Arial" pitchFamily="34" charset="0"/>
                <a:cs typeface="Arial" pitchFamily="34" charset="0"/>
              </a:rPr>
              <a:t>rubra</a:t>
            </a:r>
            <a:r>
              <a:rPr lang="tr-TR" b="1" dirty="0" smtClean="0">
                <a:solidFill>
                  <a:schemeClr val="bg1"/>
                </a:solidFill>
                <a:latin typeface="Arial" pitchFamily="34" charset="0"/>
                <a:cs typeface="Arial" pitchFamily="34" charset="0"/>
              </a:rPr>
              <a:t> </a:t>
            </a:r>
            <a:r>
              <a:rPr lang="tr-TR" b="1" dirty="0">
                <a:solidFill>
                  <a:schemeClr val="bg1"/>
                </a:solidFill>
                <a:latin typeface="Arial" pitchFamily="34" charset="0"/>
                <a:cs typeface="Arial" pitchFamily="34" charset="0"/>
              </a:rPr>
              <a:t>ilk akla gelen çim bitkisidir. </a:t>
            </a:r>
            <a:endParaRPr lang="tr-TR" dirty="0">
              <a:solidFill>
                <a:schemeClr val="bg1"/>
              </a:solidFill>
              <a:latin typeface="Arial" pitchFamily="34" charset="0"/>
              <a:cs typeface="Arial" pitchFamily="34" charset="0"/>
            </a:endParaRPr>
          </a:p>
        </p:txBody>
      </p:sp>
      <p:sp>
        <p:nvSpPr>
          <p:cNvPr id="4" name="3 Dikdörtgen"/>
          <p:cNvSpPr/>
          <p:nvPr/>
        </p:nvSpPr>
        <p:spPr>
          <a:xfrm>
            <a:off x="1714480" y="357166"/>
            <a:ext cx="6143668"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eaLnBrk="0" hangingPunct="0"/>
            <a:r>
              <a:rPr lang="tr-TR" sz="2000" b="1" dirty="0" smtClean="0">
                <a:solidFill>
                  <a:schemeClr val="bg1"/>
                </a:solidFill>
                <a:latin typeface="Arial" pitchFamily="34" charset="0"/>
                <a:cs typeface="Arial" pitchFamily="34" charset="0"/>
              </a:rPr>
              <a:t>Ağaçlarla Kaplı Bahçe Alanları ile Bina Etrafında Gölgelik Bahçeler için Uygun Karışımlar </a:t>
            </a:r>
            <a:endParaRPr lang="tr-TR" sz="2000" b="1" dirty="0">
              <a:solidFill>
                <a:schemeClr val="bg1"/>
              </a:solidFill>
              <a:latin typeface="Arial" pitchFamily="34" charset="0"/>
              <a:cs typeface="Arial" pitchFamily="34" charset="0"/>
            </a:endParaRPr>
          </a:p>
        </p:txBody>
      </p:sp>
    </p:spTree>
  </p:cSld>
  <p:clrMapOvr>
    <a:masterClrMapping/>
  </p:clrMapOvr>
  <p:transition spd="med">
    <p:split orient="vert"/>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www.anthorama.gr/fotos/poa_nemoralis1.jpg"/>
          <p:cNvPicPr>
            <a:picLocks noChangeAspect="1" noChangeArrowheads="1"/>
          </p:cNvPicPr>
          <p:nvPr/>
        </p:nvPicPr>
        <p:blipFill>
          <a:blip r:embed="rId2" cstate="print"/>
          <a:srcRect/>
          <a:stretch>
            <a:fillRect/>
          </a:stretch>
        </p:blipFill>
        <p:spPr bwMode="auto">
          <a:xfrm>
            <a:off x="285752" y="81205"/>
            <a:ext cx="8643966" cy="6705381"/>
          </a:xfrm>
          <a:prstGeom prst="rect">
            <a:avLst/>
          </a:prstGeom>
          <a:noFill/>
          <a:ln w="9525">
            <a:noFill/>
            <a:miter lim="800000"/>
            <a:headEnd/>
            <a:tailEnd/>
          </a:ln>
        </p:spPr>
      </p:pic>
      <p:sp>
        <p:nvSpPr>
          <p:cNvPr id="3" name="2 Dikdörtgen"/>
          <p:cNvSpPr/>
          <p:nvPr/>
        </p:nvSpPr>
        <p:spPr>
          <a:xfrm>
            <a:off x="500034" y="785794"/>
            <a:ext cx="8143932"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449263" algn="just" eaLnBrk="0" hangingPunct="0"/>
            <a:r>
              <a:rPr lang="tr-TR" sz="2000" b="1" i="1" u="sng" dirty="0" err="1" smtClean="0">
                <a:solidFill>
                  <a:schemeClr val="bg1"/>
                </a:solidFill>
                <a:latin typeface="Arial" pitchFamily="34" charset="0"/>
                <a:cs typeface="Arial" pitchFamily="34" charset="0"/>
              </a:rPr>
              <a:t>Poa</a:t>
            </a:r>
            <a:r>
              <a:rPr lang="tr-TR" sz="2000" b="1" i="1" u="sng" dirty="0" smtClean="0">
                <a:solidFill>
                  <a:schemeClr val="bg1"/>
                </a:solidFill>
                <a:latin typeface="Arial" pitchFamily="34" charset="0"/>
                <a:cs typeface="Arial" pitchFamily="34" charset="0"/>
              </a:rPr>
              <a:t> </a:t>
            </a:r>
            <a:r>
              <a:rPr lang="tr-TR" sz="2000" b="1" i="1" u="sng" dirty="0" err="1" smtClean="0">
                <a:solidFill>
                  <a:schemeClr val="bg1"/>
                </a:solidFill>
                <a:latin typeface="Arial" pitchFamily="34" charset="0"/>
                <a:cs typeface="Arial" pitchFamily="34" charset="0"/>
              </a:rPr>
              <a:t>nemoralis</a:t>
            </a:r>
            <a:r>
              <a:rPr lang="tr-TR" sz="2000" b="1" u="sng" dirty="0" smtClean="0">
                <a:solidFill>
                  <a:schemeClr val="bg1"/>
                </a:solidFill>
                <a:latin typeface="Arial" pitchFamily="34" charset="0"/>
                <a:cs typeface="Arial" pitchFamily="34" charset="0"/>
              </a:rPr>
              <a:t> </a:t>
            </a:r>
            <a:r>
              <a:rPr lang="tr-TR" sz="2000" dirty="0" smtClean="0">
                <a:solidFill>
                  <a:schemeClr val="bg1"/>
                </a:solidFill>
                <a:latin typeface="Arial" pitchFamily="34" charset="0"/>
                <a:cs typeface="Arial" pitchFamily="34" charset="0"/>
              </a:rPr>
              <a:t>de gölgeye dayanıklıdır, Ancak biçmeye hassas olması nedeni ile biçilmeden bırakılan gölgelik alanlara daha uygundur. </a:t>
            </a:r>
            <a:endParaRPr lang="tr-TR" sz="2000" dirty="0">
              <a:solidFill>
                <a:schemeClr val="bg1"/>
              </a:solidFill>
              <a:latin typeface="Arial" pitchFamily="34" charset="0"/>
              <a:cs typeface="Arial" pitchFamily="34" charset="0"/>
            </a:endParaRPr>
          </a:p>
        </p:txBody>
      </p:sp>
    </p:spTree>
  </p:cSld>
  <p:clrMapOvr>
    <a:masterClrMapping/>
  </p:clrMapOvr>
  <p:transition spd="med">
    <p:split orient="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poa trivialis- poa annua.gif"/>
          <p:cNvPicPr>
            <a:picLocks noChangeAspect="1"/>
          </p:cNvPicPr>
          <p:nvPr/>
        </p:nvPicPr>
        <p:blipFill>
          <a:blip r:embed="rId2" cstate="print"/>
          <a:srcRect/>
          <a:stretch>
            <a:fillRect/>
          </a:stretch>
        </p:blipFill>
        <p:spPr bwMode="auto">
          <a:xfrm>
            <a:off x="0" y="24"/>
            <a:ext cx="9147176" cy="6858000"/>
          </a:xfrm>
          <a:prstGeom prst="rect">
            <a:avLst/>
          </a:prstGeom>
          <a:noFill/>
          <a:ln w="9525">
            <a:noFill/>
            <a:miter lim="800000"/>
            <a:headEnd/>
            <a:tailEnd/>
          </a:ln>
        </p:spPr>
      </p:pic>
      <p:sp>
        <p:nvSpPr>
          <p:cNvPr id="3" name="2 Dikdörtgen"/>
          <p:cNvSpPr/>
          <p:nvPr/>
        </p:nvSpPr>
        <p:spPr>
          <a:xfrm>
            <a:off x="357158" y="285728"/>
            <a:ext cx="8429684"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indent="449263" algn="just" eaLnBrk="0" hangingPunct="0"/>
            <a:r>
              <a:rPr lang="tr-TR" dirty="0" smtClean="0">
                <a:solidFill>
                  <a:schemeClr val="bg1"/>
                </a:solidFill>
                <a:latin typeface="Arial" pitchFamily="34" charset="0"/>
                <a:cs typeface="Arial" pitchFamily="34" charset="0"/>
              </a:rPr>
              <a:t>Nemli veya düzensiz sulanabilen gölge alanlarda </a:t>
            </a:r>
            <a:r>
              <a:rPr lang="tr-TR" i="1" u="sng" dirty="0" smtClean="0">
                <a:solidFill>
                  <a:schemeClr val="bg1"/>
                </a:solidFill>
                <a:latin typeface="Arial" pitchFamily="34" charset="0"/>
                <a:cs typeface="Arial" pitchFamily="34" charset="0"/>
              </a:rPr>
              <a:t>Poa </a:t>
            </a:r>
            <a:r>
              <a:rPr lang="tr-TR" i="1" u="sng" dirty="0" err="1" smtClean="0">
                <a:solidFill>
                  <a:schemeClr val="bg1"/>
                </a:solidFill>
                <a:latin typeface="Arial" pitchFamily="34" charset="0"/>
                <a:cs typeface="Arial" pitchFamily="34" charset="0"/>
              </a:rPr>
              <a:t>trivialis</a:t>
            </a:r>
            <a:r>
              <a:rPr lang="tr-TR" u="sng" dirty="0" smtClean="0">
                <a:solidFill>
                  <a:schemeClr val="bg1"/>
                </a:solidFill>
                <a:latin typeface="Arial" pitchFamily="34" charset="0"/>
                <a:cs typeface="Arial" pitchFamily="34" charset="0"/>
              </a:rPr>
              <a:t> ile </a:t>
            </a:r>
            <a:r>
              <a:rPr lang="tr-TR" i="1" u="sng" dirty="0" smtClean="0">
                <a:solidFill>
                  <a:schemeClr val="bg1"/>
                </a:solidFill>
                <a:latin typeface="Arial" pitchFamily="34" charset="0"/>
                <a:cs typeface="Arial" pitchFamily="34" charset="0"/>
              </a:rPr>
              <a:t>Poa </a:t>
            </a:r>
            <a:r>
              <a:rPr lang="tr-TR" i="1" u="sng" dirty="0" err="1" smtClean="0">
                <a:solidFill>
                  <a:schemeClr val="bg1"/>
                </a:solidFill>
                <a:latin typeface="Arial" pitchFamily="34" charset="0"/>
                <a:cs typeface="Arial" pitchFamily="34" charset="0"/>
              </a:rPr>
              <a:t>annua</a:t>
            </a:r>
            <a:r>
              <a:rPr lang="tr-TR" dirty="0" smtClean="0">
                <a:solidFill>
                  <a:schemeClr val="bg1"/>
                </a:solidFill>
                <a:latin typeface="Arial" pitchFamily="34" charset="0"/>
                <a:cs typeface="Arial" pitchFamily="34" charset="0"/>
              </a:rPr>
              <a:t> da kullanılabilir. Bazı </a:t>
            </a:r>
            <a:r>
              <a:rPr lang="tr-TR" i="1" dirty="0" smtClean="0">
                <a:solidFill>
                  <a:schemeClr val="bg1"/>
                </a:solidFill>
                <a:latin typeface="Arial" pitchFamily="34" charset="0"/>
                <a:cs typeface="Arial" pitchFamily="34" charset="0"/>
              </a:rPr>
              <a:t>Agrostis </a:t>
            </a:r>
            <a:r>
              <a:rPr lang="tr-TR" dirty="0" smtClean="0">
                <a:solidFill>
                  <a:schemeClr val="bg1"/>
                </a:solidFill>
                <a:latin typeface="Arial" pitchFamily="34" charset="0"/>
                <a:cs typeface="Arial" pitchFamily="34" charset="0"/>
              </a:rPr>
              <a:t>türleri de gölge şartlarda oldukça başarılıdır. </a:t>
            </a:r>
            <a:endParaRPr lang="tr-TR" dirty="0">
              <a:solidFill>
                <a:schemeClr val="bg1"/>
              </a:solidFill>
              <a:latin typeface="Arial" pitchFamily="34" charset="0"/>
              <a:cs typeface="Arial" pitchFamily="34" charset="0"/>
            </a:endParaRPr>
          </a:p>
        </p:txBody>
      </p:sp>
    </p:spTree>
  </p:cSld>
  <p:clrMapOvr>
    <a:masterClrMapping/>
  </p:clrMapOvr>
  <p:transition spd="med">
    <p:split orient="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428596" y="2000240"/>
            <a:ext cx="8143932" cy="1754326"/>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indent="449263" algn="just" eaLnBrk="0" hangingPunct="0"/>
            <a:r>
              <a:rPr lang="tr-TR" b="1" dirty="0" smtClean="0">
                <a:solidFill>
                  <a:schemeClr val="bg1"/>
                </a:solidFill>
                <a:latin typeface="Arial" pitchFamily="34" charset="0"/>
                <a:cs typeface="Arial" pitchFamily="34" charset="0"/>
              </a:rPr>
              <a:t>Buna karşılık çim alanlarda yaygın olarak kullanılan </a:t>
            </a:r>
            <a:r>
              <a:rPr lang="tr-TR" b="1" i="1" dirty="0" smtClean="0">
                <a:solidFill>
                  <a:schemeClr val="bg1"/>
                </a:solidFill>
                <a:latin typeface="Arial" pitchFamily="34" charset="0"/>
                <a:cs typeface="Arial" pitchFamily="34" charset="0"/>
              </a:rPr>
              <a:t>Lolium </a:t>
            </a:r>
            <a:r>
              <a:rPr lang="tr-TR" b="1" i="1" dirty="0" err="1" smtClean="0">
                <a:solidFill>
                  <a:schemeClr val="bg1"/>
                </a:solidFill>
                <a:latin typeface="Arial" pitchFamily="34" charset="0"/>
                <a:cs typeface="Arial" pitchFamily="34" charset="0"/>
              </a:rPr>
              <a:t>perenne</a:t>
            </a:r>
            <a:r>
              <a:rPr lang="tr-TR" b="1" dirty="0" smtClean="0">
                <a:solidFill>
                  <a:schemeClr val="bg1"/>
                </a:solidFill>
                <a:latin typeface="Arial" pitchFamily="34" charset="0"/>
                <a:cs typeface="Arial" pitchFamily="34" charset="0"/>
              </a:rPr>
              <a:t>, </a:t>
            </a:r>
            <a:r>
              <a:rPr lang="tr-TR" b="1" i="1" dirty="0" smtClean="0">
                <a:solidFill>
                  <a:schemeClr val="bg1"/>
                </a:solidFill>
                <a:latin typeface="Arial" pitchFamily="34" charset="0"/>
                <a:cs typeface="Arial" pitchFamily="34" charset="0"/>
              </a:rPr>
              <a:t>Poa </a:t>
            </a:r>
            <a:r>
              <a:rPr lang="tr-TR" b="1" i="1" dirty="0" err="1" smtClean="0">
                <a:solidFill>
                  <a:schemeClr val="bg1"/>
                </a:solidFill>
                <a:latin typeface="Arial" pitchFamily="34" charset="0"/>
                <a:cs typeface="Arial" pitchFamily="34" charset="0"/>
              </a:rPr>
              <a:t>pratensis</a:t>
            </a:r>
            <a:r>
              <a:rPr lang="tr-TR" b="1" dirty="0" smtClean="0">
                <a:solidFill>
                  <a:schemeClr val="bg1"/>
                </a:solidFill>
                <a:latin typeface="Arial" pitchFamily="34" charset="0"/>
                <a:cs typeface="Arial" pitchFamily="34" charset="0"/>
              </a:rPr>
              <a:t> ve </a:t>
            </a:r>
            <a:r>
              <a:rPr lang="tr-TR" b="1" i="1" dirty="0" err="1" smtClean="0">
                <a:solidFill>
                  <a:schemeClr val="bg1"/>
                </a:solidFill>
                <a:latin typeface="Arial" pitchFamily="34" charset="0"/>
                <a:cs typeface="Arial" pitchFamily="34" charset="0"/>
              </a:rPr>
              <a:t>Phleum</a:t>
            </a:r>
            <a:r>
              <a:rPr lang="tr-TR" b="1" i="1" dirty="0" smtClean="0">
                <a:solidFill>
                  <a:schemeClr val="bg1"/>
                </a:solidFill>
                <a:latin typeface="Arial" pitchFamily="34" charset="0"/>
                <a:cs typeface="Arial" pitchFamily="34" charset="0"/>
              </a:rPr>
              <a:t> </a:t>
            </a:r>
            <a:r>
              <a:rPr lang="tr-TR" b="1" i="1" dirty="0" err="1" smtClean="0">
                <a:solidFill>
                  <a:schemeClr val="bg1"/>
                </a:solidFill>
                <a:latin typeface="Arial" pitchFamily="34" charset="0"/>
                <a:cs typeface="Arial" pitchFamily="34" charset="0"/>
              </a:rPr>
              <a:t>pratense</a:t>
            </a:r>
            <a:r>
              <a:rPr lang="tr-TR" b="1" dirty="0" smtClean="0">
                <a:solidFill>
                  <a:schemeClr val="bg1"/>
                </a:solidFill>
                <a:latin typeface="Arial" pitchFamily="34" charset="0"/>
                <a:cs typeface="Arial" pitchFamily="34" charset="0"/>
              </a:rPr>
              <a:t> gibi türler </a:t>
            </a:r>
            <a:r>
              <a:rPr lang="tr-TR" b="1" u="sng" dirty="0" smtClean="0">
                <a:solidFill>
                  <a:schemeClr val="bg1"/>
                </a:solidFill>
                <a:latin typeface="Arial" pitchFamily="34" charset="0"/>
                <a:cs typeface="Arial" pitchFamily="34" charset="0"/>
              </a:rPr>
              <a:t>gölgeye oldukça hassastır</a:t>
            </a:r>
            <a:r>
              <a:rPr lang="tr-TR" b="1" dirty="0" smtClean="0">
                <a:solidFill>
                  <a:schemeClr val="bg1"/>
                </a:solidFill>
                <a:latin typeface="Arial" pitchFamily="34" charset="0"/>
                <a:cs typeface="Arial" pitchFamily="34" charset="0"/>
              </a:rPr>
              <a:t>. </a:t>
            </a:r>
          </a:p>
          <a:p>
            <a:pPr indent="449263" algn="just" eaLnBrk="0" hangingPunct="0"/>
            <a:endParaRPr lang="tr-TR" b="1" dirty="0" smtClean="0">
              <a:solidFill>
                <a:schemeClr val="bg1"/>
              </a:solidFill>
              <a:latin typeface="Arial" pitchFamily="34" charset="0"/>
              <a:cs typeface="Arial" pitchFamily="34" charset="0"/>
            </a:endParaRPr>
          </a:p>
          <a:p>
            <a:pPr indent="449263" algn="just" eaLnBrk="0" hangingPunct="0"/>
            <a:r>
              <a:rPr lang="tr-TR" b="1" dirty="0" smtClean="0">
                <a:solidFill>
                  <a:schemeClr val="bg1"/>
                </a:solidFill>
                <a:latin typeface="Arial" pitchFamily="34" charset="0"/>
                <a:cs typeface="Arial" pitchFamily="34" charset="0"/>
              </a:rPr>
              <a:t>Bazı </a:t>
            </a:r>
            <a:r>
              <a:rPr lang="tr-TR" b="1" i="1" dirty="0" smtClean="0">
                <a:solidFill>
                  <a:schemeClr val="bg1"/>
                </a:solidFill>
                <a:latin typeface="Arial" pitchFamily="34" charset="0"/>
                <a:cs typeface="Arial" pitchFamily="34" charset="0"/>
              </a:rPr>
              <a:t>Poa </a:t>
            </a:r>
            <a:r>
              <a:rPr lang="tr-TR" b="1" i="1" dirty="0" err="1" smtClean="0">
                <a:solidFill>
                  <a:schemeClr val="bg1"/>
                </a:solidFill>
                <a:latin typeface="Arial" pitchFamily="34" charset="0"/>
                <a:cs typeface="Arial" pitchFamily="34" charset="0"/>
              </a:rPr>
              <a:t>pratensis</a:t>
            </a:r>
            <a:r>
              <a:rPr lang="tr-TR" b="1" dirty="0" smtClean="0">
                <a:solidFill>
                  <a:schemeClr val="bg1"/>
                </a:solidFill>
                <a:latin typeface="Arial" pitchFamily="34" charset="0"/>
                <a:cs typeface="Arial" pitchFamily="34" charset="0"/>
              </a:rPr>
              <a:t> çeşitlerinin gölgeye dayanıklı oldukları belirlenmiştir. Bu nedenle hafif gölge alanlar için yapılan karışımlara eklenebilir. </a:t>
            </a:r>
            <a:endParaRPr lang="tr-TR" b="1" dirty="0">
              <a:solidFill>
                <a:schemeClr val="bg1"/>
              </a:solidFill>
              <a:latin typeface="Arial" pitchFamily="34" charset="0"/>
              <a:cs typeface="Arial" pitchFamily="34" charset="0"/>
            </a:endParaRPr>
          </a:p>
        </p:txBody>
      </p:sp>
    </p:spTree>
  </p:cSld>
  <p:clrMapOvr>
    <a:masterClrMapping/>
  </p:clrMapOvr>
  <p:transition spd="med">
    <p:split orient="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o"/>
          <p:cNvGraphicFramePr>
            <a:graphicFrameLocks noGrp="1"/>
          </p:cNvGraphicFramePr>
          <p:nvPr>
            <p:extLst>
              <p:ext uri="{D42A27DB-BD31-4B8C-83A1-F6EECF244321}">
                <p14:modId xmlns:p14="http://schemas.microsoft.com/office/powerpoint/2010/main" val="2277551816"/>
              </p:ext>
            </p:extLst>
          </p:nvPr>
        </p:nvGraphicFramePr>
        <p:xfrm>
          <a:off x="1643063" y="2357438"/>
          <a:ext cx="5399887" cy="2194560"/>
        </p:xfrm>
        <a:graphic>
          <a:graphicData uri="http://schemas.openxmlformats.org/drawingml/2006/table">
            <a:tbl>
              <a:tblPr>
                <a:tableStyleId>{5940675A-B579-460E-94D1-54222C63F5DA}</a:tableStyleId>
              </a:tblPr>
              <a:tblGrid>
                <a:gridCol w="2641179"/>
                <a:gridCol w="1082328"/>
                <a:gridCol w="907104"/>
                <a:gridCol w="769276"/>
              </a:tblGrid>
              <a:tr h="161290">
                <a:tc>
                  <a:txBody>
                    <a:bodyPr/>
                    <a:lstStyle/>
                    <a:p>
                      <a:pPr algn="just">
                        <a:spcAft>
                          <a:spcPts val="0"/>
                        </a:spcAft>
                      </a:pP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a:t>I </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a:t>II </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a:t>III </a:t>
                      </a:r>
                      <a:endParaRPr lang="tr-TR" sz="1800" dirty="0">
                        <a:latin typeface="Times New Roman"/>
                        <a:ea typeface="Times New Roman"/>
                        <a:cs typeface="Times New Roman"/>
                      </a:endParaRPr>
                    </a:p>
                  </a:txBody>
                  <a:tcPr marL="0" marR="0" marT="0" marB="0" anchor="ctr"/>
                </a:tc>
              </a:tr>
              <a:tr h="19494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800" dirty="0" smtClean="0"/>
                        <a:t>F. </a:t>
                      </a:r>
                      <a:r>
                        <a:rPr lang="tr-TR" sz="1800" dirty="0" err="1" smtClean="0"/>
                        <a:t>rubra</a:t>
                      </a:r>
                      <a:r>
                        <a:rPr lang="tr-TR" sz="1800" dirty="0" smtClean="0"/>
                        <a:t> var. </a:t>
                      </a:r>
                      <a:r>
                        <a:rPr lang="tr-TR" sz="1800" dirty="0" err="1" smtClean="0"/>
                        <a:t>commutata</a:t>
                      </a:r>
                      <a:r>
                        <a:rPr lang="tr-TR" sz="1800" dirty="0" smtClean="0"/>
                        <a:t> </a:t>
                      </a:r>
                      <a:endParaRPr lang="tr-TR" sz="1800" i="1" dirty="0">
                        <a:solidFill>
                          <a:srgbClr val="FFC000"/>
                        </a:solidFill>
                        <a:latin typeface="Times New Roman"/>
                        <a:ea typeface="Times New Roman"/>
                        <a:cs typeface="Times New Roman"/>
                      </a:endParaRPr>
                    </a:p>
                  </a:txBody>
                  <a:tcPr marL="0" marR="0" marT="0" marB="0" anchor="ctr"/>
                </a:tc>
                <a:tc>
                  <a:txBody>
                    <a:bodyPr/>
                    <a:lstStyle/>
                    <a:p>
                      <a:pPr algn="ctr">
                        <a:spcAft>
                          <a:spcPts val="0"/>
                        </a:spcAft>
                      </a:pPr>
                      <a:r>
                        <a:rPr lang="tr-TR" sz="1800" dirty="0" smtClean="0"/>
                        <a:t>25</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40</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40</a:t>
                      </a:r>
                      <a:endParaRPr lang="tr-TR" sz="1800" dirty="0">
                        <a:latin typeface="Times New Roman"/>
                        <a:ea typeface="Times New Roman"/>
                        <a:cs typeface="Times New Roman"/>
                      </a:endParaRPr>
                    </a:p>
                  </a:txBody>
                  <a:tcPr marL="0" marR="0" marT="0" marB="0" anchor="ctr"/>
                </a:tc>
              </a:tr>
              <a:tr h="19494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800" dirty="0" smtClean="0"/>
                        <a:t>F. </a:t>
                      </a:r>
                      <a:r>
                        <a:rPr lang="tr-TR" sz="1800" dirty="0" err="1" smtClean="0"/>
                        <a:t>rubra</a:t>
                      </a:r>
                      <a:r>
                        <a:rPr lang="tr-TR" sz="1800" dirty="0" smtClean="0"/>
                        <a:t> var. </a:t>
                      </a:r>
                      <a:r>
                        <a:rPr lang="tr-TR" sz="1800" dirty="0" err="1" smtClean="0"/>
                        <a:t>rubra</a:t>
                      </a:r>
                      <a:r>
                        <a:rPr lang="tr-TR" sz="1800" dirty="0" smtClean="0"/>
                        <a:t> </a:t>
                      </a:r>
                      <a:endParaRPr lang="tr-TR" sz="1800" i="1" dirty="0">
                        <a:solidFill>
                          <a:srgbClr val="FFC000"/>
                        </a:solidFill>
                        <a:latin typeface="Times New Roman"/>
                        <a:ea typeface="Times New Roman"/>
                        <a:cs typeface="Times New Roman"/>
                      </a:endParaRPr>
                    </a:p>
                  </a:txBody>
                  <a:tcPr marL="0" marR="0" marT="0" marB="0" anchor="ctr"/>
                </a:tc>
                <a:tc>
                  <a:txBody>
                    <a:bodyPr/>
                    <a:lstStyle/>
                    <a:p>
                      <a:pPr algn="ctr">
                        <a:spcAft>
                          <a:spcPts val="0"/>
                        </a:spcAft>
                      </a:pPr>
                      <a:r>
                        <a:rPr lang="tr-TR" sz="1800" dirty="0" smtClean="0"/>
                        <a:t>20</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30</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40</a:t>
                      </a:r>
                      <a:endParaRPr lang="tr-TR" sz="1800" dirty="0">
                        <a:latin typeface="Times New Roman"/>
                        <a:ea typeface="Times New Roman"/>
                        <a:cs typeface="Times New Roman"/>
                      </a:endParaRPr>
                    </a:p>
                  </a:txBody>
                  <a:tcPr marL="0" marR="0" marT="0" marB="0" anchor="ctr"/>
                </a:tc>
              </a:tr>
              <a:tr h="21907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800" dirty="0" smtClean="0"/>
                        <a:t>F.</a:t>
                      </a:r>
                      <a:r>
                        <a:rPr lang="tr-TR" sz="1800" dirty="0" err="1" smtClean="0"/>
                        <a:t>rubra</a:t>
                      </a:r>
                      <a:r>
                        <a:rPr lang="tr-TR" sz="1800" dirty="0" smtClean="0"/>
                        <a:t> var. </a:t>
                      </a:r>
                      <a:r>
                        <a:rPr lang="tr-TR" sz="1800" dirty="0" err="1" smtClean="0"/>
                        <a:t>trichophylla</a:t>
                      </a:r>
                      <a:r>
                        <a:rPr lang="tr-TR" sz="1800" dirty="0" smtClean="0"/>
                        <a:t> </a:t>
                      </a:r>
                      <a:endParaRPr lang="tr-TR" sz="1800" i="1" dirty="0">
                        <a:solidFill>
                          <a:srgbClr val="FFC000"/>
                        </a:solidFill>
                        <a:latin typeface="Times New Roman"/>
                        <a:ea typeface="Times New Roman"/>
                        <a:cs typeface="Times New Roman"/>
                      </a:endParaRPr>
                    </a:p>
                  </a:txBody>
                  <a:tcPr marL="0" marR="0" marT="0" marB="0" anchor="ctr"/>
                </a:tc>
                <a:tc>
                  <a:txBody>
                    <a:bodyPr/>
                    <a:lstStyle/>
                    <a:p>
                      <a:pPr algn="ctr">
                        <a:spcAft>
                          <a:spcPts val="0"/>
                        </a:spcAft>
                      </a:pPr>
                      <a:r>
                        <a:rPr lang="tr-TR" sz="1800" dirty="0" smtClean="0"/>
                        <a:t>15</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r>
              <a:tr h="200660">
                <a:tc>
                  <a:txBody>
                    <a:bodyPr/>
                    <a:lstStyle/>
                    <a:p>
                      <a:pPr algn="just">
                        <a:spcAft>
                          <a:spcPts val="0"/>
                        </a:spcAft>
                      </a:pPr>
                      <a:r>
                        <a:rPr lang="tr-TR" sz="1800" dirty="0"/>
                        <a:t>F. </a:t>
                      </a:r>
                      <a:r>
                        <a:rPr lang="tr-TR" sz="1800" dirty="0" err="1"/>
                        <a:t>longifolia</a:t>
                      </a:r>
                      <a:r>
                        <a:rPr lang="tr-TR" sz="1800" dirty="0"/>
                        <a:t> </a:t>
                      </a:r>
                      <a:endParaRPr lang="tr-TR" sz="1800" i="1" dirty="0">
                        <a:solidFill>
                          <a:srgbClr val="FFC000"/>
                        </a:solidFill>
                        <a:latin typeface="Times New Roman"/>
                        <a:ea typeface="Times New Roman"/>
                        <a:cs typeface="Times New Roman"/>
                      </a:endParaRPr>
                    </a:p>
                  </a:txBody>
                  <a:tcPr marL="0" marR="0" marT="0" marB="0" anchor="ctr"/>
                </a:tc>
                <a:tc>
                  <a:txBody>
                    <a:bodyPr/>
                    <a:lstStyle/>
                    <a:p>
                      <a:pPr algn="ctr">
                        <a:spcAft>
                          <a:spcPts val="0"/>
                        </a:spcAft>
                      </a:pPr>
                      <a:r>
                        <a:rPr lang="tr-TR" sz="1800" dirty="0" smtClean="0"/>
                        <a:t>15</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r>
              <a:tr h="200660">
                <a:tc>
                  <a:txBody>
                    <a:bodyPr/>
                    <a:lstStyle/>
                    <a:p>
                      <a:pPr algn="just">
                        <a:spcAft>
                          <a:spcPts val="0"/>
                        </a:spcAft>
                      </a:pPr>
                      <a:r>
                        <a:rPr lang="tr-TR" sz="1800" dirty="0"/>
                        <a:t>F. </a:t>
                      </a:r>
                      <a:r>
                        <a:rPr lang="tr-TR" sz="1800" dirty="0" err="1"/>
                        <a:t>tenuifolia</a:t>
                      </a:r>
                      <a:r>
                        <a:rPr lang="tr-TR" sz="1800" dirty="0"/>
                        <a:t> </a:t>
                      </a:r>
                      <a:endParaRPr lang="tr-TR" sz="1800" i="1" dirty="0">
                        <a:solidFill>
                          <a:srgbClr val="FFC000"/>
                        </a:solidFill>
                        <a:latin typeface="Times New Roman"/>
                        <a:ea typeface="Times New Roman"/>
                        <a:cs typeface="Times New Roman"/>
                      </a:endParaRPr>
                    </a:p>
                  </a:txBody>
                  <a:tcPr marL="0" marR="0" marT="0" marB="0" anchor="ctr"/>
                </a:tc>
                <a:tc>
                  <a:txBody>
                    <a:bodyPr/>
                    <a:lstStyle/>
                    <a:p>
                      <a:pPr algn="ctr">
                        <a:spcAft>
                          <a:spcPts val="0"/>
                        </a:spcAft>
                      </a:pPr>
                      <a:r>
                        <a:rPr lang="tr-TR" sz="1800" dirty="0" smtClean="0"/>
                        <a:t>15</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10</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10</a:t>
                      </a:r>
                      <a:endParaRPr lang="tr-TR" sz="1800" dirty="0">
                        <a:latin typeface="Times New Roman"/>
                        <a:ea typeface="Times New Roman"/>
                        <a:cs typeface="Times New Roman"/>
                      </a:endParaRPr>
                    </a:p>
                  </a:txBody>
                  <a:tcPr marL="0" marR="0" marT="0" marB="0" anchor="ctr"/>
                </a:tc>
              </a:tr>
              <a:tr h="210185">
                <a:tc>
                  <a:txBody>
                    <a:bodyPr/>
                    <a:lstStyle/>
                    <a:p>
                      <a:pPr algn="just">
                        <a:spcAft>
                          <a:spcPts val="0"/>
                        </a:spcAft>
                      </a:pPr>
                      <a:r>
                        <a:rPr lang="tr-TR" sz="1800" dirty="0" err="1"/>
                        <a:t>Poa</a:t>
                      </a:r>
                      <a:r>
                        <a:rPr lang="tr-TR" sz="1800" dirty="0"/>
                        <a:t> </a:t>
                      </a:r>
                      <a:r>
                        <a:rPr lang="tr-TR" sz="1800" dirty="0" err="1"/>
                        <a:t>pratensis</a:t>
                      </a:r>
                      <a:r>
                        <a:rPr lang="tr-TR" sz="1800" dirty="0"/>
                        <a:t> </a:t>
                      </a:r>
                      <a:endParaRPr lang="tr-TR" sz="1800" i="1" dirty="0">
                        <a:solidFill>
                          <a:srgbClr val="FFC000"/>
                        </a:solidFill>
                        <a:latin typeface="Times New Roman"/>
                        <a:ea typeface="Times New Roman"/>
                        <a:cs typeface="Times New Roman"/>
                      </a:endParaRPr>
                    </a:p>
                  </a:txBody>
                  <a:tcPr marL="0" marR="0" marT="0" marB="0" anchor="ctr"/>
                </a:tc>
                <a:tc>
                  <a:txBody>
                    <a:bodyPr/>
                    <a:lstStyle/>
                    <a:p>
                      <a:pPr algn="ctr">
                        <a:spcAft>
                          <a:spcPts val="0"/>
                        </a:spcAft>
                      </a:pPr>
                      <a:r>
                        <a:rPr lang="tr-TR" sz="1800" dirty="0" smtClean="0"/>
                        <a:t>5</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10</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r>
              <a:tr h="207010">
                <a:tc>
                  <a:txBody>
                    <a:bodyPr/>
                    <a:lstStyle/>
                    <a:p>
                      <a:r>
                        <a:rPr lang="tr-TR" dirty="0" err="1" smtClean="0"/>
                        <a:t>Agrostis</a:t>
                      </a:r>
                      <a:r>
                        <a:rPr lang="tr-TR" dirty="0" smtClean="0"/>
                        <a:t> </a:t>
                      </a:r>
                      <a:r>
                        <a:rPr lang="tr-TR" dirty="0" err="1" smtClean="0"/>
                        <a:t>stolonifera</a:t>
                      </a:r>
                      <a:endParaRPr lang="tr-TR" i="1" dirty="0">
                        <a:solidFill>
                          <a:srgbClr val="FFC000"/>
                        </a:solidFill>
                      </a:endParaRPr>
                    </a:p>
                  </a:txBody>
                  <a:tcPr marL="0" marR="0" marT="0" marB="0" anchor="ctr"/>
                </a:tc>
                <a:tc>
                  <a:txBody>
                    <a:bodyPr/>
                    <a:lstStyle/>
                    <a:p>
                      <a:pPr algn="ctr">
                        <a:spcAft>
                          <a:spcPts val="0"/>
                        </a:spcAft>
                      </a:pPr>
                      <a:r>
                        <a:rPr lang="tr-TR" sz="1800" dirty="0" smtClean="0"/>
                        <a:t>5</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10</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10</a:t>
                      </a:r>
                      <a:endParaRPr lang="tr-TR" sz="1800" dirty="0">
                        <a:latin typeface="Times New Roman"/>
                        <a:ea typeface="Times New Roman"/>
                        <a:cs typeface="Times New Roman"/>
                      </a:endParaRPr>
                    </a:p>
                  </a:txBody>
                  <a:tcPr marL="0" marR="0" marT="0" marB="0" anchor="ctr"/>
                </a:tc>
              </a:tr>
            </a:tbl>
          </a:graphicData>
        </a:graphic>
      </p:graphicFrame>
      <p:sp>
        <p:nvSpPr>
          <p:cNvPr id="53283" name="2 Dikdörtgen"/>
          <p:cNvSpPr>
            <a:spLocks noChangeArrowheads="1"/>
          </p:cNvSpPr>
          <p:nvPr/>
        </p:nvSpPr>
        <p:spPr bwMode="auto">
          <a:xfrm>
            <a:off x="1071538" y="1643050"/>
            <a:ext cx="6929464" cy="369332"/>
          </a:xfrm>
          <a:prstGeom prst="rect">
            <a:avLst/>
          </a:prstGeom>
          <a:noFill/>
          <a:ln w="9525">
            <a:noFill/>
            <a:miter lim="800000"/>
            <a:headEnd/>
            <a:tailEnd/>
          </a:ln>
        </p:spPr>
        <p:txBody>
          <a:bodyPr wrap="square">
            <a:spAutoFit/>
          </a:bodyPr>
          <a:lstStyle/>
          <a:p>
            <a:pPr indent="449263" algn="just" eaLnBrk="0" hangingPunct="0">
              <a:buFontTx/>
              <a:buAutoNum type="alphaLcParenR"/>
            </a:pPr>
            <a:r>
              <a:rPr lang="tr-TR" dirty="0">
                <a:solidFill>
                  <a:srgbClr val="FFC000"/>
                </a:solidFill>
                <a:cs typeface="Times New Roman" pitchFamily="18" charset="0"/>
              </a:rPr>
              <a:t>Hafif gölge </a:t>
            </a:r>
            <a:r>
              <a:rPr lang="tr-TR" dirty="0">
                <a:cs typeface="Times New Roman" pitchFamily="18" charset="0"/>
              </a:rPr>
              <a:t>yapan ağaçların altına kullanılabilecek karışımlar</a:t>
            </a:r>
          </a:p>
        </p:txBody>
      </p:sp>
    </p:spTree>
  </p:cSld>
  <p:clrMapOvr>
    <a:masterClrMapping/>
  </p:clrMapOvr>
  <p:transition spd="med">
    <p:split orient="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o"/>
          <p:cNvGraphicFramePr>
            <a:graphicFrameLocks noGrp="1"/>
          </p:cNvGraphicFramePr>
          <p:nvPr>
            <p:extLst>
              <p:ext uri="{D42A27DB-BD31-4B8C-83A1-F6EECF244321}">
                <p14:modId xmlns:p14="http://schemas.microsoft.com/office/powerpoint/2010/main" val="1796853808"/>
              </p:ext>
            </p:extLst>
          </p:nvPr>
        </p:nvGraphicFramePr>
        <p:xfrm>
          <a:off x="1143000" y="1643063"/>
          <a:ext cx="5544712" cy="2194560"/>
        </p:xfrm>
        <a:graphic>
          <a:graphicData uri="http://schemas.openxmlformats.org/drawingml/2006/table">
            <a:tbl>
              <a:tblPr>
                <a:tableStyleId>{08FB837D-C827-4EFA-A057-4D05807E0F7C}</a:tableStyleId>
              </a:tblPr>
              <a:tblGrid>
                <a:gridCol w="3071834"/>
                <a:gridCol w="796498"/>
                <a:gridCol w="907104"/>
                <a:gridCol w="769276"/>
              </a:tblGrid>
              <a:tr h="161290">
                <a:tc>
                  <a:txBody>
                    <a:bodyPr/>
                    <a:lstStyle/>
                    <a:p>
                      <a:pPr algn="just">
                        <a:spcAft>
                          <a:spcPts val="0"/>
                        </a:spcAft>
                      </a:pP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a:t>I </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a:t>II </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a:t>III </a:t>
                      </a:r>
                      <a:endParaRPr lang="tr-TR" sz="1800" dirty="0">
                        <a:latin typeface="Times New Roman"/>
                        <a:ea typeface="Times New Roman"/>
                        <a:cs typeface="Times New Roman"/>
                      </a:endParaRPr>
                    </a:p>
                  </a:txBody>
                  <a:tcPr marL="0" marR="0" marT="0" marB="0" anchor="ctr"/>
                </a:tc>
              </a:tr>
              <a:tr h="21907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tr-TR" sz="1800" dirty="0" smtClean="0"/>
                        <a:t>P. </a:t>
                      </a:r>
                      <a:r>
                        <a:rPr lang="tr-TR" sz="1800" dirty="0" err="1" smtClean="0"/>
                        <a:t>nemoralis</a:t>
                      </a:r>
                      <a:r>
                        <a:rPr lang="tr-TR" sz="1800" dirty="0" smtClean="0"/>
                        <a:t>  veya P. </a:t>
                      </a:r>
                      <a:r>
                        <a:rPr lang="tr-TR" sz="1800" dirty="0" err="1"/>
                        <a:t>trivialis</a:t>
                      </a:r>
                      <a:r>
                        <a:rPr lang="tr-TR" sz="1800" dirty="0"/>
                        <a:t> </a:t>
                      </a:r>
                      <a:endParaRPr lang="tr-TR" sz="1800" i="1" dirty="0">
                        <a:solidFill>
                          <a:srgbClr val="FFC000"/>
                        </a:solidFill>
                        <a:latin typeface="Times New Roman"/>
                        <a:ea typeface="Times New Roman"/>
                        <a:cs typeface="Times New Roman"/>
                      </a:endParaRPr>
                    </a:p>
                  </a:txBody>
                  <a:tcPr marL="0" marR="0" marT="0" marB="0" anchor="ctr"/>
                </a:tc>
                <a:tc>
                  <a:txBody>
                    <a:bodyPr/>
                    <a:lstStyle/>
                    <a:p>
                      <a:pPr algn="ctr">
                        <a:spcAft>
                          <a:spcPts val="0"/>
                        </a:spcAft>
                      </a:pPr>
                      <a:r>
                        <a:rPr lang="tr-TR" sz="1800"/>
                        <a:t>20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a:t>20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a:t>20 </a:t>
                      </a:r>
                      <a:endParaRPr lang="tr-TR" sz="1800" dirty="0">
                        <a:latin typeface="Times New Roman"/>
                        <a:ea typeface="Times New Roman"/>
                        <a:cs typeface="Times New Roman"/>
                      </a:endParaRPr>
                    </a:p>
                  </a:txBody>
                  <a:tcPr marL="0" marR="0" marT="0" marB="0" anchor="ctr"/>
                </a:tc>
              </a:tr>
              <a:tr h="200660">
                <a:tc>
                  <a:txBody>
                    <a:bodyPr/>
                    <a:lstStyle/>
                    <a:p>
                      <a:pPr algn="just">
                        <a:spcAft>
                          <a:spcPts val="0"/>
                        </a:spcAft>
                      </a:pPr>
                      <a:r>
                        <a:rPr lang="tr-TR" sz="1800" dirty="0" smtClean="0"/>
                        <a:t>F. </a:t>
                      </a:r>
                      <a:r>
                        <a:rPr lang="tr-TR" sz="1800" dirty="0" err="1"/>
                        <a:t>rubra</a:t>
                      </a:r>
                      <a:r>
                        <a:rPr lang="tr-TR" sz="1800" dirty="0"/>
                        <a:t> var. </a:t>
                      </a:r>
                      <a:r>
                        <a:rPr lang="tr-TR" sz="1800" dirty="0" err="1"/>
                        <a:t>rubra</a:t>
                      </a:r>
                      <a:r>
                        <a:rPr lang="tr-TR" sz="1800" dirty="0"/>
                        <a:t> </a:t>
                      </a:r>
                      <a:endParaRPr lang="tr-TR" sz="1800" i="1" dirty="0">
                        <a:solidFill>
                          <a:srgbClr val="FFC000"/>
                        </a:solidFill>
                        <a:latin typeface="Times New Roman"/>
                        <a:ea typeface="Times New Roman"/>
                        <a:cs typeface="Times New Roman"/>
                      </a:endParaRPr>
                    </a:p>
                  </a:txBody>
                  <a:tcPr marL="0" marR="0" marT="0" marB="0" anchor="ctr"/>
                </a:tc>
                <a:tc>
                  <a:txBody>
                    <a:bodyPr/>
                    <a:lstStyle/>
                    <a:p>
                      <a:pPr algn="ctr">
                        <a:spcAft>
                          <a:spcPts val="0"/>
                        </a:spcAft>
                      </a:pPr>
                      <a:r>
                        <a:rPr lang="tr-TR" sz="1800"/>
                        <a:t>30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a:t>30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a:t>30 </a:t>
                      </a:r>
                      <a:endParaRPr lang="tr-TR" sz="1800" dirty="0">
                        <a:latin typeface="Times New Roman"/>
                        <a:ea typeface="Times New Roman"/>
                        <a:cs typeface="Times New Roman"/>
                      </a:endParaRPr>
                    </a:p>
                  </a:txBody>
                  <a:tcPr marL="0" marR="0" marT="0" marB="0" anchor="ctr"/>
                </a:tc>
              </a:tr>
              <a:tr h="200660">
                <a:tc>
                  <a:txBody>
                    <a:bodyPr/>
                    <a:lstStyle/>
                    <a:p>
                      <a:pPr algn="just">
                        <a:spcAft>
                          <a:spcPts val="0"/>
                        </a:spcAft>
                      </a:pPr>
                      <a:r>
                        <a:rPr lang="tr-TR" sz="1800" dirty="0"/>
                        <a:t>F. </a:t>
                      </a:r>
                      <a:r>
                        <a:rPr lang="tr-TR" sz="1800" dirty="0" err="1"/>
                        <a:t>rubra</a:t>
                      </a:r>
                      <a:r>
                        <a:rPr lang="tr-TR" sz="1800" dirty="0"/>
                        <a:t> var. </a:t>
                      </a:r>
                      <a:r>
                        <a:rPr lang="tr-TR" sz="1800" dirty="0" err="1"/>
                        <a:t>commutata</a:t>
                      </a:r>
                      <a:r>
                        <a:rPr lang="tr-TR" sz="1800" dirty="0"/>
                        <a:t> </a:t>
                      </a:r>
                      <a:endParaRPr lang="tr-TR" sz="1800" i="1" dirty="0">
                        <a:solidFill>
                          <a:srgbClr val="FFC000"/>
                        </a:solidFill>
                        <a:latin typeface="Times New Roman"/>
                        <a:ea typeface="Times New Roman"/>
                        <a:cs typeface="Times New Roman"/>
                      </a:endParaRPr>
                    </a:p>
                  </a:txBody>
                  <a:tcPr marL="0" marR="0" marT="0" marB="0" anchor="ctr"/>
                </a:tc>
                <a:tc>
                  <a:txBody>
                    <a:bodyPr/>
                    <a:lstStyle/>
                    <a:p>
                      <a:pPr algn="ctr">
                        <a:spcAft>
                          <a:spcPts val="0"/>
                        </a:spcAft>
                      </a:pPr>
                      <a:r>
                        <a:rPr lang="tr-TR" sz="1800"/>
                        <a:t>15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a:t>30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a:t>40 </a:t>
                      </a:r>
                      <a:endParaRPr lang="tr-TR" sz="1800" dirty="0">
                        <a:latin typeface="Times New Roman"/>
                        <a:ea typeface="Times New Roman"/>
                        <a:cs typeface="Times New Roman"/>
                      </a:endParaRPr>
                    </a:p>
                  </a:txBody>
                  <a:tcPr marL="0" marR="0" marT="0" marB="0" anchor="ctr"/>
                </a:tc>
              </a:tr>
              <a:tr h="210185">
                <a:tc>
                  <a:txBody>
                    <a:bodyPr/>
                    <a:lstStyle/>
                    <a:p>
                      <a:pPr algn="just">
                        <a:spcAft>
                          <a:spcPts val="0"/>
                        </a:spcAft>
                      </a:pPr>
                      <a:r>
                        <a:rPr lang="tr-TR" sz="1800" dirty="0"/>
                        <a:t>F</a:t>
                      </a:r>
                      <a:r>
                        <a:rPr lang="tr-TR" sz="1800" dirty="0" smtClean="0"/>
                        <a:t>. </a:t>
                      </a:r>
                      <a:r>
                        <a:rPr lang="tr-TR" sz="1800" dirty="0" err="1" smtClean="0"/>
                        <a:t>rubra</a:t>
                      </a:r>
                      <a:r>
                        <a:rPr lang="tr-TR" sz="1800" dirty="0" smtClean="0"/>
                        <a:t> </a:t>
                      </a:r>
                      <a:r>
                        <a:rPr lang="tr-TR" sz="1800" dirty="0"/>
                        <a:t>var. </a:t>
                      </a:r>
                      <a:r>
                        <a:rPr lang="tr-TR" sz="1800" dirty="0" err="1"/>
                        <a:t>trichophylla</a:t>
                      </a:r>
                      <a:r>
                        <a:rPr lang="tr-TR" sz="1800" dirty="0"/>
                        <a:t> </a:t>
                      </a:r>
                      <a:endParaRPr lang="tr-TR" sz="1800" i="1" dirty="0">
                        <a:solidFill>
                          <a:srgbClr val="FFC000"/>
                        </a:solidFill>
                        <a:latin typeface="Times New Roman"/>
                        <a:ea typeface="Times New Roman"/>
                        <a:cs typeface="Times New Roman"/>
                      </a:endParaRPr>
                    </a:p>
                  </a:txBody>
                  <a:tcPr marL="0" marR="0" marT="0" marB="0" anchor="ctr"/>
                </a:tc>
                <a:tc>
                  <a:txBody>
                    <a:bodyPr/>
                    <a:lstStyle/>
                    <a:p>
                      <a:pPr algn="ctr">
                        <a:spcAft>
                          <a:spcPts val="0"/>
                        </a:spcAft>
                      </a:pPr>
                      <a:r>
                        <a:rPr lang="tr-TR" sz="1800"/>
                        <a:t>10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r>
              <a:tr h="207010">
                <a:tc>
                  <a:txBody>
                    <a:bodyPr/>
                    <a:lstStyle/>
                    <a:p>
                      <a:pPr algn="just">
                        <a:spcAft>
                          <a:spcPts val="0"/>
                        </a:spcAft>
                      </a:pPr>
                      <a:r>
                        <a:rPr lang="tr-TR" sz="1800" dirty="0"/>
                        <a:t>F. </a:t>
                      </a:r>
                      <a:r>
                        <a:rPr lang="tr-TR" sz="1800" dirty="0" err="1"/>
                        <a:t>longifolia</a:t>
                      </a:r>
                      <a:r>
                        <a:rPr lang="tr-TR" sz="1800" dirty="0"/>
                        <a:t> </a:t>
                      </a:r>
                      <a:endParaRPr lang="tr-TR" sz="1800" i="1" dirty="0">
                        <a:solidFill>
                          <a:srgbClr val="FFC000"/>
                        </a:solidFill>
                        <a:latin typeface="Times New Roman"/>
                        <a:ea typeface="Times New Roman"/>
                        <a:cs typeface="Times New Roman"/>
                      </a:endParaRPr>
                    </a:p>
                  </a:txBody>
                  <a:tcPr marL="0" marR="0" marT="0" marB="0" anchor="ctr"/>
                </a:tc>
                <a:tc>
                  <a:txBody>
                    <a:bodyPr/>
                    <a:lstStyle/>
                    <a:p>
                      <a:pPr algn="ctr">
                        <a:spcAft>
                          <a:spcPts val="0"/>
                        </a:spcAft>
                      </a:pPr>
                      <a:r>
                        <a:rPr lang="tr-TR" sz="1800"/>
                        <a:t>15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a:t>10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r>
              <a:tr h="200660">
                <a:tc>
                  <a:txBody>
                    <a:bodyPr/>
                    <a:lstStyle/>
                    <a:p>
                      <a:pPr algn="just">
                        <a:spcAft>
                          <a:spcPts val="0"/>
                        </a:spcAft>
                      </a:pPr>
                      <a:r>
                        <a:rPr lang="tr-TR" sz="1800" dirty="0"/>
                        <a:t>F. </a:t>
                      </a:r>
                      <a:r>
                        <a:rPr lang="tr-TR" sz="1800" dirty="0" err="1"/>
                        <a:t>tenuifolia</a:t>
                      </a:r>
                      <a:r>
                        <a:rPr lang="tr-TR" sz="1800" dirty="0"/>
                        <a:t> </a:t>
                      </a:r>
                      <a:endParaRPr lang="tr-TR" sz="1800" i="1" dirty="0">
                        <a:solidFill>
                          <a:srgbClr val="FFC000"/>
                        </a:solidFill>
                        <a:latin typeface="Times New Roman"/>
                        <a:ea typeface="Times New Roman"/>
                        <a:cs typeface="Times New Roman"/>
                      </a:endParaRPr>
                    </a:p>
                  </a:txBody>
                  <a:tcPr marL="0" marR="0" marT="0" marB="0" anchor="ctr"/>
                </a:tc>
                <a:tc>
                  <a:txBody>
                    <a:bodyPr/>
                    <a:lstStyle/>
                    <a:p>
                      <a:pPr algn="ctr">
                        <a:spcAft>
                          <a:spcPts val="0"/>
                        </a:spcAft>
                      </a:pPr>
                      <a:r>
                        <a:rPr lang="tr-TR" sz="1800"/>
                        <a:t>5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a:t>10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r>
              <a:tr h="179705">
                <a:tc>
                  <a:txBody>
                    <a:bodyPr/>
                    <a:lstStyle/>
                    <a:p>
                      <a:pPr algn="just">
                        <a:spcAft>
                          <a:spcPts val="0"/>
                        </a:spcAft>
                      </a:pPr>
                      <a:r>
                        <a:rPr lang="tr-TR" sz="1800" dirty="0" err="1"/>
                        <a:t>Poa</a:t>
                      </a:r>
                      <a:r>
                        <a:rPr lang="tr-TR" sz="1800" dirty="0"/>
                        <a:t> </a:t>
                      </a:r>
                      <a:r>
                        <a:rPr lang="tr-TR" sz="1800" dirty="0" err="1"/>
                        <a:t>pratensis</a:t>
                      </a:r>
                      <a:r>
                        <a:rPr lang="tr-TR" sz="1800" dirty="0"/>
                        <a:t> </a:t>
                      </a:r>
                      <a:endParaRPr lang="tr-TR" sz="1800" i="1" dirty="0">
                        <a:solidFill>
                          <a:srgbClr val="FFC000"/>
                        </a:solidFill>
                        <a:latin typeface="Times New Roman"/>
                        <a:ea typeface="Times New Roman"/>
                        <a:cs typeface="Times New Roman"/>
                      </a:endParaRPr>
                    </a:p>
                  </a:txBody>
                  <a:tcPr marL="0" marR="0" marT="0" marB="0" anchor="ctr"/>
                </a:tc>
                <a:tc>
                  <a:txBody>
                    <a:bodyPr/>
                    <a:lstStyle/>
                    <a:p>
                      <a:pPr algn="ctr">
                        <a:spcAft>
                          <a:spcPts val="0"/>
                        </a:spcAft>
                      </a:pPr>
                      <a:r>
                        <a:rPr lang="tr-TR" sz="1800"/>
                        <a:t>5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a:t>10 </a:t>
                      </a:r>
                      <a:endParaRPr lang="tr-TR" sz="1800" dirty="0">
                        <a:latin typeface="Times New Roman"/>
                        <a:ea typeface="Times New Roman"/>
                        <a:cs typeface="Times New Roman"/>
                      </a:endParaRPr>
                    </a:p>
                  </a:txBody>
                  <a:tcPr marL="0" marR="0" marT="0" marB="0" anchor="ctr"/>
                </a:tc>
              </a:tr>
            </a:tbl>
          </a:graphicData>
        </a:graphic>
      </p:graphicFrame>
      <p:sp>
        <p:nvSpPr>
          <p:cNvPr id="54307" name="Rectangle 1"/>
          <p:cNvSpPr>
            <a:spLocks noChangeArrowheads="1"/>
          </p:cNvSpPr>
          <p:nvPr/>
        </p:nvSpPr>
        <p:spPr bwMode="auto">
          <a:xfrm>
            <a:off x="642938" y="1214438"/>
            <a:ext cx="7572375" cy="369887"/>
          </a:xfrm>
          <a:prstGeom prst="rect">
            <a:avLst/>
          </a:prstGeom>
          <a:noFill/>
          <a:ln w="9525">
            <a:noFill/>
            <a:miter lim="800000"/>
            <a:headEnd/>
            <a:tailEnd/>
          </a:ln>
        </p:spPr>
        <p:txBody>
          <a:bodyPr anchor="ctr">
            <a:spAutoFit/>
          </a:bodyPr>
          <a:lstStyle/>
          <a:p>
            <a:pPr indent="449263" algn="just" eaLnBrk="0" hangingPunct="0"/>
            <a:r>
              <a:rPr lang="tr-TR">
                <a:cs typeface="Times New Roman" pitchFamily="18" charset="0"/>
              </a:rPr>
              <a:t> </a:t>
            </a:r>
            <a:r>
              <a:rPr lang="tr-TR">
                <a:solidFill>
                  <a:srgbClr val="FFC000"/>
                </a:solidFill>
                <a:cs typeface="Times New Roman" pitchFamily="18" charset="0"/>
              </a:rPr>
              <a:t>b) Koyu gölge </a:t>
            </a:r>
            <a:r>
              <a:rPr lang="tr-TR">
                <a:cs typeface="Times New Roman" pitchFamily="18" charset="0"/>
              </a:rPr>
              <a:t>yapan ağaçların altına ekilebilecek karışımlar </a:t>
            </a:r>
            <a:endParaRPr lang="tr-TR"/>
          </a:p>
        </p:txBody>
      </p:sp>
      <p:sp>
        <p:nvSpPr>
          <p:cNvPr id="54308" name="3 Dikdörtgen"/>
          <p:cNvSpPr>
            <a:spLocks noChangeArrowheads="1"/>
          </p:cNvSpPr>
          <p:nvPr/>
        </p:nvSpPr>
        <p:spPr bwMode="auto">
          <a:xfrm>
            <a:off x="642910" y="4514850"/>
            <a:ext cx="7643865" cy="923330"/>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tr-TR" dirty="0" smtClean="0">
                <a:solidFill>
                  <a:schemeClr val="bg1"/>
                </a:solidFill>
                <a:latin typeface="Arial" pitchFamily="34" charset="0"/>
                <a:cs typeface="Arial" pitchFamily="34" charset="0"/>
              </a:rPr>
              <a:t>Yüksekten biçilirse veya biçilmiyorsa </a:t>
            </a:r>
            <a:r>
              <a:rPr lang="tr-TR" i="1" dirty="0" err="1" smtClean="0">
                <a:solidFill>
                  <a:schemeClr val="bg1"/>
                </a:solidFill>
                <a:latin typeface="Arial" pitchFamily="34" charset="0"/>
                <a:cs typeface="Arial" pitchFamily="34" charset="0"/>
              </a:rPr>
              <a:t>Poa</a:t>
            </a:r>
            <a:r>
              <a:rPr lang="tr-TR" i="1" dirty="0" smtClean="0">
                <a:solidFill>
                  <a:schemeClr val="bg1"/>
                </a:solidFill>
                <a:latin typeface="Arial" pitchFamily="34" charset="0"/>
                <a:cs typeface="Arial" pitchFamily="34" charset="0"/>
              </a:rPr>
              <a:t> </a:t>
            </a:r>
            <a:r>
              <a:rPr lang="tr-TR" i="1" dirty="0" err="1" smtClean="0">
                <a:solidFill>
                  <a:schemeClr val="bg1"/>
                </a:solidFill>
                <a:latin typeface="Arial" pitchFamily="34" charset="0"/>
                <a:cs typeface="Arial" pitchFamily="34" charset="0"/>
              </a:rPr>
              <a:t>nemoralis</a:t>
            </a:r>
            <a:endParaRPr lang="tr-TR" dirty="0" smtClean="0">
              <a:solidFill>
                <a:schemeClr val="bg1"/>
              </a:solidFill>
              <a:latin typeface="Arial" pitchFamily="34" charset="0"/>
              <a:cs typeface="Arial" pitchFamily="34" charset="0"/>
            </a:endParaRPr>
          </a:p>
          <a:p>
            <a:pPr algn="just"/>
            <a:endParaRPr lang="tr-TR" dirty="0" smtClean="0">
              <a:solidFill>
                <a:schemeClr val="bg1"/>
              </a:solidFill>
              <a:latin typeface="Arial" pitchFamily="34" charset="0"/>
              <a:cs typeface="Arial" pitchFamily="34" charset="0"/>
            </a:endParaRPr>
          </a:p>
          <a:p>
            <a:pPr algn="just"/>
            <a:r>
              <a:rPr lang="tr-TR" dirty="0" smtClean="0">
                <a:solidFill>
                  <a:schemeClr val="bg1"/>
                </a:solidFill>
                <a:latin typeface="Arial" pitchFamily="34" charset="0"/>
                <a:cs typeface="Arial" pitchFamily="34" charset="0"/>
              </a:rPr>
              <a:t>Düzenli </a:t>
            </a:r>
            <a:r>
              <a:rPr lang="tr-TR" dirty="0">
                <a:solidFill>
                  <a:schemeClr val="bg1"/>
                </a:solidFill>
                <a:latin typeface="Arial" pitchFamily="34" charset="0"/>
                <a:cs typeface="Arial" pitchFamily="34" charset="0"/>
              </a:rPr>
              <a:t>biçme yapılan alanlarda ise </a:t>
            </a:r>
            <a:r>
              <a:rPr lang="tr-TR" i="1" dirty="0">
                <a:solidFill>
                  <a:schemeClr val="bg1"/>
                </a:solidFill>
                <a:latin typeface="Arial" pitchFamily="34" charset="0"/>
                <a:cs typeface="Arial" pitchFamily="34" charset="0"/>
              </a:rPr>
              <a:t>Poa </a:t>
            </a:r>
            <a:r>
              <a:rPr lang="tr-TR" i="1" dirty="0" err="1">
                <a:solidFill>
                  <a:schemeClr val="bg1"/>
                </a:solidFill>
                <a:latin typeface="Arial" pitchFamily="34" charset="0"/>
                <a:cs typeface="Arial" pitchFamily="34" charset="0"/>
              </a:rPr>
              <a:t>trivialis</a:t>
            </a:r>
            <a:r>
              <a:rPr lang="tr-TR" dirty="0">
                <a:solidFill>
                  <a:schemeClr val="bg1"/>
                </a:solidFill>
                <a:latin typeface="Arial" pitchFamily="34" charset="0"/>
                <a:cs typeface="Arial" pitchFamily="34" charset="0"/>
              </a:rPr>
              <a:t> daha uygundur. </a:t>
            </a:r>
          </a:p>
        </p:txBody>
      </p:sp>
      <p:sp>
        <p:nvSpPr>
          <p:cNvPr id="5" name="4 Sağa Bükülü Ok"/>
          <p:cNvSpPr/>
          <p:nvPr/>
        </p:nvSpPr>
        <p:spPr>
          <a:xfrm rot="375616">
            <a:off x="416659" y="2000240"/>
            <a:ext cx="500066" cy="2428892"/>
          </a:xfrm>
          <a:prstGeom prst="curvedRightArrow">
            <a:avLst>
              <a:gd name="adj1" fmla="val 26280"/>
              <a:gd name="adj2" fmla="val 7156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cSld>
  <p:clrMapOvr>
    <a:masterClrMapping/>
  </p:clrMapOvr>
  <p:transition spd="med">
    <p:split orient="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5376345" y="2091003"/>
            <a:ext cx="3767655" cy="4755292"/>
          </a:xfrm>
          <a:prstGeom prst="rect">
            <a:avLst/>
          </a:prstGeom>
        </p:spPr>
      </p:pic>
      <p:graphicFrame>
        <p:nvGraphicFramePr>
          <p:cNvPr id="2" name="1 Tablo"/>
          <p:cNvGraphicFramePr>
            <a:graphicFrameLocks noGrp="1"/>
          </p:cNvGraphicFramePr>
          <p:nvPr>
            <p:extLst>
              <p:ext uri="{D42A27DB-BD31-4B8C-83A1-F6EECF244321}">
                <p14:modId xmlns:p14="http://schemas.microsoft.com/office/powerpoint/2010/main" val="2453143479"/>
              </p:ext>
            </p:extLst>
          </p:nvPr>
        </p:nvGraphicFramePr>
        <p:xfrm>
          <a:off x="539552" y="3501008"/>
          <a:ext cx="4572034" cy="1645920"/>
        </p:xfrm>
        <a:graphic>
          <a:graphicData uri="http://schemas.openxmlformats.org/drawingml/2006/table">
            <a:tbl>
              <a:tblPr>
                <a:tableStyleId>{69C7853C-536D-4A76-A0AE-DD22124D55A5}</a:tableStyleId>
              </a:tblPr>
              <a:tblGrid>
                <a:gridCol w="2274772"/>
                <a:gridCol w="802868"/>
                <a:gridCol w="1494394"/>
              </a:tblGrid>
              <a:tr h="152400">
                <a:tc>
                  <a:txBody>
                    <a:bodyPr/>
                    <a:lstStyle/>
                    <a:p>
                      <a:pPr algn="just">
                        <a:spcAft>
                          <a:spcPts val="0"/>
                        </a:spcAft>
                      </a:pP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a:t>I</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a:t>II </a:t>
                      </a:r>
                      <a:endParaRPr lang="tr-TR" sz="1800" dirty="0">
                        <a:latin typeface="Times New Roman"/>
                        <a:ea typeface="Times New Roman"/>
                        <a:cs typeface="Times New Roman"/>
                      </a:endParaRPr>
                    </a:p>
                  </a:txBody>
                  <a:tcPr marL="0" marR="0" marT="0" marB="0" anchor="ctr"/>
                </a:tc>
              </a:tr>
              <a:tr h="176530">
                <a:tc>
                  <a:txBody>
                    <a:bodyPr/>
                    <a:lstStyle/>
                    <a:p>
                      <a:pPr algn="just">
                        <a:spcAft>
                          <a:spcPts val="0"/>
                        </a:spcAft>
                      </a:pPr>
                      <a:r>
                        <a:rPr lang="tr-TR" sz="1800" dirty="0" smtClean="0"/>
                        <a:t>F.</a:t>
                      </a:r>
                      <a:r>
                        <a:rPr lang="tr-TR" sz="1800" dirty="0" err="1" smtClean="0"/>
                        <a:t>rubra</a:t>
                      </a:r>
                      <a:r>
                        <a:rPr lang="tr-TR" sz="1800" dirty="0" smtClean="0"/>
                        <a:t> </a:t>
                      </a:r>
                      <a:r>
                        <a:rPr lang="tr-TR" sz="1800" dirty="0"/>
                        <a:t>var. </a:t>
                      </a:r>
                      <a:r>
                        <a:rPr lang="tr-TR" sz="1800" dirty="0" err="1"/>
                        <a:t>commutata</a:t>
                      </a:r>
                      <a:r>
                        <a:rPr lang="tr-TR" sz="1800" dirty="0"/>
                        <a:t> </a:t>
                      </a:r>
                      <a:endParaRPr lang="tr-TR" sz="1800" i="1" dirty="0">
                        <a:latin typeface="Times New Roman"/>
                        <a:ea typeface="Times New Roman"/>
                        <a:cs typeface="Times New Roman"/>
                      </a:endParaRPr>
                    </a:p>
                  </a:txBody>
                  <a:tcPr marL="0" marR="0" marT="0" marB="0" anchor="ctr"/>
                </a:tc>
                <a:tc>
                  <a:txBody>
                    <a:bodyPr/>
                    <a:lstStyle/>
                    <a:p>
                      <a:pPr algn="ctr">
                        <a:spcAft>
                          <a:spcPts val="0"/>
                        </a:spcAft>
                      </a:pPr>
                      <a:r>
                        <a:rPr lang="tr-TR" sz="1800"/>
                        <a:t>50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a:t>50 </a:t>
                      </a:r>
                      <a:endParaRPr lang="tr-TR" sz="1800" dirty="0">
                        <a:latin typeface="Times New Roman"/>
                        <a:ea typeface="Times New Roman"/>
                        <a:cs typeface="Times New Roman"/>
                      </a:endParaRPr>
                    </a:p>
                  </a:txBody>
                  <a:tcPr marL="0" marR="0" marT="0" marB="0" anchor="ctr"/>
                </a:tc>
              </a:tr>
              <a:tr h="182880">
                <a:tc>
                  <a:txBody>
                    <a:bodyPr/>
                    <a:lstStyle/>
                    <a:p>
                      <a:pPr algn="just">
                        <a:spcAft>
                          <a:spcPts val="0"/>
                        </a:spcAft>
                      </a:pPr>
                      <a:r>
                        <a:rPr lang="tr-TR" sz="1800" dirty="0"/>
                        <a:t>F.</a:t>
                      </a:r>
                      <a:r>
                        <a:rPr lang="tr-TR" sz="1800" dirty="0" err="1"/>
                        <a:t>rubra</a:t>
                      </a:r>
                      <a:r>
                        <a:rPr lang="tr-TR" sz="1800" dirty="0"/>
                        <a:t> var. </a:t>
                      </a:r>
                      <a:r>
                        <a:rPr lang="tr-TR" sz="1800" dirty="0" err="1"/>
                        <a:t>rubra</a:t>
                      </a:r>
                      <a:r>
                        <a:rPr lang="tr-TR" sz="1800" dirty="0"/>
                        <a:t> </a:t>
                      </a:r>
                      <a:endParaRPr lang="tr-TR" sz="1800" i="1" dirty="0">
                        <a:latin typeface="Times New Roman"/>
                        <a:ea typeface="Times New Roman"/>
                        <a:cs typeface="Times New Roman"/>
                      </a:endParaRPr>
                    </a:p>
                  </a:txBody>
                  <a:tcPr marL="0" marR="0" marT="0" marB="0" anchor="ctr"/>
                </a:tc>
                <a:tc>
                  <a:txBody>
                    <a:bodyPr/>
                    <a:lstStyle/>
                    <a:p>
                      <a:pPr algn="ctr">
                        <a:spcAft>
                          <a:spcPts val="0"/>
                        </a:spcAft>
                      </a:pPr>
                      <a:r>
                        <a:rPr lang="tr-TR" sz="1800"/>
                        <a:t>40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a:t>40 </a:t>
                      </a:r>
                      <a:endParaRPr lang="tr-TR" sz="1800" dirty="0">
                        <a:latin typeface="Times New Roman"/>
                        <a:ea typeface="Times New Roman"/>
                        <a:cs typeface="Times New Roman"/>
                      </a:endParaRPr>
                    </a:p>
                  </a:txBody>
                  <a:tcPr marL="0" marR="0" marT="0" marB="0" anchor="ctr"/>
                </a:tc>
              </a:tr>
              <a:tr h="182880">
                <a:tc>
                  <a:txBody>
                    <a:bodyPr/>
                    <a:lstStyle/>
                    <a:p>
                      <a:pPr algn="just">
                        <a:spcAft>
                          <a:spcPts val="0"/>
                        </a:spcAft>
                      </a:pPr>
                      <a:r>
                        <a:rPr lang="tr-TR" sz="1800" dirty="0"/>
                        <a:t>F.</a:t>
                      </a:r>
                      <a:r>
                        <a:rPr lang="tr-TR" sz="1800" dirty="0" err="1"/>
                        <a:t>longifolia</a:t>
                      </a:r>
                      <a:r>
                        <a:rPr lang="tr-TR" sz="1800" dirty="0"/>
                        <a:t> </a:t>
                      </a:r>
                      <a:endParaRPr lang="tr-TR" sz="1800" i="1" dirty="0">
                        <a:latin typeface="Times New Roman"/>
                        <a:ea typeface="Times New Roman"/>
                        <a:cs typeface="Times New Roman"/>
                      </a:endParaRPr>
                    </a:p>
                  </a:txBody>
                  <a:tcPr marL="0" marR="0" marT="0" marB="0" anchor="ctr"/>
                </a:tc>
                <a:tc>
                  <a:txBody>
                    <a:bodyPr/>
                    <a:lstStyle/>
                    <a:p>
                      <a:pPr algn="ctr">
                        <a:spcAft>
                          <a:spcPts val="0"/>
                        </a:spcAft>
                      </a:pPr>
                      <a:r>
                        <a:rPr lang="tr-TR" sz="1800" dirty="0"/>
                        <a:t>5 </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r>
              <a:tr h="179705">
                <a:tc>
                  <a:txBody>
                    <a:bodyPr/>
                    <a:lstStyle/>
                    <a:p>
                      <a:pPr algn="just">
                        <a:spcAft>
                          <a:spcPts val="0"/>
                        </a:spcAft>
                      </a:pPr>
                      <a:r>
                        <a:rPr lang="tr-TR" sz="1800" dirty="0"/>
                        <a:t>Agrostis </a:t>
                      </a:r>
                      <a:r>
                        <a:rPr lang="tr-TR" sz="1800" dirty="0" err="1"/>
                        <a:t>tenuis</a:t>
                      </a:r>
                      <a:r>
                        <a:rPr lang="tr-TR" sz="1800" dirty="0"/>
                        <a:t> </a:t>
                      </a:r>
                      <a:endParaRPr lang="tr-TR" sz="1800" i="1" dirty="0">
                        <a:latin typeface="Times New Roman"/>
                        <a:ea typeface="Times New Roman"/>
                        <a:cs typeface="Times New Roman"/>
                      </a:endParaRPr>
                    </a:p>
                  </a:txBody>
                  <a:tcPr marL="0" marR="0" marT="0" marB="0" anchor="ctr"/>
                </a:tc>
                <a:tc>
                  <a:txBody>
                    <a:bodyPr/>
                    <a:lstStyle/>
                    <a:p>
                      <a:pPr algn="ctr">
                        <a:spcAft>
                          <a:spcPts val="0"/>
                        </a:spcAft>
                      </a:pPr>
                      <a:r>
                        <a:rPr lang="tr-TR" sz="1800"/>
                        <a:t>5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a:t>5 </a:t>
                      </a:r>
                      <a:endParaRPr lang="tr-TR" sz="1800" dirty="0">
                        <a:latin typeface="Times New Roman"/>
                        <a:ea typeface="Times New Roman"/>
                        <a:cs typeface="Times New Roman"/>
                      </a:endParaRPr>
                    </a:p>
                  </a:txBody>
                  <a:tcPr marL="0" marR="0" marT="0" marB="0" anchor="ctr"/>
                </a:tc>
              </a:tr>
              <a:tr h="152400">
                <a:tc>
                  <a:txBody>
                    <a:bodyPr/>
                    <a:lstStyle/>
                    <a:p>
                      <a:pPr algn="just">
                        <a:spcAft>
                          <a:spcPts val="0"/>
                        </a:spcAft>
                      </a:pPr>
                      <a:r>
                        <a:rPr lang="tr-TR" sz="1800" dirty="0"/>
                        <a:t>A. </a:t>
                      </a:r>
                      <a:r>
                        <a:rPr lang="tr-TR" sz="1800" dirty="0" err="1"/>
                        <a:t>stolonifera</a:t>
                      </a:r>
                      <a:r>
                        <a:rPr lang="tr-TR" sz="1800" dirty="0"/>
                        <a:t> </a:t>
                      </a:r>
                      <a:endParaRPr lang="tr-TR" sz="1800" i="1"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a:t>5 </a:t>
                      </a:r>
                      <a:endParaRPr lang="tr-TR" sz="1800" dirty="0">
                        <a:latin typeface="Times New Roman"/>
                        <a:ea typeface="Times New Roman"/>
                        <a:cs typeface="Times New Roman"/>
                      </a:endParaRPr>
                    </a:p>
                  </a:txBody>
                  <a:tcPr marL="0" marR="0" marT="0" marB="0" anchor="ctr"/>
                </a:tc>
              </a:tr>
            </a:tbl>
          </a:graphicData>
        </a:graphic>
      </p:graphicFrame>
      <p:sp>
        <p:nvSpPr>
          <p:cNvPr id="55317" name="Rectangle 1"/>
          <p:cNvSpPr>
            <a:spLocks noChangeArrowheads="1"/>
          </p:cNvSpPr>
          <p:nvPr/>
        </p:nvSpPr>
        <p:spPr bwMode="auto">
          <a:xfrm>
            <a:off x="611560" y="692696"/>
            <a:ext cx="7786715" cy="1477328"/>
          </a:xfrm>
          <a:prstGeom prst="rect">
            <a:avLst/>
          </a:prstGeom>
          <a:noFill/>
          <a:ln w="9525">
            <a:noFill/>
            <a:miter lim="800000"/>
            <a:headEnd/>
            <a:tailEnd/>
          </a:ln>
        </p:spPr>
        <p:txBody>
          <a:bodyPr wrap="square" anchor="ctr">
            <a:spAutoFit/>
          </a:bodyPr>
          <a:lstStyle/>
          <a:p>
            <a:pPr indent="449263" algn="just" eaLnBrk="0" hangingPunct="0"/>
            <a:r>
              <a:rPr lang="tr-TR" dirty="0">
                <a:cs typeface="Times New Roman" pitchFamily="18" charset="0"/>
              </a:rPr>
              <a:t>c) Bina çevrelerinde gölge yoğunluğu yöne bağlı olarak gün içerisinde değişir. Bazı alanlar ise düzenli olarak koyu gölge altındadır. </a:t>
            </a:r>
            <a:r>
              <a:rPr lang="tr-TR" b="1" dirty="0">
                <a:solidFill>
                  <a:srgbClr val="FFC000"/>
                </a:solidFill>
                <a:cs typeface="Times New Roman" pitchFamily="18" charset="0"/>
              </a:rPr>
              <a:t>Düzenli biçilen ve bakım yapılan gölge altındaki bahçelerde </a:t>
            </a:r>
            <a:r>
              <a:rPr lang="tr-TR" b="1" i="1" dirty="0">
                <a:solidFill>
                  <a:srgbClr val="FFC000"/>
                </a:solidFill>
                <a:cs typeface="Times New Roman" pitchFamily="18" charset="0"/>
              </a:rPr>
              <a:t>Festuca </a:t>
            </a:r>
            <a:r>
              <a:rPr lang="tr-TR" b="1" i="1" dirty="0" err="1">
                <a:solidFill>
                  <a:srgbClr val="FFC000"/>
                </a:solidFill>
                <a:cs typeface="Times New Roman" pitchFamily="18" charset="0"/>
              </a:rPr>
              <a:t>rubra</a:t>
            </a:r>
            <a:r>
              <a:rPr lang="tr-TR" b="1" dirty="0">
                <a:solidFill>
                  <a:srgbClr val="FFC000"/>
                </a:solidFill>
                <a:cs typeface="Times New Roman" pitchFamily="18" charset="0"/>
              </a:rPr>
              <a:t> + </a:t>
            </a:r>
            <a:r>
              <a:rPr lang="tr-TR" b="1" i="1" dirty="0">
                <a:solidFill>
                  <a:srgbClr val="FFC000"/>
                </a:solidFill>
                <a:cs typeface="Times New Roman" pitchFamily="18" charset="0"/>
              </a:rPr>
              <a:t>Agrostis</a:t>
            </a:r>
            <a:r>
              <a:rPr lang="tr-TR" b="1" dirty="0">
                <a:solidFill>
                  <a:srgbClr val="FFC000"/>
                </a:solidFill>
                <a:cs typeface="Times New Roman" pitchFamily="18" charset="0"/>
              </a:rPr>
              <a:t> karışımları başarılı sonuçlar verir. </a:t>
            </a:r>
            <a:r>
              <a:rPr lang="tr-TR" dirty="0">
                <a:cs typeface="Times New Roman" pitchFamily="18" charset="0"/>
              </a:rPr>
              <a:t>İlk gelişmesi yavaş olmakla beraber tesis olduktan sonra gölgeye iyi dayanır. </a:t>
            </a:r>
            <a:endParaRPr lang="tr-TR" dirty="0"/>
          </a:p>
        </p:txBody>
      </p:sp>
    </p:spTree>
  </p:cSld>
  <p:clrMapOvr>
    <a:masterClrMapping/>
  </p:clrMapOvr>
  <p:transition spd="med">
    <p:split orient="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397" y="0"/>
            <a:ext cx="9144793" cy="6858000"/>
          </a:xfrm>
          <a:prstGeom prst="rect">
            <a:avLst/>
          </a:prstGeom>
        </p:spPr>
      </p:pic>
      <p:graphicFrame>
        <p:nvGraphicFramePr>
          <p:cNvPr id="2" name="1 Tablo"/>
          <p:cNvGraphicFramePr>
            <a:graphicFrameLocks noGrp="1"/>
          </p:cNvGraphicFramePr>
          <p:nvPr>
            <p:extLst>
              <p:ext uri="{D42A27DB-BD31-4B8C-83A1-F6EECF244321}">
                <p14:modId xmlns:p14="http://schemas.microsoft.com/office/powerpoint/2010/main" val="3659331917"/>
              </p:ext>
            </p:extLst>
          </p:nvPr>
        </p:nvGraphicFramePr>
        <p:xfrm>
          <a:off x="-17929" y="4619819"/>
          <a:ext cx="4929198" cy="2215515"/>
        </p:xfrm>
        <a:graphic>
          <a:graphicData uri="http://schemas.openxmlformats.org/drawingml/2006/table">
            <a:tbl>
              <a:tblPr>
                <a:tableStyleId>{08FB837D-C827-4EFA-A057-4D05807E0F7C}</a:tableStyleId>
              </a:tblPr>
              <a:tblGrid>
                <a:gridCol w="1617277"/>
                <a:gridCol w="802470"/>
                <a:gridCol w="864096"/>
                <a:gridCol w="864096"/>
                <a:gridCol w="781259"/>
              </a:tblGrid>
              <a:tr h="152400">
                <a:tc>
                  <a:txBody>
                    <a:bodyPr/>
                    <a:lstStyle/>
                    <a:p>
                      <a:pPr algn="just">
                        <a:spcAft>
                          <a:spcPts val="0"/>
                        </a:spcAft>
                      </a:pPr>
                      <a:endParaRPr lang="tr-TR" sz="1800" dirty="0">
                        <a:latin typeface="Times New Roman"/>
                        <a:ea typeface="Times New Roman"/>
                        <a:cs typeface="Times New Roman"/>
                      </a:endParaRPr>
                    </a:p>
                  </a:txBody>
                  <a:tcPr marL="0" marR="0" marT="0" marB="0" anchor="ctr"/>
                </a:tc>
                <a:tc>
                  <a:txBody>
                    <a:bodyPr/>
                    <a:lstStyle/>
                    <a:p>
                      <a:pPr algn="just">
                        <a:spcAft>
                          <a:spcPts val="0"/>
                        </a:spcAft>
                      </a:pP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a:t>I </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a:t>II </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a:t>III </a:t>
                      </a:r>
                      <a:endParaRPr lang="tr-TR" sz="1800" dirty="0">
                        <a:latin typeface="Times New Roman"/>
                        <a:ea typeface="Times New Roman"/>
                        <a:cs typeface="Times New Roman"/>
                      </a:endParaRPr>
                    </a:p>
                  </a:txBody>
                  <a:tcPr marL="0" marR="0" marT="0" marB="0" anchor="ctr"/>
                </a:tc>
              </a:tr>
              <a:tr h="182880">
                <a:tc>
                  <a:txBody>
                    <a:bodyPr/>
                    <a:lstStyle/>
                    <a:p>
                      <a:pPr algn="just">
                        <a:spcAft>
                          <a:spcPts val="0"/>
                        </a:spcAft>
                      </a:pPr>
                      <a:r>
                        <a:rPr lang="tr-TR" sz="1800"/>
                        <a:t>Lolium perenne </a:t>
                      </a:r>
                      <a:endParaRPr lang="tr-TR" sz="1800">
                        <a:latin typeface="Times New Roman"/>
                        <a:ea typeface="Times New Roman"/>
                        <a:cs typeface="Times New Roman"/>
                      </a:endParaRPr>
                    </a:p>
                  </a:txBody>
                  <a:tcPr marL="0" marR="0" marT="0" marB="0" anchor="ctr"/>
                </a:tc>
                <a:tc>
                  <a:txBody>
                    <a:bodyPr/>
                    <a:lstStyle/>
                    <a:p>
                      <a:pPr algn="just">
                        <a:spcAft>
                          <a:spcPts val="0"/>
                        </a:spcAft>
                      </a:pP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a:t>80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a:t>25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r>
              <a:tr h="173355">
                <a:tc gridSpan="2">
                  <a:txBody>
                    <a:bodyPr/>
                    <a:lstStyle/>
                    <a:p>
                      <a:pPr algn="just">
                        <a:spcAft>
                          <a:spcPts val="0"/>
                        </a:spcAft>
                      </a:pPr>
                      <a:r>
                        <a:rPr lang="tr-TR" sz="1800"/>
                        <a:t>Festuca rubra var. rubra </a:t>
                      </a:r>
                      <a:endParaRPr lang="tr-TR" sz="1800">
                        <a:latin typeface="Times New Roman"/>
                        <a:ea typeface="Times New Roman"/>
                        <a:cs typeface="Times New Roman"/>
                      </a:endParaRPr>
                    </a:p>
                  </a:txBody>
                  <a:tcPr marL="0" marR="0" marT="0" marB="0" anchor="ctr"/>
                </a:tc>
                <a:tc hMerge="1">
                  <a:txBody>
                    <a:bodyPr/>
                    <a:lstStyle/>
                    <a:p>
                      <a:endParaRPr lang="tr-TR"/>
                    </a:p>
                  </a:txBody>
                  <a:tcPr/>
                </a:tc>
                <a:tc>
                  <a:txBody>
                    <a:bodyPr/>
                    <a:lstStyle/>
                    <a:p>
                      <a:pPr algn="ctr">
                        <a:spcAft>
                          <a:spcPts val="0"/>
                        </a:spcAft>
                      </a:pPr>
                      <a:r>
                        <a:rPr lang="tr-TR" sz="1800"/>
                        <a:t>15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a:t>45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a:t>25 </a:t>
                      </a:r>
                      <a:endParaRPr lang="tr-TR" sz="1800" dirty="0">
                        <a:latin typeface="Times New Roman"/>
                        <a:ea typeface="Times New Roman"/>
                        <a:cs typeface="Times New Roman"/>
                      </a:endParaRPr>
                    </a:p>
                  </a:txBody>
                  <a:tcPr marL="0" marR="0" marT="0" marB="0" anchor="ctr"/>
                </a:tc>
              </a:tr>
              <a:tr h="182880">
                <a:tc>
                  <a:txBody>
                    <a:bodyPr/>
                    <a:lstStyle/>
                    <a:p>
                      <a:pPr algn="just">
                        <a:spcAft>
                          <a:spcPts val="0"/>
                        </a:spcAft>
                      </a:pPr>
                      <a:r>
                        <a:rPr lang="tr-TR" sz="1800"/>
                        <a:t>Agrostis tenuis </a:t>
                      </a:r>
                      <a:endParaRPr lang="tr-TR" sz="1800">
                        <a:latin typeface="Times New Roman"/>
                        <a:ea typeface="Times New Roman"/>
                        <a:cs typeface="Times New Roman"/>
                      </a:endParaRPr>
                    </a:p>
                  </a:txBody>
                  <a:tcPr marL="0" marR="0" marT="0" marB="0" anchor="ctr"/>
                </a:tc>
                <a:tc>
                  <a:txBody>
                    <a:bodyPr/>
                    <a:lstStyle/>
                    <a:p>
                      <a:pPr algn="just">
                        <a:spcAft>
                          <a:spcPts val="0"/>
                        </a:spcAft>
                      </a:pP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a:t>5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r>
              <a:tr h="182880">
                <a:tc>
                  <a:txBody>
                    <a:bodyPr/>
                    <a:lstStyle/>
                    <a:p>
                      <a:pPr algn="just">
                        <a:spcAft>
                          <a:spcPts val="0"/>
                        </a:spcAft>
                      </a:pPr>
                      <a:r>
                        <a:rPr lang="tr-TR" sz="1800"/>
                        <a:t>Poa pratensis </a:t>
                      </a:r>
                      <a:endParaRPr lang="tr-TR" sz="1800">
                        <a:latin typeface="Times New Roman"/>
                        <a:ea typeface="Times New Roman"/>
                        <a:cs typeface="Times New Roman"/>
                      </a:endParaRPr>
                    </a:p>
                  </a:txBody>
                  <a:tcPr marL="0" marR="0" marT="0" marB="0" anchor="ctr"/>
                </a:tc>
                <a:tc>
                  <a:txBody>
                    <a:bodyPr/>
                    <a:lstStyle/>
                    <a:p>
                      <a:pPr algn="just">
                        <a:spcAft>
                          <a:spcPts val="0"/>
                        </a:spcAft>
                      </a:pP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a:t>25 </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r>
              <a:tr h="176530">
                <a:tc>
                  <a:txBody>
                    <a:bodyPr/>
                    <a:lstStyle/>
                    <a:p>
                      <a:pPr algn="just">
                        <a:spcAft>
                          <a:spcPts val="0"/>
                        </a:spcAft>
                      </a:pPr>
                      <a:r>
                        <a:rPr lang="tr-TR" sz="1800"/>
                        <a:t>Phleum pratense </a:t>
                      </a:r>
                      <a:endParaRPr lang="tr-TR" sz="1800">
                        <a:latin typeface="Times New Roman"/>
                        <a:ea typeface="Times New Roman"/>
                        <a:cs typeface="Times New Roman"/>
                      </a:endParaRPr>
                    </a:p>
                  </a:txBody>
                  <a:tcPr marL="0" marR="0" marT="0" marB="0" anchor="ctr"/>
                </a:tc>
                <a:tc>
                  <a:txBody>
                    <a:bodyPr/>
                    <a:lstStyle/>
                    <a:p>
                      <a:pPr algn="just">
                        <a:spcAft>
                          <a:spcPts val="0"/>
                        </a:spcAft>
                      </a:pP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a:t>5 </a:t>
                      </a:r>
                      <a:endParaRPr lang="tr-TR" sz="180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r>
              <a:tr h="295275">
                <a:tc gridSpan="2">
                  <a:txBody>
                    <a:bodyPr/>
                    <a:lstStyle/>
                    <a:p>
                      <a:pPr algn="just">
                        <a:spcAft>
                          <a:spcPts val="0"/>
                        </a:spcAft>
                      </a:pPr>
                      <a:r>
                        <a:rPr lang="tr-TR" sz="1800" dirty="0" err="1"/>
                        <a:t>Festuca</a:t>
                      </a:r>
                      <a:r>
                        <a:rPr lang="tr-TR" sz="1800" dirty="0"/>
                        <a:t> </a:t>
                      </a:r>
                      <a:r>
                        <a:rPr lang="tr-TR" sz="1800" dirty="0" err="1"/>
                        <a:t>arundinacea</a:t>
                      </a:r>
                      <a:r>
                        <a:rPr lang="tr-TR" sz="1800" dirty="0"/>
                        <a:t> </a:t>
                      </a:r>
                      <a:endParaRPr lang="tr-TR" sz="1800" dirty="0">
                        <a:latin typeface="Times New Roman"/>
                        <a:ea typeface="Times New Roman"/>
                        <a:cs typeface="Times New Roman"/>
                      </a:endParaRPr>
                    </a:p>
                  </a:txBody>
                  <a:tcPr marL="0" marR="0" marT="0" marB="0" anchor="ctr"/>
                </a:tc>
                <a:tc hMerge="1">
                  <a:txBody>
                    <a:bodyPr/>
                    <a:lstStyle/>
                    <a:p>
                      <a:endParaRPr lang="tr-TR"/>
                    </a:p>
                  </a:txBody>
                  <a:tcP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smtClean="0"/>
                        <a:t>-</a:t>
                      </a:r>
                      <a:endParaRPr lang="tr-TR" sz="1800" dirty="0">
                        <a:latin typeface="Times New Roman"/>
                        <a:ea typeface="Times New Roman"/>
                        <a:cs typeface="Times New Roman"/>
                      </a:endParaRPr>
                    </a:p>
                  </a:txBody>
                  <a:tcPr marL="0" marR="0" marT="0" marB="0" anchor="ctr"/>
                </a:tc>
                <a:tc>
                  <a:txBody>
                    <a:bodyPr/>
                    <a:lstStyle/>
                    <a:p>
                      <a:pPr algn="ctr">
                        <a:spcAft>
                          <a:spcPts val="0"/>
                        </a:spcAft>
                      </a:pPr>
                      <a:r>
                        <a:rPr lang="tr-TR" sz="1800" dirty="0"/>
                        <a:t>75 </a:t>
                      </a:r>
                      <a:endParaRPr lang="tr-TR" sz="1800" dirty="0">
                        <a:latin typeface="Times New Roman"/>
                        <a:ea typeface="Times New Roman"/>
                        <a:cs typeface="Times New Roman"/>
                      </a:endParaRPr>
                    </a:p>
                  </a:txBody>
                  <a:tcPr marL="0" marR="0" marT="0" marB="0" anchor="ctr"/>
                </a:tc>
              </a:tr>
            </a:tbl>
          </a:graphicData>
        </a:graphic>
      </p:graphicFrame>
      <p:sp>
        <p:nvSpPr>
          <p:cNvPr id="56356" name="Rectangle 1"/>
          <p:cNvSpPr>
            <a:spLocks noChangeArrowheads="1"/>
          </p:cNvSpPr>
          <p:nvPr/>
        </p:nvSpPr>
        <p:spPr bwMode="auto">
          <a:xfrm>
            <a:off x="642910" y="764704"/>
            <a:ext cx="7429500" cy="1015663"/>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spAutoFit/>
          </a:bodyPr>
          <a:lstStyle/>
          <a:p>
            <a:pPr indent="449263" algn="just" eaLnBrk="0" hangingPunct="0"/>
            <a:r>
              <a:rPr lang="tr-TR" sz="2000" dirty="0" smtClean="0">
                <a:solidFill>
                  <a:srgbClr val="FFC000"/>
                </a:solidFill>
                <a:latin typeface="Arial" pitchFamily="34" charset="0"/>
                <a:cs typeface="Arial" pitchFamily="34" charset="0"/>
              </a:rPr>
              <a:t>Basılmaya </a:t>
            </a:r>
            <a:r>
              <a:rPr lang="tr-TR" sz="2000" dirty="0">
                <a:solidFill>
                  <a:srgbClr val="FFC000"/>
                </a:solidFill>
                <a:latin typeface="Arial" pitchFamily="34" charset="0"/>
                <a:cs typeface="Arial" pitchFamily="34" charset="0"/>
              </a:rPr>
              <a:t>çok dayanıklı çim </a:t>
            </a:r>
            <a:r>
              <a:rPr lang="tr-TR" sz="2000" dirty="0" smtClean="0">
                <a:solidFill>
                  <a:srgbClr val="FFC000"/>
                </a:solidFill>
                <a:latin typeface="Arial" pitchFamily="34" charset="0"/>
                <a:cs typeface="Arial" pitchFamily="34" charset="0"/>
              </a:rPr>
              <a:t>türleri kullanılmalıdır. </a:t>
            </a:r>
          </a:p>
          <a:p>
            <a:pPr indent="449263" algn="just" eaLnBrk="0" hangingPunct="0"/>
            <a:r>
              <a:rPr lang="tr-TR" sz="2000" dirty="0" smtClean="0">
                <a:solidFill>
                  <a:srgbClr val="FFC000"/>
                </a:solidFill>
                <a:latin typeface="Arial" pitchFamily="34" charset="0"/>
                <a:cs typeface="Arial" pitchFamily="34" charset="0"/>
              </a:rPr>
              <a:t>Son </a:t>
            </a:r>
            <a:r>
              <a:rPr lang="tr-TR" sz="2000" dirty="0">
                <a:solidFill>
                  <a:srgbClr val="FFC000"/>
                </a:solidFill>
                <a:latin typeface="Arial" pitchFamily="34" charset="0"/>
                <a:cs typeface="Arial" pitchFamily="34" charset="0"/>
              </a:rPr>
              <a:t>yıllarda ince yapılı, basılmaya dayanıklı </a:t>
            </a:r>
            <a:r>
              <a:rPr lang="tr-TR" sz="2000" i="1" dirty="0">
                <a:solidFill>
                  <a:srgbClr val="FFC000"/>
                </a:solidFill>
                <a:latin typeface="Arial" pitchFamily="34" charset="0"/>
                <a:cs typeface="Arial" pitchFamily="34" charset="0"/>
              </a:rPr>
              <a:t>Festuca </a:t>
            </a:r>
            <a:r>
              <a:rPr lang="tr-TR" sz="2000" i="1" dirty="0" err="1">
                <a:solidFill>
                  <a:srgbClr val="FFC000"/>
                </a:solidFill>
                <a:latin typeface="Arial" pitchFamily="34" charset="0"/>
                <a:cs typeface="Arial" pitchFamily="34" charset="0"/>
              </a:rPr>
              <a:t>arundinacea</a:t>
            </a:r>
            <a:r>
              <a:rPr lang="tr-TR" sz="2000" dirty="0">
                <a:solidFill>
                  <a:srgbClr val="FFC000"/>
                </a:solidFill>
                <a:latin typeface="Arial" pitchFamily="34" charset="0"/>
                <a:cs typeface="Arial" pitchFamily="34" charset="0"/>
              </a:rPr>
              <a:t> çeşitleri de bu amaçla kullanılmaktadır. </a:t>
            </a:r>
            <a:endParaRPr lang="tr-TR" sz="2000" dirty="0">
              <a:latin typeface="Arial" pitchFamily="34" charset="0"/>
              <a:cs typeface="Arial" pitchFamily="34" charset="0"/>
            </a:endParaRPr>
          </a:p>
        </p:txBody>
      </p:sp>
      <p:sp>
        <p:nvSpPr>
          <p:cNvPr id="4" name="3 Dikdörtgen"/>
          <p:cNvSpPr/>
          <p:nvPr/>
        </p:nvSpPr>
        <p:spPr>
          <a:xfrm>
            <a:off x="1214414" y="214290"/>
            <a:ext cx="6500858"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indent="449263" algn="just" eaLnBrk="0" hangingPunct="0"/>
            <a:r>
              <a:rPr lang="tr-TR" sz="2000" b="1" dirty="0" smtClean="0">
                <a:solidFill>
                  <a:schemeClr val="bg1"/>
                </a:solidFill>
                <a:latin typeface="Arial" pitchFamily="34" charset="0"/>
                <a:cs typeface="Arial" pitchFamily="34" charset="0"/>
              </a:rPr>
              <a:t>At Yarışı vb. Spor Alanları İçin Uygun Karışımlar</a:t>
            </a:r>
            <a:endParaRPr lang="tr-TR" sz="2000" b="1" dirty="0">
              <a:solidFill>
                <a:schemeClr val="bg1"/>
              </a:solidFill>
              <a:latin typeface="Arial" pitchFamily="34" charset="0"/>
              <a:cs typeface="Arial" pitchFamily="34" charset="0"/>
            </a:endParaRPr>
          </a:p>
        </p:txBody>
      </p:sp>
    </p:spTree>
  </p:cSld>
  <p:clrMapOvr>
    <a:masterClrMapping/>
  </p:clrMapOvr>
  <p:transition spd="med">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785813" y="1461790"/>
            <a:ext cx="7786715" cy="3477875"/>
          </a:xfrm>
          <a:prstGeom prst="rect">
            <a:avLst/>
          </a:prstGeom>
          <a:noFill/>
          <a:ln w="9525">
            <a:noFill/>
            <a:miter lim="800000"/>
            <a:headEnd/>
            <a:tailEnd/>
          </a:ln>
        </p:spPr>
        <p:txBody>
          <a:bodyPr wrap="square" anchor="ctr">
            <a:spAutoFit/>
          </a:bodyPr>
          <a:lstStyle/>
          <a:p>
            <a:pPr indent="449263" algn="just" eaLnBrk="0" hangingPunct="0"/>
            <a:r>
              <a:rPr lang="tr-TR" sz="2000" dirty="0" smtClean="0">
                <a:ea typeface="Times New Roman" pitchFamily="18" charset="0"/>
                <a:cs typeface="Arial" charset="0"/>
              </a:rPr>
              <a:t>Bazı </a:t>
            </a:r>
            <a:r>
              <a:rPr lang="tr-TR" sz="2000" dirty="0">
                <a:ea typeface="Times New Roman" pitchFamily="18" charset="0"/>
                <a:cs typeface="Arial" charset="0"/>
              </a:rPr>
              <a:t>geniş çim alanlarda </a:t>
            </a:r>
            <a:r>
              <a:rPr lang="tr-TR" sz="2000" b="1" u="sng" dirty="0" smtClean="0">
                <a:solidFill>
                  <a:srgbClr val="FFC000"/>
                </a:solidFill>
                <a:ea typeface="Times New Roman" pitchFamily="18" charset="0"/>
                <a:cs typeface="Arial" charset="0"/>
              </a:rPr>
              <a:t>açık </a:t>
            </a:r>
            <a:r>
              <a:rPr lang="tr-TR" sz="2000" b="1" u="sng" dirty="0">
                <a:solidFill>
                  <a:srgbClr val="FFC000"/>
                </a:solidFill>
                <a:ea typeface="Times New Roman" pitchFamily="18" charset="0"/>
                <a:cs typeface="Arial" charset="0"/>
              </a:rPr>
              <a:t>hendek ve kanallar</a:t>
            </a:r>
            <a:r>
              <a:rPr lang="tr-TR" sz="2000" dirty="0">
                <a:ea typeface="Times New Roman" pitchFamily="18" charset="0"/>
                <a:cs typeface="Arial" charset="0"/>
              </a:rPr>
              <a:t> yapılır. </a:t>
            </a:r>
            <a:endParaRPr lang="tr-TR" sz="2000" dirty="0" smtClean="0">
              <a:ea typeface="Times New Roman" pitchFamily="18" charset="0"/>
              <a:cs typeface="Arial" charset="0"/>
            </a:endParaRPr>
          </a:p>
          <a:p>
            <a:pPr indent="449263" algn="just" eaLnBrk="0" hangingPunct="0"/>
            <a:r>
              <a:rPr lang="tr-TR" sz="2000" dirty="0" smtClean="0">
                <a:ea typeface="Times New Roman" pitchFamily="18" charset="0"/>
                <a:cs typeface="Arial" charset="0"/>
              </a:rPr>
              <a:t>200-500 </a:t>
            </a:r>
            <a:r>
              <a:rPr lang="tr-TR" sz="2000" dirty="0">
                <a:ea typeface="Times New Roman" pitchFamily="18" charset="0"/>
                <a:cs typeface="Arial" charset="0"/>
              </a:rPr>
              <a:t>m aralıklarla </a:t>
            </a:r>
            <a:r>
              <a:rPr lang="tr-TR" sz="2000" dirty="0" smtClean="0">
                <a:ea typeface="Times New Roman" pitchFamily="18" charset="0"/>
                <a:cs typeface="Arial" charset="0"/>
              </a:rPr>
              <a:t>açılır, taban ve </a:t>
            </a:r>
            <a:r>
              <a:rPr lang="tr-TR" sz="2000" dirty="0">
                <a:ea typeface="Times New Roman" pitchFamily="18" charset="0"/>
                <a:cs typeface="Arial" charset="0"/>
              </a:rPr>
              <a:t>yüzey sularını toplayarak uzaklaştırır. </a:t>
            </a:r>
            <a:endParaRPr lang="tr-TR" sz="2000" dirty="0" smtClean="0">
              <a:ea typeface="Times New Roman" pitchFamily="18" charset="0"/>
              <a:cs typeface="Arial" charset="0"/>
            </a:endParaRPr>
          </a:p>
          <a:p>
            <a:pPr indent="449263" algn="just" eaLnBrk="0" hangingPunct="0"/>
            <a:endParaRPr lang="tr-TR" sz="2000" dirty="0" smtClean="0">
              <a:ea typeface="Times New Roman" pitchFamily="18" charset="0"/>
              <a:cs typeface="Arial" charset="0"/>
            </a:endParaRPr>
          </a:p>
          <a:p>
            <a:pPr indent="449263" algn="just" eaLnBrk="0" hangingPunct="0"/>
            <a:r>
              <a:rPr lang="tr-TR" sz="2000" u="sng" dirty="0" smtClean="0">
                <a:solidFill>
                  <a:srgbClr val="FFC000"/>
                </a:solidFill>
                <a:ea typeface="Times New Roman" pitchFamily="18" charset="0"/>
                <a:cs typeface="Arial" charset="0"/>
              </a:rPr>
              <a:t>Avantajları</a:t>
            </a:r>
            <a:r>
              <a:rPr lang="tr-TR" sz="2000" dirty="0" smtClean="0">
                <a:solidFill>
                  <a:srgbClr val="FFC000"/>
                </a:solidFill>
                <a:ea typeface="Times New Roman" pitchFamily="18" charset="0"/>
                <a:cs typeface="Arial" charset="0"/>
              </a:rPr>
              <a:t> kontrolü </a:t>
            </a:r>
            <a:r>
              <a:rPr lang="tr-TR" sz="2000" dirty="0">
                <a:solidFill>
                  <a:srgbClr val="FFC000"/>
                </a:solidFill>
                <a:ea typeface="Times New Roman" pitchFamily="18" charset="0"/>
                <a:cs typeface="Arial" charset="0"/>
              </a:rPr>
              <a:t>kolay, </a:t>
            </a:r>
            <a:r>
              <a:rPr lang="tr-TR" sz="2000" dirty="0" smtClean="0">
                <a:solidFill>
                  <a:srgbClr val="FFC000"/>
                </a:solidFill>
                <a:ea typeface="Times New Roman" pitchFamily="18" charset="0"/>
                <a:cs typeface="Arial" charset="0"/>
              </a:rPr>
              <a:t>yapımı </a:t>
            </a:r>
            <a:r>
              <a:rPr lang="tr-TR" sz="2000" dirty="0">
                <a:solidFill>
                  <a:srgbClr val="FFC000"/>
                </a:solidFill>
                <a:ea typeface="Times New Roman" pitchFamily="18" charset="0"/>
                <a:cs typeface="Arial" charset="0"/>
              </a:rPr>
              <a:t>oldukça </a:t>
            </a:r>
            <a:r>
              <a:rPr lang="tr-TR" sz="2000" dirty="0" smtClean="0">
                <a:solidFill>
                  <a:srgbClr val="FFC000"/>
                </a:solidFill>
                <a:ea typeface="Times New Roman" pitchFamily="18" charset="0"/>
                <a:cs typeface="Arial" charset="0"/>
              </a:rPr>
              <a:t>ucuz</a:t>
            </a:r>
            <a:endParaRPr lang="tr-TR" sz="2000" dirty="0">
              <a:solidFill>
                <a:srgbClr val="FFC000"/>
              </a:solidFill>
              <a:ea typeface="Times New Roman" pitchFamily="18" charset="0"/>
              <a:cs typeface="Arial" charset="0"/>
            </a:endParaRPr>
          </a:p>
          <a:p>
            <a:pPr indent="449263" algn="just" eaLnBrk="0" hangingPunct="0"/>
            <a:r>
              <a:rPr lang="tr-TR" sz="2000" u="sng" dirty="0" smtClean="0">
                <a:solidFill>
                  <a:srgbClr val="FFC000"/>
                </a:solidFill>
                <a:ea typeface="Times New Roman" pitchFamily="18" charset="0"/>
                <a:cs typeface="Arial" charset="0"/>
              </a:rPr>
              <a:t>Dezavantajları</a:t>
            </a:r>
            <a:r>
              <a:rPr lang="tr-TR" sz="2000" dirty="0" smtClean="0">
                <a:solidFill>
                  <a:srgbClr val="FFC000"/>
                </a:solidFill>
                <a:ea typeface="Times New Roman" pitchFamily="18" charset="0"/>
                <a:cs typeface="Arial" charset="0"/>
              </a:rPr>
              <a:t>, </a:t>
            </a:r>
            <a:endParaRPr lang="tr-TR" sz="2000" dirty="0">
              <a:solidFill>
                <a:srgbClr val="FFC000"/>
              </a:solidFill>
              <a:ea typeface="Times New Roman" pitchFamily="18" charset="0"/>
              <a:cs typeface="Arial" charset="0"/>
            </a:endParaRPr>
          </a:p>
          <a:p>
            <a:pPr indent="1439863" algn="just" eaLnBrk="0" hangingPunct="0"/>
            <a:r>
              <a:rPr lang="tr-TR" sz="2000" dirty="0">
                <a:solidFill>
                  <a:srgbClr val="FFC000"/>
                </a:solidFill>
                <a:ea typeface="Times New Roman" pitchFamily="18" charset="0"/>
                <a:cs typeface="Arial" charset="0"/>
              </a:rPr>
              <a:t>belirli bir arazinin kaybolması, </a:t>
            </a:r>
          </a:p>
          <a:p>
            <a:pPr indent="1439863" algn="just" eaLnBrk="0" hangingPunct="0"/>
            <a:r>
              <a:rPr lang="tr-TR" sz="2000" dirty="0">
                <a:solidFill>
                  <a:srgbClr val="FFC000"/>
                </a:solidFill>
                <a:ea typeface="Times New Roman" pitchFamily="18" charset="0"/>
                <a:cs typeface="Arial" charset="0"/>
              </a:rPr>
              <a:t>kanallarda yabancı ot gelişmesi, </a:t>
            </a:r>
          </a:p>
          <a:p>
            <a:pPr indent="1439863" algn="just" eaLnBrk="0" hangingPunct="0"/>
            <a:r>
              <a:rPr lang="tr-TR" sz="2000" dirty="0">
                <a:solidFill>
                  <a:srgbClr val="FFC000"/>
                </a:solidFill>
                <a:ea typeface="Times New Roman" pitchFamily="18" charset="0"/>
                <a:cs typeface="Arial" charset="0"/>
              </a:rPr>
              <a:t>bakımının zor olması, </a:t>
            </a:r>
          </a:p>
          <a:p>
            <a:pPr indent="1439863" algn="just" eaLnBrk="0" hangingPunct="0"/>
            <a:r>
              <a:rPr lang="tr-TR" sz="2000" dirty="0">
                <a:solidFill>
                  <a:srgbClr val="FFC000"/>
                </a:solidFill>
                <a:ea typeface="Times New Roman" pitchFamily="18" charset="0"/>
                <a:cs typeface="Arial" charset="0"/>
              </a:rPr>
              <a:t>park alanlarında gezintiyi </a:t>
            </a:r>
            <a:r>
              <a:rPr lang="tr-TR" sz="2000" dirty="0" smtClean="0">
                <a:solidFill>
                  <a:srgbClr val="FFC000"/>
                </a:solidFill>
                <a:ea typeface="Times New Roman" pitchFamily="18" charset="0"/>
                <a:cs typeface="Arial" charset="0"/>
              </a:rPr>
              <a:t>engellemesi. </a:t>
            </a:r>
          </a:p>
          <a:p>
            <a:pPr indent="449263" algn="just" eaLnBrk="0" hangingPunct="0"/>
            <a:endParaRPr lang="tr-TR" sz="2000" dirty="0" smtClean="0">
              <a:ea typeface="Times New Roman" pitchFamily="18" charset="0"/>
              <a:cs typeface="Arial" charset="0"/>
            </a:endParaRPr>
          </a:p>
        </p:txBody>
      </p:sp>
    </p:spTree>
  </p:cSld>
  <p:clrMapOvr>
    <a:masterClrMapping/>
  </p:clrMapOvr>
  <p:transition spd="med">
    <p:split orient="ver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at koşu pisti2.jpg"/>
          <p:cNvPicPr>
            <a:picLocks noChangeAspect="1"/>
          </p:cNvPicPr>
          <p:nvPr/>
        </p:nvPicPr>
        <p:blipFill>
          <a:blip r:embed="rId2" cstate="screen"/>
          <a:stretch>
            <a:fillRect/>
          </a:stretch>
        </p:blipFill>
        <p:spPr>
          <a:xfrm>
            <a:off x="0" y="332656"/>
            <a:ext cx="9144000" cy="6096000"/>
          </a:xfrm>
          <a:prstGeom prst="rect">
            <a:avLst/>
          </a:prstGeom>
        </p:spPr>
      </p:pic>
      <p:sp>
        <p:nvSpPr>
          <p:cNvPr id="4" name="3 Metin kutusu"/>
          <p:cNvSpPr txBox="1"/>
          <p:nvPr/>
        </p:nvSpPr>
        <p:spPr>
          <a:xfrm>
            <a:off x="1428728" y="6357958"/>
            <a:ext cx="1428596" cy="369332"/>
          </a:xfrm>
          <a:prstGeom prst="rect">
            <a:avLst/>
          </a:prstGeom>
          <a:noFill/>
        </p:spPr>
        <p:txBody>
          <a:bodyPr wrap="none" rtlCol="0">
            <a:spAutoFit/>
          </a:bodyPr>
          <a:lstStyle/>
          <a:p>
            <a:r>
              <a:rPr lang="tr-TR" dirty="0" smtClean="0"/>
              <a:t>At koşu pisti</a:t>
            </a:r>
            <a:endParaRPr lang="tr-TR" dirty="0"/>
          </a:p>
        </p:txBody>
      </p:sp>
    </p:spTree>
  </p:cSld>
  <p:clrMapOvr>
    <a:masterClrMapping/>
  </p:clrMapOvr>
  <p:transition spd="med">
    <p:split orient="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at koşu pist3i.jpg"/>
          <p:cNvPicPr>
            <a:picLocks noChangeAspect="1"/>
          </p:cNvPicPr>
          <p:nvPr/>
        </p:nvPicPr>
        <p:blipFill>
          <a:blip r:embed="rId2" cstate="screen"/>
          <a:stretch>
            <a:fillRect/>
          </a:stretch>
        </p:blipFill>
        <p:spPr>
          <a:xfrm>
            <a:off x="0" y="0"/>
            <a:ext cx="9144000" cy="6096000"/>
          </a:xfrm>
          <a:prstGeom prst="rect">
            <a:avLst/>
          </a:prstGeom>
        </p:spPr>
      </p:pic>
      <p:sp>
        <p:nvSpPr>
          <p:cNvPr id="4" name="3 Metin kutusu"/>
          <p:cNvSpPr txBox="1"/>
          <p:nvPr/>
        </p:nvSpPr>
        <p:spPr>
          <a:xfrm>
            <a:off x="1928794" y="6286520"/>
            <a:ext cx="1428596" cy="369332"/>
          </a:xfrm>
          <a:prstGeom prst="rect">
            <a:avLst/>
          </a:prstGeom>
          <a:noFill/>
        </p:spPr>
        <p:txBody>
          <a:bodyPr wrap="none" rtlCol="0">
            <a:spAutoFit/>
          </a:bodyPr>
          <a:lstStyle/>
          <a:p>
            <a:r>
              <a:rPr lang="tr-TR" dirty="0" smtClean="0"/>
              <a:t>At koşu pisti</a:t>
            </a:r>
            <a:endParaRPr lang="tr-TR" dirty="0"/>
          </a:p>
        </p:txBody>
      </p:sp>
    </p:spTree>
  </p:cSld>
  <p:clrMapOvr>
    <a:masterClrMapping/>
  </p:clrMapOvr>
  <p:transition spd="med">
    <p:split orient="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75" name="Rectangle 1"/>
          <p:cNvSpPr>
            <a:spLocks noChangeArrowheads="1"/>
          </p:cNvSpPr>
          <p:nvPr/>
        </p:nvSpPr>
        <p:spPr bwMode="auto">
          <a:xfrm>
            <a:off x="428596" y="1928802"/>
            <a:ext cx="8215370" cy="2246769"/>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nchor="ctr">
            <a:spAutoFit/>
          </a:bodyPr>
          <a:lstStyle/>
          <a:p>
            <a:pPr indent="449263" algn="just" eaLnBrk="0" hangingPunct="0"/>
            <a:r>
              <a:rPr lang="tr-TR" sz="2000" dirty="0" smtClean="0">
                <a:latin typeface="Arial" pitchFamily="34" charset="0"/>
                <a:cs typeface="Arial" pitchFamily="34" charset="0"/>
              </a:rPr>
              <a:t>Şehir </a:t>
            </a:r>
            <a:r>
              <a:rPr lang="tr-TR" sz="2000" dirty="0">
                <a:latin typeface="Arial" pitchFamily="34" charset="0"/>
                <a:cs typeface="Arial" pitchFamily="34" charset="0"/>
              </a:rPr>
              <a:t>içerisinde refüjlerde biçme, sulama </a:t>
            </a:r>
            <a:r>
              <a:rPr lang="tr-TR" sz="2000" dirty="0" smtClean="0">
                <a:latin typeface="Arial" pitchFamily="34" charset="0"/>
                <a:cs typeface="Arial" pitchFamily="34" charset="0"/>
              </a:rPr>
              <a:t>vb. yapılır.</a:t>
            </a:r>
          </a:p>
          <a:p>
            <a:pPr indent="449263" algn="just" eaLnBrk="0" hangingPunct="0"/>
            <a:endParaRPr lang="tr-TR" sz="2000" dirty="0" smtClean="0">
              <a:latin typeface="Arial" pitchFamily="34" charset="0"/>
              <a:cs typeface="Arial" pitchFamily="34" charset="0"/>
            </a:endParaRPr>
          </a:p>
          <a:p>
            <a:pPr indent="449263" algn="just" eaLnBrk="0" hangingPunct="0"/>
            <a:r>
              <a:rPr lang="tr-TR" sz="2000" dirty="0" smtClean="0">
                <a:latin typeface="Arial" pitchFamily="34" charset="0"/>
                <a:cs typeface="Arial" pitchFamily="34" charset="0"/>
              </a:rPr>
              <a:t>Şehirlerarası yollarda </a:t>
            </a:r>
            <a:r>
              <a:rPr lang="tr-TR" sz="2000" dirty="0" smtClean="0">
                <a:solidFill>
                  <a:srgbClr val="FFC000"/>
                </a:solidFill>
                <a:latin typeface="Arial" pitchFamily="34" charset="0"/>
                <a:cs typeface="Arial" pitchFamily="34" charset="0"/>
              </a:rPr>
              <a:t>fazlaca </a:t>
            </a:r>
            <a:r>
              <a:rPr lang="tr-TR" sz="2000" dirty="0">
                <a:solidFill>
                  <a:srgbClr val="FFC000"/>
                </a:solidFill>
                <a:latin typeface="Arial" pitchFamily="34" charset="0"/>
                <a:cs typeface="Arial" pitchFamily="34" charset="0"/>
              </a:rPr>
              <a:t>bir bakım yapılmaz. </a:t>
            </a:r>
            <a:endParaRPr lang="tr-TR" sz="2000" dirty="0" smtClean="0">
              <a:latin typeface="Arial" pitchFamily="34" charset="0"/>
              <a:cs typeface="Arial" pitchFamily="34" charset="0"/>
            </a:endParaRPr>
          </a:p>
          <a:p>
            <a:pPr indent="449263" algn="just" eaLnBrk="0" hangingPunct="0"/>
            <a:endParaRPr lang="tr-TR" sz="2000" dirty="0" smtClean="0">
              <a:latin typeface="Arial" pitchFamily="34" charset="0"/>
              <a:cs typeface="Arial" pitchFamily="34" charset="0"/>
            </a:endParaRPr>
          </a:p>
          <a:p>
            <a:pPr indent="449263" algn="just" eaLnBrk="0" hangingPunct="0"/>
            <a:r>
              <a:rPr lang="tr-TR" sz="2000" dirty="0" smtClean="0">
                <a:latin typeface="Arial" pitchFamily="34" charset="0"/>
                <a:cs typeface="Arial" pitchFamily="34" charset="0"/>
              </a:rPr>
              <a:t>Kışları </a:t>
            </a:r>
            <a:r>
              <a:rPr lang="tr-TR" sz="2000" dirty="0">
                <a:latin typeface="Arial" pitchFamily="34" charset="0"/>
                <a:cs typeface="Arial" pitchFamily="34" charset="0"/>
              </a:rPr>
              <a:t>sert ve karlı geçen bölgelerde karayollarına bol tuz atılması nedeni ile yol kenarına ekilecek türlerin </a:t>
            </a:r>
            <a:r>
              <a:rPr lang="tr-TR" sz="2000" dirty="0">
                <a:solidFill>
                  <a:srgbClr val="FFC000"/>
                </a:solidFill>
                <a:latin typeface="Arial" pitchFamily="34" charset="0"/>
                <a:cs typeface="Arial" pitchFamily="34" charset="0"/>
              </a:rPr>
              <a:t>tuza dayanıklı olmasına önem verilir</a:t>
            </a:r>
            <a:r>
              <a:rPr lang="tr-TR" sz="2000" dirty="0">
                <a:latin typeface="Arial" pitchFamily="34" charset="0"/>
                <a:cs typeface="Arial" pitchFamily="34" charset="0"/>
              </a:rPr>
              <a:t>. </a:t>
            </a:r>
          </a:p>
        </p:txBody>
      </p:sp>
      <p:sp>
        <p:nvSpPr>
          <p:cNvPr id="4" name="3 Dikdörtgen"/>
          <p:cNvSpPr/>
          <p:nvPr/>
        </p:nvSpPr>
        <p:spPr>
          <a:xfrm>
            <a:off x="857224" y="785794"/>
            <a:ext cx="7143800"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49263" algn="ctr" eaLnBrk="0" hangingPunct="0"/>
            <a:r>
              <a:rPr lang="tr-TR" sz="2000" b="1" dirty="0" smtClean="0">
                <a:solidFill>
                  <a:schemeClr val="bg1"/>
                </a:solidFill>
                <a:latin typeface="Arial" pitchFamily="34" charset="0"/>
                <a:cs typeface="Arial" pitchFamily="34" charset="0"/>
              </a:rPr>
              <a:t>Karayolları Refüjleri, Yol Kenarı ve Şevler İçin </a:t>
            </a:r>
          </a:p>
          <a:p>
            <a:pPr indent="449263" algn="ctr" eaLnBrk="0" hangingPunct="0"/>
            <a:r>
              <a:rPr lang="tr-TR" sz="2000" b="1" dirty="0" smtClean="0">
                <a:solidFill>
                  <a:schemeClr val="bg1"/>
                </a:solidFill>
                <a:latin typeface="Arial" pitchFamily="34" charset="0"/>
                <a:cs typeface="Arial" pitchFamily="34" charset="0"/>
              </a:rPr>
              <a:t>Uygun Karışımlar</a:t>
            </a:r>
            <a:endParaRPr lang="tr-TR" sz="2000" b="1" dirty="0">
              <a:solidFill>
                <a:schemeClr val="bg1"/>
              </a:solidFill>
              <a:latin typeface="Arial" pitchFamily="34" charset="0"/>
              <a:cs typeface="Arial" pitchFamily="34" charset="0"/>
            </a:endParaRPr>
          </a:p>
        </p:txBody>
      </p:sp>
    </p:spTree>
  </p:cSld>
  <p:clrMapOvr>
    <a:masterClrMapping/>
  </p:clrMapOvr>
  <p:transition spd="med">
    <p:split orient="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571472" y="1071546"/>
            <a:ext cx="7286676" cy="120032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indent="449263" algn="just" eaLnBrk="0" hangingPunct="0">
              <a:buAutoNum type="alphaLcParenR"/>
            </a:pPr>
            <a:r>
              <a:rPr lang="tr-TR" u="sng" dirty="0" smtClean="0">
                <a:solidFill>
                  <a:schemeClr val="bg1"/>
                </a:solidFill>
                <a:latin typeface="Arial" pitchFamily="34" charset="0"/>
                <a:cs typeface="Arial" pitchFamily="34" charset="0"/>
              </a:rPr>
              <a:t>Sulama ve biçme gibi bazı bakım işleri yapılan yol refüjlerine </a:t>
            </a:r>
            <a:r>
              <a:rPr lang="tr-TR" dirty="0" smtClean="0">
                <a:solidFill>
                  <a:schemeClr val="bg1"/>
                </a:solidFill>
                <a:latin typeface="Arial" pitchFamily="34" charset="0"/>
                <a:cs typeface="Arial" pitchFamily="34" charset="0"/>
              </a:rPr>
              <a:t>ekilecek karışımlara fazlaca boylanmayan, </a:t>
            </a:r>
          </a:p>
          <a:p>
            <a:pPr indent="449263" algn="just" eaLnBrk="0" hangingPunct="0"/>
            <a:r>
              <a:rPr lang="tr-TR" dirty="0" smtClean="0">
                <a:solidFill>
                  <a:schemeClr val="bg1"/>
                </a:solidFill>
                <a:latin typeface="Arial" pitchFamily="34" charset="0"/>
                <a:cs typeface="Arial" pitchFamily="34" charset="0"/>
              </a:rPr>
              <a:t>yavaş gelişen, </a:t>
            </a:r>
          </a:p>
          <a:p>
            <a:pPr indent="449263" algn="just" eaLnBrk="0" hangingPunct="0"/>
            <a:r>
              <a:rPr lang="tr-TR" dirty="0" smtClean="0">
                <a:solidFill>
                  <a:schemeClr val="bg1"/>
                </a:solidFill>
                <a:latin typeface="Arial" pitchFamily="34" charset="0"/>
                <a:cs typeface="Arial" pitchFamily="34" charset="0"/>
              </a:rPr>
              <a:t>kurağa dayanıklı türler seçilmelidir. </a:t>
            </a:r>
            <a:endParaRPr lang="tr-TR" dirty="0">
              <a:solidFill>
                <a:schemeClr val="bg1"/>
              </a:solidFill>
              <a:latin typeface="Arial" pitchFamily="34" charset="0"/>
              <a:cs typeface="Arial" pitchFamily="34" charset="0"/>
            </a:endParaRPr>
          </a:p>
        </p:txBody>
      </p:sp>
      <p:graphicFrame>
        <p:nvGraphicFramePr>
          <p:cNvPr id="3" name="2 Tablo"/>
          <p:cNvGraphicFramePr>
            <a:graphicFrameLocks noGrp="1"/>
          </p:cNvGraphicFramePr>
          <p:nvPr>
            <p:extLst>
              <p:ext uri="{D42A27DB-BD31-4B8C-83A1-F6EECF244321}">
                <p14:modId xmlns:p14="http://schemas.microsoft.com/office/powerpoint/2010/main" val="835562412"/>
              </p:ext>
            </p:extLst>
          </p:nvPr>
        </p:nvGraphicFramePr>
        <p:xfrm>
          <a:off x="4357686" y="3571876"/>
          <a:ext cx="4430389" cy="1920240"/>
        </p:xfrm>
        <a:graphic>
          <a:graphicData uri="http://schemas.openxmlformats.org/drawingml/2006/table">
            <a:tbl>
              <a:tblPr>
                <a:tableStyleId>{35758FB7-9AC5-4552-8A53-C91805E547FA}</a:tableStyleId>
              </a:tblPr>
              <a:tblGrid>
                <a:gridCol w="2555031"/>
                <a:gridCol w="1201461"/>
                <a:gridCol w="673897"/>
              </a:tblGrid>
              <a:tr h="124460">
                <a:tc>
                  <a:txBody>
                    <a:bodyPr/>
                    <a:lstStyle/>
                    <a:p>
                      <a:pPr algn="just">
                        <a:spcAft>
                          <a:spcPts val="0"/>
                        </a:spcAft>
                      </a:pPr>
                      <a:endParaRPr lang="tr-TR" sz="1800" dirty="0">
                        <a:latin typeface="Arial" pitchFamily="34" charset="0"/>
                        <a:ea typeface="Times New Roman"/>
                        <a:cs typeface="Arial" pitchFamily="34" charset="0"/>
                      </a:endParaRPr>
                    </a:p>
                  </a:txBody>
                  <a:tcPr marL="0" marR="0" marT="0" marB="0" anchor="ctr"/>
                </a:tc>
                <a:tc>
                  <a:txBody>
                    <a:bodyPr/>
                    <a:lstStyle/>
                    <a:p>
                      <a:pPr algn="ctr">
                        <a:spcAft>
                          <a:spcPts val="0"/>
                        </a:spcAft>
                      </a:pPr>
                      <a:r>
                        <a:rPr lang="tr-TR" sz="1800" dirty="0"/>
                        <a:t>I </a:t>
                      </a:r>
                      <a:endParaRPr lang="tr-TR" sz="1800" dirty="0">
                        <a:latin typeface="Arial" pitchFamily="34" charset="0"/>
                        <a:ea typeface="Times New Roman"/>
                        <a:cs typeface="Arial" pitchFamily="34" charset="0"/>
                      </a:endParaRPr>
                    </a:p>
                  </a:txBody>
                  <a:tcPr marL="0" marR="0" marT="0" marB="0" anchor="ctr"/>
                </a:tc>
                <a:tc>
                  <a:txBody>
                    <a:bodyPr/>
                    <a:lstStyle/>
                    <a:p>
                      <a:pPr algn="ctr">
                        <a:spcAft>
                          <a:spcPts val="0"/>
                        </a:spcAft>
                      </a:pPr>
                      <a:r>
                        <a:rPr lang="tr-TR" sz="1800"/>
                        <a:t>II </a:t>
                      </a:r>
                      <a:endParaRPr lang="tr-TR" sz="1800">
                        <a:latin typeface="Arial" pitchFamily="34" charset="0"/>
                        <a:ea typeface="Times New Roman"/>
                        <a:cs typeface="Arial" pitchFamily="34" charset="0"/>
                      </a:endParaRPr>
                    </a:p>
                  </a:txBody>
                  <a:tcPr marL="0" marR="0" marT="0" marB="0" anchor="ctr"/>
                </a:tc>
              </a:tr>
              <a:tr h="185420">
                <a:tc>
                  <a:txBody>
                    <a:bodyPr/>
                    <a:lstStyle/>
                    <a:p>
                      <a:pPr algn="just">
                        <a:spcAft>
                          <a:spcPts val="0"/>
                        </a:spcAft>
                      </a:pPr>
                      <a:r>
                        <a:rPr lang="tr-TR" sz="1800" dirty="0"/>
                        <a:t>Lolium </a:t>
                      </a:r>
                      <a:r>
                        <a:rPr lang="tr-TR" sz="1800" dirty="0" err="1"/>
                        <a:t>perenne</a:t>
                      </a:r>
                      <a:r>
                        <a:rPr lang="tr-TR" sz="1800" dirty="0"/>
                        <a:t> </a:t>
                      </a:r>
                      <a:endParaRPr lang="tr-TR" sz="1800" i="1" dirty="0">
                        <a:latin typeface="Arial" pitchFamily="34" charset="0"/>
                        <a:ea typeface="Times New Roman"/>
                        <a:cs typeface="Arial" pitchFamily="34" charset="0"/>
                      </a:endParaRPr>
                    </a:p>
                  </a:txBody>
                  <a:tcPr marL="0" marR="0" marT="0" marB="0" anchor="ctr"/>
                </a:tc>
                <a:tc>
                  <a:txBody>
                    <a:bodyPr/>
                    <a:lstStyle/>
                    <a:p>
                      <a:pPr algn="ctr">
                        <a:spcAft>
                          <a:spcPts val="0"/>
                        </a:spcAft>
                      </a:pPr>
                      <a:r>
                        <a:rPr lang="tr-TR" sz="1800"/>
                        <a:t>35 </a:t>
                      </a:r>
                      <a:endParaRPr lang="tr-TR" sz="1800">
                        <a:latin typeface="Arial" pitchFamily="34" charset="0"/>
                        <a:ea typeface="Times New Roman"/>
                        <a:cs typeface="Arial" pitchFamily="34" charset="0"/>
                      </a:endParaRPr>
                    </a:p>
                  </a:txBody>
                  <a:tcPr marL="0" marR="0" marT="0" marB="0" anchor="ctr"/>
                </a:tc>
                <a:tc>
                  <a:txBody>
                    <a:bodyPr/>
                    <a:lstStyle/>
                    <a:p>
                      <a:pPr algn="ctr">
                        <a:spcAft>
                          <a:spcPts val="0"/>
                        </a:spcAft>
                      </a:pPr>
                      <a:endParaRPr lang="tr-TR" sz="1800" dirty="0">
                        <a:latin typeface="Arial" pitchFamily="34" charset="0"/>
                        <a:ea typeface="Times New Roman"/>
                        <a:cs typeface="Arial" pitchFamily="34" charset="0"/>
                      </a:endParaRPr>
                    </a:p>
                  </a:txBody>
                  <a:tcPr marL="0" marR="0" marT="0" marB="0" anchor="ctr"/>
                </a:tc>
              </a:tr>
              <a:tr h="203835">
                <a:tc>
                  <a:txBody>
                    <a:bodyPr/>
                    <a:lstStyle/>
                    <a:p>
                      <a:pPr algn="just">
                        <a:spcAft>
                          <a:spcPts val="0"/>
                        </a:spcAft>
                      </a:pPr>
                      <a:r>
                        <a:rPr lang="tr-TR" sz="1800" dirty="0"/>
                        <a:t>Festuca </a:t>
                      </a:r>
                      <a:r>
                        <a:rPr lang="tr-TR" sz="1800" dirty="0" err="1"/>
                        <a:t>rubra</a:t>
                      </a:r>
                      <a:r>
                        <a:rPr lang="tr-TR" sz="1800" dirty="0"/>
                        <a:t> var. </a:t>
                      </a:r>
                      <a:r>
                        <a:rPr lang="tr-TR" sz="1800" dirty="0" err="1"/>
                        <a:t>rubra</a:t>
                      </a:r>
                      <a:r>
                        <a:rPr lang="tr-TR" sz="1800" dirty="0"/>
                        <a:t> </a:t>
                      </a:r>
                      <a:endParaRPr lang="tr-TR" sz="1800" i="1" dirty="0">
                        <a:latin typeface="Arial" pitchFamily="34" charset="0"/>
                        <a:ea typeface="Times New Roman"/>
                        <a:cs typeface="Arial" pitchFamily="34" charset="0"/>
                      </a:endParaRPr>
                    </a:p>
                  </a:txBody>
                  <a:tcPr marL="0" marR="0" marT="0" marB="0" anchor="ctr"/>
                </a:tc>
                <a:tc>
                  <a:txBody>
                    <a:bodyPr/>
                    <a:lstStyle/>
                    <a:p>
                      <a:pPr algn="ctr">
                        <a:spcAft>
                          <a:spcPts val="0"/>
                        </a:spcAft>
                      </a:pPr>
                      <a:r>
                        <a:rPr lang="tr-TR" sz="1800"/>
                        <a:t>40 </a:t>
                      </a:r>
                      <a:endParaRPr lang="tr-TR" sz="1800">
                        <a:latin typeface="Arial" pitchFamily="34" charset="0"/>
                        <a:ea typeface="Times New Roman"/>
                        <a:cs typeface="Arial" pitchFamily="34" charset="0"/>
                      </a:endParaRPr>
                    </a:p>
                  </a:txBody>
                  <a:tcPr marL="0" marR="0" marT="0" marB="0" anchor="ctr"/>
                </a:tc>
                <a:tc>
                  <a:txBody>
                    <a:bodyPr/>
                    <a:lstStyle/>
                    <a:p>
                      <a:pPr algn="ctr">
                        <a:spcAft>
                          <a:spcPts val="0"/>
                        </a:spcAft>
                      </a:pPr>
                      <a:r>
                        <a:rPr lang="tr-TR" sz="1800" dirty="0"/>
                        <a:t>40 </a:t>
                      </a:r>
                      <a:endParaRPr lang="tr-TR" sz="1800" dirty="0">
                        <a:latin typeface="Arial" pitchFamily="34" charset="0"/>
                        <a:ea typeface="Times New Roman"/>
                        <a:cs typeface="Arial" pitchFamily="34" charset="0"/>
                      </a:endParaRPr>
                    </a:p>
                  </a:txBody>
                  <a:tcPr marL="0" marR="0" marT="0" marB="0" anchor="ctr"/>
                </a:tc>
              </a:tr>
              <a:tr h="203835">
                <a:tc>
                  <a:txBody>
                    <a:bodyPr/>
                    <a:lstStyle/>
                    <a:p>
                      <a:pPr algn="just">
                        <a:spcAft>
                          <a:spcPts val="0"/>
                        </a:spcAft>
                      </a:pPr>
                      <a:r>
                        <a:rPr lang="tr-TR" sz="1800" dirty="0"/>
                        <a:t>F.</a:t>
                      </a:r>
                      <a:r>
                        <a:rPr lang="tr-TR" sz="1800" dirty="0" err="1"/>
                        <a:t>rubra</a:t>
                      </a:r>
                      <a:r>
                        <a:rPr lang="tr-TR" sz="1800" dirty="0"/>
                        <a:t> var. </a:t>
                      </a:r>
                      <a:r>
                        <a:rPr lang="tr-TR" sz="1800" dirty="0" err="1"/>
                        <a:t>commutata</a:t>
                      </a:r>
                      <a:r>
                        <a:rPr lang="tr-TR" sz="1800" dirty="0"/>
                        <a:t> </a:t>
                      </a:r>
                      <a:endParaRPr lang="tr-TR" sz="1800" i="1" dirty="0">
                        <a:latin typeface="Arial" pitchFamily="34" charset="0"/>
                        <a:ea typeface="Times New Roman"/>
                        <a:cs typeface="Arial" pitchFamily="34" charset="0"/>
                      </a:endParaRPr>
                    </a:p>
                  </a:txBody>
                  <a:tcPr marL="0" marR="0" marT="0" marB="0" anchor="ctr"/>
                </a:tc>
                <a:tc>
                  <a:txBody>
                    <a:bodyPr/>
                    <a:lstStyle/>
                    <a:p>
                      <a:pPr algn="ctr">
                        <a:spcAft>
                          <a:spcPts val="0"/>
                        </a:spcAft>
                      </a:pPr>
                      <a:r>
                        <a:rPr lang="tr-TR" sz="1800" dirty="0"/>
                        <a:t>5 </a:t>
                      </a:r>
                      <a:endParaRPr lang="tr-TR" sz="1800" dirty="0">
                        <a:latin typeface="Arial" pitchFamily="34" charset="0"/>
                        <a:ea typeface="Times New Roman"/>
                        <a:cs typeface="Arial" pitchFamily="34" charset="0"/>
                      </a:endParaRPr>
                    </a:p>
                  </a:txBody>
                  <a:tcPr marL="0" marR="0" marT="0" marB="0" anchor="ctr"/>
                </a:tc>
                <a:tc>
                  <a:txBody>
                    <a:bodyPr/>
                    <a:lstStyle/>
                    <a:p>
                      <a:pPr algn="ctr">
                        <a:spcAft>
                          <a:spcPts val="0"/>
                        </a:spcAft>
                      </a:pPr>
                      <a:r>
                        <a:rPr lang="tr-TR" sz="1800" dirty="0"/>
                        <a:t>45 </a:t>
                      </a:r>
                      <a:endParaRPr lang="tr-TR" sz="1800" dirty="0">
                        <a:latin typeface="Arial" pitchFamily="34" charset="0"/>
                        <a:ea typeface="Times New Roman"/>
                        <a:cs typeface="Arial" pitchFamily="34" charset="0"/>
                      </a:endParaRPr>
                    </a:p>
                  </a:txBody>
                  <a:tcPr marL="0" marR="0" marT="0" marB="0" anchor="ctr"/>
                </a:tc>
              </a:tr>
              <a:tr h="210185">
                <a:tc>
                  <a:txBody>
                    <a:bodyPr/>
                    <a:lstStyle/>
                    <a:p>
                      <a:pPr algn="just">
                        <a:spcAft>
                          <a:spcPts val="0"/>
                        </a:spcAft>
                      </a:pPr>
                      <a:r>
                        <a:rPr lang="tr-TR" sz="1800" dirty="0"/>
                        <a:t>F. </a:t>
                      </a:r>
                      <a:r>
                        <a:rPr lang="tr-TR" sz="1800" dirty="0" err="1"/>
                        <a:t>longifolia</a:t>
                      </a:r>
                      <a:r>
                        <a:rPr lang="tr-TR" sz="1800" dirty="0"/>
                        <a:t> </a:t>
                      </a:r>
                      <a:endParaRPr lang="tr-TR" sz="1800" i="1" dirty="0">
                        <a:latin typeface="Arial" pitchFamily="34" charset="0"/>
                        <a:ea typeface="Times New Roman"/>
                        <a:cs typeface="Arial" pitchFamily="34" charset="0"/>
                      </a:endParaRPr>
                    </a:p>
                  </a:txBody>
                  <a:tcPr marL="0" marR="0" marT="0" marB="0" anchor="ctr"/>
                </a:tc>
                <a:tc>
                  <a:txBody>
                    <a:bodyPr/>
                    <a:lstStyle/>
                    <a:p>
                      <a:pPr algn="ctr">
                        <a:spcAft>
                          <a:spcPts val="0"/>
                        </a:spcAft>
                      </a:pPr>
                      <a:endParaRPr lang="tr-TR" sz="1800">
                        <a:latin typeface="Arial" pitchFamily="34" charset="0"/>
                        <a:ea typeface="Times New Roman"/>
                        <a:cs typeface="Arial" pitchFamily="34" charset="0"/>
                      </a:endParaRPr>
                    </a:p>
                  </a:txBody>
                  <a:tcPr marL="0" marR="0" marT="0" marB="0" anchor="ctr"/>
                </a:tc>
                <a:tc>
                  <a:txBody>
                    <a:bodyPr/>
                    <a:lstStyle/>
                    <a:p>
                      <a:pPr algn="ctr">
                        <a:spcAft>
                          <a:spcPts val="0"/>
                        </a:spcAft>
                      </a:pPr>
                      <a:r>
                        <a:rPr lang="tr-TR" sz="1800" dirty="0"/>
                        <a:t>5 </a:t>
                      </a:r>
                      <a:endParaRPr lang="tr-TR" sz="1800" dirty="0">
                        <a:latin typeface="Arial" pitchFamily="34" charset="0"/>
                        <a:ea typeface="Times New Roman"/>
                        <a:cs typeface="Arial" pitchFamily="34" charset="0"/>
                      </a:endParaRPr>
                    </a:p>
                  </a:txBody>
                  <a:tcPr marL="0" marR="0" marT="0" marB="0" anchor="ctr"/>
                </a:tc>
              </a:tr>
              <a:tr h="207010">
                <a:tc>
                  <a:txBody>
                    <a:bodyPr/>
                    <a:lstStyle/>
                    <a:p>
                      <a:pPr algn="just">
                        <a:spcAft>
                          <a:spcPts val="0"/>
                        </a:spcAft>
                      </a:pPr>
                      <a:r>
                        <a:rPr lang="tr-TR" sz="1800" dirty="0"/>
                        <a:t>Poa </a:t>
                      </a:r>
                      <a:r>
                        <a:rPr lang="tr-TR" sz="1800" dirty="0" err="1"/>
                        <a:t>pratensis</a:t>
                      </a:r>
                      <a:r>
                        <a:rPr lang="tr-TR" sz="1800" dirty="0"/>
                        <a:t> </a:t>
                      </a:r>
                      <a:endParaRPr lang="tr-TR" sz="1800" i="1" dirty="0">
                        <a:latin typeface="Arial" pitchFamily="34" charset="0"/>
                        <a:ea typeface="Times New Roman"/>
                        <a:cs typeface="Arial" pitchFamily="34" charset="0"/>
                      </a:endParaRPr>
                    </a:p>
                  </a:txBody>
                  <a:tcPr marL="0" marR="0" marT="0" marB="0" anchor="ctr"/>
                </a:tc>
                <a:tc>
                  <a:txBody>
                    <a:bodyPr/>
                    <a:lstStyle/>
                    <a:p>
                      <a:pPr algn="ctr">
                        <a:spcAft>
                          <a:spcPts val="0"/>
                        </a:spcAft>
                      </a:pPr>
                      <a:r>
                        <a:rPr lang="tr-TR" sz="1800"/>
                        <a:t>15 </a:t>
                      </a:r>
                      <a:endParaRPr lang="tr-TR" sz="1800">
                        <a:latin typeface="Arial" pitchFamily="34" charset="0"/>
                        <a:ea typeface="Times New Roman"/>
                        <a:cs typeface="Arial" pitchFamily="34" charset="0"/>
                      </a:endParaRPr>
                    </a:p>
                  </a:txBody>
                  <a:tcPr marL="0" marR="0" marT="0" marB="0" anchor="ctr"/>
                </a:tc>
                <a:tc>
                  <a:txBody>
                    <a:bodyPr/>
                    <a:lstStyle/>
                    <a:p>
                      <a:pPr algn="ctr">
                        <a:spcAft>
                          <a:spcPts val="0"/>
                        </a:spcAft>
                      </a:pPr>
                      <a:r>
                        <a:rPr lang="tr-TR" sz="1800" dirty="0"/>
                        <a:t>5 </a:t>
                      </a:r>
                      <a:endParaRPr lang="tr-TR" sz="1800" dirty="0">
                        <a:latin typeface="Arial" pitchFamily="34" charset="0"/>
                        <a:ea typeface="Times New Roman"/>
                        <a:cs typeface="Arial" pitchFamily="34" charset="0"/>
                      </a:endParaRPr>
                    </a:p>
                  </a:txBody>
                  <a:tcPr marL="0" marR="0" marT="0" marB="0" anchor="ctr"/>
                </a:tc>
              </a:tr>
              <a:tr h="170180">
                <a:tc>
                  <a:txBody>
                    <a:bodyPr/>
                    <a:lstStyle/>
                    <a:p>
                      <a:pPr algn="just">
                        <a:spcAft>
                          <a:spcPts val="0"/>
                        </a:spcAft>
                      </a:pPr>
                      <a:r>
                        <a:rPr lang="tr-TR" sz="1800" dirty="0" err="1"/>
                        <a:t>Agrostis</a:t>
                      </a:r>
                      <a:r>
                        <a:rPr lang="tr-TR" sz="1800" dirty="0"/>
                        <a:t> </a:t>
                      </a:r>
                      <a:r>
                        <a:rPr lang="tr-TR" sz="1800" dirty="0" err="1"/>
                        <a:t>tenuis</a:t>
                      </a:r>
                      <a:r>
                        <a:rPr lang="tr-TR" sz="1800" dirty="0"/>
                        <a:t> </a:t>
                      </a:r>
                      <a:endParaRPr lang="tr-TR" sz="1800" i="1" dirty="0">
                        <a:latin typeface="Arial" pitchFamily="34" charset="0"/>
                        <a:ea typeface="Times New Roman"/>
                        <a:cs typeface="Arial" pitchFamily="34" charset="0"/>
                      </a:endParaRPr>
                    </a:p>
                  </a:txBody>
                  <a:tcPr marL="0" marR="0" marT="0" marB="0" anchor="ctr"/>
                </a:tc>
                <a:tc>
                  <a:txBody>
                    <a:bodyPr/>
                    <a:lstStyle/>
                    <a:p>
                      <a:pPr algn="ctr">
                        <a:spcAft>
                          <a:spcPts val="0"/>
                        </a:spcAft>
                      </a:pPr>
                      <a:r>
                        <a:rPr lang="tr-TR" sz="1800" dirty="0"/>
                        <a:t>5 </a:t>
                      </a:r>
                      <a:endParaRPr lang="tr-TR" sz="1800" dirty="0">
                        <a:latin typeface="Arial" pitchFamily="34" charset="0"/>
                        <a:ea typeface="Times New Roman"/>
                        <a:cs typeface="Arial" pitchFamily="34" charset="0"/>
                      </a:endParaRPr>
                    </a:p>
                  </a:txBody>
                  <a:tcPr marL="0" marR="0" marT="0" marB="0" anchor="ctr"/>
                </a:tc>
                <a:tc>
                  <a:txBody>
                    <a:bodyPr/>
                    <a:lstStyle/>
                    <a:p>
                      <a:pPr algn="ctr">
                        <a:spcAft>
                          <a:spcPts val="0"/>
                        </a:spcAft>
                      </a:pPr>
                      <a:r>
                        <a:rPr lang="tr-TR" sz="1800" dirty="0"/>
                        <a:t>5 </a:t>
                      </a:r>
                      <a:endParaRPr lang="tr-TR" sz="1800" dirty="0">
                        <a:latin typeface="Arial" pitchFamily="34" charset="0"/>
                        <a:ea typeface="Times New Roman"/>
                        <a:cs typeface="Arial" pitchFamily="34" charset="0"/>
                      </a:endParaRPr>
                    </a:p>
                  </a:txBody>
                  <a:tcPr marL="0" marR="0" marT="0" marB="0" anchor="ctr"/>
                </a:tc>
              </a:tr>
            </a:tbl>
          </a:graphicData>
        </a:graphic>
      </p:graphicFrame>
      <p:pic>
        <p:nvPicPr>
          <p:cNvPr id="1026" name="Picture 2" descr="http://www.grandisholland.com/foto/refuj22.jpg"/>
          <p:cNvPicPr>
            <a:picLocks noChangeAspect="1" noChangeArrowheads="1"/>
          </p:cNvPicPr>
          <p:nvPr/>
        </p:nvPicPr>
        <p:blipFill>
          <a:blip r:embed="rId2" cstate="print"/>
          <a:srcRect/>
          <a:stretch>
            <a:fillRect/>
          </a:stretch>
        </p:blipFill>
        <p:spPr bwMode="auto">
          <a:xfrm>
            <a:off x="285720" y="3071810"/>
            <a:ext cx="3810000" cy="2857500"/>
          </a:xfrm>
          <a:prstGeom prst="rect">
            <a:avLst/>
          </a:prstGeom>
          <a:noFill/>
        </p:spPr>
      </p:pic>
    </p:spTree>
  </p:cSld>
  <p:clrMapOvr>
    <a:masterClrMapping/>
  </p:clrMapOvr>
  <p:transition spd="med">
    <p:split orient="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erbakis.com/wp-content/uploads/otoyol.jpg"/>
          <p:cNvPicPr>
            <a:picLocks noChangeAspect="1" noChangeArrowheads="1"/>
          </p:cNvPicPr>
          <p:nvPr/>
        </p:nvPicPr>
        <p:blipFill>
          <a:blip r:embed="rId2" cstate="print"/>
          <a:srcRect/>
          <a:stretch>
            <a:fillRect/>
          </a:stretch>
        </p:blipFill>
        <p:spPr bwMode="auto">
          <a:xfrm>
            <a:off x="0" y="0"/>
            <a:ext cx="9167429" cy="6858000"/>
          </a:xfrm>
          <a:prstGeom prst="rect">
            <a:avLst/>
          </a:prstGeom>
          <a:noFill/>
        </p:spPr>
      </p:pic>
      <p:sp>
        <p:nvSpPr>
          <p:cNvPr id="58370" name="1 Dikdörtgen"/>
          <p:cNvSpPr>
            <a:spLocks noChangeArrowheads="1"/>
          </p:cNvSpPr>
          <p:nvPr/>
        </p:nvSpPr>
        <p:spPr bwMode="auto">
          <a:xfrm>
            <a:off x="500034" y="214290"/>
            <a:ext cx="7715250" cy="1200329"/>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a:r>
              <a:rPr lang="tr-TR" dirty="0">
                <a:solidFill>
                  <a:schemeClr val="bg1"/>
                </a:solidFill>
                <a:latin typeface="Arial" pitchFamily="34" charset="0"/>
                <a:cs typeface="Arial" pitchFamily="34" charset="0"/>
              </a:rPr>
              <a:t>b) Fazla bakım yapılmayan karayolları refüjleri ve yol kenarlarında </a:t>
            </a:r>
            <a:endParaRPr lang="tr-TR" dirty="0" smtClean="0">
              <a:solidFill>
                <a:schemeClr val="bg1"/>
              </a:solidFill>
              <a:latin typeface="Arial" pitchFamily="34" charset="0"/>
              <a:cs typeface="Arial" pitchFamily="34" charset="0"/>
            </a:endParaRPr>
          </a:p>
          <a:p>
            <a:pPr indent="982663" algn="just"/>
            <a:r>
              <a:rPr lang="tr-TR" dirty="0" smtClean="0">
                <a:solidFill>
                  <a:schemeClr val="bg1"/>
                </a:solidFill>
                <a:latin typeface="Arial" pitchFamily="34" charset="0"/>
                <a:cs typeface="Arial" pitchFamily="34" charset="0"/>
              </a:rPr>
              <a:t>kurağa </a:t>
            </a:r>
            <a:r>
              <a:rPr lang="tr-TR" dirty="0">
                <a:solidFill>
                  <a:schemeClr val="bg1"/>
                </a:solidFill>
                <a:latin typeface="Arial" pitchFamily="34" charset="0"/>
                <a:cs typeface="Arial" pitchFamily="34" charset="0"/>
              </a:rPr>
              <a:t>dayanıklı, </a:t>
            </a:r>
            <a:endParaRPr lang="tr-TR" dirty="0" smtClean="0">
              <a:solidFill>
                <a:schemeClr val="bg1"/>
              </a:solidFill>
              <a:latin typeface="Arial" pitchFamily="34" charset="0"/>
              <a:cs typeface="Arial" pitchFamily="34" charset="0"/>
            </a:endParaRPr>
          </a:p>
          <a:p>
            <a:pPr indent="982663" algn="just"/>
            <a:r>
              <a:rPr lang="tr-TR" dirty="0" smtClean="0">
                <a:solidFill>
                  <a:schemeClr val="bg1"/>
                </a:solidFill>
                <a:latin typeface="Arial" pitchFamily="34" charset="0"/>
                <a:cs typeface="Arial" pitchFamily="34" charset="0"/>
              </a:rPr>
              <a:t>yaz </a:t>
            </a:r>
            <a:r>
              <a:rPr lang="tr-TR" dirty="0">
                <a:solidFill>
                  <a:schemeClr val="bg1"/>
                </a:solidFill>
                <a:latin typeface="Arial" pitchFamily="34" charset="0"/>
                <a:cs typeface="Arial" pitchFamily="34" charset="0"/>
              </a:rPr>
              <a:t>aylarında uzun süreli yeşilliğini koruyan, </a:t>
            </a:r>
            <a:endParaRPr lang="tr-TR" dirty="0" smtClean="0">
              <a:solidFill>
                <a:schemeClr val="bg1"/>
              </a:solidFill>
              <a:latin typeface="Arial" pitchFamily="34" charset="0"/>
              <a:cs typeface="Arial" pitchFamily="34" charset="0"/>
            </a:endParaRPr>
          </a:p>
          <a:p>
            <a:pPr indent="982663" algn="just"/>
            <a:r>
              <a:rPr lang="tr-TR" dirty="0" smtClean="0">
                <a:solidFill>
                  <a:schemeClr val="bg1"/>
                </a:solidFill>
                <a:latin typeface="Arial" pitchFamily="34" charset="0"/>
                <a:cs typeface="Arial" pitchFamily="34" charset="0"/>
              </a:rPr>
              <a:t>uzun </a:t>
            </a:r>
            <a:r>
              <a:rPr lang="tr-TR" dirty="0">
                <a:solidFill>
                  <a:schemeClr val="bg1"/>
                </a:solidFill>
                <a:latin typeface="Arial" pitchFamily="34" charset="0"/>
                <a:cs typeface="Arial" pitchFamily="34" charset="0"/>
              </a:rPr>
              <a:t>ömürlü türler ekilmelidir. </a:t>
            </a:r>
            <a:endParaRPr lang="tr-TR" dirty="0" smtClean="0">
              <a:solidFill>
                <a:schemeClr val="bg1"/>
              </a:solidFill>
              <a:latin typeface="Arial" pitchFamily="34" charset="0"/>
              <a:cs typeface="Arial" pitchFamily="34" charset="0"/>
            </a:endParaRPr>
          </a:p>
        </p:txBody>
      </p:sp>
    </p:spTree>
  </p:cSld>
  <p:clrMapOvr>
    <a:masterClrMapping/>
  </p:clrMapOvr>
  <p:transition spd="med">
    <p:split orient="vert"/>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2340" name="Picture 4" descr="http://www.anpc.ab.ca/wiki/images/4/4c/Agrocris_1.jpg"/>
          <p:cNvPicPr>
            <a:picLocks noChangeAspect="1" noChangeArrowheads="1"/>
          </p:cNvPicPr>
          <p:nvPr/>
        </p:nvPicPr>
        <p:blipFill>
          <a:blip r:embed="rId2" cstate="print"/>
          <a:srcRect/>
          <a:stretch>
            <a:fillRect/>
          </a:stretch>
        </p:blipFill>
        <p:spPr bwMode="auto">
          <a:xfrm>
            <a:off x="214282" y="214290"/>
            <a:ext cx="5486400" cy="3771900"/>
          </a:xfrm>
          <a:prstGeom prst="rect">
            <a:avLst/>
          </a:prstGeom>
        </p:spPr>
        <p:style>
          <a:lnRef idx="2">
            <a:schemeClr val="dk1"/>
          </a:lnRef>
          <a:fillRef idx="1">
            <a:schemeClr val="lt1"/>
          </a:fillRef>
          <a:effectRef idx="0">
            <a:schemeClr val="dk1"/>
          </a:effectRef>
          <a:fontRef idx="minor">
            <a:schemeClr val="dk1"/>
          </a:fontRef>
        </p:style>
      </p:pic>
      <p:pic>
        <p:nvPicPr>
          <p:cNvPr id="142338" name="Picture 2" descr="http://www.ofnc.ca/fletcher/research/inventories/grasses/Bromus-inermis.jpg"/>
          <p:cNvPicPr>
            <a:picLocks noChangeAspect="1" noChangeArrowheads="1"/>
          </p:cNvPicPr>
          <p:nvPr/>
        </p:nvPicPr>
        <p:blipFill>
          <a:blip r:embed="rId3" cstate="print"/>
          <a:srcRect/>
          <a:stretch>
            <a:fillRect/>
          </a:stretch>
        </p:blipFill>
        <p:spPr bwMode="auto">
          <a:xfrm>
            <a:off x="3643306" y="3214686"/>
            <a:ext cx="5365710" cy="3429024"/>
          </a:xfrm>
          <a:prstGeom prst="rect">
            <a:avLst/>
          </a:prstGeom>
        </p:spPr>
        <p:style>
          <a:lnRef idx="2">
            <a:schemeClr val="dk1"/>
          </a:lnRef>
          <a:fillRef idx="1">
            <a:schemeClr val="lt1"/>
          </a:fillRef>
          <a:effectRef idx="0">
            <a:schemeClr val="dk1"/>
          </a:effectRef>
          <a:fontRef idx="minor">
            <a:schemeClr val="dk1"/>
          </a:fontRef>
        </p:style>
      </p:pic>
      <p:sp>
        <p:nvSpPr>
          <p:cNvPr id="4" name="3 Dikdörtgen"/>
          <p:cNvSpPr/>
          <p:nvPr/>
        </p:nvSpPr>
        <p:spPr>
          <a:xfrm>
            <a:off x="142844" y="4714884"/>
            <a:ext cx="4572000" cy="1477328"/>
          </a:xfrm>
          <a:prstGeom prst="rect">
            <a:avLst/>
          </a:prstGeom>
        </p:spPr>
        <p:style>
          <a:lnRef idx="3">
            <a:schemeClr val="lt1"/>
          </a:lnRef>
          <a:fillRef idx="1">
            <a:schemeClr val="accent5"/>
          </a:fillRef>
          <a:effectRef idx="1">
            <a:schemeClr val="accent5"/>
          </a:effectRef>
          <a:fontRef idx="minor">
            <a:schemeClr val="lt1"/>
          </a:fontRef>
        </p:style>
        <p:txBody>
          <a:bodyPr>
            <a:spAutoFit/>
          </a:bodyPr>
          <a:lstStyle/>
          <a:p>
            <a:pPr algn="just"/>
            <a:r>
              <a:rPr lang="tr-TR" dirty="0" smtClean="0">
                <a:solidFill>
                  <a:schemeClr val="bg1"/>
                </a:solidFill>
                <a:latin typeface="Arial" pitchFamily="34" charset="0"/>
                <a:cs typeface="Arial" pitchFamily="34" charset="0"/>
              </a:rPr>
              <a:t>Çok kaliteli çim vermemekle beraber, </a:t>
            </a:r>
          </a:p>
          <a:p>
            <a:pPr algn="just">
              <a:buFont typeface="Arial" pitchFamily="34" charset="0"/>
              <a:buChar char="•"/>
            </a:pPr>
            <a:r>
              <a:rPr lang="tr-TR" dirty="0" smtClean="0">
                <a:solidFill>
                  <a:schemeClr val="bg1"/>
                </a:solidFill>
                <a:latin typeface="Arial" pitchFamily="34" charset="0"/>
                <a:cs typeface="Arial" pitchFamily="34" charset="0"/>
              </a:rPr>
              <a:t> kurağa ve soğuğa dayanıklı, </a:t>
            </a:r>
          </a:p>
          <a:p>
            <a:pPr algn="just">
              <a:buFont typeface="Arial" pitchFamily="34" charset="0"/>
              <a:buChar char="•"/>
            </a:pPr>
            <a:r>
              <a:rPr lang="tr-TR" dirty="0" smtClean="0">
                <a:solidFill>
                  <a:schemeClr val="bg1"/>
                </a:solidFill>
                <a:latin typeface="Arial" pitchFamily="34" charset="0"/>
                <a:cs typeface="Arial" pitchFamily="34" charset="0"/>
              </a:rPr>
              <a:t> toprak tutma özelliği çok iyi ve </a:t>
            </a:r>
          </a:p>
          <a:p>
            <a:pPr algn="just">
              <a:buFont typeface="Arial" pitchFamily="34" charset="0"/>
              <a:buChar char="•"/>
            </a:pPr>
            <a:r>
              <a:rPr lang="tr-TR" dirty="0" smtClean="0">
                <a:solidFill>
                  <a:schemeClr val="bg1"/>
                </a:solidFill>
                <a:latin typeface="Arial" pitchFamily="34" charset="0"/>
                <a:cs typeface="Arial" pitchFamily="34" charset="0"/>
              </a:rPr>
              <a:t> tuza oldukça iyi dayanan bu iki tür karayollarında başarı ile kullanılır. </a:t>
            </a:r>
          </a:p>
        </p:txBody>
      </p:sp>
      <p:sp>
        <p:nvSpPr>
          <p:cNvPr id="5" name="4 Dikdörtgen"/>
          <p:cNvSpPr/>
          <p:nvPr/>
        </p:nvSpPr>
        <p:spPr>
          <a:xfrm>
            <a:off x="5072066" y="1500174"/>
            <a:ext cx="3929090" cy="120032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tr-TR" dirty="0" smtClean="0">
                <a:solidFill>
                  <a:prstClr val="black"/>
                </a:solidFill>
                <a:latin typeface="Arial" pitchFamily="34" charset="0"/>
                <a:cs typeface="Arial" pitchFamily="34" charset="0"/>
              </a:rPr>
              <a:t>Birçok ülkede kurak ve yarı kurak bölgelerdeki yol kenarlarında </a:t>
            </a:r>
            <a:r>
              <a:rPr lang="tr-TR" i="1" dirty="0" smtClean="0">
                <a:solidFill>
                  <a:prstClr val="black"/>
                </a:solidFill>
                <a:latin typeface="Arial" pitchFamily="34" charset="0"/>
                <a:cs typeface="Arial" pitchFamily="34" charset="0"/>
              </a:rPr>
              <a:t>Bromus </a:t>
            </a:r>
            <a:r>
              <a:rPr lang="tr-TR" i="1" dirty="0" err="1" smtClean="0">
                <a:solidFill>
                  <a:prstClr val="black"/>
                </a:solidFill>
                <a:latin typeface="Arial" pitchFamily="34" charset="0"/>
                <a:cs typeface="Arial" pitchFamily="34" charset="0"/>
              </a:rPr>
              <a:t>inermis</a:t>
            </a:r>
            <a:r>
              <a:rPr lang="tr-TR" dirty="0" smtClean="0">
                <a:solidFill>
                  <a:prstClr val="black"/>
                </a:solidFill>
                <a:latin typeface="Arial" pitchFamily="34" charset="0"/>
                <a:cs typeface="Arial" pitchFamily="34" charset="0"/>
              </a:rPr>
              <a:t>, </a:t>
            </a:r>
            <a:r>
              <a:rPr lang="tr-TR" i="1" dirty="0" smtClean="0">
                <a:solidFill>
                  <a:prstClr val="black"/>
                </a:solidFill>
                <a:latin typeface="Arial" pitchFamily="34" charset="0"/>
                <a:cs typeface="Arial" pitchFamily="34" charset="0"/>
              </a:rPr>
              <a:t>Agropyron </a:t>
            </a:r>
            <a:r>
              <a:rPr lang="tr-TR" i="1" dirty="0" err="1" smtClean="0">
                <a:solidFill>
                  <a:prstClr val="black"/>
                </a:solidFill>
                <a:latin typeface="Arial" pitchFamily="34" charset="0"/>
                <a:cs typeface="Arial" pitchFamily="34" charset="0"/>
              </a:rPr>
              <a:t>cristatum</a:t>
            </a:r>
            <a:r>
              <a:rPr lang="tr-TR" dirty="0" smtClean="0">
                <a:solidFill>
                  <a:prstClr val="black"/>
                </a:solidFill>
                <a:latin typeface="Arial" pitchFamily="34" charset="0"/>
                <a:cs typeface="Arial" pitchFamily="34" charset="0"/>
              </a:rPr>
              <a:t> çok sık kullanılır. </a:t>
            </a:r>
          </a:p>
        </p:txBody>
      </p:sp>
    </p:spTree>
  </p:cSld>
  <p:clrMapOvr>
    <a:masterClrMapping/>
  </p:clrMapOvr>
  <p:transition spd="med">
    <p:split orient="vert"/>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4 Resim" descr="corva09.jpg"/>
          <p:cNvPicPr>
            <a:picLocks noChangeAspect="1"/>
          </p:cNvPicPr>
          <p:nvPr/>
        </p:nvPicPr>
        <p:blipFill>
          <a:blip r:embed="rId2" cstate="print"/>
          <a:srcRect/>
          <a:stretch>
            <a:fillRect/>
          </a:stretch>
        </p:blipFill>
        <p:spPr bwMode="auto">
          <a:xfrm>
            <a:off x="4572000" y="0"/>
            <a:ext cx="4572000" cy="6858000"/>
          </a:xfrm>
          <a:prstGeom prst="rect">
            <a:avLst/>
          </a:prstGeom>
          <a:noFill/>
          <a:ln w="9525">
            <a:noFill/>
            <a:miter lim="800000"/>
            <a:headEnd/>
            <a:tailEnd/>
          </a:ln>
        </p:spPr>
      </p:pic>
      <p:pic>
        <p:nvPicPr>
          <p:cNvPr id="3" name="2 Resim" descr="Medicago_sativa_03.jpg"/>
          <p:cNvPicPr>
            <a:picLocks noChangeAspect="1"/>
          </p:cNvPicPr>
          <p:nvPr/>
        </p:nvPicPr>
        <p:blipFill>
          <a:blip r:embed="rId3" cstate="print"/>
          <a:srcRect/>
          <a:stretch>
            <a:fillRect/>
          </a:stretch>
        </p:blipFill>
        <p:spPr bwMode="auto">
          <a:xfrm>
            <a:off x="0" y="357165"/>
            <a:ext cx="4714876" cy="6500835"/>
          </a:xfrm>
          <a:prstGeom prst="rect">
            <a:avLst/>
          </a:prstGeom>
          <a:noFill/>
          <a:ln w="9525">
            <a:noFill/>
            <a:miter lim="800000"/>
            <a:headEnd/>
            <a:tailEnd/>
          </a:ln>
        </p:spPr>
      </p:pic>
      <p:sp>
        <p:nvSpPr>
          <p:cNvPr id="4" name="3 Dikdörtgen"/>
          <p:cNvSpPr/>
          <p:nvPr/>
        </p:nvSpPr>
        <p:spPr>
          <a:xfrm>
            <a:off x="-32" y="71414"/>
            <a:ext cx="4714908" cy="646331"/>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tr-TR" dirty="0" smtClean="0">
                <a:solidFill>
                  <a:schemeClr val="bg1"/>
                </a:solidFill>
                <a:latin typeface="Arial" pitchFamily="34" charset="0"/>
                <a:cs typeface="Arial" pitchFamily="34" charset="0"/>
              </a:rPr>
              <a:t>Bu alanlara </a:t>
            </a:r>
            <a:r>
              <a:rPr lang="tr-TR" i="1" dirty="0" err="1" smtClean="0">
                <a:solidFill>
                  <a:schemeClr val="bg1"/>
                </a:solidFill>
                <a:latin typeface="Arial" pitchFamily="34" charset="0"/>
                <a:cs typeface="Arial" pitchFamily="34" charset="0"/>
              </a:rPr>
              <a:t>Medicago</a:t>
            </a:r>
            <a:r>
              <a:rPr lang="tr-TR" i="1" dirty="0" smtClean="0">
                <a:solidFill>
                  <a:schemeClr val="bg1"/>
                </a:solidFill>
                <a:latin typeface="Arial" pitchFamily="34" charset="0"/>
                <a:cs typeface="Arial" pitchFamily="34" charset="0"/>
              </a:rPr>
              <a:t> </a:t>
            </a:r>
            <a:r>
              <a:rPr lang="tr-TR" i="1" dirty="0" err="1" smtClean="0">
                <a:solidFill>
                  <a:schemeClr val="bg1"/>
                </a:solidFill>
                <a:latin typeface="Arial" pitchFamily="34" charset="0"/>
                <a:cs typeface="Arial" pitchFamily="34" charset="0"/>
              </a:rPr>
              <a:t>sativa</a:t>
            </a:r>
            <a:r>
              <a:rPr lang="tr-TR" dirty="0" smtClean="0">
                <a:solidFill>
                  <a:schemeClr val="bg1"/>
                </a:solidFill>
                <a:latin typeface="Arial" pitchFamily="34" charset="0"/>
                <a:cs typeface="Arial" pitchFamily="34" charset="0"/>
              </a:rPr>
              <a:t> ile </a:t>
            </a:r>
            <a:r>
              <a:rPr lang="tr-TR" i="1" dirty="0" err="1" smtClean="0">
                <a:solidFill>
                  <a:schemeClr val="bg1"/>
                </a:solidFill>
                <a:latin typeface="Arial" pitchFamily="34" charset="0"/>
                <a:cs typeface="Arial" pitchFamily="34" charset="0"/>
              </a:rPr>
              <a:t>Coronilla</a:t>
            </a:r>
            <a:r>
              <a:rPr lang="tr-TR" i="1" dirty="0" smtClean="0">
                <a:solidFill>
                  <a:schemeClr val="bg1"/>
                </a:solidFill>
                <a:latin typeface="Arial" pitchFamily="34" charset="0"/>
                <a:cs typeface="Arial" pitchFamily="34" charset="0"/>
              </a:rPr>
              <a:t> </a:t>
            </a:r>
            <a:r>
              <a:rPr lang="tr-TR" i="1" dirty="0" err="1" smtClean="0">
                <a:solidFill>
                  <a:schemeClr val="bg1"/>
                </a:solidFill>
                <a:latin typeface="Arial" pitchFamily="34" charset="0"/>
                <a:cs typeface="Arial" pitchFamily="34" charset="0"/>
              </a:rPr>
              <a:t>varia</a:t>
            </a:r>
            <a:r>
              <a:rPr lang="tr-TR" dirty="0" smtClean="0">
                <a:solidFill>
                  <a:schemeClr val="bg1"/>
                </a:solidFill>
                <a:latin typeface="Arial" pitchFamily="34" charset="0"/>
                <a:cs typeface="Arial" pitchFamily="34" charset="0"/>
              </a:rPr>
              <a:t> türleri de ekilebilir. </a:t>
            </a:r>
          </a:p>
        </p:txBody>
      </p:sp>
    </p:spTree>
  </p:cSld>
  <p:clrMapOvr>
    <a:masterClrMapping/>
  </p:clrMapOvr>
  <p:transition spd="med">
    <p:split orient="vert"/>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3 Resim" descr="Cynodon%20dactylon%20%20%20_jpg.jpg"/>
          <p:cNvPicPr>
            <a:picLocks noChangeAspect="1"/>
          </p:cNvPicPr>
          <p:nvPr/>
        </p:nvPicPr>
        <p:blipFill>
          <a:blip r:embed="rId2" cstate="print"/>
          <a:srcRect/>
          <a:stretch>
            <a:fillRect/>
          </a:stretch>
        </p:blipFill>
        <p:spPr bwMode="auto">
          <a:xfrm>
            <a:off x="1500166" y="2214554"/>
            <a:ext cx="6000792" cy="3650130"/>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3" name="2 Dikdörtgen"/>
          <p:cNvSpPr/>
          <p:nvPr/>
        </p:nvSpPr>
        <p:spPr>
          <a:xfrm>
            <a:off x="1714480" y="1214422"/>
            <a:ext cx="5715040" cy="646331"/>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tr-TR" dirty="0" smtClean="0">
                <a:solidFill>
                  <a:schemeClr val="bg1"/>
                </a:solidFill>
                <a:latin typeface="Arial" pitchFamily="34" charset="0"/>
                <a:cs typeface="Arial" pitchFamily="34" charset="0"/>
              </a:rPr>
              <a:t>İklim şartlarının uygun olduğu bölgelerde Bermuda Çimi veya Uganda Çimi (</a:t>
            </a:r>
            <a:r>
              <a:rPr lang="tr-TR" i="1" dirty="0" smtClean="0">
                <a:solidFill>
                  <a:schemeClr val="bg1"/>
                </a:solidFill>
                <a:latin typeface="Arial" pitchFamily="34" charset="0"/>
                <a:cs typeface="Arial" pitchFamily="34" charset="0"/>
              </a:rPr>
              <a:t>Cynodon </a:t>
            </a:r>
            <a:r>
              <a:rPr lang="tr-TR" i="1" dirty="0" err="1" smtClean="0">
                <a:solidFill>
                  <a:schemeClr val="bg1"/>
                </a:solidFill>
                <a:latin typeface="Arial" pitchFamily="34" charset="0"/>
                <a:cs typeface="Arial" pitchFamily="34" charset="0"/>
              </a:rPr>
              <a:t>sp</a:t>
            </a:r>
            <a:r>
              <a:rPr lang="tr-TR" i="1" dirty="0" smtClean="0">
                <a:solidFill>
                  <a:schemeClr val="bg1"/>
                </a:solidFill>
                <a:latin typeface="Arial" pitchFamily="34" charset="0"/>
                <a:cs typeface="Arial" pitchFamily="34" charset="0"/>
              </a:rPr>
              <a:t>.</a:t>
            </a:r>
            <a:r>
              <a:rPr lang="tr-TR" dirty="0" smtClean="0">
                <a:solidFill>
                  <a:schemeClr val="bg1"/>
                </a:solidFill>
                <a:latin typeface="Arial" pitchFamily="34" charset="0"/>
                <a:cs typeface="Arial" pitchFamily="34" charset="0"/>
              </a:rPr>
              <a:t>) de kullanılabilir. </a:t>
            </a:r>
            <a:endParaRPr lang="tr-TR" dirty="0">
              <a:solidFill>
                <a:schemeClr val="bg1"/>
              </a:solidFill>
              <a:latin typeface="Arial" pitchFamily="34" charset="0"/>
              <a:cs typeface="Arial" pitchFamily="34" charset="0"/>
            </a:endParaRPr>
          </a:p>
        </p:txBody>
      </p:sp>
    </p:spTree>
  </p:cSld>
  <p:clrMapOvr>
    <a:masterClrMapping/>
  </p:clrMapOvr>
  <p:transition spd="med">
    <p:split orient="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2" cstate="screen"/>
          <a:srcRect/>
          <a:stretch>
            <a:fillRect/>
          </a:stretch>
        </p:blipFill>
        <p:spPr bwMode="auto">
          <a:xfrm>
            <a:off x="1571625" y="2500313"/>
            <a:ext cx="5334000" cy="3619500"/>
          </a:xfrm>
          <a:prstGeom prst="rect">
            <a:avLst/>
          </a:prstGeom>
          <a:noFill/>
          <a:ln w="9525">
            <a:noFill/>
            <a:miter lim="800000"/>
            <a:headEnd/>
            <a:tailEnd/>
          </a:ln>
        </p:spPr>
      </p:pic>
      <p:sp>
        <p:nvSpPr>
          <p:cNvPr id="59395" name="Rectangle 2"/>
          <p:cNvSpPr>
            <a:spLocks noChangeArrowheads="1"/>
          </p:cNvSpPr>
          <p:nvPr/>
        </p:nvSpPr>
        <p:spPr bwMode="auto">
          <a:xfrm>
            <a:off x="0" y="344488"/>
            <a:ext cx="9144000" cy="457200"/>
          </a:xfrm>
          <a:prstGeom prst="rect">
            <a:avLst/>
          </a:prstGeom>
          <a:noFill/>
          <a:ln w="9525">
            <a:noFill/>
            <a:miter lim="800000"/>
            <a:headEnd/>
            <a:tailEnd/>
          </a:ln>
        </p:spPr>
        <p:txBody>
          <a:bodyPr wrap="none" anchor="ctr">
            <a:spAutoFit/>
          </a:bodyPr>
          <a:lstStyle/>
          <a:p>
            <a:endParaRPr lang="tr-TR"/>
          </a:p>
        </p:txBody>
      </p:sp>
      <p:sp>
        <p:nvSpPr>
          <p:cNvPr id="59396" name="Rectangle 3"/>
          <p:cNvSpPr>
            <a:spLocks noChangeArrowheads="1"/>
          </p:cNvSpPr>
          <p:nvPr/>
        </p:nvSpPr>
        <p:spPr bwMode="auto">
          <a:xfrm>
            <a:off x="2286000" y="6072188"/>
            <a:ext cx="3714750" cy="369887"/>
          </a:xfrm>
          <a:prstGeom prst="rect">
            <a:avLst/>
          </a:prstGeom>
          <a:noFill/>
          <a:ln w="9525">
            <a:noFill/>
            <a:miter lim="800000"/>
            <a:headEnd/>
            <a:tailEnd/>
          </a:ln>
        </p:spPr>
        <p:txBody>
          <a:bodyPr anchor="ctr">
            <a:spAutoFit/>
          </a:bodyPr>
          <a:lstStyle/>
          <a:p>
            <a:pPr eaLnBrk="0" hangingPunct="0"/>
            <a:r>
              <a:rPr lang="tr-TR">
                <a:cs typeface="Times New Roman" pitchFamily="18" charset="0"/>
              </a:rPr>
              <a:t> Yamaçlarda açılan çizilere ekim</a:t>
            </a:r>
            <a:endParaRPr lang="tr-TR"/>
          </a:p>
        </p:txBody>
      </p:sp>
      <p:sp>
        <p:nvSpPr>
          <p:cNvPr id="59397" name="4 Dikdörtgen"/>
          <p:cNvSpPr>
            <a:spLocks noChangeArrowheads="1"/>
          </p:cNvSpPr>
          <p:nvPr/>
        </p:nvSpPr>
        <p:spPr bwMode="auto">
          <a:xfrm>
            <a:off x="500034" y="428604"/>
            <a:ext cx="8429625" cy="1754326"/>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a:r>
              <a:rPr lang="tr-TR" dirty="0">
                <a:solidFill>
                  <a:schemeClr val="bg1"/>
                </a:solidFill>
                <a:latin typeface="Arial" pitchFamily="34" charset="0"/>
                <a:cs typeface="Arial" pitchFamily="34" charset="0"/>
              </a:rPr>
              <a:t>c) Şevlerde toprak tutucu özelliği iyi, uzun ömürlü, kurağa dayanıklı, sülük ve köksaplı türler kullanılır. </a:t>
            </a:r>
            <a:endParaRPr lang="tr-TR" dirty="0" smtClean="0">
              <a:solidFill>
                <a:schemeClr val="bg1"/>
              </a:solidFill>
              <a:latin typeface="Arial" pitchFamily="34" charset="0"/>
              <a:cs typeface="Arial" pitchFamily="34" charset="0"/>
            </a:endParaRPr>
          </a:p>
          <a:p>
            <a:pPr algn="just"/>
            <a:endParaRPr lang="tr-TR" dirty="0" smtClean="0">
              <a:solidFill>
                <a:schemeClr val="bg1"/>
              </a:solidFill>
              <a:latin typeface="Arial" pitchFamily="34" charset="0"/>
              <a:cs typeface="Arial" pitchFamily="34" charset="0"/>
            </a:endParaRPr>
          </a:p>
          <a:p>
            <a:pPr algn="just"/>
            <a:r>
              <a:rPr lang="tr-TR" dirty="0" smtClean="0">
                <a:solidFill>
                  <a:schemeClr val="bg1"/>
                </a:solidFill>
                <a:latin typeface="Arial" pitchFamily="34" charset="0"/>
                <a:cs typeface="Arial" pitchFamily="34" charset="0"/>
              </a:rPr>
              <a:t>Genelde eğimli şevlerde </a:t>
            </a:r>
            <a:r>
              <a:rPr lang="tr-TR" dirty="0">
                <a:solidFill>
                  <a:schemeClr val="bg1"/>
                </a:solidFill>
                <a:latin typeface="Arial" pitchFamily="34" charset="0"/>
                <a:cs typeface="Arial" pitchFamily="34" charset="0"/>
              </a:rPr>
              <a:t>birbirine paralel olarak açılan çizilere ekim yapılır. </a:t>
            </a:r>
            <a:endParaRPr lang="tr-TR" dirty="0" smtClean="0">
              <a:solidFill>
                <a:schemeClr val="bg1"/>
              </a:solidFill>
              <a:latin typeface="Arial" pitchFamily="34" charset="0"/>
              <a:cs typeface="Arial" pitchFamily="34" charset="0"/>
            </a:endParaRPr>
          </a:p>
          <a:p>
            <a:pPr algn="just"/>
            <a:r>
              <a:rPr lang="tr-TR" dirty="0" smtClean="0">
                <a:solidFill>
                  <a:schemeClr val="bg1"/>
                </a:solidFill>
                <a:latin typeface="Arial" pitchFamily="34" charset="0"/>
                <a:cs typeface="Arial" pitchFamily="34" charset="0"/>
              </a:rPr>
              <a:t>Kurak </a:t>
            </a:r>
            <a:r>
              <a:rPr lang="tr-TR" dirty="0">
                <a:solidFill>
                  <a:schemeClr val="bg1"/>
                </a:solidFill>
                <a:latin typeface="Arial" pitchFamily="34" charset="0"/>
                <a:cs typeface="Arial" pitchFamily="34" charset="0"/>
              </a:rPr>
              <a:t>alanlarda şevlere kılçıksız brom, otlak ayrığı gibi buğdaygiller ile </a:t>
            </a:r>
            <a:endParaRPr lang="tr-TR" dirty="0" smtClean="0">
              <a:solidFill>
                <a:schemeClr val="bg1"/>
              </a:solidFill>
              <a:latin typeface="Arial" pitchFamily="34" charset="0"/>
              <a:cs typeface="Arial" pitchFamily="34" charset="0"/>
            </a:endParaRPr>
          </a:p>
          <a:p>
            <a:pPr algn="just"/>
            <a:r>
              <a:rPr lang="tr-TR" dirty="0" smtClean="0">
                <a:solidFill>
                  <a:schemeClr val="bg1"/>
                </a:solidFill>
                <a:latin typeface="Arial" pitchFamily="34" charset="0"/>
                <a:cs typeface="Arial" pitchFamily="34" charset="0"/>
              </a:rPr>
              <a:t>yonca</a:t>
            </a:r>
            <a:r>
              <a:rPr lang="tr-TR" dirty="0">
                <a:solidFill>
                  <a:schemeClr val="bg1"/>
                </a:solidFill>
                <a:latin typeface="Arial" pitchFamily="34" charset="0"/>
                <a:cs typeface="Arial" pitchFamily="34" charset="0"/>
              </a:rPr>
              <a:t>, alaca </a:t>
            </a:r>
            <a:r>
              <a:rPr lang="tr-TR" dirty="0" err="1">
                <a:solidFill>
                  <a:schemeClr val="bg1"/>
                </a:solidFill>
                <a:latin typeface="Arial" pitchFamily="34" charset="0"/>
                <a:cs typeface="Arial" pitchFamily="34" charset="0"/>
              </a:rPr>
              <a:t>taçotu</a:t>
            </a:r>
            <a:r>
              <a:rPr lang="tr-TR" dirty="0">
                <a:solidFill>
                  <a:schemeClr val="bg1"/>
                </a:solidFill>
                <a:latin typeface="Arial" pitchFamily="34" charset="0"/>
                <a:cs typeface="Arial" pitchFamily="34" charset="0"/>
              </a:rPr>
              <a:t> gibi baklagiller kullanılabilir. </a:t>
            </a:r>
          </a:p>
        </p:txBody>
      </p:sp>
    </p:spTree>
  </p:cSld>
  <p:clrMapOvr>
    <a:masterClrMapping/>
  </p:clrMapOvr>
  <p:transition spd="med">
    <p:split orient="vert"/>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0418" name="Rectangle 1"/>
          <p:cNvSpPr>
            <a:spLocks noChangeArrowheads="1"/>
          </p:cNvSpPr>
          <p:nvPr/>
        </p:nvSpPr>
        <p:spPr bwMode="auto">
          <a:xfrm>
            <a:off x="714348" y="2000240"/>
            <a:ext cx="8001056" cy="347787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nchor="ctr">
            <a:spAutoFit/>
          </a:bodyPr>
          <a:lstStyle/>
          <a:p>
            <a:pPr indent="449263" algn="just" eaLnBrk="0" hangingPunct="0"/>
            <a:r>
              <a:rPr lang="tr-TR" sz="2000" b="1" dirty="0" smtClean="0">
                <a:solidFill>
                  <a:schemeClr val="bg2">
                    <a:lumMod val="75000"/>
                  </a:schemeClr>
                </a:solidFill>
                <a:latin typeface="Arial" pitchFamily="34" charset="0"/>
                <a:cs typeface="Arial" pitchFamily="34" charset="0"/>
              </a:rPr>
              <a:t>Ekim Zamanı</a:t>
            </a:r>
          </a:p>
          <a:p>
            <a:pPr indent="449263" algn="just" eaLnBrk="0" hangingPunct="0"/>
            <a:endParaRPr lang="tr-TR" sz="2000" b="1" dirty="0" smtClean="0">
              <a:solidFill>
                <a:schemeClr val="bg2">
                  <a:lumMod val="75000"/>
                </a:schemeClr>
              </a:solidFill>
              <a:latin typeface="Arial" pitchFamily="34" charset="0"/>
              <a:cs typeface="Arial" pitchFamily="34" charset="0"/>
            </a:endParaRPr>
          </a:p>
          <a:p>
            <a:pPr indent="449263" algn="just" eaLnBrk="0" hangingPunct="0"/>
            <a:r>
              <a:rPr lang="tr-TR" sz="2000" dirty="0" smtClean="0">
                <a:latin typeface="Arial" pitchFamily="34" charset="0"/>
                <a:cs typeface="Arial" pitchFamily="34" charset="0"/>
              </a:rPr>
              <a:t>Serin iklim çim bitkileri ilkbaharda ve sonbaharda olmak üzere iki ayrı dönemde ekilebilir. </a:t>
            </a:r>
          </a:p>
          <a:p>
            <a:pPr indent="449263" algn="just" eaLnBrk="0" hangingPunct="0"/>
            <a:endParaRPr lang="tr-TR" sz="2000" dirty="0" smtClean="0">
              <a:latin typeface="Arial" pitchFamily="34" charset="0"/>
              <a:cs typeface="Arial" pitchFamily="34" charset="0"/>
            </a:endParaRPr>
          </a:p>
          <a:p>
            <a:pPr indent="449263" algn="just" eaLnBrk="0" hangingPunct="0"/>
            <a:r>
              <a:rPr lang="tr-TR" sz="2000" dirty="0" smtClean="0">
                <a:latin typeface="Arial" pitchFamily="34" charset="0"/>
                <a:cs typeface="Arial" pitchFamily="34" charset="0"/>
              </a:rPr>
              <a:t>Ekim, ilkbaharda toprak sıcaklığının 5-10 °</a:t>
            </a:r>
            <a:r>
              <a:rPr lang="tr-TR" sz="2000" dirty="0" err="1" smtClean="0">
                <a:latin typeface="Arial" pitchFamily="34" charset="0"/>
                <a:cs typeface="Arial" pitchFamily="34" charset="0"/>
              </a:rPr>
              <a:t>C'ye</a:t>
            </a:r>
            <a:r>
              <a:rPr lang="tr-TR" sz="2000" dirty="0" smtClean="0">
                <a:latin typeface="Arial" pitchFamily="34" charset="0"/>
                <a:cs typeface="Arial" pitchFamily="34" charset="0"/>
              </a:rPr>
              <a:t> ulaştığı, </a:t>
            </a:r>
          </a:p>
          <a:p>
            <a:pPr indent="449263" algn="just" eaLnBrk="0" hangingPunct="0"/>
            <a:r>
              <a:rPr lang="tr-TR" sz="2000" dirty="0" smtClean="0">
                <a:latin typeface="Arial" pitchFamily="34" charset="0"/>
                <a:cs typeface="Arial" pitchFamily="34" charset="0"/>
              </a:rPr>
              <a:t>kıyı bölgelerimizde Şubat-Mart-Nisan, </a:t>
            </a:r>
          </a:p>
          <a:p>
            <a:pPr indent="449263" algn="just" eaLnBrk="0" hangingPunct="0"/>
            <a:r>
              <a:rPr lang="tr-TR" sz="2000" dirty="0" smtClean="0">
                <a:latin typeface="Arial" pitchFamily="34" charset="0"/>
                <a:cs typeface="Arial" pitchFamily="34" charset="0"/>
              </a:rPr>
              <a:t>iç bölgelerimizde Mart-Nisan-Mayıs ayları içinde yapılmalıdır. </a:t>
            </a:r>
          </a:p>
          <a:p>
            <a:pPr indent="449263" algn="just" eaLnBrk="0" hangingPunct="0"/>
            <a:endParaRPr lang="tr-TR" sz="2000" dirty="0" smtClean="0">
              <a:latin typeface="Arial" pitchFamily="34" charset="0"/>
              <a:cs typeface="Arial" pitchFamily="34" charset="0"/>
            </a:endParaRPr>
          </a:p>
          <a:p>
            <a:pPr indent="449263" algn="just" eaLnBrk="0" hangingPunct="0"/>
            <a:r>
              <a:rPr lang="tr-TR" sz="2000" dirty="0" smtClean="0">
                <a:latin typeface="Arial" pitchFamily="34" charset="0"/>
                <a:cs typeface="Arial" pitchFamily="34" charset="0"/>
              </a:rPr>
              <a:t>Geç ekimlerde iyi bir sulama yapılsa bile hava sıcaklığı aşırı yükseleceğinden çıkan fidelerin büyük bir bölümü ölür. </a:t>
            </a:r>
            <a:endParaRPr lang="tr-TR" sz="2000" dirty="0">
              <a:latin typeface="Arial" pitchFamily="34" charset="0"/>
              <a:cs typeface="Arial" pitchFamily="34" charset="0"/>
            </a:endParaRPr>
          </a:p>
        </p:txBody>
      </p:sp>
      <p:sp>
        <p:nvSpPr>
          <p:cNvPr id="4" name="3 Dikdörtgen"/>
          <p:cNvSpPr/>
          <p:nvPr/>
        </p:nvSpPr>
        <p:spPr>
          <a:xfrm>
            <a:off x="3786182" y="785794"/>
            <a:ext cx="1571636"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indent="92075" algn="just" eaLnBrk="0" hangingPunct="0"/>
            <a:r>
              <a:rPr lang="tr-TR" sz="3200" b="1" dirty="0" smtClean="0">
                <a:solidFill>
                  <a:srgbClr val="FFFF00"/>
                </a:solidFill>
                <a:cs typeface="Times New Roman" pitchFamily="18" charset="0"/>
              </a:rPr>
              <a:t>EKİM</a:t>
            </a:r>
            <a:endParaRPr lang="tr-TR" sz="3200" b="1" dirty="0">
              <a:solidFill>
                <a:srgbClr val="FFFF00"/>
              </a:solidFill>
              <a:cs typeface="Times New Roman" pitchFamily="18" charset="0"/>
            </a:endParaRPr>
          </a:p>
        </p:txBody>
      </p:sp>
    </p:spTree>
  </p:cSld>
  <p:clrMapOvr>
    <a:masterClrMapping/>
  </p:clrMapOvr>
  <p:transition spd="med">
    <p:split orient="vert"/>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2493</TotalTime>
  <Words>6089</Words>
  <Application>Microsoft Office PowerPoint</Application>
  <PresentationFormat>Ekran Gösterisi (4:3)</PresentationFormat>
  <Paragraphs>816</Paragraphs>
  <Slides>134</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134</vt:i4>
      </vt:variant>
    </vt:vector>
  </HeadingPairs>
  <TitlesOfParts>
    <vt:vector size="141" baseType="lpstr">
      <vt:lpstr>Arial</vt:lpstr>
      <vt:lpstr>Calibri</vt:lpstr>
      <vt:lpstr>Constantia</vt:lpstr>
      <vt:lpstr>Times New Roman</vt:lpstr>
      <vt:lpstr>Wingdings</vt:lpstr>
      <vt:lpstr>Wingdings 2</vt:lpstr>
      <vt:lpstr>Akış</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cp:lastModifiedBy>Cafer Sırrı</cp:lastModifiedBy>
  <cp:revision>237</cp:revision>
  <dcterms:modified xsi:type="dcterms:W3CDTF">2018-12-03T05:46:57Z</dcterms:modified>
</cp:coreProperties>
</file>