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0" r:id="rId9"/>
    <p:sldId id="26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Etkili bir danışma için gereken beceriler</a:t>
            </a:r>
            <a:endParaRPr lang="tr-TR" dirty="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r>
              <a:rPr lang="tr-TR" b="1" dirty="0"/>
              <a:t>İstisnaların Belirlenmesi</a:t>
            </a:r>
            <a:endParaRPr lang="tr-TR" dirty="0"/>
          </a:p>
          <a:p>
            <a:r>
              <a:rPr lang="tr-TR" dirty="0"/>
              <a:t>Danışanların sorunu yaşamadıkları zamanları bulmak ve onların ellerinin altında zaten potansiyel çözümler olabileceğini görmeye davet etmektir. Danışanlar daha ayrıntılı hatırlayabildiği için yakın geçmişteki istisnaları bulmak daha yararlıdır. Ayrıca, bu istisnalar yakın zamanda yaşandığı için yeniden gerçekleşmeleri daha olasıdır. Böyle zamanları ve farklılıkları araştıran danışanlar, bu istisnaları genişletmek için neler yapabileceklerine dair ipuçlarına ulaşır.</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normAutofit lnSpcReduction="10000"/>
          </a:bodyPr>
          <a:lstStyle/>
          <a:p>
            <a:r>
              <a:rPr lang="tr-TR" dirty="0"/>
              <a:t>Eve </a:t>
            </a:r>
            <a:r>
              <a:rPr lang="tr-TR" dirty="0" err="1"/>
              <a:t>Lipchik</a:t>
            </a:r>
            <a:r>
              <a:rPr lang="tr-TR" dirty="0"/>
              <a:t> (2002) aşağıdaki sorulardan bazılarıyla istisnaları araştırmayı öneriyor:</a:t>
            </a:r>
          </a:p>
          <a:p>
            <a:pPr lvl="0"/>
            <a:r>
              <a:rPr lang="tr-TR" i="1" dirty="0"/>
              <a:t>Bu sorunu yaşamadığınız zamanlar var mı?</a:t>
            </a:r>
            <a:endParaRPr lang="tr-TR" dirty="0"/>
          </a:p>
          <a:p>
            <a:pPr lvl="0"/>
            <a:r>
              <a:rPr lang="tr-TR" i="1" dirty="0"/>
              <a:t>Böyle zamanlarda neler farklı oluyor?</a:t>
            </a:r>
            <a:endParaRPr lang="tr-TR" dirty="0"/>
          </a:p>
          <a:p>
            <a:pPr lvl="0"/>
            <a:r>
              <a:rPr lang="tr-TR" i="1" dirty="0"/>
              <a:t>Bu sizde nasıl bir farklılık yaratıyor? Peki başkalarında?</a:t>
            </a:r>
            <a:endParaRPr lang="tr-TR" dirty="0"/>
          </a:p>
          <a:p>
            <a:pPr lvl="0"/>
            <a:r>
              <a:rPr lang="tr-TR" i="1" dirty="0"/>
              <a:t>Bunun daha fazla olmasını ne sağlayabilir?</a:t>
            </a:r>
            <a:endParaRPr lang="tr-TR" dirty="0"/>
          </a:p>
          <a:p>
            <a:pPr lvl="0"/>
            <a:r>
              <a:rPr lang="tr-TR" i="1" dirty="0"/>
              <a:t>Ne gibi küçük farklılıklar fark edersiniz?</a:t>
            </a:r>
            <a:endParaRPr lang="tr-TR" dirty="0"/>
          </a:p>
          <a:p>
            <a:pPr lvl="0"/>
            <a:r>
              <a:rPr lang="tr-TR" i="1" dirty="0"/>
              <a:t>Başkaları sizde ne gibi farklılıklar görür?(</a:t>
            </a:r>
            <a:r>
              <a:rPr lang="tr-TR" i="1" dirty="0" err="1"/>
              <a:t>Nichols</a:t>
            </a:r>
            <a:r>
              <a:rPr lang="tr-TR" i="1" dirty="0"/>
              <a:t>, 2013)</a:t>
            </a:r>
            <a:endParaRPr lang="tr-TR" dirty="0"/>
          </a:p>
          <a:p>
            <a:pPr algn="ct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normAutofit fontScale="92500" lnSpcReduction="20000"/>
          </a:bodyPr>
          <a:lstStyle/>
          <a:p>
            <a:r>
              <a:rPr lang="tr-TR" b="1" dirty="0"/>
              <a:t>Mucize Soruları</a:t>
            </a:r>
            <a:endParaRPr lang="tr-TR" dirty="0"/>
          </a:p>
          <a:p>
            <a:r>
              <a:rPr lang="tr-TR" dirty="0"/>
              <a:t>   Nadiren de olsa danışanların istisnaları olmayabilir. Problemlerine pozitif istisnalar bulmakta zorlananlar için mucize sorular kullanılabilir. De </a:t>
            </a:r>
            <a:r>
              <a:rPr lang="tr-TR" dirty="0" err="1"/>
              <a:t>Shazer</a:t>
            </a:r>
            <a:r>
              <a:rPr lang="tr-TR" dirty="0"/>
              <a:t> (1988) soruyu şu şekilde dile getiriyor:</a:t>
            </a:r>
          </a:p>
          <a:p>
            <a:r>
              <a:rPr lang="tr-TR" dirty="0"/>
              <a:t>“Şimdi size tuhaf bir soru sormak istiyorum.  </a:t>
            </a:r>
            <a:r>
              <a:rPr lang="tr-TR" b="1" i="1" dirty="0"/>
              <a:t>Diyelim ki </a:t>
            </a:r>
            <a:r>
              <a:rPr lang="tr-TR" dirty="0"/>
              <a:t>bu gece baştan aşağı sessiz evinizde uyurken bir </a:t>
            </a:r>
            <a:r>
              <a:rPr lang="tr-TR" b="1" i="1" dirty="0"/>
              <a:t>mucize</a:t>
            </a:r>
            <a:r>
              <a:rPr lang="tr-TR" i="1" dirty="0"/>
              <a:t> </a:t>
            </a:r>
            <a:r>
              <a:rPr lang="tr-TR" dirty="0"/>
              <a:t>gerçekleşiyor ve </a:t>
            </a:r>
            <a:r>
              <a:rPr lang="tr-TR" b="1" i="1" dirty="0"/>
              <a:t>buraya gelmenize neden olan sorun çözülüyor</a:t>
            </a:r>
            <a:r>
              <a:rPr lang="tr-TR" i="1" dirty="0"/>
              <a:t>. </a:t>
            </a:r>
            <a:r>
              <a:rPr lang="tr-TR" dirty="0"/>
              <a:t>Bu sırada uyuduğunuz için mucizenin nasıl gerçekleştiğini siz bilmiyorsunuz. Bu durumda, yarın sabah uyandığınızda bir mucizenin gerçekleştiğini ve sizi buraya getiren sorunun çözüldüğünü anlamanız için </a:t>
            </a:r>
            <a:r>
              <a:rPr lang="tr-TR" b="1" i="1" dirty="0"/>
              <a:t>ne gibi bir değişiklik </a:t>
            </a:r>
            <a:r>
              <a:rPr lang="tr-TR" dirty="0"/>
              <a:t>görmeniz gerekirdi?”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457200" y="1268760"/>
            <a:ext cx="8229600" cy="4888200"/>
          </a:xfrm>
        </p:spPr>
        <p:txBody>
          <a:bodyPr>
            <a:normAutofit/>
          </a:bodyPr>
          <a:lstStyle/>
          <a:p>
            <a:r>
              <a:rPr lang="tr-TR" b="1" dirty="0"/>
              <a:t>Mucize sorusu:</a:t>
            </a:r>
            <a:endParaRPr lang="tr-TR" dirty="0"/>
          </a:p>
          <a:p>
            <a:pPr algn="just"/>
            <a:r>
              <a:rPr lang="tr-TR" dirty="0"/>
              <a:t>Danışanları sınırsız sayıda hayal etmeye davet eder. Hedeflerinin zihinsel bir tablosunu ortaya koyarak çözüm odaklı bir zihniyeti harekete geçirmeye başlar. Danışanların sorunların ötesine bakarak aslında istedikleri şeyin bizzat sorunun ortadan kalkması olmadığını, bu sorunun engellediği şeyleri yapabilmek olduğunu görmelerine yardım eder.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a:t>Danışana geleceği üzerinde kontrol sahibi olduğu duygusunu verir ve daha farklı bir gelecek konusunda danışanı umutlandırır. Mucize sorusu özellikle danışanlar şikayetlerini belirsiz bir dille anlattığında etkili olur. Mucize sorusu özellikle danışanlar şikayetlerini belirsiz bir dille anlattığında etkili olur.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a:t>Derecelendirme Soruları</a:t>
            </a:r>
            <a:endParaRPr lang="tr-TR" dirty="0"/>
          </a:p>
          <a:p>
            <a:r>
              <a:rPr lang="tr-TR" dirty="0"/>
              <a:t>   Çözüm odaklı terapide en kullanışlı tekniklerden biri de derecelendirme sorularıdır. 0’dan 10’a kadar yapılan bir derecelendirmede 10 amacın en iyi şekilde gerçekleştirilmesini ifade ederken 0 olası en kötü senaryoya tekabül etmektedir. Bu teknikte danışandan şuan ki durumunu ve yeteri düzeyde tatmin sağlayacağı puanı 10 üzerinden rakamsal olarak ifade etmesi istenir (Zengin, 2015). Daha önceki çözüm ve istisnaların ve gerçekleşen değişimlerin değerlendirilmesi adına güçlü bir müdahale aracıdır.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a:t>Aralar ve Geribildirim</a:t>
            </a:r>
            <a:endParaRPr lang="tr-TR" dirty="0"/>
          </a:p>
          <a:p>
            <a:r>
              <a:rPr lang="tr-TR" dirty="0"/>
              <a:t>   Görüşmeye katılan terapist genellikle seansın sonlarına doğru on dakikalık bir ara verir. Bu sürede terapist (ekiple birlikte ya da yalnız başına) danışanlara yönelik bir özet mesaj hazırlar.</a:t>
            </a:r>
            <a:r>
              <a:rPr lang="tr-TR" b="1" dirty="0"/>
              <a:t> </a:t>
            </a:r>
            <a:r>
              <a:rPr lang="tr-TR" dirty="0"/>
              <a:t>Özet mesajın amacı, sorunla ilgili daha umut verici bir bakış açısı sunmak ve olumlu beklentiler ortaya koymaktır.</a:t>
            </a:r>
            <a:r>
              <a:rPr lang="tr-TR" b="1" dirty="0"/>
              <a:t> </a:t>
            </a:r>
            <a:r>
              <a:rPr lang="tr-TR" dirty="0"/>
              <a:t>Özet mesaj, danışanın görüşme sırasında söyledikleri, sorun ve sorun geçmişi,</a:t>
            </a:r>
            <a:r>
              <a:rPr lang="tr-TR" b="1" dirty="0"/>
              <a:t> </a:t>
            </a:r>
            <a:r>
              <a:rPr lang="tr-TR" dirty="0"/>
              <a:t>danışanın hedefleri ve seans öncesinde kaydettiği ilerlemeler ve güçlü yanların tekrarlanmasıyla başlar (</a:t>
            </a:r>
            <a:r>
              <a:rPr lang="tr-TR" dirty="0" err="1"/>
              <a:t>Nichols</a:t>
            </a:r>
            <a:r>
              <a:rPr lang="tr-TR" dirty="0"/>
              <a:t>, 2013).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r>
              <a:rPr lang="tr-TR" dirty="0"/>
              <a:t>NAZLI, S. (2011). Çözüm Odaklı Aile Danışmanlığı. </a:t>
            </a:r>
            <a:r>
              <a:rPr lang="tr-TR" i="1" dirty="0"/>
              <a:t>Aile Danışmanlığı</a:t>
            </a:r>
            <a:r>
              <a:rPr lang="tr-TR" dirty="0"/>
              <a:t> (s. 250-256). </a:t>
            </a:r>
            <a:r>
              <a:rPr lang="tr-TR" dirty="0" err="1"/>
              <a:t>Ankara:Anı</a:t>
            </a:r>
            <a:r>
              <a:rPr lang="tr-TR" dirty="0"/>
              <a:t> Yayıncılık.</a:t>
            </a:r>
          </a:p>
          <a:p>
            <a:r>
              <a:rPr lang="tr-TR" dirty="0"/>
              <a:t>NİCHOLS, M.(2013). Aile Terapisi Kavramlar Ve Yöntemler. (Okan Gündüz Çev.). İstanbul: </a:t>
            </a:r>
            <a:r>
              <a:rPr lang="tr-TR" dirty="0" err="1"/>
              <a:t>Kaknüs</a:t>
            </a:r>
            <a:r>
              <a:rPr lang="tr-TR" dirty="0"/>
              <a:t> Yayınları. </a:t>
            </a:r>
          </a:p>
          <a:p>
            <a:r>
              <a:rPr lang="tr-TR" dirty="0"/>
              <a:t>MURDOCK, N. L. (2018-2. Baskı). Çözüm Odaklı Terapi. F. AKKOYUN içinde, </a:t>
            </a:r>
            <a:r>
              <a:rPr lang="tr-TR" i="1" dirty="0"/>
              <a:t>Psikolojik Danışma ve Psikoterapi Kuramları </a:t>
            </a:r>
            <a:r>
              <a:rPr lang="tr-TR" dirty="0"/>
              <a:t>(s. 460-489). Ankara: Nobel Yayınevi.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23</TotalTime>
  <Words>579</Words>
  <Application>Microsoft Office PowerPoint</Application>
  <PresentationFormat>Ekran Gösterisi (4:3)</PresentationFormat>
  <Paragraphs>27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2021-10-25T07:01:20Z</dcterms:modified>
</cp:coreProperties>
</file>