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70" r:id="rId10"/>
    <p:sldId id="264" r:id="rId11"/>
    <p:sldId id="265" r:id="rId12"/>
    <p:sldId id="266" r:id="rId13"/>
    <p:sldId id="267" r:id="rId14"/>
    <p:sldId id="269" r:id="rId15"/>
    <p:sldId id="271" r:id="rId16"/>
    <p:sldId id="272" r:id="rId17"/>
    <p:sldId id="279" r:id="rId18"/>
    <p:sldId id="280" r:id="rId19"/>
    <p:sldId id="273" r:id="rId20"/>
    <p:sldId id="275" r:id="rId21"/>
    <p:sldId id="277" r:id="rId22"/>
    <p:sldId id="276" r:id="rId23"/>
    <p:sldId id="278"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D82E53C7-0B34-4697-925B-566A1FA389E9}" type="datetimeFigureOut">
              <a:rPr lang="tr-TR" smtClean="0"/>
              <a:t>19.10.2019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8F6FBC-9979-4635-B4B4-3AB24AB27B3B}"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37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82E53C7-0B34-4697-925B-566A1FA389E9}" type="datetimeFigureOut">
              <a:rPr lang="tr-TR" smtClean="0"/>
              <a:t>19.10.2019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8F6FBC-9979-4635-B4B4-3AB24AB27B3B}" type="slidenum">
              <a:rPr lang="tr-TR" smtClean="0"/>
              <a:t>‹#›</a:t>
            </a:fld>
            <a:endParaRPr lang="tr-TR"/>
          </a:p>
        </p:txBody>
      </p:sp>
    </p:spTree>
    <p:extLst>
      <p:ext uri="{BB962C8B-B14F-4D97-AF65-F5344CB8AC3E}">
        <p14:creationId xmlns:p14="http://schemas.microsoft.com/office/powerpoint/2010/main" val="3607798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82E53C7-0B34-4697-925B-566A1FA389E9}" type="datetimeFigureOut">
              <a:rPr lang="tr-TR" smtClean="0"/>
              <a:t>19.10.2019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8F6FBC-9979-4635-B4B4-3AB24AB27B3B}" type="slidenum">
              <a:rPr lang="tr-TR" smtClean="0"/>
              <a:t>‹#›</a:t>
            </a:fld>
            <a:endParaRPr lang="tr-TR"/>
          </a:p>
        </p:txBody>
      </p:sp>
    </p:spTree>
    <p:extLst>
      <p:ext uri="{BB962C8B-B14F-4D97-AF65-F5344CB8AC3E}">
        <p14:creationId xmlns:p14="http://schemas.microsoft.com/office/powerpoint/2010/main" val="424762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82E53C7-0B34-4697-925B-566A1FA389E9}" type="datetimeFigureOut">
              <a:rPr lang="tr-TR" smtClean="0"/>
              <a:t>19.10.2019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8F6FBC-9979-4635-B4B4-3AB24AB27B3B}" type="slidenum">
              <a:rPr lang="tr-TR" smtClean="0"/>
              <a:t>‹#›</a:t>
            </a:fld>
            <a:endParaRPr lang="tr-TR"/>
          </a:p>
        </p:txBody>
      </p:sp>
    </p:spTree>
    <p:extLst>
      <p:ext uri="{BB962C8B-B14F-4D97-AF65-F5344CB8AC3E}">
        <p14:creationId xmlns:p14="http://schemas.microsoft.com/office/powerpoint/2010/main" val="1570626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82E53C7-0B34-4697-925B-566A1FA389E9}" type="datetimeFigureOut">
              <a:rPr lang="tr-TR" smtClean="0"/>
              <a:t>19.10.2019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8F6FBC-9979-4635-B4B4-3AB24AB27B3B}"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474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82E53C7-0B34-4697-925B-566A1FA389E9}" type="datetimeFigureOut">
              <a:rPr lang="tr-TR" smtClean="0"/>
              <a:t>19.10.2019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28F6FBC-9979-4635-B4B4-3AB24AB27B3B}" type="slidenum">
              <a:rPr lang="tr-TR" smtClean="0"/>
              <a:t>‹#›</a:t>
            </a:fld>
            <a:endParaRPr lang="tr-TR"/>
          </a:p>
        </p:txBody>
      </p:sp>
    </p:spTree>
    <p:extLst>
      <p:ext uri="{BB962C8B-B14F-4D97-AF65-F5344CB8AC3E}">
        <p14:creationId xmlns:p14="http://schemas.microsoft.com/office/powerpoint/2010/main" val="2552300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82E53C7-0B34-4697-925B-566A1FA389E9}" type="datetimeFigureOut">
              <a:rPr lang="tr-TR" smtClean="0"/>
              <a:t>19.10.2019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28F6FBC-9979-4635-B4B4-3AB24AB27B3B}" type="slidenum">
              <a:rPr lang="tr-TR" smtClean="0"/>
              <a:t>‹#›</a:t>
            </a:fld>
            <a:endParaRPr lang="tr-TR"/>
          </a:p>
        </p:txBody>
      </p:sp>
    </p:spTree>
    <p:extLst>
      <p:ext uri="{BB962C8B-B14F-4D97-AF65-F5344CB8AC3E}">
        <p14:creationId xmlns:p14="http://schemas.microsoft.com/office/powerpoint/2010/main" val="356510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82E53C7-0B34-4697-925B-566A1FA389E9}" type="datetimeFigureOut">
              <a:rPr lang="tr-TR" smtClean="0"/>
              <a:t>19.10.2019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28F6FBC-9979-4635-B4B4-3AB24AB27B3B}" type="slidenum">
              <a:rPr lang="tr-TR" smtClean="0"/>
              <a:t>‹#›</a:t>
            </a:fld>
            <a:endParaRPr lang="tr-TR"/>
          </a:p>
        </p:txBody>
      </p:sp>
    </p:spTree>
    <p:extLst>
      <p:ext uri="{BB962C8B-B14F-4D97-AF65-F5344CB8AC3E}">
        <p14:creationId xmlns:p14="http://schemas.microsoft.com/office/powerpoint/2010/main" val="3359642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82E53C7-0B34-4697-925B-566A1FA389E9}" type="datetimeFigureOut">
              <a:rPr lang="tr-TR" smtClean="0"/>
              <a:t>19.10.2019</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528F6FBC-9979-4635-B4B4-3AB24AB27B3B}" type="slidenum">
              <a:rPr lang="tr-TR" smtClean="0"/>
              <a:t>‹#›</a:t>
            </a:fld>
            <a:endParaRPr lang="tr-TR"/>
          </a:p>
        </p:txBody>
      </p:sp>
    </p:spTree>
    <p:extLst>
      <p:ext uri="{BB962C8B-B14F-4D97-AF65-F5344CB8AC3E}">
        <p14:creationId xmlns:p14="http://schemas.microsoft.com/office/powerpoint/2010/main" val="3920530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82E53C7-0B34-4697-925B-566A1FA389E9}" type="datetimeFigureOut">
              <a:rPr lang="tr-TR" smtClean="0"/>
              <a:t>19.10.2019</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28F6FBC-9979-4635-B4B4-3AB24AB27B3B}" type="slidenum">
              <a:rPr lang="tr-TR" smtClean="0"/>
              <a:t>‹#›</a:t>
            </a:fld>
            <a:endParaRPr lang="tr-TR"/>
          </a:p>
        </p:txBody>
      </p:sp>
    </p:spTree>
    <p:extLst>
      <p:ext uri="{BB962C8B-B14F-4D97-AF65-F5344CB8AC3E}">
        <p14:creationId xmlns:p14="http://schemas.microsoft.com/office/powerpoint/2010/main" val="4021925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82E53C7-0B34-4697-925B-566A1FA389E9}" type="datetimeFigureOut">
              <a:rPr lang="tr-TR" smtClean="0"/>
              <a:t>19.10.2019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28F6FBC-9979-4635-B4B4-3AB24AB27B3B}" type="slidenum">
              <a:rPr lang="tr-TR" smtClean="0"/>
              <a:t>‹#›</a:t>
            </a:fld>
            <a:endParaRPr lang="tr-TR"/>
          </a:p>
        </p:txBody>
      </p:sp>
    </p:spTree>
    <p:extLst>
      <p:ext uri="{BB962C8B-B14F-4D97-AF65-F5344CB8AC3E}">
        <p14:creationId xmlns:p14="http://schemas.microsoft.com/office/powerpoint/2010/main" val="384533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82E53C7-0B34-4697-925B-566A1FA389E9}" type="datetimeFigureOut">
              <a:rPr lang="tr-TR" smtClean="0"/>
              <a:t>19.10.2019</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28F6FBC-9979-4635-B4B4-3AB24AB27B3B}"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88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dirty="0" smtClean="0"/>
              <a:t>KOLON KANSERİ</a:t>
            </a:r>
            <a:endParaRPr lang="tr-TR" dirty="0"/>
          </a:p>
        </p:txBody>
      </p:sp>
      <p:sp>
        <p:nvSpPr>
          <p:cNvPr id="3" name="Alt Başlık 2"/>
          <p:cNvSpPr>
            <a:spLocks noGrp="1"/>
          </p:cNvSpPr>
          <p:nvPr>
            <p:ph type="subTitle" idx="1"/>
          </p:nvPr>
        </p:nvSpPr>
        <p:spPr/>
        <p:txBody>
          <a:bodyPr/>
          <a:lstStyle/>
          <a:p>
            <a:r>
              <a:rPr lang="tr-TR" dirty="0" err="1" smtClean="0"/>
              <a:t>Sernur</a:t>
            </a:r>
            <a:r>
              <a:rPr lang="tr-TR" dirty="0" smtClean="0"/>
              <a:t> </a:t>
            </a:r>
            <a:r>
              <a:rPr lang="tr-TR" dirty="0" err="1" smtClean="0"/>
              <a:t>dilşad</a:t>
            </a:r>
            <a:r>
              <a:rPr lang="tr-TR" dirty="0" smtClean="0"/>
              <a:t> karabacak – 17240201</a:t>
            </a:r>
          </a:p>
          <a:p>
            <a:r>
              <a:rPr lang="tr-TR" dirty="0" smtClean="0"/>
              <a:t>Gülistan karaca - 17240203</a:t>
            </a:r>
            <a:endParaRPr lang="tr-TR" dirty="0"/>
          </a:p>
        </p:txBody>
      </p:sp>
    </p:spTree>
    <p:extLst>
      <p:ext uri="{BB962C8B-B14F-4D97-AF65-F5344CB8AC3E}">
        <p14:creationId xmlns:p14="http://schemas.microsoft.com/office/powerpoint/2010/main" val="4136567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Kolon Kanseri Belirtileri</a:t>
            </a:r>
            <a:endParaRPr lang="tr-TR" dirty="0"/>
          </a:p>
        </p:txBody>
      </p:sp>
      <p:sp>
        <p:nvSpPr>
          <p:cNvPr id="3" name="İçerik Yer Tutucusu 2"/>
          <p:cNvSpPr>
            <a:spLocks noGrp="1"/>
          </p:cNvSpPr>
          <p:nvPr>
            <p:ph idx="1"/>
          </p:nvPr>
        </p:nvSpPr>
        <p:spPr>
          <a:xfrm>
            <a:off x="873457" y="1936348"/>
            <a:ext cx="5934655" cy="4368918"/>
          </a:xfrm>
        </p:spPr>
        <p:txBody>
          <a:bodyPr>
            <a:normAutofit/>
          </a:bodyPr>
          <a:lstStyle/>
          <a:p>
            <a:pPr marL="0" indent="0">
              <a:buNone/>
            </a:pPr>
            <a:r>
              <a:rPr lang="tr-TR" sz="2000" b="1" dirty="0"/>
              <a:t>En sık görülen kolon kanseri belirtileri </a:t>
            </a:r>
            <a:endParaRPr lang="tr-TR" sz="2000" b="1" dirty="0" smtClean="0"/>
          </a:p>
          <a:p>
            <a:pPr>
              <a:buFont typeface="Wingdings" panose="05000000000000000000" pitchFamily="2" charset="2"/>
              <a:buChar char="Ø"/>
            </a:pPr>
            <a:r>
              <a:rPr lang="tr-TR" sz="2000" dirty="0" smtClean="0"/>
              <a:t> Sürekli </a:t>
            </a:r>
            <a:r>
              <a:rPr lang="tr-TR" sz="2000" dirty="0"/>
              <a:t>ishal ve kabızlık, </a:t>
            </a:r>
            <a:endParaRPr lang="tr-TR" sz="2000" dirty="0" smtClean="0"/>
          </a:p>
          <a:p>
            <a:pPr>
              <a:buFont typeface="Wingdings" panose="05000000000000000000" pitchFamily="2" charset="2"/>
              <a:buChar char="Ø"/>
            </a:pPr>
            <a:r>
              <a:rPr lang="tr-TR" sz="2000" dirty="0" smtClean="0"/>
              <a:t> Gaitada incelme, </a:t>
            </a:r>
          </a:p>
          <a:p>
            <a:pPr>
              <a:buFont typeface="Wingdings" panose="05000000000000000000" pitchFamily="2" charset="2"/>
              <a:buChar char="Ø"/>
            </a:pPr>
            <a:r>
              <a:rPr lang="tr-TR" sz="2000" dirty="0" smtClean="0"/>
              <a:t> Anüsten kan gelmesi, </a:t>
            </a:r>
          </a:p>
          <a:p>
            <a:pPr>
              <a:buFont typeface="Wingdings" panose="05000000000000000000" pitchFamily="2" charset="2"/>
              <a:buChar char="Ø"/>
            </a:pPr>
            <a:r>
              <a:rPr lang="tr-TR" sz="2000" dirty="0" smtClean="0"/>
              <a:t> Gaitada yumurta </a:t>
            </a:r>
            <a:r>
              <a:rPr lang="tr-TR" sz="2000" dirty="0"/>
              <a:t>akı görünümlü </a:t>
            </a:r>
            <a:r>
              <a:rPr lang="tr-TR" sz="2000" dirty="0" smtClean="0"/>
              <a:t>salgı</a:t>
            </a:r>
          </a:p>
          <a:p>
            <a:pPr>
              <a:buFont typeface="Wingdings" panose="05000000000000000000" pitchFamily="2" charset="2"/>
              <a:buChar char="Ø"/>
            </a:pPr>
            <a:r>
              <a:rPr lang="tr-TR" sz="2000" dirty="0" smtClean="0"/>
              <a:t> Bağırsakların </a:t>
            </a:r>
            <a:r>
              <a:rPr lang="tr-TR" sz="2000" dirty="0"/>
              <a:t>yeterince boşalamaması hissi,</a:t>
            </a:r>
          </a:p>
          <a:p>
            <a:pPr>
              <a:buFont typeface="Wingdings" panose="05000000000000000000" pitchFamily="2" charset="2"/>
              <a:buChar char="Ø"/>
            </a:pPr>
            <a:r>
              <a:rPr lang="tr-TR" sz="2000" dirty="0" smtClean="0"/>
              <a:t> Dışkılama </a:t>
            </a:r>
            <a:r>
              <a:rPr lang="tr-TR" sz="2000" dirty="0"/>
              <a:t>güçlüğü</a:t>
            </a:r>
          </a:p>
          <a:p>
            <a:pPr>
              <a:buFont typeface="Wingdings" panose="05000000000000000000" pitchFamily="2" charset="2"/>
              <a:buChar char="Ø"/>
            </a:pPr>
            <a:r>
              <a:rPr lang="tr-TR" sz="2000" dirty="0" smtClean="0"/>
              <a:t> Ağrılı dışkılama</a:t>
            </a:r>
          </a:p>
          <a:p>
            <a:pPr>
              <a:buFont typeface="Wingdings" panose="05000000000000000000" pitchFamily="2" charset="2"/>
              <a:buChar char="Ø"/>
            </a:pPr>
            <a:r>
              <a:rPr lang="tr-TR" sz="2000" dirty="0" smtClean="0"/>
              <a:t> Kanserin </a:t>
            </a:r>
            <a:r>
              <a:rPr lang="tr-TR" sz="2000" dirty="0"/>
              <a:t>ilerlediği ve bağırsağı tıkadığı durumlarda ise karında şişlik ve ağrı oluşmaktadır.  </a:t>
            </a:r>
          </a:p>
          <a:p>
            <a:endParaRPr lang="tr-TR" dirty="0"/>
          </a:p>
        </p:txBody>
      </p:sp>
      <p:pic>
        <p:nvPicPr>
          <p:cNvPr id="4" name="Resim 3"/>
          <p:cNvPicPr>
            <a:picLocks noChangeAspect="1"/>
          </p:cNvPicPr>
          <p:nvPr/>
        </p:nvPicPr>
        <p:blipFill>
          <a:blip r:embed="rId2"/>
          <a:stretch>
            <a:fillRect/>
          </a:stretch>
        </p:blipFill>
        <p:spPr>
          <a:xfrm>
            <a:off x="7492620" y="2191660"/>
            <a:ext cx="4423793" cy="3667181"/>
          </a:xfrm>
          <a:prstGeom prst="rect">
            <a:avLst/>
          </a:prstGeom>
        </p:spPr>
      </p:pic>
    </p:spTree>
    <p:extLst>
      <p:ext uri="{BB962C8B-B14F-4D97-AF65-F5344CB8AC3E}">
        <p14:creationId xmlns:p14="http://schemas.microsoft.com/office/powerpoint/2010/main" val="373849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Kolon Kanseri Teşhisi</a:t>
            </a:r>
            <a:endParaRPr lang="tr-TR" dirty="0"/>
          </a:p>
        </p:txBody>
      </p:sp>
      <p:sp>
        <p:nvSpPr>
          <p:cNvPr id="3" name="İçerik Yer Tutucusu 2"/>
          <p:cNvSpPr>
            <a:spLocks noGrp="1"/>
          </p:cNvSpPr>
          <p:nvPr>
            <p:ph idx="1"/>
          </p:nvPr>
        </p:nvSpPr>
        <p:spPr>
          <a:xfrm>
            <a:off x="551597" y="2303297"/>
            <a:ext cx="6108510" cy="2869205"/>
          </a:xfrm>
        </p:spPr>
        <p:txBody>
          <a:bodyPr>
            <a:normAutofit/>
          </a:bodyPr>
          <a:lstStyle/>
          <a:p>
            <a:r>
              <a:rPr lang="tr-TR" sz="1800" dirty="0" smtClean="0"/>
              <a:t>Kolon kanseri, tarama programları içinde yer alan bir kanser türüdür. Kanserden korumak ya da hastalığı erken evrede saptamanın en etkili yolu düzenli olarak yaptırılan endoskopik incelemelerdir. </a:t>
            </a:r>
          </a:p>
          <a:p>
            <a:r>
              <a:rPr lang="tr-TR" sz="1800" dirty="0" smtClean="0"/>
              <a:t>Bunların başında ise </a:t>
            </a:r>
            <a:r>
              <a:rPr lang="tr-TR" sz="1800" dirty="0" err="1" smtClean="0"/>
              <a:t>kolonoskopi</a:t>
            </a:r>
            <a:r>
              <a:rPr lang="tr-TR" sz="1800" dirty="0" smtClean="0"/>
              <a:t> gelmektedir. </a:t>
            </a:r>
            <a:r>
              <a:rPr lang="tr-TR" sz="1800" dirty="0" err="1" smtClean="0"/>
              <a:t>Kolonoskopi</a:t>
            </a:r>
            <a:r>
              <a:rPr lang="tr-TR" sz="1800" dirty="0" smtClean="0"/>
              <a:t>, hem mevcut bir tümörü erken evrede belirleme hem de kansere yol açabilecek polip ve benzeri sorunları daha kanserleşmeden tespit edip kişiyi kanser gelişiminden koruyabilecek özellikte bir işlemdir. </a:t>
            </a:r>
          </a:p>
          <a:p>
            <a:pPr marL="0" indent="0">
              <a:buNone/>
            </a:pPr>
            <a:endParaRPr lang="tr-TR" dirty="0"/>
          </a:p>
        </p:txBody>
      </p:sp>
      <p:pic>
        <p:nvPicPr>
          <p:cNvPr id="4" name="Resim 3"/>
          <p:cNvPicPr>
            <a:picLocks noChangeAspect="1"/>
          </p:cNvPicPr>
          <p:nvPr/>
        </p:nvPicPr>
        <p:blipFill>
          <a:blip r:embed="rId2"/>
          <a:stretch>
            <a:fillRect/>
          </a:stretch>
        </p:blipFill>
        <p:spPr>
          <a:xfrm>
            <a:off x="7067550" y="2177671"/>
            <a:ext cx="4286250" cy="2857500"/>
          </a:xfrm>
          <a:prstGeom prst="rect">
            <a:avLst/>
          </a:prstGeom>
        </p:spPr>
      </p:pic>
    </p:spTree>
    <p:extLst>
      <p:ext uri="{BB962C8B-B14F-4D97-AF65-F5344CB8AC3E}">
        <p14:creationId xmlns:p14="http://schemas.microsoft.com/office/powerpoint/2010/main" val="880297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Kolon Kanseri Teşhisi</a:t>
            </a:r>
            <a:endParaRPr lang="tr-TR" dirty="0"/>
          </a:p>
        </p:txBody>
      </p:sp>
      <p:sp>
        <p:nvSpPr>
          <p:cNvPr id="3" name="İçerik Yer Tutucusu 2"/>
          <p:cNvSpPr>
            <a:spLocks noGrp="1"/>
          </p:cNvSpPr>
          <p:nvPr>
            <p:ph idx="1"/>
          </p:nvPr>
        </p:nvSpPr>
        <p:spPr>
          <a:xfrm>
            <a:off x="510653" y="2450428"/>
            <a:ext cx="5890146" cy="2857746"/>
          </a:xfrm>
        </p:spPr>
        <p:txBody>
          <a:bodyPr>
            <a:normAutofit/>
          </a:bodyPr>
          <a:lstStyle/>
          <a:p>
            <a:r>
              <a:rPr lang="tr-TR" sz="1800" dirty="0" smtClean="0"/>
              <a:t>50 yaşın üzerindeki her bireyin risk durumlarına, kişisel sağlık hikayelerine, aile öykülerine göre 2-5 yıllık aralıklarla </a:t>
            </a:r>
            <a:r>
              <a:rPr lang="tr-TR" sz="1800" dirty="0" err="1" smtClean="0"/>
              <a:t>kolonoskopik</a:t>
            </a:r>
            <a:r>
              <a:rPr lang="tr-TR" sz="1800" dirty="0" smtClean="0"/>
              <a:t> incelemeden geçmeleri önerilmektedir. </a:t>
            </a:r>
            <a:r>
              <a:rPr lang="tr-TR" sz="1800" dirty="0" err="1" smtClean="0"/>
              <a:t>Kolonoskopinin</a:t>
            </a:r>
            <a:r>
              <a:rPr lang="tr-TR" sz="1800" dirty="0" smtClean="0"/>
              <a:t> hazırlığı ve uygulaması günümüzde hasta için çok daha kolay ve konforlu hale gelmiştir. Yeni </a:t>
            </a:r>
            <a:r>
              <a:rPr lang="tr-TR" sz="1800" dirty="0" err="1" smtClean="0"/>
              <a:t>kolonoskoplar</a:t>
            </a:r>
            <a:r>
              <a:rPr lang="tr-TR" sz="1800" dirty="0" smtClean="0"/>
              <a:t> son derece kolay uygulanıp hastaya rahatsızlık vermeden istenilen sonuçlar alınmaktadır.</a:t>
            </a:r>
          </a:p>
          <a:p>
            <a:endParaRPr lang="tr-TR" dirty="0"/>
          </a:p>
        </p:txBody>
      </p:sp>
      <p:pic>
        <p:nvPicPr>
          <p:cNvPr id="1026" name="Picture 2" descr="kolonoskop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9206" y="2191926"/>
            <a:ext cx="5071517" cy="337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165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Kolon Kanseri Teşhisi</a:t>
            </a:r>
            <a:endParaRPr lang="tr-TR" dirty="0"/>
          </a:p>
        </p:txBody>
      </p:sp>
      <p:sp>
        <p:nvSpPr>
          <p:cNvPr id="3" name="İçerik Yer Tutucusu 2"/>
          <p:cNvSpPr>
            <a:spLocks noGrp="1"/>
          </p:cNvSpPr>
          <p:nvPr>
            <p:ph idx="1"/>
          </p:nvPr>
        </p:nvSpPr>
        <p:spPr/>
        <p:txBody>
          <a:bodyPr>
            <a:normAutofit/>
          </a:bodyPr>
          <a:lstStyle/>
          <a:p>
            <a:pPr marL="0" marR="0" lvl="0" indent="0" hangingPunct="0">
              <a:lnSpc>
                <a:spcPct val="100000"/>
              </a:lnSpc>
              <a:spcBef>
                <a:spcPts val="0"/>
              </a:spcBef>
              <a:spcAft>
                <a:spcPts val="0"/>
              </a:spcAft>
              <a:buNone/>
              <a:tabLst/>
              <a:defRPr b="1"/>
            </a:pPr>
            <a:r>
              <a:rPr lang="tr-TR" sz="2000" dirty="0">
                <a:ea typeface="Segoe UI" pitchFamily="2"/>
                <a:cs typeface="Tahoma" pitchFamily="2"/>
              </a:rPr>
              <a:t>Kolon kanseri tanısı uzman hekimler önderliğinde bazı </a:t>
            </a:r>
            <a:r>
              <a:rPr lang="tr-TR" sz="2000" dirty="0" smtClean="0">
                <a:ea typeface="Segoe UI" pitchFamily="2"/>
                <a:cs typeface="Tahoma" pitchFamily="2"/>
              </a:rPr>
              <a:t>testler </a:t>
            </a:r>
            <a:r>
              <a:rPr lang="tr-TR" sz="2000" dirty="0">
                <a:ea typeface="Segoe UI" pitchFamily="2"/>
                <a:cs typeface="Tahoma" pitchFamily="2"/>
              </a:rPr>
              <a:t>ile konur.  Hastanın doktora başvurması ve fiziki muayenenin ardından sırasıyla aşağıdaki testler yapılmaktadır;</a:t>
            </a:r>
          </a:p>
          <a:p>
            <a:pPr marL="0" marR="0" lvl="0" indent="0" hangingPunct="0">
              <a:lnSpc>
                <a:spcPct val="100000"/>
              </a:lnSpc>
              <a:spcBef>
                <a:spcPts val="0"/>
              </a:spcBef>
              <a:spcAft>
                <a:spcPts val="0"/>
              </a:spcAft>
              <a:buNone/>
              <a:tabLst/>
              <a:defRPr b="1"/>
            </a:pPr>
            <a:endParaRPr lang="tr-TR" sz="1800" dirty="0">
              <a:ea typeface="Segoe UI" pitchFamily="2"/>
              <a:cs typeface="Tahoma" pitchFamily="2"/>
            </a:endParaRPr>
          </a:p>
          <a:p>
            <a:pPr marL="0" marR="0" lvl="0" indent="0" hangingPunct="0">
              <a:lnSpc>
                <a:spcPct val="100000"/>
              </a:lnSpc>
              <a:spcBef>
                <a:spcPts val="0"/>
              </a:spcBef>
              <a:spcAft>
                <a:spcPts val="0"/>
              </a:spcAft>
              <a:buNone/>
              <a:tabLst/>
              <a:defRPr b="1"/>
            </a:pPr>
            <a:r>
              <a:rPr lang="tr-TR" sz="2000" dirty="0">
                <a:solidFill>
                  <a:srgbClr val="FF0000"/>
                </a:solidFill>
                <a:ea typeface="Segoe UI" pitchFamily="2"/>
                <a:cs typeface="Tahoma" pitchFamily="2"/>
              </a:rPr>
              <a:t>Dışkıda gizli kan incelenmesi:</a:t>
            </a:r>
            <a:r>
              <a:rPr lang="tr-TR" sz="2000" dirty="0">
                <a:ea typeface="Segoe UI" pitchFamily="2"/>
                <a:cs typeface="Tahoma" pitchFamily="2"/>
              </a:rPr>
              <a:t> Son derece basit bir testtir, küçük miktarda dışkı örnekleri laboratuvarda incelenir.</a:t>
            </a:r>
          </a:p>
          <a:p>
            <a:pPr marL="0" marR="0" lvl="0" indent="0" hangingPunct="0">
              <a:lnSpc>
                <a:spcPct val="100000"/>
              </a:lnSpc>
              <a:spcBef>
                <a:spcPts val="0"/>
              </a:spcBef>
              <a:spcAft>
                <a:spcPts val="0"/>
              </a:spcAft>
              <a:buNone/>
              <a:tabLst/>
              <a:defRPr b="1"/>
            </a:pPr>
            <a:r>
              <a:rPr lang="tr-TR" sz="2000" dirty="0">
                <a:solidFill>
                  <a:srgbClr val="FF0000"/>
                </a:solidFill>
                <a:ea typeface="Segoe UI" pitchFamily="2"/>
                <a:cs typeface="Tahoma" pitchFamily="2"/>
              </a:rPr>
              <a:t>Radyolojik tetkikler:</a:t>
            </a:r>
            <a:r>
              <a:rPr lang="tr-TR" sz="2000" dirty="0">
                <a:ea typeface="Segoe UI" pitchFamily="2"/>
                <a:cs typeface="Tahoma" pitchFamily="2"/>
              </a:rPr>
              <a:t> Çift kontrastlı kolon </a:t>
            </a:r>
            <a:r>
              <a:rPr lang="tr-TR" sz="2000" dirty="0" err="1">
                <a:ea typeface="Segoe UI" pitchFamily="2"/>
                <a:cs typeface="Tahoma" pitchFamily="2"/>
              </a:rPr>
              <a:t>grafisi</a:t>
            </a:r>
            <a:r>
              <a:rPr lang="tr-TR" sz="2000" dirty="0">
                <a:ea typeface="Segoe UI" pitchFamily="2"/>
                <a:cs typeface="Tahoma" pitchFamily="2"/>
              </a:rPr>
              <a:t> ve bilgisayarlı tomografi yapılmaktadır.</a:t>
            </a:r>
          </a:p>
          <a:p>
            <a:pPr marL="0" marR="0" lvl="0" indent="0" hangingPunct="0">
              <a:lnSpc>
                <a:spcPct val="100000"/>
              </a:lnSpc>
              <a:spcBef>
                <a:spcPts val="0"/>
              </a:spcBef>
              <a:spcAft>
                <a:spcPts val="0"/>
              </a:spcAft>
              <a:buNone/>
              <a:tabLst/>
              <a:defRPr b="1"/>
            </a:pPr>
            <a:r>
              <a:rPr lang="tr-TR" sz="2000" dirty="0">
                <a:solidFill>
                  <a:srgbClr val="FF0000"/>
                </a:solidFill>
                <a:ea typeface="Segoe UI" pitchFamily="2"/>
                <a:cs typeface="Tahoma" pitchFamily="2"/>
              </a:rPr>
              <a:t>Laboratuvar tetkikleri:</a:t>
            </a:r>
            <a:r>
              <a:rPr lang="tr-TR" sz="2000" dirty="0">
                <a:ea typeface="Segoe UI" pitchFamily="2"/>
                <a:cs typeface="Tahoma" pitchFamily="2"/>
              </a:rPr>
              <a:t> Tam kan sayımı, biyokimyasal tetkikler yapılmaktadır. Bunların arasında CEA (</a:t>
            </a:r>
            <a:r>
              <a:rPr lang="tr-TR" sz="2000" dirty="0" err="1">
                <a:ea typeface="Segoe UI" pitchFamily="2"/>
                <a:cs typeface="Tahoma" pitchFamily="2"/>
              </a:rPr>
              <a:t>Karsinoembriyonik</a:t>
            </a:r>
            <a:r>
              <a:rPr lang="tr-TR" sz="2000" dirty="0">
                <a:ea typeface="Segoe UI" pitchFamily="2"/>
                <a:cs typeface="Tahoma" pitchFamily="2"/>
              </a:rPr>
              <a:t> antijen) tetkiki kalın bağırsak kanserlerinde kanda yükselebilen ve tanıya yardımcı olan testlerden birisidir.</a:t>
            </a:r>
          </a:p>
          <a:p>
            <a:pPr marL="0" marR="0" lvl="0" indent="0" hangingPunct="0">
              <a:lnSpc>
                <a:spcPct val="100000"/>
              </a:lnSpc>
              <a:spcBef>
                <a:spcPts val="0"/>
              </a:spcBef>
              <a:spcAft>
                <a:spcPts val="0"/>
              </a:spcAft>
              <a:buNone/>
              <a:tabLst/>
              <a:defRPr b="1"/>
            </a:pPr>
            <a:r>
              <a:rPr lang="tr-TR" sz="2000" dirty="0">
                <a:solidFill>
                  <a:srgbClr val="FF0000"/>
                </a:solidFill>
                <a:ea typeface="Segoe UI" pitchFamily="2"/>
                <a:cs typeface="Tahoma" pitchFamily="2"/>
              </a:rPr>
              <a:t>Kesin tanı için endoskopik tetkikler:</a:t>
            </a:r>
            <a:r>
              <a:rPr lang="tr-TR" sz="2000" dirty="0">
                <a:ea typeface="Segoe UI" pitchFamily="2"/>
                <a:cs typeface="Tahoma" pitchFamily="2"/>
              </a:rPr>
              <a:t> </a:t>
            </a:r>
            <a:r>
              <a:rPr lang="tr-TR" sz="2000" dirty="0" err="1">
                <a:ea typeface="Segoe UI" pitchFamily="2"/>
                <a:cs typeface="Tahoma" pitchFamily="2"/>
              </a:rPr>
              <a:t>Rektoskopi</a:t>
            </a:r>
            <a:r>
              <a:rPr lang="tr-TR" sz="2000" dirty="0">
                <a:ea typeface="Segoe UI" pitchFamily="2"/>
                <a:cs typeface="Tahoma" pitchFamily="2"/>
              </a:rPr>
              <a:t>, </a:t>
            </a:r>
            <a:r>
              <a:rPr lang="tr-TR" sz="2000" dirty="0" err="1">
                <a:ea typeface="Segoe UI" pitchFamily="2"/>
                <a:cs typeface="Tahoma" pitchFamily="2"/>
              </a:rPr>
              <a:t>sigmoidoskopi</a:t>
            </a:r>
            <a:r>
              <a:rPr lang="tr-TR" sz="2000" dirty="0">
                <a:ea typeface="Segoe UI" pitchFamily="2"/>
                <a:cs typeface="Tahoma" pitchFamily="2"/>
              </a:rPr>
              <a:t>, </a:t>
            </a:r>
            <a:r>
              <a:rPr lang="tr-TR" sz="2000" dirty="0" err="1">
                <a:ea typeface="Segoe UI" pitchFamily="2"/>
                <a:cs typeface="Tahoma" pitchFamily="2"/>
              </a:rPr>
              <a:t>kolonoskopi</a:t>
            </a:r>
            <a:r>
              <a:rPr lang="tr-TR" sz="2000" dirty="0">
                <a:ea typeface="Segoe UI" pitchFamily="2"/>
                <a:cs typeface="Tahoma" pitchFamily="2"/>
              </a:rPr>
              <a:t> ve biyopsi yapılmaktadır. Görülen lezyondan parça alınması ve patolog tarafından incelenmesi yapılır.</a:t>
            </a:r>
          </a:p>
          <a:p>
            <a:pPr marL="0" marR="0" lvl="0" indent="0" hangingPunct="0">
              <a:lnSpc>
                <a:spcPct val="100000"/>
              </a:lnSpc>
              <a:spcBef>
                <a:spcPts val="0"/>
              </a:spcBef>
              <a:spcAft>
                <a:spcPts val="0"/>
              </a:spcAft>
              <a:buNone/>
              <a:tabLst/>
              <a:defRPr b="1"/>
            </a:pPr>
            <a:endParaRPr lang="tr-TR" sz="1800" b="1" dirty="0">
              <a:latin typeface="Liberation Sans" pitchFamily="18"/>
              <a:ea typeface="Segoe UI" pitchFamily="2"/>
              <a:cs typeface="Tahoma" pitchFamily="2"/>
            </a:endParaRPr>
          </a:p>
          <a:p>
            <a:pPr marL="0" marR="0" lvl="0" indent="0" hangingPunct="0">
              <a:lnSpc>
                <a:spcPct val="100000"/>
              </a:lnSpc>
              <a:spcBef>
                <a:spcPts val="0"/>
              </a:spcBef>
              <a:spcAft>
                <a:spcPts val="0"/>
              </a:spcAft>
              <a:buNone/>
              <a:tabLst/>
              <a:defRPr b="1"/>
            </a:pPr>
            <a:endParaRPr lang="tr-TR" sz="2000" b="1" dirty="0">
              <a:latin typeface="Liberation Sans" pitchFamily="18"/>
              <a:ea typeface="Segoe UI" pitchFamily="2"/>
              <a:cs typeface="Tahoma" pitchFamily="2"/>
            </a:endParaRPr>
          </a:p>
          <a:p>
            <a:pPr marL="0" marR="0" lvl="0" indent="0" hangingPunct="0">
              <a:lnSpc>
                <a:spcPct val="100000"/>
              </a:lnSpc>
              <a:spcBef>
                <a:spcPts val="0"/>
              </a:spcBef>
              <a:spcAft>
                <a:spcPts val="0"/>
              </a:spcAft>
              <a:buNone/>
              <a:tabLst/>
              <a:defRPr b="1"/>
            </a:pPr>
            <a:endParaRPr lang="tr-TR" sz="2400" b="1" dirty="0">
              <a:latin typeface="Liberation Sans" pitchFamily="18"/>
              <a:ea typeface="Segoe UI" pitchFamily="2"/>
              <a:cs typeface="Tahoma" pitchFamily="2"/>
            </a:endParaRPr>
          </a:p>
          <a:p>
            <a:endParaRPr lang="tr-TR" dirty="0"/>
          </a:p>
        </p:txBody>
      </p:sp>
    </p:spTree>
    <p:extLst>
      <p:ext uri="{BB962C8B-B14F-4D97-AF65-F5344CB8AC3E}">
        <p14:creationId xmlns:p14="http://schemas.microsoft.com/office/powerpoint/2010/main" val="1436706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Kolon Kanseri Tedavisi</a:t>
            </a:r>
            <a:endParaRPr lang="tr-TR" dirty="0"/>
          </a:p>
        </p:txBody>
      </p:sp>
      <p:sp>
        <p:nvSpPr>
          <p:cNvPr id="3" name="İçerik Yer Tutucusu 2"/>
          <p:cNvSpPr>
            <a:spLocks noGrp="1"/>
          </p:cNvSpPr>
          <p:nvPr>
            <p:ph idx="1"/>
          </p:nvPr>
        </p:nvSpPr>
        <p:spPr>
          <a:xfrm>
            <a:off x="1097280" y="2077746"/>
            <a:ext cx="10058400" cy="4023360"/>
          </a:xfrm>
        </p:spPr>
        <p:txBody>
          <a:bodyPr>
            <a:normAutofit/>
          </a:bodyPr>
          <a:lstStyle/>
          <a:p>
            <a:r>
              <a:rPr lang="tr-TR" dirty="0" smtClean="0"/>
              <a:t>Kolon kanserinde </a:t>
            </a:r>
            <a:r>
              <a:rPr lang="tr-TR" dirty="0" err="1" smtClean="0"/>
              <a:t>kolonoskopide</a:t>
            </a:r>
            <a:r>
              <a:rPr lang="tr-TR" dirty="0" smtClean="0"/>
              <a:t> alınan poliplerin üzerinde, kanser erken evrede yakalandığında ameliyat gerekmeyebilir. Sadece yakın takibe alınır. Poliplerin erken evrede, kansere dönüşmeden teşhisinde </a:t>
            </a:r>
            <a:r>
              <a:rPr lang="tr-TR" dirty="0" err="1" smtClean="0"/>
              <a:t>kolonoskopinin</a:t>
            </a:r>
            <a:r>
              <a:rPr lang="tr-TR" dirty="0" smtClean="0"/>
              <a:t> büyük önemi vardır. Bu nedenle 45 yaşından sonra her erkek ve 50 yaşından sonra her kadın, dışkıda gizli kan taraması ve </a:t>
            </a:r>
            <a:r>
              <a:rPr lang="tr-TR" dirty="0" err="1" smtClean="0"/>
              <a:t>kolonoskopi</a:t>
            </a:r>
            <a:r>
              <a:rPr lang="tr-TR" dirty="0" smtClean="0"/>
              <a:t> yaptırmalıdır.  </a:t>
            </a:r>
          </a:p>
          <a:p>
            <a:endParaRPr lang="tr-TR" dirty="0"/>
          </a:p>
          <a:p>
            <a:r>
              <a:rPr lang="tr-TR" dirty="0" err="1" smtClean="0"/>
              <a:t>Kolonoskopi</a:t>
            </a:r>
            <a:r>
              <a:rPr lang="tr-TR" dirty="0" smtClean="0"/>
              <a:t> sırasında hasta konforuna büyük önem verilmektedir. Bu nedenle hasta “bilinçli </a:t>
            </a:r>
            <a:r>
              <a:rPr lang="tr-TR" dirty="0" err="1" smtClean="0"/>
              <a:t>sedasyon</a:t>
            </a:r>
            <a:r>
              <a:rPr lang="tr-TR" dirty="0" smtClean="0"/>
              <a:t>” denilen damardan hafif bir ağrı kesici ile yarı baygın hale getirilmektedir. Öncesinde bağırsağın çeşitli yöntemlerle tamamen boşaltılması gerekmektedir. Daha sonra </a:t>
            </a:r>
            <a:r>
              <a:rPr lang="tr-TR" dirty="0" err="1" smtClean="0"/>
              <a:t>fiberoptik</a:t>
            </a:r>
            <a:r>
              <a:rPr lang="tr-TR" dirty="0" smtClean="0"/>
              <a:t> bir kamera ile bağırsağa girilmekte ve görülen tüm polipler çıkarılmaktadır. </a:t>
            </a:r>
            <a:endParaRPr lang="tr-TR" dirty="0"/>
          </a:p>
        </p:txBody>
      </p:sp>
    </p:spTree>
    <p:extLst>
      <p:ext uri="{BB962C8B-B14F-4D97-AF65-F5344CB8AC3E}">
        <p14:creationId xmlns:p14="http://schemas.microsoft.com/office/powerpoint/2010/main" val="1105922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Kolon </a:t>
            </a:r>
            <a:r>
              <a:rPr lang="tr-TR" dirty="0"/>
              <a:t>K</a:t>
            </a:r>
            <a:r>
              <a:rPr lang="tr-TR" dirty="0" smtClean="0"/>
              <a:t>anseri Tedavisi</a:t>
            </a:r>
            <a:endParaRPr lang="tr-TR" dirty="0"/>
          </a:p>
        </p:txBody>
      </p:sp>
      <p:sp>
        <p:nvSpPr>
          <p:cNvPr id="3" name="İçerik Yer Tutucusu 2"/>
          <p:cNvSpPr>
            <a:spLocks noGrp="1"/>
          </p:cNvSpPr>
          <p:nvPr>
            <p:ph idx="1"/>
          </p:nvPr>
        </p:nvSpPr>
        <p:spPr>
          <a:xfrm>
            <a:off x="551369" y="2364349"/>
            <a:ext cx="5712953" cy="4023360"/>
          </a:xfrm>
        </p:spPr>
        <p:txBody>
          <a:bodyPr/>
          <a:lstStyle/>
          <a:p>
            <a:r>
              <a:rPr lang="tr-TR" dirty="0" smtClean="0"/>
              <a:t>İleri evre kolon kanserinde standart tedavi seçeneği cerrahidir; yani tümörlü bölgenin çevreden bir miktar sağlam doku ve lenf düğümleriyle birlikte çıkarılmasıdır. Kolon kanserinde ameliyattan sonra hastalığın evresine göre ek, koruyucu kemoterapi uygulanır. Örneğin, tümörün bağırsağa komşu lenf düğümlerine sıçradığı “evre III” vakalarda, “</a:t>
            </a:r>
            <a:r>
              <a:rPr lang="tr-TR" dirty="0" err="1" smtClean="0"/>
              <a:t>adjuvan”kemoterapi</a:t>
            </a:r>
            <a:r>
              <a:rPr lang="tr-TR" dirty="0" smtClean="0"/>
              <a:t> (hastalığın yayılmasını önleyen) artık tüm dünyada standartlaşmış bir uygulamadır.</a:t>
            </a:r>
          </a:p>
          <a:p>
            <a:pPr marL="0" indent="0">
              <a:buNone/>
            </a:pPr>
            <a:endParaRPr lang="tr-TR" dirty="0"/>
          </a:p>
        </p:txBody>
      </p:sp>
      <p:pic>
        <p:nvPicPr>
          <p:cNvPr id="4" name="Resim 3"/>
          <p:cNvPicPr>
            <a:picLocks noChangeAspect="1"/>
          </p:cNvPicPr>
          <p:nvPr/>
        </p:nvPicPr>
        <p:blipFill>
          <a:blip r:embed="rId2"/>
          <a:stretch>
            <a:fillRect/>
          </a:stretch>
        </p:blipFill>
        <p:spPr>
          <a:xfrm>
            <a:off x="6514530" y="2364349"/>
            <a:ext cx="5240741" cy="2947917"/>
          </a:xfrm>
          <a:prstGeom prst="rect">
            <a:avLst/>
          </a:prstGeom>
        </p:spPr>
      </p:pic>
    </p:spTree>
    <p:extLst>
      <p:ext uri="{BB962C8B-B14F-4D97-AF65-F5344CB8AC3E}">
        <p14:creationId xmlns:p14="http://schemas.microsoft.com/office/powerpoint/2010/main" val="1017988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Kolon </a:t>
            </a:r>
            <a:r>
              <a:rPr lang="tr-TR" dirty="0"/>
              <a:t>K</a:t>
            </a:r>
            <a:r>
              <a:rPr lang="tr-TR" dirty="0" smtClean="0"/>
              <a:t>anseri </a:t>
            </a:r>
            <a:r>
              <a:rPr lang="tr-TR" dirty="0"/>
              <a:t>T</a:t>
            </a:r>
            <a:r>
              <a:rPr lang="tr-TR" dirty="0" smtClean="0"/>
              <a:t>edavisi</a:t>
            </a:r>
            <a:endParaRPr lang="tr-TR" dirty="0"/>
          </a:p>
        </p:txBody>
      </p:sp>
      <p:sp>
        <p:nvSpPr>
          <p:cNvPr id="3" name="İçerik Yer Tutucusu 2"/>
          <p:cNvSpPr>
            <a:spLocks noGrp="1"/>
          </p:cNvSpPr>
          <p:nvPr>
            <p:ph idx="1"/>
          </p:nvPr>
        </p:nvSpPr>
        <p:spPr>
          <a:xfrm>
            <a:off x="1097280" y="2350701"/>
            <a:ext cx="10058400" cy="3313120"/>
          </a:xfrm>
        </p:spPr>
        <p:txBody>
          <a:bodyPr/>
          <a:lstStyle/>
          <a:p>
            <a:r>
              <a:rPr lang="tr-TR" dirty="0" smtClean="0"/>
              <a:t>Kolon kanserlerinde, anüse çok yakın tümörlerde anüsü iptal etmek ve karından dışkılamaya geçmek (</a:t>
            </a:r>
            <a:r>
              <a:rPr lang="tr-TR" dirty="0" err="1" smtClean="0"/>
              <a:t>kolostomi</a:t>
            </a:r>
            <a:r>
              <a:rPr lang="tr-TR" dirty="0" smtClean="0"/>
              <a:t> torbaları ile) bazen kaçınılmaz olabilmektedir. Ancak son yıllarda ameliyat öncesi radyoterapi ile birlikte kemoterapi uygulanması, anüsün korunmasını önemli ölçüde sağlayabilmektedir. Diğer organlara yayılmış (</a:t>
            </a:r>
            <a:r>
              <a:rPr lang="tr-TR" dirty="0" err="1" smtClean="0"/>
              <a:t>metastatik</a:t>
            </a:r>
            <a:r>
              <a:rPr lang="tr-TR" dirty="0" smtClean="0"/>
              <a:t>) hastalarda, hastanın genel durumuna, yaşına, hastalığın yaygınlık derecesine bağlı olarak her üç tedavi yöntemi (cerrahi, kemoterapi, radyoterapi) uygulanmaktadır. Amaç, hastaların yaşam süresini ve kalitesini artırmaktır. Son birkaç yılda bulunan hedefe yönelik yeni biyolojik ilaç tedavileri sayesinde, tedavide başarı oranları günden güne artmaktadır.</a:t>
            </a:r>
          </a:p>
          <a:p>
            <a:endParaRPr lang="tr-TR" dirty="0"/>
          </a:p>
        </p:txBody>
      </p:sp>
    </p:spTree>
    <p:extLst>
      <p:ext uri="{BB962C8B-B14F-4D97-AF65-F5344CB8AC3E}">
        <p14:creationId xmlns:p14="http://schemas.microsoft.com/office/powerpoint/2010/main" val="1782980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Kemoterapi</a:t>
            </a:r>
            <a:endParaRPr lang="tr-TR" dirty="0"/>
          </a:p>
        </p:txBody>
      </p:sp>
      <p:sp>
        <p:nvSpPr>
          <p:cNvPr id="3" name="İçerik Yer Tutucusu 2"/>
          <p:cNvSpPr>
            <a:spLocks noGrp="1"/>
          </p:cNvSpPr>
          <p:nvPr>
            <p:ph idx="1"/>
          </p:nvPr>
        </p:nvSpPr>
        <p:spPr>
          <a:xfrm>
            <a:off x="1097280" y="2241519"/>
            <a:ext cx="10058400" cy="4023360"/>
          </a:xfrm>
        </p:spPr>
        <p:txBody>
          <a:bodyPr/>
          <a:lstStyle/>
          <a:p>
            <a:r>
              <a:rPr lang="tr-TR" dirty="0" smtClean="0"/>
              <a:t>Kemoterapi</a:t>
            </a:r>
            <a:r>
              <a:rPr lang="tr-TR" dirty="0"/>
              <a:t>, kanser hücrelerini öldürmek için </a:t>
            </a:r>
            <a:r>
              <a:rPr lang="tr-TR" dirty="0" err="1"/>
              <a:t>antikanser</a:t>
            </a:r>
            <a:r>
              <a:rPr lang="tr-TR" dirty="0"/>
              <a:t> ilaçları kullanmaktır. Sistemik tedavi olarak adlandırılır, çünkü ilaçlar kan dolaşımına geçerek vücuttaki kanser hücrelerini öldürür. Kolon kanserinin bazı evrelerinde ve vücudun başka yerine sıçramış olduğu durumlarda sıklıkla kullanılan bir tedavidir. </a:t>
            </a:r>
            <a:r>
              <a:rPr lang="tr-TR" dirty="0" err="1"/>
              <a:t>Antikanser</a:t>
            </a:r>
            <a:r>
              <a:rPr lang="tr-TR" dirty="0"/>
              <a:t> ilaçlar ağız ya da damar yoluyla verilebilir. Hastalar hastanede ayaktan hasta olarak nadiren de yatarak bu tedavileri alabilirler. Hastalar kemoterapiyi tek başına ya da, cerrahi, radyoterapi ile kombine olarak alabilirler. Cerrahi öncesi verilen kemoterapiye </a:t>
            </a:r>
            <a:r>
              <a:rPr lang="tr-TR" dirty="0" err="1"/>
              <a:t>neoadjuvant</a:t>
            </a:r>
            <a:r>
              <a:rPr lang="tr-TR" dirty="0"/>
              <a:t> kemoterapi denir, cerrahi öncesi büyük tümörlerin küçülmesi amaçlanır. Cerrahi sonrası verilen kemoterapiye </a:t>
            </a:r>
            <a:r>
              <a:rPr lang="tr-TR" dirty="0" err="1"/>
              <a:t>adjuvant</a:t>
            </a:r>
            <a:r>
              <a:rPr lang="tr-TR" dirty="0"/>
              <a:t> kemoterapi denir ve cerrahi sonrası kalan kanser hücrelerini yok etmek, kanserin kolon rektum ya da vücudun başka bir bölgede tekrarlamasını önlemek amaçlanır. Kemoterapi ilerlemiş hastalığı olan kişilere de uygulanabilir.</a:t>
            </a:r>
          </a:p>
        </p:txBody>
      </p:sp>
    </p:spTree>
    <p:extLst>
      <p:ext uri="{BB962C8B-B14F-4D97-AF65-F5344CB8AC3E}">
        <p14:creationId xmlns:p14="http://schemas.microsoft.com/office/powerpoint/2010/main" val="3386780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Radyoterapi</a:t>
            </a:r>
            <a:endParaRPr lang="tr-TR" dirty="0"/>
          </a:p>
        </p:txBody>
      </p:sp>
      <p:sp>
        <p:nvSpPr>
          <p:cNvPr id="3" name="İçerik Yer Tutucusu 2"/>
          <p:cNvSpPr>
            <a:spLocks noGrp="1"/>
          </p:cNvSpPr>
          <p:nvPr>
            <p:ph idx="1"/>
          </p:nvPr>
        </p:nvSpPr>
        <p:spPr>
          <a:xfrm>
            <a:off x="1097280" y="2110222"/>
            <a:ext cx="5016917" cy="4023360"/>
          </a:xfrm>
        </p:spPr>
        <p:txBody>
          <a:bodyPr/>
          <a:lstStyle/>
          <a:p>
            <a:r>
              <a:rPr lang="tr-TR" dirty="0" smtClean="0"/>
              <a:t>İyonize </a:t>
            </a:r>
            <a:r>
              <a:rPr lang="tr-TR" dirty="0"/>
              <a:t>radyasyonla tümör hücrelerinin tahribatına yol açan lokal bir tedavidir. Tedavi edilen alandaki kanser hücrelerini yüksek enerjili ışınlarla öldürmek amaçlanır. Radyoterapi, ameliyat öncesinde tümörün küçültülmesi amacıyla veya ameliyat sonrası </a:t>
            </a:r>
            <a:r>
              <a:rPr lang="tr-TR" dirty="0" err="1"/>
              <a:t>nüksleri</a:t>
            </a:r>
            <a:r>
              <a:rPr lang="tr-TR" dirty="0"/>
              <a:t> önlemek için kemoterapi ile beraber verilebilir. Radyoterapi genellikle rektum kanserlerinde ve bunların bazı evrelerinde kullanılmaktadır.</a:t>
            </a:r>
          </a:p>
        </p:txBody>
      </p:sp>
      <p:pic>
        <p:nvPicPr>
          <p:cNvPr id="4" name="Resim 3"/>
          <p:cNvPicPr>
            <a:picLocks noChangeAspect="1"/>
          </p:cNvPicPr>
          <p:nvPr/>
        </p:nvPicPr>
        <p:blipFill>
          <a:blip r:embed="rId2"/>
          <a:stretch>
            <a:fillRect/>
          </a:stretch>
        </p:blipFill>
        <p:spPr>
          <a:xfrm>
            <a:off x="6232276" y="2110222"/>
            <a:ext cx="5435708" cy="3494384"/>
          </a:xfrm>
          <a:prstGeom prst="rect">
            <a:avLst/>
          </a:prstGeom>
        </p:spPr>
      </p:pic>
    </p:spTree>
    <p:extLst>
      <p:ext uri="{BB962C8B-B14F-4D97-AF65-F5344CB8AC3E}">
        <p14:creationId xmlns:p14="http://schemas.microsoft.com/office/powerpoint/2010/main" val="3208059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Kolon Kanserinden Korunma</a:t>
            </a:r>
            <a:endParaRPr lang="tr-TR" dirty="0"/>
          </a:p>
        </p:txBody>
      </p:sp>
      <p:sp>
        <p:nvSpPr>
          <p:cNvPr id="3" name="İçerik Yer Tutucusu 2"/>
          <p:cNvSpPr>
            <a:spLocks noGrp="1"/>
          </p:cNvSpPr>
          <p:nvPr>
            <p:ph idx="1"/>
          </p:nvPr>
        </p:nvSpPr>
        <p:spPr>
          <a:xfrm>
            <a:off x="1097280" y="2309758"/>
            <a:ext cx="5439998" cy="2808152"/>
          </a:xfrm>
        </p:spPr>
        <p:txBody>
          <a:bodyPr/>
          <a:lstStyle/>
          <a:p>
            <a:r>
              <a:rPr lang="tr-TR" dirty="0" smtClean="0"/>
              <a:t>Kolon kanserine yakalanmamış bireylerin korunmasında beslenme tarzları ve yaptıracakları tarama testlerinin büyük bir önemi vardır. Sebze, meyve ve tahıllar gibi lifli gıdaların bolca tüketilmesi, yeterince kalsiyum ve D vitamininin alınması önemlidir. Bunların yanı sıra; ikincil korunma önlemi olarak tarama testleri ile erken tanının ayrı bir önemi vardır. </a:t>
            </a:r>
            <a:endParaRPr lang="tr-TR" dirty="0"/>
          </a:p>
        </p:txBody>
      </p:sp>
      <p:pic>
        <p:nvPicPr>
          <p:cNvPr id="4" name="Resim 3"/>
          <p:cNvPicPr>
            <a:picLocks noChangeAspect="1"/>
          </p:cNvPicPr>
          <p:nvPr/>
        </p:nvPicPr>
        <p:blipFill>
          <a:blip r:embed="rId2"/>
          <a:stretch>
            <a:fillRect/>
          </a:stretch>
        </p:blipFill>
        <p:spPr>
          <a:xfrm>
            <a:off x="7185603" y="1845734"/>
            <a:ext cx="4133850" cy="4133850"/>
          </a:xfrm>
          <a:prstGeom prst="rect">
            <a:avLst/>
          </a:prstGeom>
        </p:spPr>
      </p:pic>
    </p:spTree>
    <p:extLst>
      <p:ext uri="{BB962C8B-B14F-4D97-AF65-F5344CB8AC3E}">
        <p14:creationId xmlns:p14="http://schemas.microsoft.com/office/powerpoint/2010/main" val="2772284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Kolon ve Rektum</a:t>
            </a:r>
            <a:endParaRPr lang="tr-TR" dirty="0"/>
          </a:p>
        </p:txBody>
      </p:sp>
      <p:sp>
        <p:nvSpPr>
          <p:cNvPr id="3" name="İçerik Yer Tutucusu 2"/>
          <p:cNvSpPr>
            <a:spLocks noGrp="1"/>
          </p:cNvSpPr>
          <p:nvPr>
            <p:ph idx="1"/>
          </p:nvPr>
        </p:nvSpPr>
        <p:spPr>
          <a:xfrm>
            <a:off x="682388" y="2115402"/>
            <a:ext cx="4995080" cy="3926623"/>
          </a:xfrm>
        </p:spPr>
        <p:txBody>
          <a:bodyPr>
            <a:normAutofit/>
          </a:bodyPr>
          <a:lstStyle/>
          <a:p>
            <a:r>
              <a:rPr lang="tr-TR" sz="2000" dirty="0" smtClean="0"/>
              <a:t>Kolon ve rektum, sindirim sisteminin birer parçasıdır. </a:t>
            </a:r>
            <a:r>
              <a:rPr lang="tr-TR" sz="2000" dirty="0"/>
              <a:t>O</a:t>
            </a:r>
            <a:r>
              <a:rPr lang="tr-TR" sz="2000" dirty="0" smtClean="0"/>
              <a:t>rtalama 1,5 m uzunluğundadır. </a:t>
            </a:r>
          </a:p>
          <a:p>
            <a:r>
              <a:rPr lang="tr-TR" sz="2000" dirty="0" smtClean="0"/>
              <a:t>Ters dönmüş U harfi şeklinde karnın sağ alt tarafından kör bağırsak ile başlar, yukarı çıkar ve karaciğer altından dönüş yaparak karnı yatay geçer. Sol üst köşede yerleşen dalağın altına gelir ve yine bir dönüş yaparak sol taraftan aşağı doğru yönelerek rektumla birleşir. </a:t>
            </a:r>
          </a:p>
          <a:p>
            <a:r>
              <a:rPr lang="tr-TR" sz="2000" dirty="0" smtClean="0"/>
              <a:t>Rektum, ortalama 15 cm uzunluğunda ve kalın bağırsağın genişlemesi sonucu oluşan sindirim sisteminin son kısmıdır.</a:t>
            </a:r>
            <a:endParaRPr lang="tr-TR" sz="2000" dirty="0"/>
          </a:p>
        </p:txBody>
      </p:sp>
      <p:pic>
        <p:nvPicPr>
          <p:cNvPr id="4" name="Resim 3"/>
          <p:cNvPicPr>
            <a:picLocks noChangeAspect="1"/>
          </p:cNvPicPr>
          <p:nvPr/>
        </p:nvPicPr>
        <p:blipFill>
          <a:blip r:embed="rId2"/>
          <a:stretch>
            <a:fillRect/>
          </a:stretch>
        </p:blipFill>
        <p:spPr>
          <a:xfrm>
            <a:off x="6311573" y="1939191"/>
            <a:ext cx="5423582" cy="3206016"/>
          </a:xfrm>
          <a:prstGeom prst="rect">
            <a:avLst/>
          </a:prstGeom>
        </p:spPr>
      </p:pic>
    </p:spTree>
    <p:extLst>
      <p:ext uri="{BB962C8B-B14F-4D97-AF65-F5344CB8AC3E}">
        <p14:creationId xmlns:p14="http://schemas.microsoft.com/office/powerpoint/2010/main" val="584643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Beslenme</a:t>
            </a:r>
            <a:endParaRPr lang="tr-TR" dirty="0"/>
          </a:p>
        </p:txBody>
      </p:sp>
      <p:sp>
        <p:nvSpPr>
          <p:cNvPr id="3" name="İçerik Yer Tutucusu 2"/>
          <p:cNvSpPr>
            <a:spLocks noGrp="1"/>
          </p:cNvSpPr>
          <p:nvPr>
            <p:ph idx="1"/>
          </p:nvPr>
        </p:nvSpPr>
        <p:spPr>
          <a:xfrm>
            <a:off x="1097280" y="2613185"/>
            <a:ext cx="4880439" cy="3118875"/>
          </a:xfrm>
        </p:spPr>
        <p:txBody>
          <a:bodyPr/>
          <a:lstStyle/>
          <a:p>
            <a:r>
              <a:rPr lang="tr-TR" dirty="0" smtClean="0"/>
              <a:t>Meyve, sebze ve baklagiller bakımından zengin gıdalarla beslenmek, kolon kanseri riskini azaltmakta fayda sağlar. Kırmızı et ve alkol tüketimi, kolon kanser riskini arttırdığı için ölçülü olmalıdır. Sağlıklı beslenme ve yağ oranı düşük gıdalar tüketme, kilonun belli oranda tutulmasına yardımcı olacaktır.</a:t>
            </a:r>
          </a:p>
          <a:p>
            <a:endParaRPr lang="tr-TR" dirty="0"/>
          </a:p>
        </p:txBody>
      </p:sp>
      <p:pic>
        <p:nvPicPr>
          <p:cNvPr id="4" name="Resim 3"/>
          <p:cNvPicPr>
            <a:picLocks noChangeAspect="1"/>
          </p:cNvPicPr>
          <p:nvPr/>
        </p:nvPicPr>
        <p:blipFill>
          <a:blip r:embed="rId2"/>
          <a:stretch>
            <a:fillRect/>
          </a:stretch>
        </p:blipFill>
        <p:spPr>
          <a:xfrm>
            <a:off x="6482374" y="2367525"/>
            <a:ext cx="5151203" cy="2695796"/>
          </a:xfrm>
          <a:prstGeom prst="rect">
            <a:avLst/>
          </a:prstGeom>
        </p:spPr>
      </p:pic>
    </p:spTree>
    <p:extLst>
      <p:ext uri="{BB962C8B-B14F-4D97-AF65-F5344CB8AC3E}">
        <p14:creationId xmlns:p14="http://schemas.microsoft.com/office/powerpoint/2010/main" val="1329000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79144" y="2016694"/>
            <a:ext cx="10515600" cy="3851844"/>
          </a:xfrm>
        </p:spPr>
        <p:txBody>
          <a:bodyPr>
            <a:normAutofit/>
          </a:bodyPr>
          <a:lstStyle/>
          <a:p>
            <a:r>
              <a:rPr lang="tr-TR" b="1" dirty="0" smtClean="0"/>
              <a:t>Kalsiyum: </a:t>
            </a:r>
            <a:r>
              <a:rPr lang="tr-TR" dirty="0" smtClean="0"/>
              <a:t>Kolon kanseri için az da olsa yarar sağlayabilir. Günlük tüketilen 1200 mg kalsiyum, </a:t>
            </a:r>
            <a:r>
              <a:rPr lang="tr-TR" dirty="0" err="1" smtClean="0"/>
              <a:t>kolorektal</a:t>
            </a:r>
            <a:r>
              <a:rPr lang="tr-TR" dirty="0" smtClean="0"/>
              <a:t> adenom formunu %20, ilerlemiş adenom formunu %45 oranında azalttığı bilinmektedir. Bunun ötesinde, birlikte tüketilen D vitamini ve kalsiyumun birlikte adenom formunu azalttığı belirlenmiştir.</a:t>
            </a:r>
          </a:p>
          <a:p>
            <a:pPr marL="0" indent="0">
              <a:buNone/>
            </a:pPr>
            <a:endParaRPr lang="tr-TR" dirty="0" smtClean="0"/>
          </a:p>
          <a:p>
            <a:r>
              <a:rPr lang="tr-TR" b="1" dirty="0" smtClean="0"/>
              <a:t>D vitamini; </a:t>
            </a:r>
            <a:r>
              <a:rPr lang="tr-TR" dirty="0" smtClean="0"/>
              <a:t>Yağda çözünen bir vitamindir ve takviye edilmiş süt, mısır gevreği, uskumru, somon, ton balığı gibi belli bazı balık çeşitleri içeren diyet ürünlerinde ve güneş ışığında bulunur. D vitamininin, kolon kanseri dahil bazı kanser türlerini önlemede önemli bir rol oynadığı varsayılmaktadır.</a:t>
            </a:r>
          </a:p>
          <a:p>
            <a:endParaRPr lang="tr-TR" dirty="0"/>
          </a:p>
        </p:txBody>
      </p:sp>
      <p:pic>
        <p:nvPicPr>
          <p:cNvPr id="5" name="Resim 4"/>
          <p:cNvPicPr>
            <a:picLocks noChangeAspect="1"/>
          </p:cNvPicPr>
          <p:nvPr/>
        </p:nvPicPr>
        <p:blipFill>
          <a:blip r:embed="rId2"/>
          <a:stretch>
            <a:fillRect/>
          </a:stretch>
        </p:blipFill>
        <p:spPr>
          <a:xfrm>
            <a:off x="879144" y="736423"/>
            <a:ext cx="3078747" cy="1280271"/>
          </a:xfrm>
          <a:prstGeom prst="rect">
            <a:avLst/>
          </a:prstGeom>
        </p:spPr>
      </p:pic>
    </p:spTree>
    <p:extLst>
      <p:ext uri="{BB962C8B-B14F-4D97-AF65-F5344CB8AC3E}">
        <p14:creationId xmlns:p14="http://schemas.microsoft.com/office/powerpoint/2010/main" val="1224320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4"/>
            <a:ext cx="10058400" cy="1160060"/>
          </a:xfrm>
        </p:spPr>
        <p:txBody>
          <a:bodyPr/>
          <a:lstStyle/>
          <a:p>
            <a:r>
              <a:rPr lang="tr-TR" dirty="0"/>
              <a:t>E</a:t>
            </a:r>
            <a:r>
              <a:rPr lang="tr-TR" dirty="0" smtClean="0"/>
              <a:t>gzersiz</a:t>
            </a:r>
            <a:endParaRPr lang="tr-TR" dirty="0"/>
          </a:p>
        </p:txBody>
      </p:sp>
      <p:sp>
        <p:nvSpPr>
          <p:cNvPr id="3" name="İçerik Yer Tutucusu 2"/>
          <p:cNvSpPr>
            <a:spLocks noGrp="1"/>
          </p:cNvSpPr>
          <p:nvPr>
            <p:ph idx="1"/>
          </p:nvPr>
        </p:nvSpPr>
        <p:spPr/>
        <p:txBody>
          <a:bodyPr/>
          <a:lstStyle/>
          <a:p>
            <a:r>
              <a:rPr lang="tr-TR" dirty="0" smtClean="0"/>
              <a:t>Araştırmalar, düzenli egzersiz yapmanın birçok kanser türünde olduğu gibi kolon ve rektum kanseri riskini de azalttığını göstermiştir. Egzersiz programına başlamadan önce doktora danışmak gerekir. Doktor kişiye uygun egzersiz programı konusunda yardımcı olacaktır. Haftada 5 gün veya 5 günden fazla, 30 </a:t>
            </a:r>
            <a:r>
              <a:rPr lang="tr-TR" dirty="0" err="1" smtClean="0"/>
              <a:t>dk</a:t>
            </a:r>
            <a:r>
              <a:rPr lang="tr-TR" dirty="0" smtClean="0"/>
              <a:t> süreyle yapılan egzersiz tavsiye edilendir. 45 </a:t>
            </a:r>
            <a:r>
              <a:rPr lang="tr-TR" dirty="0" err="1" smtClean="0"/>
              <a:t>dk’dan</a:t>
            </a:r>
            <a:r>
              <a:rPr lang="tr-TR" dirty="0" smtClean="0"/>
              <a:t> 1 saate kadar yapılan egzersiz daha fazla yarar sağlayabilir. Orta derece aktiviteler; tempolu yürüyüş, düz arazide bisiklete binmek… Hareketli aktiviteler ise; tırmanma ve koşudur.</a:t>
            </a:r>
          </a:p>
          <a:p>
            <a:endParaRPr lang="tr-TR" dirty="0"/>
          </a:p>
        </p:txBody>
      </p:sp>
      <p:pic>
        <p:nvPicPr>
          <p:cNvPr id="4" name="Resim 3"/>
          <p:cNvPicPr>
            <a:picLocks noChangeAspect="1"/>
          </p:cNvPicPr>
          <p:nvPr/>
        </p:nvPicPr>
        <p:blipFill>
          <a:blip r:embed="rId2"/>
          <a:stretch>
            <a:fillRect/>
          </a:stretch>
        </p:blipFill>
        <p:spPr>
          <a:xfrm>
            <a:off x="3534770" y="3729102"/>
            <a:ext cx="4745726" cy="2430866"/>
          </a:xfrm>
          <a:prstGeom prst="rect">
            <a:avLst/>
          </a:prstGeom>
        </p:spPr>
      </p:pic>
    </p:spTree>
    <p:extLst>
      <p:ext uri="{BB962C8B-B14F-4D97-AF65-F5344CB8AC3E}">
        <p14:creationId xmlns:p14="http://schemas.microsoft.com/office/powerpoint/2010/main" val="3993711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smtClean="0"/>
              <a:t>Koruyucu Cerrahi Müdahale</a:t>
            </a:r>
            <a:endParaRPr lang="tr-TR" sz="4400" dirty="0"/>
          </a:p>
        </p:txBody>
      </p:sp>
      <p:sp>
        <p:nvSpPr>
          <p:cNvPr id="3" name="İçerik Yer Tutucusu 2"/>
          <p:cNvSpPr>
            <a:spLocks noGrp="1"/>
          </p:cNvSpPr>
          <p:nvPr>
            <p:ph idx="1"/>
          </p:nvPr>
        </p:nvSpPr>
        <p:spPr/>
        <p:txBody>
          <a:bodyPr/>
          <a:lstStyle/>
          <a:p>
            <a:r>
              <a:rPr lang="tr-TR" sz="2400" dirty="0" smtClean="0"/>
              <a:t>Koruyucu cerrahi müdahale, </a:t>
            </a:r>
            <a:r>
              <a:rPr lang="tr-TR" sz="2400" dirty="0" err="1" smtClean="0"/>
              <a:t>kolorektal</a:t>
            </a:r>
            <a:r>
              <a:rPr lang="tr-TR" sz="2400" dirty="0" smtClean="0"/>
              <a:t> kanser riski yüksek olan kişiler için önerilebilir. Bu ameliyatta, kanser gelişimi görülmeden önce, kolon bazen de rektum ve ilgili diğer organlar alınır. Ancak, bu tür bir ameliyat sadece kolon ve rektum kanseri riski yüksek hastalar için geçerli olabilir. Ameliyat kararı öncesi faydaları ve sonuçları konusunda görüşmek önemlidir.</a:t>
            </a:r>
          </a:p>
          <a:p>
            <a:endParaRPr lang="tr-TR" dirty="0"/>
          </a:p>
        </p:txBody>
      </p:sp>
    </p:spTree>
    <p:extLst>
      <p:ext uri="{BB962C8B-B14F-4D97-AF65-F5344CB8AC3E}">
        <p14:creationId xmlns:p14="http://schemas.microsoft.com/office/powerpoint/2010/main" val="3480530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4"/>
            <a:ext cx="10058400" cy="1255594"/>
          </a:xfrm>
        </p:spPr>
        <p:txBody>
          <a:bodyPr/>
          <a:lstStyle/>
          <a:p>
            <a:r>
              <a:rPr lang="tr-TR" dirty="0" smtClean="0"/>
              <a:t>Kolon Kanseri</a:t>
            </a:r>
            <a:endParaRPr lang="tr-TR" dirty="0"/>
          </a:p>
        </p:txBody>
      </p:sp>
      <p:sp>
        <p:nvSpPr>
          <p:cNvPr id="3" name="İçerik Yer Tutucusu 2"/>
          <p:cNvSpPr>
            <a:spLocks noGrp="1"/>
          </p:cNvSpPr>
          <p:nvPr>
            <p:ph idx="1"/>
          </p:nvPr>
        </p:nvSpPr>
        <p:spPr>
          <a:xfrm>
            <a:off x="641444" y="1897038"/>
            <a:ext cx="11088805" cy="4144987"/>
          </a:xfrm>
        </p:spPr>
        <p:txBody>
          <a:bodyPr>
            <a:normAutofit/>
          </a:bodyPr>
          <a:lstStyle/>
          <a:p>
            <a:r>
              <a:rPr lang="tr-TR" sz="2000" dirty="0"/>
              <a:t>Kolon kanseri, kolonda yer alan hücrelerde başlar. Hücre sayısı çoğaldıkça, </a:t>
            </a:r>
            <a:r>
              <a:rPr lang="tr-TR" sz="2000" dirty="0" smtClean="0"/>
              <a:t>dairesel </a:t>
            </a:r>
            <a:r>
              <a:rPr lang="tr-TR" sz="2000" dirty="0"/>
              <a:t>şekilde kolon etrafına yayılır. Erken tanı konması halinde, kanser hücreleri sadece kolon içi ile sınırlı olarak tespit edilebilir. Erken tanı konamaması halinde ise, kanser yakın organlara, lenf bezlerine ve kan dolaşımı yoluyla karaciğer, akciğer ve diğer organlara yayılım gösterebilir.</a:t>
            </a:r>
          </a:p>
        </p:txBody>
      </p:sp>
      <p:pic>
        <p:nvPicPr>
          <p:cNvPr id="4" name="Resim 3"/>
          <p:cNvPicPr>
            <a:picLocks noChangeAspect="1"/>
          </p:cNvPicPr>
          <p:nvPr/>
        </p:nvPicPr>
        <p:blipFill>
          <a:blip r:embed="rId2"/>
          <a:stretch>
            <a:fillRect/>
          </a:stretch>
        </p:blipFill>
        <p:spPr>
          <a:xfrm>
            <a:off x="3398292" y="3335619"/>
            <a:ext cx="5186150" cy="2597223"/>
          </a:xfrm>
          <a:prstGeom prst="rect">
            <a:avLst/>
          </a:prstGeom>
        </p:spPr>
      </p:pic>
    </p:spTree>
    <p:extLst>
      <p:ext uri="{BB962C8B-B14F-4D97-AF65-F5344CB8AC3E}">
        <p14:creationId xmlns:p14="http://schemas.microsoft.com/office/powerpoint/2010/main" val="3866401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KOLON KANSERİ</a:t>
            </a:r>
            <a:endParaRPr lang="tr-TR" dirty="0"/>
          </a:p>
        </p:txBody>
      </p:sp>
      <p:sp>
        <p:nvSpPr>
          <p:cNvPr id="3" name="İçerik Yer Tutucusu 2"/>
          <p:cNvSpPr>
            <a:spLocks noGrp="1"/>
          </p:cNvSpPr>
          <p:nvPr>
            <p:ph idx="1"/>
          </p:nvPr>
        </p:nvSpPr>
        <p:spPr>
          <a:xfrm>
            <a:off x="919859" y="2784143"/>
            <a:ext cx="10039293" cy="2524836"/>
          </a:xfrm>
        </p:spPr>
        <p:txBody>
          <a:bodyPr>
            <a:noAutofit/>
          </a:bodyPr>
          <a:lstStyle/>
          <a:p>
            <a:pPr marL="0" indent="0" algn="ctr">
              <a:buNone/>
            </a:pPr>
            <a:r>
              <a:rPr lang="tr-TR" sz="2800" b="1" dirty="0" smtClean="0">
                <a:solidFill>
                  <a:srgbClr val="C00000"/>
                </a:solidFill>
              </a:rPr>
              <a:t>GİS’İN EN ÇOK RASTLANAN TÜMÖRLERİDİR.</a:t>
            </a:r>
          </a:p>
          <a:p>
            <a:pPr algn="ctr"/>
            <a:r>
              <a:rPr lang="tr-TR" sz="2800" b="1" dirty="0" smtClean="0"/>
              <a:t>ERKEKLERDE, </a:t>
            </a:r>
            <a:r>
              <a:rPr lang="tr-TR" sz="2800" b="1" dirty="0" err="1" smtClean="0"/>
              <a:t>AKCiĞER</a:t>
            </a:r>
            <a:r>
              <a:rPr lang="tr-TR" sz="2800" b="1" dirty="0" smtClean="0"/>
              <a:t> KANSERİNDEN</a:t>
            </a:r>
          </a:p>
          <a:p>
            <a:pPr algn="ctr"/>
            <a:r>
              <a:rPr lang="tr-TR" sz="2800" b="1" dirty="0" smtClean="0"/>
              <a:t>KADINLARDA, MEME KANSERİNDEN </a:t>
            </a:r>
          </a:p>
          <a:p>
            <a:pPr algn="ctr"/>
            <a:endParaRPr lang="tr-TR" sz="2800" b="1" dirty="0"/>
          </a:p>
          <a:p>
            <a:pPr marL="0" indent="0" algn="ctr">
              <a:buNone/>
            </a:pPr>
            <a:r>
              <a:rPr lang="tr-TR" sz="2800" b="1" dirty="0" smtClean="0"/>
              <a:t>SONRA EN SIK RASTLANAN KANSER  GRUBUDUR</a:t>
            </a:r>
            <a:endParaRPr lang="tr-TR" sz="2800" b="1" dirty="0"/>
          </a:p>
        </p:txBody>
      </p:sp>
    </p:spTree>
    <p:extLst>
      <p:ext uri="{BB962C8B-B14F-4D97-AF65-F5344CB8AC3E}">
        <p14:creationId xmlns:p14="http://schemas.microsoft.com/office/powerpoint/2010/main" val="1974541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Kolon Kanseri Risk Faktörleri</a:t>
            </a:r>
            <a:endParaRPr lang="tr-TR" dirty="0"/>
          </a:p>
        </p:txBody>
      </p:sp>
      <p:sp>
        <p:nvSpPr>
          <p:cNvPr id="3" name="İçerik Yer Tutucusu 2"/>
          <p:cNvSpPr>
            <a:spLocks noGrp="1"/>
          </p:cNvSpPr>
          <p:nvPr>
            <p:ph idx="1"/>
          </p:nvPr>
        </p:nvSpPr>
        <p:spPr>
          <a:xfrm>
            <a:off x="838201" y="1948454"/>
            <a:ext cx="5576248" cy="4351338"/>
          </a:xfrm>
        </p:spPr>
        <p:txBody>
          <a:bodyPr>
            <a:normAutofit/>
          </a:bodyPr>
          <a:lstStyle/>
          <a:p>
            <a:r>
              <a:rPr lang="tr-TR" sz="2000" b="1" dirty="0" smtClean="0"/>
              <a:t>Genetik Faktörler</a:t>
            </a:r>
          </a:p>
          <a:p>
            <a:pPr marL="0" indent="0">
              <a:buNone/>
            </a:pPr>
            <a:r>
              <a:rPr lang="tr-TR" sz="2000" dirty="0" smtClean="0"/>
              <a:t>Ailesinde daha önce </a:t>
            </a:r>
            <a:r>
              <a:rPr lang="tr-TR" sz="2000" dirty="0" err="1" smtClean="0"/>
              <a:t>kolorektal</a:t>
            </a:r>
            <a:r>
              <a:rPr lang="tr-TR" sz="2000" dirty="0" smtClean="0"/>
              <a:t> kanser görülen kişinin kanser riski fazladır. Kalıtsal genetik faktörler, risk oranını arttırır. Genetik </a:t>
            </a:r>
            <a:r>
              <a:rPr lang="tr-TR" sz="2000" dirty="0" err="1" smtClean="0"/>
              <a:t>kolorektal</a:t>
            </a:r>
            <a:r>
              <a:rPr lang="tr-TR" sz="2000" dirty="0" smtClean="0"/>
              <a:t> kanserler hastalığın sadece %5-10’u oluşturmasına rağmen, bu genetik faktörleri taşıyan insanların hastalanma yaşı diğer kolon kanseri hastalardan daha gençtir ve daha fazla yaşamsal risk taşımaktadır.</a:t>
            </a:r>
          </a:p>
          <a:p>
            <a:r>
              <a:rPr lang="tr-TR" sz="2000" b="1" dirty="0"/>
              <a:t>Y</a:t>
            </a:r>
            <a:r>
              <a:rPr lang="tr-TR" sz="2000" b="1" dirty="0" smtClean="0"/>
              <a:t>aşam tarzı</a:t>
            </a:r>
          </a:p>
          <a:p>
            <a:r>
              <a:rPr lang="tr-TR" sz="2000" b="1" dirty="0"/>
              <a:t>Ç</a:t>
            </a:r>
            <a:r>
              <a:rPr lang="tr-TR" sz="2000" b="1" dirty="0" smtClean="0"/>
              <a:t>evresel etkenlerdeki değişikliklerde kolon kanseri oluşmasında etkilidir.</a:t>
            </a:r>
            <a:endParaRPr lang="tr-TR" sz="2000" b="1" dirty="0"/>
          </a:p>
          <a:p>
            <a:pPr marL="0" indent="0">
              <a:buNone/>
            </a:pPr>
            <a:endParaRPr lang="tr-TR" sz="2400" dirty="0"/>
          </a:p>
        </p:txBody>
      </p:sp>
      <p:pic>
        <p:nvPicPr>
          <p:cNvPr id="4" name="Resim 3"/>
          <p:cNvPicPr>
            <a:picLocks noChangeAspect="1"/>
          </p:cNvPicPr>
          <p:nvPr/>
        </p:nvPicPr>
        <p:blipFill>
          <a:blip r:embed="rId2"/>
          <a:stretch>
            <a:fillRect/>
          </a:stretch>
        </p:blipFill>
        <p:spPr>
          <a:xfrm>
            <a:off x="7249130" y="2879678"/>
            <a:ext cx="4216056" cy="2075597"/>
          </a:xfrm>
          <a:prstGeom prst="rect">
            <a:avLst/>
          </a:prstGeom>
        </p:spPr>
      </p:pic>
    </p:spTree>
    <p:extLst>
      <p:ext uri="{BB962C8B-B14F-4D97-AF65-F5344CB8AC3E}">
        <p14:creationId xmlns:p14="http://schemas.microsoft.com/office/powerpoint/2010/main" val="3453167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Kolon Kanseri Risk Faktörleri</a:t>
            </a:r>
            <a:endParaRPr lang="tr-TR" dirty="0"/>
          </a:p>
        </p:txBody>
      </p:sp>
      <p:sp>
        <p:nvSpPr>
          <p:cNvPr id="3" name="İçerik Yer Tutucusu 2"/>
          <p:cNvSpPr>
            <a:spLocks noGrp="1"/>
          </p:cNvSpPr>
          <p:nvPr>
            <p:ph idx="1"/>
          </p:nvPr>
        </p:nvSpPr>
        <p:spPr>
          <a:xfrm>
            <a:off x="3835021" y="1911840"/>
            <a:ext cx="8079475" cy="4351338"/>
          </a:xfrm>
        </p:spPr>
        <p:txBody>
          <a:bodyPr>
            <a:normAutofit/>
          </a:bodyPr>
          <a:lstStyle/>
          <a:p>
            <a:r>
              <a:rPr lang="tr-TR" sz="2000" b="1" dirty="0" smtClean="0"/>
              <a:t>Polipler Kolon Kanserine Neden Olabilir</a:t>
            </a:r>
          </a:p>
          <a:p>
            <a:pPr marL="0" indent="0">
              <a:buNone/>
            </a:pPr>
            <a:r>
              <a:rPr lang="tr-TR" sz="1800" dirty="0" smtClean="0"/>
              <a:t>Kolon kanserinin oluşumunda; aşırı yağlı, kırmızı et ağırlıklı beslenme, şişmanlık, sigara ve alkol tüketiminin yanı sıra polipler etkilidir. Tarama </a:t>
            </a:r>
            <a:r>
              <a:rPr lang="tr-TR" sz="1800" dirty="0" err="1" smtClean="0"/>
              <a:t>kolonoskopileri</a:t>
            </a:r>
            <a:r>
              <a:rPr lang="tr-TR" sz="1800" dirty="0" smtClean="0"/>
              <a:t> sırasında kalın bağırsakta polip görüldüğünde kanserleşmeden alınarak hastalığın önlenmesi mümkün olmaktadır. Polipler genellikle geç dönemde yani kansere dönüştüğünde belirti vermeye başlar.</a:t>
            </a:r>
            <a:endParaRPr lang="tr-TR" sz="1800" dirty="0"/>
          </a:p>
        </p:txBody>
      </p:sp>
      <p:pic>
        <p:nvPicPr>
          <p:cNvPr id="4" name="Resim 3"/>
          <p:cNvPicPr>
            <a:picLocks noChangeAspect="1"/>
          </p:cNvPicPr>
          <p:nvPr/>
        </p:nvPicPr>
        <p:blipFill>
          <a:blip r:embed="rId2"/>
          <a:stretch>
            <a:fillRect/>
          </a:stretch>
        </p:blipFill>
        <p:spPr>
          <a:xfrm>
            <a:off x="444405" y="2134730"/>
            <a:ext cx="3215754" cy="2572603"/>
          </a:xfrm>
          <a:prstGeom prst="rect">
            <a:avLst/>
          </a:prstGeom>
        </p:spPr>
      </p:pic>
      <p:pic>
        <p:nvPicPr>
          <p:cNvPr id="5" name="Resim 4"/>
          <p:cNvPicPr>
            <a:picLocks noChangeAspect="1"/>
          </p:cNvPicPr>
          <p:nvPr/>
        </p:nvPicPr>
        <p:blipFill>
          <a:blip r:embed="rId3"/>
          <a:stretch>
            <a:fillRect/>
          </a:stretch>
        </p:blipFill>
        <p:spPr>
          <a:xfrm>
            <a:off x="6005014" y="3953471"/>
            <a:ext cx="3357527" cy="2061106"/>
          </a:xfrm>
          <a:prstGeom prst="rect">
            <a:avLst/>
          </a:prstGeom>
        </p:spPr>
      </p:pic>
    </p:spTree>
    <p:extLst>
      <p:ext uri="{BB962C8B-B14F-4D97-AF65-F5344CB8AC3E}">
        <p14:creationId xmlns:p14="http://schemas.microsoft.com/office/powerpoint/2010/main" val="1857895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Kolon Kanseri Risk Faktörleri</a:t>
            </a:r>
            <a:endParaRPr lang="tr-TR" dirty="0"/>
          </a:p>
        </p:txBody>
      </p:sp>
      <p:sp>
        <p:nvSpPr>
          <p:cNvPr id="3" name="İçerik Yer Tutucusu 2"/>
          <p:cNvSpPr>
            <a:spLocks noGrp="1"/>
          </p:cNvSpPr>
          <p:nvPr>
            <p:ph idx="1"/>
          </p:nvPr>
        </p:nvSpPr>
        <p:spPr>
          <a:xfrm>
            <a:off x="191069" y="1690688"/>
            <a:ext cx="6400800" cy="4486275"/>
          </a:xfrm>
        </p:spPr>
        <p:txBody>
          <a:bodyPr>
            <a:normAutofit fontScale="92500" lnSpcReduction="10000"/>
          </a:bodyPr>
          <a:lstStyle/>
          <a:p>
            <a:pPr marL="0" indent="0">
              <a:buNone/>
            </a:pPr>
            <a:endParaRPr lang="tr-TR" sz="2000" dirty="0" smtClean="0"/>
          </a:p>
          <a:p>
            <a:r>
              <a:rPr lang="tr-TR" sz="2000" b="1" dirty="0" smtClean="0"/>
              <a:t>Yaş: </a:t>
            </a:r>
            <a:r>
              <a:rPr lang="tr-TR" sz="2000" dirty="0" smtClean="0"/>
              <a:t>Herhangi bir yaşta ortaya çıkabilse de çoğunlukla 50 yaş üzeri kişilerde görülür. Kolon kanseri riski yaşla birlikte artar. 60 yaşın üzerindeki hastaların kolon ve rektum kanserlerine yakalanma oranı, 40 yaş altındaki kişilere göre 10 kat daha fazladır. </a:t>
            </a:r>
          </a:p>
          <a:p>
            <a:endParaRPr lang="tr-TR" sz="2000" dirty="0" smtClean="0"/>
          </a:p>
          <a:p>
            <a:r>
              <a:rPr lang="tr-TR" sz="2000" b="1" dirty="0" smtClean="0"/>
              <a:t>Bağırsak İltihapları: </a:t>
            </a:r>
            <a:r>
              <a:rPr lang="tr-TR" sz="2000" dirty="0" smtClean="0"/>
              <a:t>Esas olarak iki çeşit barsak iltihabı vardır. Birincisi; enfeksiyona bağlı olarak kolon mukozasında yer yer oluşan ülser yani </a:t>
            </a:r>
            <a:r>
              <a:rPr lang="tr-TR" sz="2000" dirty="0" err="1" smtClean="0"/>
              <a:t>ülseratif</a:t>
            </a:r>
            <a:r>
              <a:rPr lang="tr-TR" sz="2000" dirty="0" smtClean="0"/>
              <a:t> kolittir. İkincisi ise, ağızdan anüse kadar sindirim sisteminin herhangi bir bölümünde ya da aynı anda birkaç farklı bölümünde aralıklı iltihaplar ile ortaya çıkan </a:t>
            </a:r>
            <a:r>
              <a:rPr lang="tr-TR" sz="2000" dirty="0" err="1" smtClean="0"/>
              <a:t>Crohn</a:t>
            </a:r>
            <a:r>
              <a:rPr lang="tr-TR" sz="2000" dirty="0" smtClean="0"/>
              <a:t> hastalığıdır. Uzun süren, bir hastalık olmasına rağmen tedavisi mümkündür. Oluşan yüksek kanser riski sebebiyle, </a:t>
            </a:r>
            <a:r>
              <a:rPr lang="tr-TR" sz="2000" dirty="0" err="1" smtClean="0"/>
              <a:t>kolorektal</a:t>
            </a:r>
            <a:r>
              <a:rPr lang="tr-TR" sz="2000" dirty="0" smtClean="0"/>
              <a:t> kanser tarama testleri daha sık yaptırılmalıdır.</a:t>
            </a:r>
          </a:p>
          <a:p>
            <a:endParaRPr lang="tr-TR" dirty="0" smtClean="0"/>
          </a:p>
          <a:p>
            <a:endParaRPr lang="tr-TR" dirty="0" smtClean="0"/>
          </a:p>
          <a:p>
            <a:pPr marL="0" indent="0">
              <a:buNone/>
            </a:pPr>
            <a:endParaRPr lang="tr-TR" dirty="0"/>
          </a:p>
        </p:txBody>
      </p:sp>
      <p:pic>
        <p:nvPicPr>
          <p:cNvPr id="4" name="Resim 3"/>
          <p:cNvPicPr>
            <a:picLocks noChangeAspect="1"/>
          </p:cNvPicPr>
          <p:nvPr/>
        </p:nvPicPr>
        <p:blipFill>
          <a:blip r:embed="rId2"/>
          <a:stretch>
            <a:fillRect/>
          </a:stretch>
        </p:blipFill>
        <p:spPr>
          <a:xfrm>
            <a:off x="6814844" y="2196366"/>
            <a:ext cx="4847789" cy="3644876"/>
          </a:xfrm>
          <a:prstGeom prst="rect">
            <a:avLst/>
          </a:prstGeom>
        </p:spPr>
      </p:pic>
    </p:spTree>
    <p:extLst>
      <p:ext uri="{BB962C8B-B14F-4D97-AF65-F5344CB8AC3E}">
        <p14:creationId xmlns:p14="http://schemas.microsoft.com/office/powerpoint/2010/main" val="4029213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Kolon Kanseri Risk Faktörleri</a:t>
            </a:r>
            <a:endParaRPr lang="tr-TR" dirty="0"/>
          </a:p>
        </p:txBody>
      </p:sp>
      <p:sp>
        <p:nvSpPr>
          <p:cNvPr id="3" name="İçerik Yer Tutucusu 2"/>
          <p:cNvSpPr>
            <a:spLocks noGrp="1"/>
          </p:cNvSpPr>
          <p:nvPr>
            <p:ph idx="1"/>
          </p:nvPr>
        </p:nvSpPr>
        <p:spPr/>
        <p:txBody>
          <a:bodyPr>
            <a:normAutofit/>
          </a:bodyPr>
          <a:lstStyle/>
          <a:p>
            <a:r>
              <a:rPr lang="tr-TR" b="1" dirty="0" smtClean="0"/>
              <a:t>Beslenme: </a:t>
            </a:r>
            <a:r>
              <a:rPr lang="tr-TR" dirty="0" smtClean="0"/>
              <a:t>Kolon ve rektum kanserlerinin özellikle </a:t>
            </a:r>
            <a:r>
              <a:rPr lang="tr-TR" dirty="0" err="1" smtClean="0"/>
              <a:t>fast</a:t>
            </a:r>
            <a:r>
              <a:rPr lang="tr-TR" dirty="0" smtClean="0"/>
              <a:t> </a:t>
            </a:r>
            <a:r>
              <a:rPr lang="tr-TR" dirty="0" err="1" smtClean="0"/>
              <a:t>food</a:t>
            </a:r>
            <a:r>
              <a:rPr lang="tr-TR" dirty="0" smtClean="0"/>
              <a:t> tüketiminin yaygın olduğu ABD ve Avrupa ülkelerinde görülme sıklığı oldukça yüksektir. Posasız gıda tüketimi, kabızlığı artırarak dışkının uzun süre bağırsak içinde kalmasına ve o bölgenin kanserleşmesine neden olmaktadır. Şarküteri ürünleri, salamuralar, tütsülenmiş etler, mangal türü yiyecekler ve kızartmalar, kabızlık yapan yiyeceklerdir. Bunun yanında meyve, sebze, baklagiller, tavuk ve tahıl bakımından zengin gıdaları tüketmenin risk oranını azalttığı belirlenmiştir.</a:t>
            </a:r>
          </a:p>
          <a:p>
            <a:endParaRPr lang="tr-TR" dirty="0" smtClean="0"/>
          </a:p>
          <a:p>
            <a:r>
              <a:rPr lang="tr-TR" b="1" dirty="0" err="1" smtClean="0"/>
              <a:t>Obezite</a:t>
            </a:r>
            <a:r>
              <a:rPr lang="tr-TR" b="1" dirty="0" smtClean="0"/>
              <a:t>: </a:t>
            </a:r>
            <a:r>
              <a:rPr lang="tr-TR" dirty="0" smtClean="0"/>
              <a:t>Kadın ya da erkek fark etmeksizin, aşırı kilo kolon kanseri riskini arttırmaktadır.</a:t>
            </a:r>
          </a:p>
          <a:p>
            <a:endParaRPr lang="tr-TR" dirty="0" smtClean="0"/>
          </a:p>
          <a:p>
            <a:r>
              <a:rPr lang="tr-TR" b="1" dirty="0" smtClean="0"/>
              <a:t>Sigara: </a:t>
            </a:r>
            <a:r>
              <a:rPr lang="tr-TR" dirty="0" smtClean="0"/>
              <a:t>Yapılan birçok araştırmalarda sigara tüketimi ile kolon kanseri arasında ilişki olduğunu belirtmiştir.</a:t>
            </a:r>
          </a:p>
          <a:p>
            <a:pPr marL="0" indent="0">
              <a:buNone/>
            </a:pPr>
            <a:endParaRPr lang="tr-TR" dirty="0"/>
          </a:p>
        </p:txBody>
      </p:sp>
    </p:spTree>
    <p:extLst>
      <p:ext uri="{BB962C8B-B14F-4D97-AF65-F5344CB8AC3E}">
        <p14:creationId xmlns:p14="http://schemas.microsoft.com/office/powerpoint/2010/main" val="3616256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Kolon Kanseri </a:t>
            </a:r>
            <a:r>
              <a:rPr lang="tr-TR" dirty="0"/>
              <a:t>E</a:t>
            </a:r>
            <a:r>
              <a:rPr lang="tr-TR" dirty="0" smtClean="0"/>
              <a:t>vreleri</a:t>
            </a:r>
            <a:endParaRPr lang="tr-TR" dirty="0"/>
          </a:p>
        </p:txBody>
      </p:sp>
      <p:sp>
        <p:nvSpPr>
          <p:cNvPr id="3" name="İçerik Yer Tutucusu 2"/>
          <p:cNvSpPr>
            <a:spLocks noGrp="1"/>
          </p:cNvSpPr>
          <p:nvPr>
            <p:ph idx="1"/>
          </p:nvPr>
        </p:nvSpPr>
        <p:spPr>
          <a:xfrm>
            <a:off x="668740" y="1978925"/>
            <a:ext cx="6100551" cy="4198038"/>
          </a:xfrm>
        </p:spPr>
        <p:txBody>
          <a:bodyPr>
            <a:normAutofit lnSpcReduction="10000"/>
          </a:bodyPr>
          <a:lstStyle/>
          <a:p>
            <a:pPr marL="0" indent="0">
              <a:buNone/>
            </a:pPr>
            <a:r>
              <a:rPr lang="tr-TR" sz="2000" dirty="0"/>
              <a:t>Kolon ve rektum kanserleri 4 evrede sınıflandırılır:</a:t>
            </a:r>
          </a:p>
          <a:p>
            <a:pPr marL="0" indent="0">
              <a:buNone/>
            </a:pPr>
            <a:endParaRPr lang="tr-TR" sz="2000" dirty="0" smtClean="0"/>
          </a:p>
          <a:p>
            <a:r>
              <a:rPr lang="tr-TR" sz="2000" b="1" dirty="0"/>
              <a:t>Evre I: </a:t>
            </a:r>
            <a:r>
              <a:rPr lang="tr-TR" sz="2000" dirty="0"/>
              <a:t>En erken hastalık evresidir. Kanser hücreleri bağırsağın iç ve orta tabakalarını tutar. Lenf düğümlerinde ve uzak organlarda tutulum olmaz.</a:t>
            </a:r>
          </a:p>
          <a:p>
            <a:r>
              <a:rPr lang="tr-TR" sz="2000" b="1" dirty="0"/>
              <a:t>Evre II: </a:t>
            </a:r>
            <a:r>
              <a:rPr lang="tr-TR" sz="2000" dirty="0"/>
              <a:t>Kanser hücreleri bağırsağın tüm katlarını tutar, en dış tabakaya ulaşır, komşu organ ya da organlara yayılabilir.</a:t>
            </a:r>
          </a:p>
          <a:p>
            <a:r>
              <a:rPr lang="tr-TR" sz="2000" b="1" dirty="0"/>
              <a:t>Evre III: </a:t>
            </a:r>
            <a:r>
              <a:rPr lang="tr-TR" sz="2000" dirty="0"/>
              <a:t>Bağırsak komşuluğundaki lenf düğümlerinde tümör yayılımı görülür.</a:t>
            </a:r>
          </a:p>
          <a:p>
            <a:r>
              <a:rPr lang="tr-TR" sz="2000" b="1" dirty="0"/>
              <a:t>Evre IV: </a:t>
            </a:r>
            <a:r>
              <a:rPr lang="tr-TR" sz="2000" dirty="0"/>
              <a:t>Hastalığın en ileri safhasını oluşturur. Karaciğer, akciğer, karın zarı (periton), kemik, beyin gibi organlarda metastaz oluşur.</a:t>
            </a:r>
          </a:p>
          <a:p>
            <a:endParaRPr lang="tr-TR" dirty="0"/>
          </a:p>
        </p:txBody>
      </p:sp>
      <p:pic>
        <p:nvPicPr>
          <p:cNvPr id="5" name="Resim 4"/>
          <p:cNvPicPr>
            <a:picLocks noChangeAspect="1"/>
          </p:cNvPicPr>
          <p:nvPr/>
        </p:nvPicPr>
        <p:blipFill>
          <a:blip r:embed="rId2"/>
          <a:stretch>
            <a:fillRect/>
          </a:stretch>
        </p:blipFill>
        <p:spPr>
          <a:xfrm>
            <a:off x="7072857" y="1633254"/>
            <a:ext cx="4476561" cy="4543709"/>
          </a:xfrm>
          <a:prstGeom prst="rect">
            <a:avLst/>
          </a:prstGeom>
        </p:spPr>
      </p:pic>
    </p:spTree>
    <p:extLst>
      <p:ext uri="{BB962C8B-B14F-4D97-AF65-F5344CB8AC3E}">
        <p14:creationId xmlns:p14="http://schemas.microsoft.com/office/powerpoint/2010/main" val="1112434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170</TotalTime>
  <Words>1721</Words>
  <Application>Microsoft Office PowerPoint</Application>
  <PresentationFormat>Geniş ekran</PresentationFormat>
  <Paragraphs>89</Paragraphs>
  <Slides>23</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23</vt:i4>
      </vt:variant>
    </vt:vector>
  </HeadingPairs>
  <TitlesOfParts>
    <vt:vector size="31" baseType="lpstr">
      <vt:lpstr>Arial</vt:lpstr>
      <vt:lpstr>Calibri</vt:lpstr>
      <vt:lpstr>Calibri Light</vt:lpstr>
      <vt:lpstr>Liberation Sans</vt:lpstr>
      <vt:lpstr>Segoe UI</vt:lpstr>
      <vt:lpstr>Tahoma</vt:lpstr>
      <vt:lpstr>Wingdings</vt:lpstr>
      <vt:lpstr>Geçmişe bakış</vt:lpstr>
      <vt:lpstr>KOLON KANSERİ</vt:lpstr>
      <vt:lpstr>Kolon ve Rektum</vt:lpstr>
      <vt:lpstr>Kolon Kanseri</vt:lpstr>
      <vt:lpstr>KOLON KANSERİ</vt:lpstr>
      <vt:lpstr>Kolon Kanseri Risk Faktörleri</vt:lpstr>
      <vt:lpstr>Kolon Kanseri Risk Faktörleri</vt:lpstr>
      <vt:lpstr>Kolon Kanseri Risk Faktörleri</vt:lpstr>
      <vt:lpstr>Kolon Kanseri Risk Faktörleri</vt:lpstr>
      <vt:lpstr>Kolon Kanseri Evreleri</vt:lpstr>
      <vt:lpstr>Kolon Kanseri Belirtileri</vt:lpstr>
      <vt:lpstr>Kolon Kanseri Teşhisi</vt:lpstr>
      <vt:lpstr>Kolon Kanseri Teşhisi</vt:lpstr>
      <vt:lpstr>Kolon Kanseri Teşhisi</vt:lpstr>
      <vt:lpstr>Kolon Kanseri Tedavisi</vt:lpstr>
      <vt:lpstr>Kolon Kanseri Tedavisi</vt:lpstr>
      <vt:lpstr>Kolon Kanseri Tedavisi</vt:lpstr>
      <vt:lpstr>Kemoterapi</vt:lpstr>
      <vt:lpstr>Radyoterapi</vt:lpstr>
      <vt:lpstr>Kolon Kanserinden Korunma</vt:lpstr>
      <vt:lpstr>Beslenme</vt:lpstr>
      <vt:lpstr>PowerPoint Sunusu</vt:lpstr>
      <vt:lpstr>Egzersiz</vt:lpstr>
      <vt:lpstr>Koruyucu Cerrahi Müdahale</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KOLON KANSERİ</dc:title>
  <dc:creator>Dilşad KARABACAK</dc:creator>
  <cp:lastModifiedBy>Dilşad KARABACAK</cp:lastModifiedBy>
  <cp:revision>14</cp:revision>
  <dcterms:created xsi:type="dcterms:W3CDTF">2019-10-19T14:51:45Z</dcterms:created>
  <dcterms:modified xsi:type="dcterms:W3CDTF">2019-10-19T17:42:06Z</dcterms:modified>
</cp:coreProperties>
</file>