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7" r:id="rId2"/>
    <p:sldId id="259" r:id="rId3"/>
    <p:sldId id="261" r:id="rId4"/>
    <p:sldId id="264" r:id="rId5"/>
    <p:sldId id="266" r:id="rId6"/>
    <p:sldId id="267" r:id="rId7"/>
    <p:sldId id="269" r:id="rId8"/>
    <p:sldId id="273" r:id="rId9"/>
    <p:sldId id="285" r:id="rId10"/>
    <p:sldId id="287" r:id="rId11"/>
    <p:sldId id="290" r:id="rId12"/>
    <p:sldId id="291" r:id="rId13"/>
    <p:sldId id="293" r:id="rId14"/>
    <p:sldId id="296" r:id="rId15"/>
    <p:sldId id="300" r:id="rId16"/>
    <p:sldId id="306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21" y="6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98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79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36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1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53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28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7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78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76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05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95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KMU 266</a:t>
            </a:r>
            <a:br>
              <a:rPr lang="tr-TR" dirty="0" smtClean="0"/>
            </a:br>
            <a:r>
              <a:rPr lang="tr-TR" dirty="0" smtClean="0"/>
              <a:t>Malzeme Bilgisi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4000" dirty="0" smtClean="0"/>
              <a:t>ATOM YAPISI ve ATOMSAL BAĞLAR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71544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4354" y="94961"/>
            <a:ext cx="3536373" cy="590839"/>
          </a:xfrm>
        </p:spPr>
        <p:txBody>
          <a:bodyPr>
            <a:normAutofit/>
          </a:bodyPr>
          <a:lstStyle/>
          <a:p>
            <a:r>
              <a:rPr lang="tr-TR" sz="2800" dirty="0" smtClean="0"/>
              <a:t>Metalik Bağ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4354" y="904009"/>
            <a:ext cx="6612082" cy="5491163"/>
          </a:xfrm>
        </p:spPr>
        <p:txBody>
          <a:bodyPr>
            <a:normAutofit/>
          </a:bodyPr>
          <a:lstStyle/>
          <a:p>
            <a:r>
              <a:rPr lang="tr-TR" sz="2400" dirty="0" smtClean="0"/>
              <a:t>Metalik elmentler fazlca elektropositif atomlara sahiptir, bu atomlar valans elekronlarını bağışlayarak atomların etrafında elektron bulutu oluştururlar.</a:t>
            </a:r>
          </a:p>
          <a:p>
            <a:r>
              <a:rPr lang="tr-TR" sz="2400" dirty="0" smtClean="0"/>
              <a:t>Örneğin Alüminyum, üç valans elektronunu bırakır.</a:t>
            </a:r>
          </a:p>
          <a:p>
            <a:r>
              <a:rPr lang="tr-TR" sz="2400" dirty="0" smtClean="0"/>
              <a:t>Negatif yüklü elekronlar bırakılınca, çekirdek pozitif yüklü hale gelir.</a:t>
            </a:r>
          </a:p>
          <a:p>
            <a:r>
              <a:rPr lang="tr-TR" sz="2400" dirty="0" smtClean="0"/>
              <a:t>Metalik bağ, periyodik tablodaki IA ve IIA grup elementlerinde (aslında tüm metal elementlerde) görülür.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94045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2400" y="74180"/>
            <a:ext cx="3255818" cy="466148"/>
          </a:xfrm>
        </p:spPr>
        <p:txBody>
          <a:bodyPr>
            <a:noAutofit/>
          </a:bodyPr>
          <a:lstStyle/>
          <a:p>
            <a:r>
              <a:rPr lang="tr-TR" sz="2800" dirty="0"/>
              <a:t>Metalik Bağ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2959" y="935183"/>
            <a:ext cx="7135091" cy="5403272"/>
          </a:xfrm>
        </p:spPr>
        <p:txBody>
          <a:bodyPr>
            <a:normAutofit/>
          </a:bodyPr>
          <a:lstStyle/>
          <a:p>
            <a:r>
              <a:rPr lang="tr-TR" sz="2400" dirty="0" smtClean="0"/>
              <a:t>Metal bağa sahip malzemeler, bu bağalrın güçlü olması sebebiyle yüksek elastik modülüne (Young modülü) sahiptir.</a:t>
            </a:r>
          </a:p>
          <a:p>
            <a:r>
              <a:rPr lang="tr-TR" sz="2400" dirty="0" smtClean="0"/>
              <a:t>Metaller ayrıca iyi süneklik gösterir.</a:t>
            </a:r>
            <a:endParaRPr lang="tr-TR" sz="2400" dirty="0"/>
          </a:p>
          <a:p>
            <a:r>
              <a:rPr lang="tr-TR" sz="2400" dirty="0" smtClean="0"/>
              <a:t>Genelde, metallerin erime noktası nispeten yüksektir.</a:t>
            </a:r>
          </a:p>
          <a:p>
            <a:r>
              <a:rPr lang="tr-TR" sz="2400" dirty="0" smtClean="0"/>
              <a:t>Optik özellikler açısından, metaller iyi bir yansııcıdır.</a:t>
            </a:r>
            <a:r>
              <a:rPr lang="en-US" sz="2400" dirty="0" smtClean="0"/>
              <a:t> </a:t>
            </a:r>
            <a:endParaRPr lang="tr-TR" sz="2400" dirty="0"/>
          </a:p>
          <a:p>
            <a:r>
              <a:rPr lang="tr-TR" sz="2400" dirty="0" smtClean="0"/>
              <a:t>Elektropozitik karakterleri sebebiyle, birçok metal (demir gibi) korozyon ve oksidasyona uğrama eğilimindedir.</a:t>
            </a:r>
            <a:r>
              <a:rPr lang="en-US" sz="2400" dirty="0" smtClean="0"/>
              <a:t> </a:t>
            </a:r>
            <a:endParaRPr lang="tr-TR" sz="2400" dirty="0"/>
          </a:p>
          <a:p>
            <a:r>
              <a:rPr lang="tr-TR" sz="2400" dirty="0" smtClean="0"/>
              <a:t>Birçok saf metal iyi ısı iletkenidir ve birçok ısı transferi uygulamasında kullanılır</a:t>
            </a:r>
            <a:r>
              <a:rPr lang="en-US" sz="2400" dirty="0" smtClean="0"/>
              <a:t>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2738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3963" y="115744"/>
            <a:ext cx="3172692" cy="518102"/>
          </a:xfrm>
        </p:spPr>
        <p:txBody>
          <a:bodyPr>
            <a:normAutofit/>
          </a:bodyPr>
          <a:lstStyle/>
          <a:p>
            <a:r>
              <a:rPr lang="tr-TR" sz="2800" dirty="0" smtClean="0"/>
              <a:t>Kovalent Bağ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9045" y="838488"/>
            <a:ext cx="8025246" cy="4450485"/>
          </a:xfrm>
        </p:spPr>
        <p:txBody>
          <a:bodyPr>
            <a:normAutofit/>
          </a:bodyPr>
          <a:lstStyle/>
          <a:p>
            <a:r>
              <a:rPr lang="tr-TR" sz="2400" dirty="0" smtClean="0"/>
              <a:t>İki veya daha çok atom arasında elektron paylaşımı bağ oluşumu var ise malzemler kovalent bağa sahiptir denilebilir.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Örneğin silikon atomu, dört adet valans elektronuna sahiptir. En dış kabukta ise komşu atom ile paylaştığı elektronlar sayesinde sekiz atoma sahip olur.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tr-TR" sz="2400" dirty="0" smtClean="0"/>
              <a:t>Her anlık paylaşım bir kovalent bağı temsil eder. Böylece, her silikon atomu komşusu ile dört kovalent bağa sahip olur.</a:t>
            </a:r>
            <a:r>
              <a:rPr lang="en-US" sz="2400" dirty="0" smtClean="0"/>
              <a:t> </a:t>
            </a:r>
            <a:endParaRPr lang="tr-TR" sz="2400" dirty="0"/>
          </a:p>
          <a:p>
            <a:r>
              <a:rPr lang="tr-TR" sz="2400" dirty="0" smtClean="0"/>
              <a:t>Silikon örneğinde, bu düzenleme kovalent bağlar arasında </a:t>
            </a:r>
            <a:r>
              <a:rPr lang="en-US" sz="2400" dirty="0" smtClean="0"/>
              <a:t>109.5</a:t>
            </a:r>
            <a:r>
              <a:rPr lang="en-US" sz="2400" dirty="0"/>
              <a:t>° </a:t>
            </a:r>
            <a:r>
              <a:rPr lang="tr-TR" sz="2400" dirty="0" smtClean="0"/>
              <a:t>açılara sahip dörtyüzlü (üçgen piramit) yapıyı oluşturur. </a:t>
            </a:r>
          </a:p>
        </p:txBody>
      </p:sp>
    </p:spTree>
    <p:extLst>
      <p:ext uri="{BB962C8B-B14F-4D97-AF65-F5344CB8AC3E}">
        <p14:creationId xmlns:p14="http://schemas.microsoft.com/office/powerpoint/2010/main" val="41552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3963" y="764920"/>
            <a:ext cx="10515600" cy="5428615"/>
          </a:xfrm>
        </p:spPr>
        <p:txBody>
          <a:bodyPr>
            <a:noAutofit/>
          </a:bodyPr>
          <a:lstStyle/>
          <a:p>
            <a:r>
              <a:rPr lang="tr-TR" sz="2400" dirty="0" smtClean="0"/>
              <a:t>Kovalent bağlar çok güçlüdür.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Fakat, bağ karakterleri sebebi ile, kavalent bağa sahip malzemelerin mekanik özelliklerinin tahmin edilmesi zordur.</a:t>
            </a:r>
          </a:p>
          <a:p>
            <a:r>
              <a:rPr lang="tr-TR" sz="2400" dirty="0" smtClean="0"/>
              <a:t>Bu malzemelerin mekanik davranışları büyük farklılılar gösterir.</a:t>
            </a:r>
          </a:p>
          <a:p>
            <a:r>
              <a:rPr lang="tr-TR" sz="2400" dirty="0" smtClean="0"/>
              <a:t>Bazıları nispeten güçlü iken diğerleri zayıftır.</a:t>
            </a:r>
          </a:p>
          <a:p>
            <a:r>
              <a:rPr lang="tr-TR" sz="2400" dirty="0" smtClean="0"/>
              <a:t>Baızları gevrek iken diğerleri sünektir. </a:t>
            </a:r>
          </a:p>
          <a:p>
            <a:r>
              <a:rPr lang="tr-TR" sz="2400" dirty="0" smtClean="0"/>
              <a:t>Kovalent bağlı malzemelerin elektrik iletkenliği yüksek değildir. Bunun sebebi, elektrik iletkenliği sağlayacak olan valans elektronlarının bağ içinde kilitli kalmasıdır. </a:t>
            </a:r>
            <a:endParaRPr lang="en-US" sz="2400" dirty="0"/>
          </a:p>
          <a:p>
            <a:r>
              <a:rPr lang="tr-TR" sz="2400" dirty="0" smtClean="0"/>
              <a:t>Silikon gibi bu tip malzmelerin bazılarına diğer elementler (dopant – katkı maddesi) eklenerek belli bir seviyeye kadar elektrik iletkenliği kazandırılabilir.</a:t>
            </a:r>
            <a:r>
              <a:rPr lang="en-US" sz="2400" dirty="0" smtClean="0"/>
              <a:t> </a:t>
            </a:r>
            <a:endParaRPr lang="tr-TR" sz="2400" dirty="0"/>
          </a:p>
          <a:p>
            <a:endParaRPr lang="en-US" sz="2400" dirty="0"/>
          </a:p>
        </p:txBody>
      </p:sp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193963" y="115744"/>
            <a:ext cx="3172692" cy="518102"/>
          </a:xfrm>
        </p:spPr>
        <p:txBody>
          <a:bodyPr>
            <a:normAutofit/>
          </a:bodyPr>
          <a:lstStyle/>
          <a:p>
            <a:r>
              <a:rPr lang="tr-TR" sz="2800" dirty="0"/>
              <a:t>Kovalent Bağ</a:t>
            </a:r>
          </a:p>
        </p:txBody>
      </p:sp>
    </p:spTree>
    <p:extLst>
      <p:ext uri="{BB962C8B-B14F-4D97-AF65-F5344CB8AC3E}">
        <p14:creationId xmlns:p14="http://schemas.microsoft.com/office/powerpoint/2010/main" val="353462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6408" y="157861"/>
            <a:ext cx="4221480" cy="500507"/>
          </a:xfrm>
        </p:spPr>
        <p:txBody>
          <a:bodyPr>
            <a:normAutofit/>
          </a:bodyPr>
          <a:lstStyle/>
          <a:p>
            <a:r>
              <a:rPr lang="tr-TR" sz="2800" dirty="0" smtClean="0"/>
              <a:t>İyonik Bağ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6407" y="935608"/>
            <a:ext cx="11310411" cy="5550535"/>
          </a:xfrm>
        </p:spPr>
        <p:txBody>
          <a:bodyPr>
            <a:normAutofit/>
          </a:bodyPr>
          <a:lstStyle/>
          <a:p>
            <a:r>
              <a:rPr lang="tr-TR" sz="2400" dirty="0" smtClean="0"/>
              <a:t>Birden fazla tipte atom bulunan malzemelerde, bir atom valans electronunu diğer atoma vererek diğer atomun dış kabuğunun dolmasını sağlar.</a:t>
            </a:r>
          </a:p>
          <a:p>
            <a:r>
              <a:rPr lang="tr-TR" sz="2400" dirty="0" smtClean="0"/>
              <a:t>Bu durumda iki atomun da dış kabukları dolu hale geçer. İki atomda elektriksel yüke sahip olur ve iyon gibi davranır.</a:t>
            </a:r>
          </a:p>
          <a:p>
            <a:r>
              <a:rPr lang="tr-TR" sz="2400" dirty="0" smtClean="0"/>
              <a:t>Örneğin, sodyum ve klor iyonları arasındaki çekim sodyum klorür (NaCl – sofra tuzu) oluşturur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r>
              <a:rPr lang="tr-TR" sz="2400" dirty="0" smtClean="0"/>
              <a:t>İyonik </a:t>
            </a:r>
            <a:r>
              <a:rPr lang="tr-TR" sz="2400" dirty="0"/>
              <a:t>bağlar </a:t>
            </a:r>
            <a:r>
              <a:rPr lang="tr-TR" sz="2400" dirty="0" err="1"/>
              <a:t>yösüz</a:t>
            </a:r>
            <a:r>
              <a:rPr lang="tr-TR" sz="2400" dirty="0"/>
              <a:t> olarak adlandırılır: bağın büyüklüğü her yönde aynıdır.</a:t>
            </a:r>
            <a:r>
              <a:rPr lang="en-US" sz="2400" dirty="0"/>
              <a:t> </a:t>
            </a:r>
            <a:endParaRPr lang="tr-TR" sz="2400" dirty="0"/>
          </a:p>
          <a:p>
            <a:r>
              <a:rPr lang="tr-TR" sz="2400" dirty="0"/>
              <a:t>Bağ enerjileri </a:t>
            </a:r>
            <a:r>
              <a:rPr lang="en-US" sz="2400" dirty="0"/>
              <a:t>600 </a:t>
            </a:r>
            <a:r>
              <a:rPr lang="tr-TR" sz="2400" dirty="0"/>
              <a:t>ile</a:t>
            </a:r>
            <a:r>
              <a:rPr lang="en-US" sz="2400" dirty="0"/>
              <a:t> 1500 kJ/</a:t>
            </a:r>
            <a:r>
              <a:rPr lang="en-US" sz="2400" dirty="0" err="1"/>
              <a:t>mol</a:t>
            </a:r>
            <a:r>
              <a:rPr lang="tr-TR" sz="2400" dirty="0"/>
              <a:t> arasındadır</a:t>
            </a:r>
            <a:r>
              <a:rPr lang="en-US" sz="2400" dirty="0"/>
              <a:t>,</a:t>
            </a:r>
            <a:r>
              <a:rPr lang="tr-TR" sz="2400" dirty="0"/>
              <a:t> bu seviye nispeten yüksektir ve bu sayede yüksek erime sıcaklıklarına sahiptirler.</a:t>
            </a:r>
          </a:p>
          <a:p>
            <a:r>
              <a:rPr lang="tr-TR" sz="2400" dirty="0"/>
              <a:t>İyonik bağa sahip katılar genellikle yüksek bağ gücü sebebi ile mekanik olarak da güçlüdür</a:t>
            </a:r>
            <a:r>
              <a:rPr lang="en-US" sz="2400" dirty="0"/>
              <a:t>.</a:t>
            </a:r>
            <a:endParaRPr lang="tr-TR" sz="2400" dirty="0"/>
          </a:p>
          <a:p>
            <a:r>
              <a:rPr lang="tr-TR" sz="2400" dirty="0"/>
              <a:t>Elektrik akımının büyük kısmı iyonların hareketi sayesinde aktarılır.</a:t>
            </a:r>
            <a:r>
              <a:rPr lang="en-US" sz="2400" dirty="0"/>
              <a:t> </a:t>
            </a:r>
            <a:endParaRPr lang="tr-TR" sz="2400" dirty="0"/>
          </a:p>
          <a:p>
            <a:r>
              <a:rPr lang="tr-TR" sz="2400" dirty="0"/>
              <a:t>Boyutları sebebiyle iyonlar elektronlar kadar rahat hareket edemez.</a:t>
            </a:r>
            <a:r>
              <a:rPr lang="en-US" sz="2400" dirty="0"/>
              <a:t> </a:t>
            </a:r>
            <a:endParaRPr lang="tr-TR" sz="2400" dirty="0"/>
          </a:p>
          <a:p>
            <a:r>
              <a:rPr lang="tr-TR" sz="2400" dirty="0"/>
              <a:t>Buna rağmen birçok elektriksel iletim uygulamalarında </a:t>
            </a:r>
            <a:r>
              <a:rPr lang="tr-TR" sz="2400" dirty="0" smtClean="0"/>
              <a:t>kullanılabilirler.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55976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4216" y="157861"/>
            <a:ext cx="4526280" cy="537083"/>
          </a:xfrm>
        </p:spPr>
        <p:txBody>
          <a:bodyPr>
            <a:normAutofit/>
          </a:bodyPr>
          <a:lstStyle/>
          <a:p>
            <a:r>
              <a:rPr lang="en-US" sz="2800" dirty="0"/>
              <a:t>Van der Waals </a:t>
            </a:r>
            <a:r>
              <a:rPr lang="tr-TR" sz="2800" dirty="0" smtClean="0"/>
              <a:t>Bağı</a:t>
            </a:r>
            <a:r>
              <a:rPr lang="en-US" sz="2800" dirty="0" smtClean="0"/>
              <a:t> 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4216" y="862457"/>
            <a:ext cx="10515600" cy="5753496"/>
          </a:xfrm>
        </p:spPr>
        <p:txBody>
          <a:bodyPr>
            <a:noAutofit/>
          </a:bodyPr>
          <a:lstStyle/>
          <a:p>
            <a:r>
              <a:rPr lang="tr-TR" sz="2400" dirty="0" smtClean="0"/>
              <a:t>Atom ve moleküller arası V</a:t>
            </a:r>
            <a:r>
              <a:rPr lang="en-US" sz="2400" dirty="0" smtClean="0"/>
              <a:t>an </a:t>
            </a:r>
            <a:r>
              <a:rPr lang="en-US" sz="2400" dirty="0"/>
              <a:t>der Waals </a:t>
            </a:r>
            <a:r>
              <a:rPr lang="tr-TR" sz="2400" dirty="0" smtClean="0"/>
              <a:t>kuvvetlerin kökeni kuantum mekaniğine dayanır.</a:t>
            </a:r>
            <a:r>
              <a:rPr lang="en-US" sz="2400" dirty="0" smtClean="0"/>
              <a:t>  </a:t>
            </a:r>
            <a:endParaRPr lang="tr-TR" sz="2400" dirty="0" smtClean="0"/>
          </a:p>
          <a:p>
            <a:r>
              <a:rPr lang="tr-TR" sz="2400" dirty="0" smtClean="0"/>
              <a:t>Nötr atom elektrik alanına maruz bırakıldığında, atom polarize olur (pozitif ve negatif yüklerin merkezleri birbirinden ayrılır).</a:t>
            </a:r>
            <a:endParaRPr lang="en-US" sz="2400" dirty="0"/>
          </a:p>
          <a:p>
            <a:r>
              <a:rPr lang="tr-TR" sz="2400" dirty="0" smtClean="0"/>
              <a:t>Bu bir dipol momenti yaratır.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r>
              <a:rPr lang="tr-TR" sz="2400" dirty="0"/>
              <a:t>Bazı moleküllerde </a:t>
            </a:r>
            <a:r>
              <a:rPr lang="tr-TR" sz="2400" dirty="0" err="1"/>
              <a:t>dipol</a:t>
            </a:r>
            <a:r>
              <a:rPr lang="tr-TR" sz="2400" dirty="0"/>
              <a:t> momenti yaratılmak (</a:t>
            </a:r>
            <a:r>
              <a:rPr lang="tr-TR" sz="2400" dirty="0" err="1"/>
              <a:t>uyarılamak</a:t>
            </a:r>
            <a:r>
              <a:rPr lang="tr-TR" sz="2400" dirty="0"/>
              <a:t>) zorunda değildir. Bunlarda bağların yönü atomların doğası gereği var olur. </a:t>
            </a:r>
          </a:p>
          <a:p>
            <a:r>
              <a:rPr lang="tr-TR" sz="2400" dirty="0"/>
              <a:t>Bu moleküller polar molekül olarak bilinirler</a:t>
            </a:r>
            <a:r>
              <a:rPr lang="en-US" sz="2400" dirty="0"/>
              <a:t>. </a:t>
            </a:r>
            <a:endParaRPr lang="tr-TR" sz="2400" dirty="0"/>
          </a:p>
          <a:p>
            <a:r>
              <a:rPr lang="tr-TR" sz="2400" dirty="0"/>
              <a:t>Kalıcı olarak yerleşik bir </a:t>
            </a:r>
            <a:r>
              <a:rPr lang="tr-TR" sz="2400" dirty="0" err="1"/>
              <a:t>dipol</a:t>
            </a:r>
            <a:r>
              <a:rPr lang="tr-TR" sz="2400" dirty="0"/>
              <a:t> momentine sahip böyle molekülün örneği hidrojen </a:t>
            </a:r>
            <a:r>
              <a:rPr lang="tr-TR" sz="2400" dirty="0" err="1"/>
              <a:t>florürdür</a:t>
            </a:r>
            <a:r>
              <a:rPr lang="tr-TR" sz="2400" dirty="0" smtClean="0"/>
              <a:t>.</a:t>
            </a:r>
            <a:endParaRPr lang="en-US" sz="2400" dirty="0" smtClean="0"/>
          </a:p>
          <a:p>
            <a:r>
              <a:rPr lang="tr-TR" sz="2400" dirty="0"/>
              <a:t>Üç çeşit </a:t>
            </a:r>
            <a:r>
              <a:rPr lang="en-US" sz="2400" dirty="0"/>
              <a:t>van der Waals </a:t>
            </a:r>
            <a:r>
              <a:rPr lang="tr-TR" sz="2400" dirty="0"/>
              <a:t>etkileşimi vardır;</a:t>
            </a:r>
            <a:r>
              <a:rPr lang="en-US" sz="2400" dirty="0"/>
              <a:t> London </a:t>
            </a:r>
            <a:r>
              <a:rPr lang="tr-TR" sz="2400" dirty="0"/>
              <a:t>kuvvetleri</a:t>
            </a:r>
            <a:r>
              <a:rPr lang="en-US" sz="2400" dirty="0"/>
              <a:t>, </a:t>
            </a:r>
            <a:r>
              <a:rPr lang="en-US" sz="2400" dirty="0" err="1"/>
              <a:t>Keesom</a:t>
            </a:r>
            <a:r>
              <a:rPr lang="tr-TR" sz="2400" dirty="0"/>
              <a:t> kuvvetleri</a:t>
            </a:r>
            <a:r>
              <a:rPr lang="en-US" sz="2400" dirty="0"/>
              <a:t>, </a:t>
            </a:r>
            <a:r>
              <a:rPr lang="tr-TR" sz="2400" dirty="0"/>
              <a:t>ve</a:t>
            </a:r>
            <a:r>
              <a:rPr lang="en-US" sz="2400" dirty="0"/>
              <a:t> Debye </a:t>
            </a:r>
            <a:r>
              <a:rPr lang="tr-TR" sz="2400" dirty="0"/>
              <a:t>kuvvetleri</a:t>
            </a:r>
            <a:r>
              <a:rPr lang="en-US" sz="2400" dirty="0"/>
              <a:t>. </a:t>
            </a:r>
            <a:endParaRPr lang="tr-TR" sz="2400" dirty="0"/>
          </a:p>
          <a:p>
            <a:r>
              <a:rPr lang="tr-TR" sz="2400" dirty="0" err="1"/>
              <a:t>Debye</a:t>
            </a:r>
            <a:r>
              <a:rPr lang="tr-TR" sz="2400" dirty="0"/>
              <a:t> etkileşiminin örneği su molekülleri arasında ve karbon </a:t>
            </a:r>
            <a:r>
              <a:rPr lang="tr-TR" sz="2400" dirty="0" err="1"/>
              <a:t>tetraklorür</a:t>
            </a:r>
            <a:r>
              <a:rPr lang="tr-TR" sz="2400" dirty="0"/>
              <a:t> molekülleri arasında görülebilir. </a:t>
            </a:r>
            <a:endParaRPr lang="en-US" sz="2400" dirty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46693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4216" y="862456"/>
            <a:ext cx="9171432" cy="5660263"/>
          </a:xfrm>
        </p:spPr>
        <p:txBody>
          <a:bodyPr>
            <a:noAutofit/>
          </a:bodyPr>
          <a:lstStyle/>
          <a:p>
            <a:r>
              <a:rPr lang="tr-TR" sz="2400" dirty="0" smtClean="0"/>
              <a:t>İkincil bağ olan V</a:t>
            </a:r>
            <a:r>
              <a:rPr lang="en-US" sz="2400" dirty="0" smtClean="0"/>
              <a:t>an </a:t>
            </a:r>
            <a:r>
              <a:rPr lang="en-US" sz="2400" dirty="0"/>
              <a:t>der Waals </a:t>
            </a:r>
            <a:r>
              <a:rPr lang="tr-TR" sz="2400" dirty="0" smtClean="0"/>
              <a:t>bağları, düşük bağ enerjisine sahiptir.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Ancak düşük enerjili olmaları, mühendislik açısından bu bağların önemini azaltmaz. Hatta, mühendislik açısından birçok önemli role sahiptir.</a:t>
            </a:r>
            <a:r>
              <a:rPr lang="en-US" sz="2400" dirty="0" smtClean="0"/>
              <a:t> </a:t>
            </a:r>
            <a:endParaRPr lang="tr-TR" sz="2400" dirty="0"/>
          </a:p>
          <a:p>
            <a:r>
              <a:rPr lang="tr-TR" sz="2400" dirty="0" smtClean="0"/>
              <a:t>Atomlar ve moleküller arasındaki </a:t>
            </a:r>
            <a:r>
              <a:rPr lang="en-US" sz="2400" dirty="0" smtClean="0"/>
              <a:t>Van </a:t>
            </a:r>
            <a:r>
              <a:rPr lang="en-US" sz="2400" dirty="0"/>
              <a:t>der Waals </a:t>
            </a:r>
            <a:r>
              <a:rPr lang="tr-TR" sz="2400" dirty="0" smtClean="0"/>
              <a:t>kuvvetleri, yüzey gerilimi ve kaynama noktasının belirlenmesinde temel bir rolu vardır.</a:t>
            </a:r>
          </a:p>
          <a:p>
            <a:r>
              <a:rPr lang="en-US" sz="2400" dirty="0" smtClean="0"/>
              <a:t>Van </a:t>
            </a:r>
            <a:r>
              <a:rPr lang="en-US" sz="2400" dirty="0"/>
              <a:t>der Waals </a:t>
            </a:r>
            <a:r>
              <a:rPr lang="tr-TR" sz="2400" dirty="0" smtClean="0"/>
              <a:t>bağları malzemelerin özelliklerinde dramatik değişimlere sebep olabilir.</a:t>
            </a:r>
            <a:endParaRPr lang="en-US" sz="2400" dirty="0"/>
          </a:p>
        </p:txBody>
      </p:sp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204216" y="157861"/>
            <a:ext cx="4526280" cy="537083"/>
          </a:xfrm>
        </p:spPr>
        <p:txBody>
          <a:bodyPr>
            <a:normAutofit/>
          </a:bodyPr>
          <a:lstStyle/>
          <a:p>
            <a:r>
              <a:rPr lang="en-US" sz="2800" dirty="0"/>
              <a:t>Van der Waals </a:t>
            </a:r>
            <a:r>
              <a:rPr lang="tr-TR" sz="2800" dirty="0"/>
              <a:t>Bağı</a:t>
            </a:r>
            <a:r>
              <a:rPr lang="en-US" sz="2800" dirty="0"/>
              <a:t>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10934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84571"/>
            <a:ext cx="5257800" cy="528493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Atom Yapısı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7145" y="789709"/>
            <a:ext cx="7470569" cy="5480772"/>
          </a:xfrm>
        </p:spPr>
        <p:txBody>
          <a:bodyPr>
            <a:normAutofit/>
          </a:bodyPr>
          <a:lstStyle/>
          <a:p>
            <a:r>
              <a:rPr lang="tr-TR" sz="2400" dirty="0" smtClean="0">
                <a:solidFill>
                  <a:srgbClr val="FF0000"/>
                </a:solidFill>
              </a:rPr>
              <a:t>Atomik yapı, </a:t>
            </a:r>
            <a:r>
              <a:rPr lang="tr-TR" sz="2400" dirty="0" smtClean="0"/>
              <a:t>farklı malzemelerde farklı bağlara sebep olur.</a:t>
            </a:r>
          </a:p>
          <a:p>
            <a:endParaRPr lang="tr-TR" sz="2400" dirty="0" smtClean="0"/>
          </a:p>
          <a:p>
            <a:r>
              <a:rPr lang="tr-TR" sz="2400" dirty="0" smtClean="0"/>
              <a:t>Mikroyapı, malzemlerin </a:t>
            </a:r>
            <a:r>
              <a:rPr lang="en-US" sz="2400" dirty="0"/>
              <a:t>10 </a:t>
            </a:r>
            <a:r>
              <a:rPr lang="tr-TR" sz="2400" dirty="0" smtClean="0"/>
              <a:t>ile </a:t>
            </a:r>
            <a:r>
              <a:rPr lang="en-US" sz="2400" dirty="0"/>
              <a:t>1000 </a:t>
            </a:r>
            <a:r>
              <a:rPr lang="en-US" sz="2400" dirty="0" smtClean="0"/>
              <a:t>nm</a:t>
            </a:r>
            <a:r>
              <a:rPr lang="tr-TR" sz="2400" dirty="0" smtClean="0"/>
              <a:t> arasındaki yapısıdır. </a:t>
            </a:r>
          </a:p>
          <a:p>
            <a:r>
              <a:rPr lang="tr-TR" sz="2400" dirty="0" smtClean="0"/>
              <a:t>Mikroyapı görüntüleri ile malzemenin ortalama tanecik boyutu, tane boyut dağılımı, tanecik şekli, tanecik dizilimi ve malzeme hatası gibi özellikler anlaşılabilir.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Makroyapı</a:t>
            </a:r>
            <a:r>
              <a:rPr lang="tr-TR" sz="2400" dirty="0"/>
              <a:t>, malzemlerin </a:t>
            </a:r>
            <a:r>
              <a:rPr lang="en-US" sz="2400" dirty="0"/>
              <a:t>100 </a:t>
            </a:r>
            <a:r>
              <a:rPr lang="en-US" sz="2400" dirty="0" smtClean="0"/>
              <a:t>µm</a:t>
            </a:r>
            <a:r>
              <a:rPr lang="tr-TR" sz="2400" dirty="0" smtClean="0"/>
              <a:t>’den büyük yapısıdır. </a:t>
            </a:r>
          </a:p>
          <a:p>
            <a:r>
              <a:rPr lang="tr-TR" sz="2400" dirty="0" smtClean="0"/>
              <a:t>Makroyapı ile gözenekler, yüzey kaplamaları, iç ve dış çatlaklar belirlenebilir.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0491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877824"/>
            <a:ext cx="10515600" cy="5299139"/>
          </a:xfrm>
        </p:spPr>
        <p:txBody>
          <a:bodyPr>
            <a:normAutofit/>
          </a:bodyPr>
          <a:lstStyle/>
          <a:p>
            <a:r>
              <a:rPr lang="tr-TR" sz="2400" dirty="0" smtClean="0"/>
              <a:t>Kullanım alanına uygun malzeme seçmek, yeni ve üstün özellikli malzeme geliştirmek için malemenin atom yapısını ve atomsal bağlarını bilmek önemlidir.</a:t>
            </a:r>
          </a:p>
          <a:p>
            <a:r>
              <a:rPr lang="tr-TR" sz="2400" dirty="0" smtClean="0"/>
              <a:t>Detaylı bir atom dizilimi araştırması, malzemenin kristal yapıda mı yoksa amorf yapıda mı olduğunu anlamak için gereklidir.</a:t>
            </a:r>
          </a:p>
          <a:p>
            <a:r>
              <a:rPr lang="tr-TR" sz="2400" dirty="0" smtClean="0"/>
              <a:t>Malzemelerin mikro seviyedeki özellikleri ve davranışları, makro seviye ile karşılaştırdığımızda büyük farklılıklar gösterebilir.</a:t>
            </a:r>
          </a:p>
          <a:p>
            <a:r>
              <a:rPr lang="tr-TR" sz="2400" dirty="0" smtClean="0"/>
              <a:t>Bundan dolayı, malzemelerin nano (1-10nm) ve mikro düzeydeki yapının anlaşılaması dikkat edilmesi gereken bir husustur.  </a:t>
            </a:r>
            <a:endParaRPr lang="tr-TR" sz="2400" dirty="0"/>
          </a:p>
          <a:p>
            <a:r>
              <a:rPr lang="tr-TR" sz="2400" dirty="0" smtClean="0"/>
              <a:t>Nano-teknoloji terimi, malzemelerin nano boyutta fiziksel, kimyasal ve biyolojik özelliklerini tanımlamak için kullanılır.  </a:t>
            </a: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838200" y="194299"/>
            <a:ext cx="5257800" cy="5284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smtClean="0"/>
              <a:t>Atom Yapısı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015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4216" y="121285"/>
            <a:ext cx="6537960" cy="719963"/>
          </a:xfrm>
        </p:spPr>
        <p:txBody>
          <a:bodyPr/>
          <a:lstStyle/>
          <a:p>
            <a:pPr algn="ctr"/>
            <a:r>
              <a:rPr lang="en-US" dirty="0" smtClean="0"/>
              <a:t>Atom </a:t>
            </a:r>
            <a:r>
              <a:rPr lang="en-US" dirty="0" err="1" smtClean="0"/>
              <a:t>Yapısı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4216" y="1033144"/>
            <a:ext cx="10515600" cy="5379847"/>
          </a:xfrm>
        </p:spPr>
        <p:txBody>
          <a:bodyPr>
            <a:normAutofit/>
          </a:bodyPr>
          <a:lstStyle/>
          <a:p>
            <a:r>
              <a:rPr lang="tr-TR" sz="2400" dirty="0" smtClean="0"/>
              <a:t>Atom yapısı, atomların nasıl birbirlerine bağlandığını etkiler.</a:t>
            </a:r>
          </a:p>
          <a:p>
            <a:r>
              <a:rPr lang="tr-TR" sz="2400" dirty="0" smtClean="0"/>
              <a:t>Eğer atomların nasıl bağlandığını bilirsek, malzemeyi metal, seramik, polimer veya yarıiletken olarak sınıflandırabiliriz.</a:t>
            </a:r>
          </a:p>
          <a:p>
            <a:r>
              <a:rPr lang="tr-TR" sz="2400" dirty="0" smtClean="0"/>
              <a:t>Bir atom elektronlar ile çevrili bir çekidekten oluşur.</a:t>
            </a:r>
            <a:endParaRPr lang="tr-TR" sz="2400" dirty="0"/>
          </a:p>
          <a:p>
            <a:r>
              <a:rPr lang="tr-TR" sz="2400" dirty="0" smtClean="0"/>
              <a:t>Çekirdek ise nötron ve artı yüklü protonlar içerir ve net artı yük taşır</a:t>
            </a:r>
            <a:r>
              <a:rPr lang="en-US" sz="2400" dirty="0" smtClean="0"/>
              <a:t>. </a:t>
            </a:r>
            <a:endParaRPr lang="tr-TR" sz="2400" dirty="0"/>
          </a:p>
          <a:p>
            <a:r>
              <a:rPr lang="tr-TR" sz="2400" dirty="0" smtClean="0"/>
              <a:t>Eksi yüklü elektronlar elektrostatik çekim ile çekirdek etrafında tutulur. </a:t>
            </a:r>
            <a:endParaRPr lang="tr-TR" sz="2400" dirty="0"/>
          </a:p>
          <a:p>
            <a:r>
              <a:rPr lang="tr-TR" sz="2400" dirty="0" smtClean="0"/>
              <a:t>Atomdaki elektron ve proton sayıları brbirine eşit olduğunda bir bütün olarak atom elektriksel olarak nötr olur</a:t>
            </a:r>
            <a:r>
              <a:rPr lang="en-US" sz="2400" dirty="0" smtClean="0"/>
              <a:t>. </a:t>
            </a:r>
            <a:endParaRPr lang="tr-TR" sz="2400" dirty="0"/>
          </a:p>
          <a:p>
            <a:r>
              <a:rPr lang="en-US" sz="2400" dirty="0" smtClean="0"/>
              <a:t>Because</a:t>
            </a:r>
            <a:r>
              <a:rPr lang="tr-TR" sz="2400" dirty="0" smtClean="0"/>
              <a:t> </a:t>
            </a:r>
            <a:r>
              <a:rPr lang="en-US" sz="2400" dirty="0"/>
              <a:t>the numbers of electrons and protons in the atom are equal, the atom as a whole</a:t>
            </a:r>
            <a:r>
              <a:rPr lang="tr-TR" sz="2400" dirty="0"/>
              <a:t> </a:t>
            </a:r>
            <a:r>
              <a:rPr lang="en-US" sz="2400" dirty="0"/>
              <a:t>is electrically neutral.</a:t>
            </a:r>
          </a:p>
          <a:p>
            <a:r>
              <a:rPr lang="tr-TR" sz="2400" dirty="0" smtClean="0"/>
              <a:t>Bir elementin atom numarası, her atomdaki elektron veya proton sayısına eşittir.</a:t>
            </a:r>
          </a:p>
          <a:p>
            <a:r>
              <a:rPr lang="tr-TR" sz="2400" dirty="0" smtClean="0"/>
              <a:t>Atom kütlesinin çoğu çekirdeğinde bulunur.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557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5448" y="96901"/>
            <a:ext cx="9098280" cy="695579"/>
          </a:xfrm>
        </p:spPr>
        <p:txBody>
          <a:bodyPr/>
          <a:lstStyle/>
          <a:p>
            <a:r>
              <a:rPr lang="tr-TR" dirty="0" smtClean="0"/>
              <a:t>Atom Modelleri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5448" y="792480"/>
            <a:ext cx="8622792" cy="5486400"/>
          </a:xfrm>
        </p:spPr>
        <p:txBody>
          <a:bodyPr>
            <a:noAutofit/>
          </a:bodyPr>
          <a:lstStyle/>
          <a:p>
            <a:r>
              <a:rPr lang="tr-TR" sz="2400" dirty="0" smtClean="0"/>
              <a:t>Elektronların atom içindeki ve kristal yapıdaki davranışlarını anlamak için kuantum-mekanik kavramlarını açısından incelemek gerekir.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Bohr atom modeli;  elektronların ayrık orbitallerde atom çekrdeği etrafında döndüğü varsayılır. Herhangi bir elektronun konumu yörüngesine göre tanımlanmıştır.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Bir başka önemli kuantum-mekanik prensibi göre elektronların belirli bir enerji değerine sahip olmasına izin verilir.</a:t>
            </a:r>
          </a:p>
          <a:p>
            <a:r>
              <a:rPr lang="tr-TR" sz="2400" dirty="0" smtClean="0"/>
              <a:t>Bir elektron enerjisini değiştirebilir; ancak bunu yapmak için, izin verilen daha yüksek enerjiye (enerji emilimi) veya daha düşük enerjiye (enerji emisyonu) kuantum zıplaması yapması gerekir.</a:t>
            </a:r>
          </a:p>
        </p:txBody>
      </p:sp>
    </p:spTree>
    <p:extLst>
      <p:ext uri="{BB962C8B-B14F-4D97-AF65-F5344CB8AC3E}">
        <p14:creationId xmlns:p14="http://schemas.microsoft.com/office/powerpoint/2010/main" val="409724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6408" y="96901"/>
            <a:ext cx="10515600" cy="61023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Atom Modelleri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6408" y="935608"/>
            <a:ext cx="8037576" cy="5623687"/>
          </a:xfrm>
        </p:spPr>
        <p:txBody>
          <a:bodyPr>
            <a:noAutofit/>
          </a:bodyPr>
          <a:lstStyle/>
          <a:p>
            <a:r>
              <a:rPr lang="tr-TR" sz="2400" dirty="0" smtClean="0"/>
              <a:t>Bohr modeli, atomdaki elektronların konumunu ve enerjisini açıklamak için ilk girişimlerden biridir.</a:t>
            </a:r>
            <a:endParaRPr lang="en-US" sz="2400" dirty="0"/>
          </a:p>
          <a:p>
            <a:r>
              <a:rPr lang="tr-TR" sz="2400" dirty="0" smtClean="0"/>
              <a:t>Bir başka model ise dalga mekaniği modelidir</a:t>
            </a:r>
            <a:r>
              <a:rPr lang="en-US" sz="2400" dirty="0" smtClean="0"/>
              <a:t>. </a:t>
            </a:r>
            <a:r>
              <a:rPr lang="tr-TR" sz="2400" dirty="0" smtClean="0"/>
              <a:t>Bu modelde, elektronlar hem dalga-benzeri hem de parçacık-benzeri karakter sergilerler. </a:t>
            </a:r>
          </a:p>
          <a:p>
            <a:r>
              <a:rPr lang="tr-TR" sz="2400" dirty="0" smtClean="0"/>
              <a:t>Dalga-mekaniği modeli, elektronları, ayrık bir orbitalde hareket eden parçacık olarak değerlendirilmez. Bunun yerine, elektonların konumu, çekirdeğin etrafında çeşitli yerlerde olma olasılığı olarak kabül edilir.</a:t>
            </a:r>
          </a:p>
          <a:p>
            <a:r>
              <a:rPr lang="tr-TR" sz="2400" dirty="0" smtClean="0"/>
              <a:t>Bir başka değişle, elektron konumu, olasılık dağılımı veya elektron bulutu olarak tanımlanır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5471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1618" y="84571"/>
            <a:ext cx="4897582" cy="48693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Kuantum Sayıları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1618" y="817706"/>
            <a:ext cx="7068887" cy="5676611"/>
          </a:xfrm>
        </p:spPr>
        <p:txBody>
          <a:bodyPr>
            <a:normAutofit/>
          </a:bodyPr>
          <a:lstStyle/>
          <a:p>
            <a:r>
              <a:rPr lang="tr-TR" sz="2400" dirty="0" smtClean="0"/>
              <a:t>Dalga mekaniğinde, her elektron kuantum sayısı denilen dört parametre ile karakterize edilir.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Atom kabuğu ana kuantum sayısı, n, ile belirtilir.</a:t>
            </a:r>
          </a:p>
          <a:p>
            <a:r>
              <a:rPr lang="tr-TR" sz="2400" dirty="0" smtClean="0"/>
              <a:t>Altkabuk, ikinci kuantum sayısı, l, ile belirtilir.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Her bir altkabuk için elektron orbital </a:t>
            </a:r>
            <a:r>
              <a:rPr lang="tr-TR" sz="2400" dirty="0"/>
              <a:t>sayısı üçüncü kuantum </a:t>
            </a:r>
            <a:r>
              <a:rPr lang="tr-TR" sz="2400" dirty="0" smtClean="0"/>
              <a:t>sayısı, m</a:t>
            </a:r>
            <a:r>
              <a:rPr lang="tr-TR" sz="2400" baseline="-25000" dirty="0" smtClean="0"/>
              <a:t>l</a:t>
            </a:r>
            <a:r>
              <a:rPr lang="tr-TR" sz="2400" dirty="0" smtClean="0"/>
              <a:t>, ile belirlenir.</a:t>
            </a:r>
            <a:r>
              <a:rPr lang="en-US" sz="2400" dirty="0" smtClean="0"/>
              <a:t> </a:t>
            </a:r>
            <a:endParaRPr lang="tr-TR" sz="2400" dirty="0"/>
          </a:p>
          <a:p>
            <a:r>
              <a:rPr lang="tr-TR" sz="2400" dirty="0" smtClean="0"/>
              <a:t>Her elektronla ilişkili, aşağı ve yukarı yönlü spin momenti söz edilir.</a:t>
            </a:r>
            <a:r>
              <a:rPr lang="en-US" sz="2400" dirty="0" smtClean="0"/>
              <a:t> </a:t>
            </a:r>
            <a:endParaRPr lang="tr-TR" sz="2400" dirty="0"/>
          </a:p>
          <a:p>
            <a:r>
              <a:rPr lang="tr-TR" sz="2400" dirty="0" smtClean="0"/>
              <a:t>Bu spin momenti dördüncü kuantum sayısı, m</a:t>
            </a:r>
            <a:r>
              <a:rPr lang="tr-TR" sz="2400" baseline="-25000" dirty="0" smtClean="0"/>
              <a:t>s</a:t>
            </a:r>
            <a:r>
              <a:rPr lang="tr-TR" sz="2400" dirty="0" smtClean="0"/>
              <a:t>, ile alakalıdır (iki değer mümkündür; +1/2 ve -1/2).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75456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4216" y="157861"/>
            <a:ext cx="5501640" cy="51269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Ele</a:t>
            </a:r>
            <a:r>
              <a:rPr lang="tr-TR" dirty="0" smtClean="0"/>
              <a:t>k</a:t>
            </a:r>
            <a:r>
              <a:rPr lang="en-US" dirty="0" err="1" smtClean="0"/>
              <a:t>tron</a:t>
            </a:r>
            <a:r>
              <a:rPr lang="en-US" dirty="0" smtClean="0"/>
              <a:t> </a:t>
            </a:r>
            <a:r>
              <a:rPr lang="tr-TR" dirty="0" smtClean="0"/>
              <a:t>Dizilimi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4216" y="935608"/>
            <a:ext cx="8165962" cy="5477383"/>
          </a:xfrm>
        </p:spPr>
        <p:txBody>
          <a:bodyPr>
            <a:noAutofit/>
          </a:bodyPr>
          <a:lstStyle/>
          <a:p>
            <a:r>
              <a:rPr lang="en-US" sz="2200" dirty="0"/>
              <a:t>Pauli </a:t>
            </a:r>
            <a:r>
              <a:rPr lang="tr-TR" sz="2200" dirty="0" smtClean="0"/>
              <a:t>(dışlama) ilkesi (</a:t>
            </a:r>
            <a:r>
              <a:rPr lang="en-US" sz="2200" dirty="0" smtClean="0"/>
              <a:t>exclusion principle</a:t>
            </a:r>
            <a:r>
              <a:rPr lang="tr-TR" sz="2200" dirty="0" smtClean="0"/>
              <a:t>); </a:t>
            </a:r>
          </a:p>
          <a:p>
            <a:r>
              <a:rPr lang="tr-TR" sz="2200" dirty="0" smtClean="0"/>
              <a:t>Enerji durumlarının elektronlar ile doldurulması, Pauli ilkesi ile belirlenebilir. </a:t>
            </a:r>
          </a:p>
          <a:p>
            <a:r>
              <a:rPr lang="tr-TR" sz="2200" dirty="0" smtClean="0"/>
              <a:t>Atomdaki tüm olası enerji durumları elektronlar tarfından doldurulmaz.</a:t>
            </a:r>
          </a:p>
          <a:p>
            <a:r>
              <a:rPr lang="tr-TR" sz="2200" dirty="0" smtClean="0"/>
              <a:t>Birçok atom için, elektronlar kabuk ve altkabuktaki en düşük enerji durumunu doldururlar (her bir enerji durumu için iki elektron). </a:t>
            </a:r>
            <a:r>
              <a:rPr lang="en-US" sz="2200" dirty="0" smtClean="0"/>
              <a:t> </a:t>
            </a:r>
            <a:endParaRPr lang="tr-TR" sz="2200" dirty="0" smtClean="0"/>
          </a:p>
          <a:p>
            <a:r>
              <a:rPr lang="tr-TR" sz="2200" dirty="0" smtClean="0"/>
              <a:t>Valans elektronları en dış kabukta bulunanlardır.</a:t>
            </a:r>
          </a:p>
          <a:p>
            <a:r>
              <a:rPr lang="tr-TR" sz="2200" dirty="0" smtClean="0"/>
              <a:t>Ayrıca, bazı atomlar kararlı olarak adlandırılır. Bunların endış kabukaları tamamen doludur.</a:t>
            </a:r>
            <a:r>
              <a:rPr lang="en-US" sz="2200" dirty="0" smtClean="0"/>
              <a:t> </a:t>
            </a:r>
            <a:endParaRPr lang="tr-TR" sz="2200" dirty="0"/>
          </a:p>
          <a:p>
            <a:r>
              <a:rPr lang="tr-TR" sz="2200" dirty="0" smtClean="0"/>
              <a:t>Bazı atomlar, boş kabuklarını elektron alarak veya bırakarak kararlı hale geçebilir ve yüklü iyonlar oluşturabilir.</a:t>
            </a:r>
          </a:p>
          <a:p>
            <a:r>
              <a:rPr lang="tr-TR" sz="2200" dirty="0" smtClean="0"/>
              <a:t>Veya, elektronlarını paylaşabilir.</a:t>
            </a:r>
            <a:r>
              <a:rPr lang="en-US" sz="2200" dirty="0" smtClean="0"/>
              <a:t> </a:t>
            </a:r>
            <a:endParaRPr lang="tr-TR" sz="2200" dirty="0" smtClean="0"/>
          </a:p>
          <a:p>
            <a:endParaRPr lang="tr-TR" sz="2200" dirty="0" smtClean="0"/>
          </a:p>
        </p:txBody>
      </p:sp>
    </p:spTree>
    <p:extLst>
      <p:ext uri="{BB962C8B-B14F-4D97-AF65-F5344CB8AC3E}">
        <p14:creationId xmlns:p14="http://schemas.microsoft.com/office/powerpoint/2010/main" val="255914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45918" y="94962"/>
            <a:ext cx="4762500" cy="424584"/>
          </a:xfrm>
        </p:spPr>
        <p:txBody>
          <a:bodyPr>
            <a:normAutofit fontScale="90000"/>
          </a:bodyPr>
          <a:lstStyle/>
          <a:p>
            <a:r>
              <a:rPr lang="tr-TR" sz="2800" dirty="0" smtClean="0"/>
              <a:t>Atomsal Bağlar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5918" y="693016"/>
            <a:ext cx="10515600" cy="4351338"/>
          </a:xfrm>
        </p:spPr>
        <p:txBody>
          <a:bodyPr>
            <a:noAutofit/>
          </a:bodyPr>
          <a:lstStyle/>
          <a:p>
            <a:r>
              <a:rPr lang="tr-TR" sz="2400" dirty="0" smtClean="0"/>
              <a:t>Malzemelerde dört önemli bağ mekanizması vardır.</a:t>
            </a:r>
            <a:endParaRPr lang="en-US" sz="2400" dirty="0"/>
          </a:p>
          <a:p>
            <a:r>
              <a:rPr lang="tr-TR" sz="2400" dirty="0" smtClean="0"/>
              <a:t>İlk üç bağ mekanızmasında, atomlar dış s ve p seviyelerini doldurduğunda bağlanma sağlanır.</a:t>
            </a:r>
          </a:p>
          <a:p>
            <a:r>
              <a:rPr lang="tr-TR" sz="2400" dirty="0" smtClean="0"/>
              <a:t>Bu tür bağlar nispeten güçlüdür ve birincil bağ olarak adlandırılır (komşu atomların dış orbital elektronlarını paylaşması veya vermesi)</a:t>
            </a:r>
            <a:r>
              <a:rPr lang="en-US" sz="2400" dirty="0" smtClean="0"/>
              <a:t>. </a:t>
            </a:r>
            <a:endParaRPr lang="tr-TR" sz="2400" dirty="0"/>
          </a:p>
          <a:p>
            <a:r>
              <a:rPr lang="tr-TR" sz="2400" dirty="0" smtClean="0"/>
              <a:t>V</a:t>
            </a:r>
            <a:r>
              <a:rPr lang="en-US" sz="2400" dirty="0" smtClean="0"/>
              <a:t>an </a:t>
            </a:r>
            <a:r>
              <a:rPr lang="en-US" sz="2400" dirty="0"/>
              <a:t>der Waals </a:t>
            </a:r>
            <a:r>
              <a:rPr lang="tr-TR" sz="2400" dirty="0" smtClean="0"/>
              <a:t>bağları ikincil bağdır ve nispeten zayıf bağlardır.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84018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2346</TotalTime>
  <Words>1329</Words>
  <Application>Microsoft Office PowerPoint</Application>
  <PresentationFormat>Widescreen</PresentationFormat>
  <Paragraphs>106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Teması</vt:lpstr>
      <vt:lpstr>KMU 266 Malzeme Bilgisi</vt:lpstr>
      <vt:lpstr>Atom Yapısı</vt:lpstr>
      <vt:lpstr>PowerPoint Presentation</vt:lpstr>
      <vt:lpstr>Atom Yapısı</vt:lpstr>
      <vt:lpstr>Atom Modelleri</vt:lpstr>
      <vt:lpstr>Atom Modelleri</vt:lpstr>
      <vt:lpstr>Kuantum Sayıları</vt:lpstr>
      <vt:lpstr>Elektron Dizilimi</vt:lpstr>
      <vt:lpstr>Atomsal Bağlar</vt:lpstr>
      <vt:lpstr>Metalik Bağ</vt:lpstr>
      <vt:lpstr>Metalik Bağ</vt:lpstr>
      <vt:lpstr>Kovalent Bağ</vt:lpstr>
      <vt:lpstr>Kovalent Bağ</vt:lpstr>
      <vt:lpstr>İyonik Bağ</vt:lpstr>
      <vt:lpstr>Van der Waals Bağı </vt:lpstr>
      <vt:lpstr>Van der Waals Bağı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 201 Materials Science</dc:title>
  <dc:creator>pc205</dc:creator>
  <cp:lastModifiedBy>GSoysal</cp:lastModifiedBy>
  <cp:revision>264</cp:revision>
  <dcterms:created xsi:type="dcterms:W3CDTF">2016-07-27T06:35:54Z</dcterms:created>
  <dcterms:modified xsi:type="dcterms:W3CDTF">2020-05-10T16:32:41Z</dcterms:modified>
</cp:coreProperties>
</file>