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metadata/thumbnail" Target="docProps/thumbnail0.jpeg"/><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8"/>
  </p:notesMasterIdLst>
  <p:handoutMasterIdLst>
    <p:handoutMasterId r:id="rId39"/>
  </p:handoutMasterIdLst>
  <p:sldIdLst>
    <p:sldId id="494" r:id="rId2"/>
    <p:sldId id="454" r:id="rId3"/>
    <p:sldId id="456" r:id="rId4"/>
    <p:sldId id="457" r:id="rId5"/>
    <p:sldId id="485" r:id="rId6"/>
    <p:sldId id="458" r:id="rId7"/>
    <p:sldId id="455" r:id="rId8"/>
    <p:sldId id="462" r:id="rId9"/>
    <p:sldId id="469" r:id="rId10"/>
    <p:sldId id="464" r:id="rId11"/>
    <p:sldId id="470" r:id="rId12"/>
    <p:sldId id="471" r:id="rId13"/>
    <p:sldId id="472" r:id="rId14"/>
    <p:sldId id="473" r:id="rId15"/>
    <p:sldId id="465" r:id="rId16"/>
    <p:sldId id="474" r:id="rId17"/>
    <p:sldId id="475" r:id="rId18"/>
    <p:sldId id="478" r:id="rId19"/>
    <p:sldId id="479" r:id="rId20"/>
    <p:sldId id="480" r:id="rId21"/>
    <p:sldId id="481" r:id="rId22"/>
    <p:sldId id="482" r:id="rId23"/>
    <p:sldId id="483" r:id="rId24"/>
    <p:sldId id="476" r:id="rId25"/>
    <p:sldId id="466" r:id="rId26"/>
    <p:sldId id="477" r:id="rId27"/>
    <p:sldId id="468" r:id="rId28"/>
    <p:sldId id="486" r:id="rId29"/>
    <p:sldId id="487" r:id="rId30"/>
    <p:sldId id="488" r:id="rId31"/>
    <p:sldId id="489" r:id="rId32"/>
    <p:sldId id="490" r:id="rId33"/>
    <p:sldId id="491" r:id="rId34"/>
    <p:sldId id="492" r:id="rId35"/>
    <p:sldId id="493" r:id="rId36"/>
    <p:sldId id="48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541A"/>
    <a:srgbClr val="FD891D"/>
    <a:srgbClr val="EBEBEB"/>
    <a:srgbClr val="376092"/>
    <a:srgbClr val="7F7F7F"/>
    <a:srgbClr val="825809"/>
    <a:srgbClr val="FFFFFF"/>
    <a:srgbClr val="4D822A"/>
    <a:srgbClr val="ABB1B0"/>
    <a:srgbClr val="ACACB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11" autoAdjust="0"/>
    <p:restoredTop sz="71808" autoAdjust="0"/>
  </p:normalViewPr>
  <p:slideViewPr>
    <p:cSldViewPr snapToGrid="0">
      <p:cViewPr varScale="1">
        <p:scale>
          <a:sx n="115" d="100"/>
          <a:sy n="115" d="100"/>
        </p:scale>
        <p:origin x="2160" y="10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2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latin typeface="Arial" pitchFamily="34" charset="0"/>
                <a:cs typeface="Arial" pitchFamily="34" charset="0"/>
              </a:rPr>
              <a:t>© Duarte Design, Inc. 2009</a:t>
            </a:r>
            <a:endParaRPr lang="en-US" sz="10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7EAF2-1DE3-4AC2-BC82-3EF63BED91BD}" type="slidenum">
              <a:rPr lang="en-US" smtClean="0"/>
              <a:t>‹#›</a:t>
            </a:fld>
            <a:endParaRPr lang="en-US"/>
          </a:p>
        </p:txBody>
      </p:sp>
    </p:spTree>
    <p:extLst>
      <p:ext uri="{BB962C8B-B14F-4D97-AF65-F5344CB8AC3E}">
        <p14:creationId xmlns:p14="http://schemas.microsoft.com/office/powerpoint/2010/main" val="270739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24840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49936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tr-TR"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10/4/2021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23" name="Rectangle 210"/>
          <p:cNvSpPr txBox="1">
            <a:spLocks noChangeArrowheads="1"/>
          </p:cNvSpPr>
          <p:nvPr/>
        </p:nvSpPr>
        <p:spPr bwMode="auto">
          <a:xfrm>
            <a:off x="293878" y="3429000"/>
            <a:ext cx="8850122" cy="724845"/>
          </a:xfrm>
          <a:prstGeom prst="rect">
            <a:avLst/>
          </a:prstGeom>
          <a:noFill/>
          <a:ln w="9525">
            <a:noFill/>
            <a:miter lim="800000"/>
            <a:headEnd/>
            <a:tailEnd/>
          </a:ln>
          <a:effectLst/>
        </p:spPr>
        <p:txBody>
          <a:bodyPr wrap="square" lIns="0" rIns="0">
            <a:prstTxWarp prst="textNoShape">
              <a:avLst/>
            </a:prstTxWarp>
            <a:noAutofit/>
          </a:bodyPr>
          <a:lstStyle/>
          <a:p>
            <a:pPr algn="ctr">
              <a:lnSpc>
                <a:spcPct val="114000"/>
              </a:lnSpc>
            </a:pPr>
            <a:r>
              <a:rPr lang="tr-TR" sz="3200" dirty="0" smtClean="0">
                <a:solidFill>
                  <a:srgbClr val="FFFF00"/>
                </a:solidFill>
                <a:latin typeface="Arial" pitchFamily="34" charset="0"/>
                <a:ea typeface="Arial" charset="0"/>
                <a:cs typeface="Arial" pitchFamily="34" charset="0"/>
              </a:rPr>
              <a:t>GELİŞİMSEL</a:t>
            </a:r>
            <a:r>
              <a:rPr lang="en-US" sz="3200" dirty="0" smtClean="0">
                <a:solidFill>
                  <a:srgbClr val="FFFF00"/>
                </a:solidFill>
                <a:latin typeface="Arial" pitchFamily="34" charset="0"/>
                <a:ea typeface="Arial" charset="0"/>
                <a:cs typeface="Arial" pitchFamily="34" charset="0"/>
              </a:rPr>
              <a:t> TANI</a:t>
            </a:r>
            <a:r>
              <a:rPr lang="tr-TR" sz="3200" dirty="0" smtClean="0">
                <a:solidFill>
                  <a:srgbClr val="FFFF00"/>
                </a:solidFill>
                <a:latin typeface="Arial" pitchFamily="34" charset="0"/>
                <a:ea typeface="Arial" charset="0"/>
                <a:cs typeface="Arial" pitchFamily="34" charset="0"/>
              </a:rPr>
              <a:t> </a:t>
            </a:r>
            <a:r>
              <a:rPr lang="en-US" sz="3200" dirty="0" smtClean="0">
                <a:solidFill>
                  <a:srgbClr val="FFFF00"/>
                </a:solidFill>
                <a:latin typeface="Arial" pitchFamily="34" charset="0"/>
                <a:ea typeface="Arial" charset="0"/>
                <a:cs typeface="Arial" pitchFamily="34" charset="0"/>
              </a:rPr>
              <a:t>VE</a:t>
            </a:r>
            <a:r>
              <a:rPr lang="tr-TR" sz="3200" dirty="0" smtClean="0">
                <a:solidFill>
                  <a:srgbClr val="FFFF00"/>
                </a:solidFill>
                <a:latin typeface="Arial" pitchFamily="34" charset="0"/>
                <a:ea typeface="Arial" charset="0"/>
                <a:cs typeface="Arial" pitchFamily="34" charset="0"/>
              </a:rPr>
              <a:t> </a:t>
            </a:r>
            <a:r>
              <a:rPr lang="en-US" sz="3200" dirty="0" smtClean="0">
                <a:solidFill>
                  <a:srgbClr val="FFFF00"/>
                </a:solidFill>
                <a:latin typeface="Arial" pitchFamily="34" charset="0"/>
                <a:ea typeface="Arial" charset="0"/>
                <a:cs typeface="Arial" pitchFamily="34" charset="0"/>
              </a:rPr>
              <a:t>DEĞERLENDİRME</a:t>
            </a:r>
            <a:r>
              <a:rPr lang="en-US" sz="2200" dirty="0" smtClean="0">
                <a:solidFill>
                  <a:srgbClr val="FFFF00"/>
                </a:solidFill>
                <a:latin typeface="Arial" pitchFamily="34" charset="0"/>
                <a:ea typeface="Arial" charset="0"/>
                <a:cs typeface="Arial" pitchFamily="34" charset="0"/>
              </a:rPr>
              <a:t/>
            </a:r>
            <a:br>
              <a:rPr lang="en-US" sz="2200" dirty="0" smtClean="0">
                <a:solidFill>
                  <a:srgbClr val="FFFF00"/>
                </a:solidFill>
                <a:latin typeface="Arial" pitchFamily="34" charset="0"/>
                <a:ea typeface="Arial" charset="0"/>
                <a:cs typeface="Arial" pitchFamily="34" charset="0"/>
              </a:rPr>
            </a:br>
            <a:endParaRPr lang="en-US" sz="2200" dirty="0">
              <a:solidFill>
                <a:srgbClr val="FFFF00"/>
              </a:solidFill>
              <a:latin typeface="Arial" pitchFamily="34" charset="0"/>
              <a:ea typeface="Arial" charset="0"/>
              <a:cs typeface="Arial" pitchFamily="34" charset="0"/>
            </a:endParaRPr>
          </a:p>
        </p:txBody>
      </p:sp>
      <p:sp>
        <p:nvSpPr>
          <p:cNvPr id="9" name="Rectangle 8"/>
          <p:cNvSpPr/>
          <p:nvPr/>
        </p:nvSpPr>
        <p:spPr>
          <a:xfrm>
            <a:off x="5860880" y="4395402"/>
            <a:ext cx="3188747" cy="430887"/>
          </a:xfrm>
          <a:prstGeom prst="rect">
            <a:avLst/>
          </a:prstGeom>
        </p:spPr>
        <p:txBody>
          <a:bodyPr wrap="square">
            <a:spAutoFit/>
          </a:bodyPr>
          <a:lstStyle/>
          <a:p>
            <a:pPr algn="ctr"/>
            <a:r>
              <a:rPr lang="en-US" sz="2200" dirty="0" smtClean="0">
                <a:solidFill>
                  <a:srgbClr val="FFFF00"/>
                </a:solidFill>
                <a:latin typeface="Arial" pitchFamily="34" charset="0"/>
                <a:ea typeface="Arial" charset="0"/>
                <a:cs typeface="Arial" pitchFamily="34" charset="0"/>
              </a:rPr>
              <a:t>Aysel Köksal Akyol</a:t>
            </a:r>
            <a:endParaRPr lang="en-US" sz="36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30405355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tr-TR" sz="3200" dirty="0" smtClean="0">
                <a:solidFill>
                  <a:srgbClr val="FFFF00"/>
                </a:solidFill>
              </a:rPr>
              <a:t>Özel öğrenme veya gelişimsel gereksinimi olan çocukları saptamak</a:t>
            </a:r>
            <a:endParaRPr lang="en-US" sz="3200" dirty="0">
              <a:solidFill>
                <a:srgbClr val="FFFF00"/>
              </a:solidFill>
              <a:latin typeface="Arial"/>
              <a:cs typeface="Arial"/>
            </a:endParaRPr>
          </a:p>
        </p:txBody>
      </p:sp>
      <p:sp>
        <p:nvSpPr>
          <p:cNvPr id="3" name="Content Placeholder 2"/>
          <p:cNvSpPr>
            <a:spLocks noGrp="1"/>
          </p:cNvSpPr>
          <p:nvPr>
            <p:ph idx="1"/>
          </p:nvPr>
        </p:nvSpPr>
        <p:spPr>
          <a:xfrm>
            <a:off x="297255" y="1600200"/>
            <a:ext cx="8674471" cy="4654917"/>
          </a:xfrm>
        </p:spPr>
        <p:txBody>
          <a:bodyPr/>
          <a:lstStyle/>
          <a:p>
            <a:endParaRPr lang="en-US" dirty="0"/>
          </a:p>
          <a:p>
            <a:pPr marL="457200" lvl="1" indent="-457200">
              <a:buFont typeface="Wingdings" charset="2"/>
              <a:buChar char="ü"/>
            </a:pPr>
            <a:r>
              <a:rPr lang="tr-TR" sz="2800" dirty="0" smtClean="0"/>
              <a:t>Özel gereksinimi olan çocukların gereksinimlerinin doğru bir şekilde saptanması erken müdahale açısından önemlidir. </a:t>
            </a:r>
          </a:p>
          <a:p>
            <a:pPr marL="457200" lvl="1" indent="-457200">
              <a:buFont typeface="Wingdings" charset="2"/>
              <a:buChar char="ü"/>
            </a:pPr>
            <a:endParaRPr lang="tr-TR" sz="2800" dirty="0" smtClean="0"/>
          </a:p>
          <a:p>
            <a:pPr marL="457200" lvl="1" indent="-457200">
              <a:buFont typeface="Wingdings" charset="2"/>
              <a:buChar char="ü"/>
            </a:pPr>
            <a:r>
              <a:rPr lang="tr-TR" sz="2800" dirty="0" smtClean="0"/>
              <a:t>Özel gereksinimler saptandıktan sonra da uygun hizmetlerin sunulması ya da çocuğun bu hizmetlere ulaşması sağlanmalıdır. </a:t>
            </a:r>
            <a:br>
              <a:rPr lang="tr-TR" sz="2800" dirty="0" smtClean="0"/>
            </a:br>
            <a:endParaRPr lang="tr-TR" sz="2800" dirty="0" smtClean="0"/>
          </a:p>
          <a:p>
            <a:endParaRPr lang="en-US" dirty="0"/>
          </a:p>
        </p:txBody>
      </p:sp>
    </p:spTree>
    <p:extLst>
      <p:ext uri="{BB962C8B-B14F-4D97-AF65-F5344CB8AC3E}">
        <p14:creationId xmlns:p14="http://schemas.microsoft.com/office/powerpoint/2010/main" val="147348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573598" y="2017078"/>
            <a:ext cx="7863819" cy="3020435"/>
          </a:xfrm>
        </p:spPr>
        <p:txBody>
          <a:bodyPr>
            <a:normAutofit fontScale="92500"/>
          </a:bodyPr>
          <a:lstStyle/>
          <a:p>
            <a:pPr>
              <a:lnSpc>
                <a:spcPct val="130000"/>
              </a:lnSpc>
              <a:buFont typeface="Wingdings" charset="2"/>
              <a:buChar char="ü"/>
            </a:pPr>
            <a:r>
              <a:rPr lang="tr-TR" dirty="0" smtClean="0"/>
              <a:t>Meslek elemanlarının, özel </a:t>
            </a:r>
            <a:r>
              <a:rPr lang="tr-TR" dirty="0" err="1" smtClean="0"/>
              <a:t>gereksinimli</a:t>
            </a:r>
            <a:r>
              <a:rPr lang="tr-TR" dirty="0" smtClean="0"/>
              <a:t> çocukları saptama ve uygun hizmetlere yönlendirme konusunda etik sorumlulukları vardır.</a:t>
            </a:r>
          </a:p>
          <a:p>
            <a:pPr>
              <a:lnSpc>
                <a:spcPct val="130000"/>
              </a:lnSpc>
              <a:buFont typeface="Wingdings" charset="2"/>
              <a:buChar char="ü"/>
            </a:pPr>
            <a:r>
              <a:rPr lang="tr-TR" dirty="0" smtClean="0"/>
              <a:t>Meslek elamanlarının etik ilkeler doğrultusunda birlikte çalışması önemlidir. </a:t>
            </a:r>
            <a:endParaRPr lang="tr-TR" dirty="0"/>
          </a:p>
        </p:txBody>
      </p:sp>
    </p:spTree>
    <p:extLst>
      <p:ext uri="{BB962C8B-B14F-4D97-AF65-F5344CB8AC3E}">
        <p14:creationId xmlns:p14="http://schemas.microsoft.com/office/powerpoint/2010/main" val="329882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665018" y="2202083"/>
            <a:ext cx="7813963" cy="3109749"/>
          </a:xfrm>
        </p:spPr>
        <p:txBody>
          <a:bodyPr/>
          <a:lstStyle/>
          <a:p>
            <a:pPr>
              <a:buFont typeface="Wingdings" charset="2"/>
              <a:buChar char="ü"/>
            </a:pPr>
            <a:r>
              <a:rPr lang="tr-TR" dirty="0" smtClean="0"/>
              <a:t>Özel </a:t>
            </a:r>
            <a:r>
              <a:rPr lang="tr-TR" dirty="0" err="1" smtClean="0"/>
              <a:t>gereksinimli</a:t>
            </a:r>
            <a:r>
              <a:rPr lang="tr-TR" dirty="0" smtClean="0"/>
              <a:t> çocukları belirlemede alınacak kararların çocuklar üzerinde kalıcı etkileri olacaktır. </a:t>
            </a:r>
          </a:p>
          <a:p>
            <a:pPr>
              <a:buFont typeface="Wingdings" charset="2"/>
              <a:buChar char="ü"/>
            </a:pPr>
            <a:r>
              <a:rPr lang="tr-TR" dirty="0" smtClean="0"/>
              <a:t>Bu nedenle değerlendirmede kullanılacak yöntemleri ve araçları uygun seçmenin önemi büyüktür. </a:t>
            </a:r>
            <a:endParaRPr lang="tr-TR" dirty="0"/>
          </a:p>
        </p:txBody>
      </p:sp>
    </p:spTree>
    <p:extLst>
      <p:ext uri="{BB962C8B-B14F-4D97-AF65-F5344CB8AC3E}">
        <p14:creationId xmlns:p14="http://schemas.microsoft.com/office/powerpoint/2010/main" val="93554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86296" y="3113445"/>
            <a:ext cx="8686799" cy="1134883"/>
          </a:xfrm>
        </p:spPr>
        <p:txBody>
          <a:bodyPr>
            <a:normAutofit/>
          </a:bodyPr>
          <a:lstStyle/>
          <a:p>
            <a:pPr>
              <a:buFont typeface="Wingdings" charset="2"/>
              <a:buChar char="ü"/>
            </a:pPr>
            <a:r>
              <a:rPr lang="tr-TR" dirty="0" smtClean="0"/>
              <a:t>Tarama ve </a:t>
            </a:r>
            <a:r>
              <a:rPr lang="tr-TR" dirty="0" err="1" smtClean="0"/>
              <a:t>tanılayıcı</a:t>
            </a:r>
            <a:r>
              <a:rPr lang="tr-TR" dirty="0" smtClean="0"/>
              <a:t> testlerdeki yetersizlikler çocuk üzerinde olumsuz etkilere neden olacaktır. </a:t>
            </a:r>
          </a:p>
        </p:txBody>
      </p:sp>
    </p:spTree>
    <p:extLst>
      <p:ext uri="{BB962C8B-B14F-4D97-AF65-F5344CB8AC3E}">
        <p14:creationId xmlns:p14="http://schemas.microsoft.com/office/powerpoint/2010/main" val="300536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234109"/>
            <a:ext cx="8478982" cy="1143000"/>
          </a:xfrm>
        </p:spPr>
        <p:txBody>
          <a:bodyPr>
            <a:normAutofit/>
          </a:bodyPr>
          <a:lstStyle/>
          <a:p>
            <a:r>
              <a:rPr lang="tr-TR" sz="3200" dirty="0">
                <a:solidFill>
                  <a:srgbClr val="FFFF00"/>
                </a:solidFill>
              </a:rPr>
              <a:t>Özel öğrenme veya gelişimsel gereksinimi olan çocukları saptamak</a:t>
            </a:r>
            <a:endParaRPr lang="en-US" sz="3200" dirty="0">
              <a:solidFill>
                <a:srgbClr val="FFFF00"/>
              </a:solidFill>
            </a:endParaRPr>
          </a:p>
        </p:txBody>
      </p:sp>
      <p:sp>
        <p:nvSpPr>
          <p:cNvPr id="3" name="Content Placeholder 2"/>
          <p:cNvSpPr>
            <a:spLocks noGrp="1"/>
          </p:cNvSpPr>
          <p:nvPr>
            <p:ph idx="1"/>
          </p:nvPr>
        </p:nvSpPr>
        <p:spPr>
          <a:xfrm>
            <a:off x="535156" y="2008836"/>
            <a:ext cx="8267939" cy="3796303"/>
          </a:xfrm>
        </p:spPr>
        <p:txBody>
          <a:bodyPr>
            <a:normAutofit/>
          </a:bodyPr>
          <a:lstStyle/>
          <a:p>
            <a:pPr>
              <a:buFont typeface="Wingdings" charset="2"/>
              <a:buChar char="ü"/>
            </a:pPr>
            <a:r>
              <a:rPr lang="tr-TR" dirty="0" smtClean="0"/>
              <a:t>Tarama ya da gelişimsel tarama kavramını anlamak ve içselleştirmek önemlidir. </a:t>
            </a:r>
          </a:p>
          <a:p>
            <a:pPr>
              <a:buFont typeface="Wingdings" charset="2"/>
              <a:buChar char="ü"/>
            </a:pPr>
            <a:r>
              <a:rPr lang="tr-TR" dirty="0" smtClean="0">
                <a:solidFill>
                  <a:srgbClr val="FFFFFF"/>
                </a:solidFill>
              </a:rPr>
              <a:t>Tarama testleri (gelişimsel tarama testleri) olası </a:t>
            </a:r>
            <a:r>
              <a:rPr lang="tr-TR" dirty="0" err="1" smtClean="0">
                <a:solidFill>
                  <a:srgbClr val="FFFFFF"/>
                </a:solidFill>
              </a:rPr>
              <a:t>yetersiziliği</a:t>
            </a:r>
            <a:r>
              <a:rPr lang="tr-TR" dirty="0" smtClean="0">
                <a:solidFill>
                  <a:srgbClr val="FFFFFF"/>
                </a:solidFill>
              </a:rPr>
              <a:t> ve öğrenme problemi olan çocukları saptamada </a:t>
            </a:r>
            <a:r>
              <a:rPr lang="tr-TR" dirty="0" smtClean="0">
                <a:solidFill>
                  <a:srgbClr val="FFFF00"/>
                </a:solidFill>
              </a:rPr>
              <a:t>ilk adımdır. </a:t>
            </a:r>
          </a:p>
          <a:p>
            <a:pPr>
              <a:buFont typeface="Wingdings" charset="2"/>
              <a:buChar char="ü"/>
            </a:pPr>
            <a:r>
              <a:rPr lang="tr-TR" dirty="0" smtClean="0">
                <a:solidFill>
                  <a:srgbClr val="FFFFFF"/>
                </a:solidFill>
              </a:rPr>
              <a:t>Bilişsel, dil, motor, sosyal duygusal gelişimleri belirlemeye yönelik tarama testleri olası problemleri görmede yardımcı olabilir. </a:t>
            </a:r>
          </a:p>
          <a:p>
            <a:endParaRPr lang="tr-TR" dirty="0">
              <a:solidFill>
                <a:srgbClr val="FFFF00"/>
              </a:solidFill>
            </a:endParaRPr>
          </a:p>
        </p:txBody>
      </p:sp>
    </p:spTree>
    <p:extLst>
      <p:ext uri="{BB962C8B-B14F-4D97-AF65-F5344CB8AC3E}">
        <p14:creationId xmlns:p14="http://schemas.microsoft.com/office/powerpoint/2010/main" val="2914476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2" y="831590"/>
            <a:ext cx="8229600" cy="1143000"/>
          </a:xfrm>
        </p:spPr>
        <p:txBody>
          <a:bodyPr>
            <a:noAutofit/>
          </a:bodyPr>
          <a:lstStyle/>
          <a:p>
            <a:pPr lvl="1" algn="l" rtl="0">
              <a:spcBef>
                <a:spcPct val="0"/>
              </a:spcBef>
            </a:pPr>
            <a:r>
              <a:rPr lang="tr-TR" sz="3600" dirty="0" smtClean="0">
                <a:solidFill>
                  <a:srgbClr val="FFFF00"/>
                </a:solidFill>
              </a:rPr>
              <a:t>Özel öğrenme veya gelişimsel gereksinimi olan çocukları saptamak</a:t>
            </a:r>
            <a:r>
              <a:rPr lang="en-US" sz="3600" dirty="0" smtClean="0">
                <a:solidFill>
                  <a:srgbClr val="FFFF00"/>
                </a:solidFill>
                <a:latin typeface="Arial"/>
                <a:cs typeface="Arial"/>
              </a:rPr>
              <a:t/>
            </a:r>
            <a:br>
              <a:rPr lang="en-US" sz="3600" dirty="0" smtClean="0">
                <a:solidFill>
                  <a:srgbClr val="FFFF00"/>
                </a:solidFill>
                <a:latin typeface="Arial"/>
                <a:cs typeface="Arial"/>
              </a:rPr>
            </a:br>
            <a:endParaRPr lang="en-US" sz="3600" dirty="0">
              <a:solidFill>
                <a:srgbClr val="FFFF00"/>
              </a:solidFill>
              <a:latin typeface="Arial"/>
              <a:cs typeface="Arial"/>
            </a:endParaRPr>
          </a:p>
        </p:txBody>
      </p:sp>
      <p:sp>
        <p:nvSpPr>
          <p:cNvPr id="3" name="Content Placeholder 2"/>
          <p:cNvSpPr>
            <a:spLocks noGrp="1"/>
          </p:cNvSpPr>
          <p:nvPr>
            <p:ph idx="1"/>
          </p:nvPr>
        </p:nvSpPr>
        <p:spPr>
          <a:xfrm>
            <a:off x="438030" y="2928326"/>
            <a:ext cx="8267939" cy="2380735"/>
          </a:xfrm>
        </p:spPr>
        <p:txBody>
          <a:bodyPr>
            <a:normAutofit fontScale="92500" lnSpcReduction="20000"/>
          </a:bodyPr>
          <a:lstStyle/>
          <a:p>
            <a:pPr>
              <a:buFont typeface="Wingdings" charset="2"/>
              <a:buChar char="ü"/>
            </a:pPr>
            <a:r>
              <a:rPr lang="tr-TR" dirty="0" smtClean="0"/>
              <a:t>Tarama sürecinde hatalar olabilir ve özel </a:t>
            </a:r>
            <a:r>
              <a:rPr lang="tr-TR" dirty="0" err="1" smtClean="0"/>
              <a:t>gereksinimli</a:t>
            </a:r>
            <a:r>
              <a:rPr lang="tr-TR" dirty="0" smtClean="0"/>
              <a:t> bazı çocuklar gözden kaçabilir. </a:t>
            </a:r>
          </a:p>
          <a:p>
            <a:pPr>
              <a:buFont typeface="Wingdings" charset="2"/>
              <a:buChar char="ü"/>
            </a:pPr>
            <a:r>
              <a:rPr lang="tr-TR" dirty="0" smtClean="0"/>
              <a:t>Taramada sorunu olduğu düşünülen bir çocuğun da sorunu olmayabilir. </a:t>
            </a:r>
          </a:p>
          <a:p>
            <a:pPr>
              <a:buFont typeface="Wingdings" charset="2"/>
              <a:buChar char="ü"/>
            </a:pPr>
            <a:r>
              <a:rPr lang="tr-TR" dirty="0" smtClean="0">
                <a:solidFill>
                  <a:srgbClr val="FC541A"/>
                </a:solidFill>
              </a:rPr>
              <a:t>Kesin bir yargı için </a:t>
            </a:r>
            <a:r>
              <a:rPr lang="tr-TR" b="1" u="sng" dirty="0" err="1" smtClean="0">
                <a:solidFill>
                  <a:srgbClr val="FFFF00"/>
                </a:solidFill>
              </a:rPr>
              <a:t>tanılayıcı</a:t>
            </a:r>
            <a:r>
              <a:rPr lang="tr-TR" b="1" u="sng" dirty="0" smtClean="0">
                <a:solidFill>
                  <a:srgbClr val="FFFF00"/>
                </a:solidFill>
              </a:rPr>
              <a:t> testlere </a:t>
            </a:r>
            <a:r>
              <a:rPr lang="tr-TR" dirty="0" smtClean="0"/>
              <a:t>gereksinim vardır. </a:t>
            </a:r>
            <a:endParaRPr lang="tr-TR" dirty="0"/>
          </a:p>
        </p:txBody>
      </p:sp>
    </p:spTree>
    <p:extLst>
      <p:ext uri="{BB962C8B-B14F-4D97-AF65-F5344CB8AC3E}">
        <p14:creationId xmlns:p14="http://schemas.microsoft.com/office/powerpoint/2010/main" val="1575251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621535" y="2512855"/>
            <a:ext cx="7525982" cy="3674714"/>
          </a:xfrm>
        </p:spPr>
        <p:txBody>
          <a:bodyPr>
            <a:normAutofit lnSpcReduction="10000"/>
          </a:bodyPr>
          <a:lstStyle/>
          <a:p>
            <a:pPr>
              <a:buFont typeface="Wingdings" charset="2"/>
              <a:buChar char="ü"/>
            </a:pPr>
            <a:r>
              <a:rPr lang="tr-TR" dirty="0" err="1" smtClean="0">
                <a:solidFill>
                  <a:srgbClr val="FFFF00"/>
                </a:solidFill>
              </a:rPr>
              <a:t>Tanılayıcı</a:t>
            </a:r>
            <a:r>
              <a:rPr lang="tr-TR" dirty="0" smtClean="0">
                <a:solidFill>
                  <a:srgbClr val="FFFF00"/>
                </a:solidFill>
              </a:rPr>
              <a:t> testler, </a:t>
            </a:r>
          </a:p>
          <a:p>
            <a:pPr>
              <a:buFont typeface="Wingdings" charset="2"/>
              <a:buChar char="ü"/>
            </a:pPr>
            <a:endParaRPr lang="tr-TR" dirty="0" smtClean="0"/>
          </a:p>
          <a:p>
            <a:pPr lvl="1">
              <a:lnSpc>
                <a:spcPct val="120000"/>
              </a:lnSpc>
              <a:buFont typeface="Courier New"/>
              <a:buChar char="o"/>
            </a:pPr>
            <a:r>
              <a:rPr lang="tr-TR" sz="2800" dirty="0" smtClean="0"/>
              <a:t>gelişimsel sorunları saptamak,</a:t>
            </a:r>
          </a:p>
          <a:p>
            <a:pPr lvl="1">
              <a:lnSpc>
                <a:spcPct val="120000"/>
              </a:lnSpc>
              <a:buFont typeface="Courier New"/>
              <a:buChar char="o"/>
            </a:pPr>
            <a:r>
              <a:rPr lang="tr-TR" sz="2800" dirty="0" smtClean="0"/>
              <a:t>çocuğun özgül öğrenme güçlüğünü belirlemek,</a:t>
            </a:r>
          </a:p>
          <a:p>
            <a:pPr lvl="1">
              <a:lnSpc>
                <a:spcPct val="120000"/>
              </a:lnSpc>
              <a:buFont typeface="Courier New"/>
              <a:buChar char="o"/>
            </a:pPr>
            <a:r>
              <a:rPr lang="tr-TR" sz="2800" dirty="0" smtClean="0"/>
              <a:t>erken müdahale programları hazırlamak için tasarlanmış testlerdir.</a:t>
            </a:r>
          </a:p>
          <a:p>
            <a:endParaRPr lang="en-US" dirty="0"/>
          </a:p>
        </p:txBody>
      </p:sp>
    </p:spTree>
    <p:extLst>
      <p:ext uri="{BB962C8B-B14F-4D97-AF65-F5344CB8AC3E}">
        <p14:creationId xmlns:p14="http://schemas.microsoft.com/office/powerpoint/2010/main" val="2925592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solidFill>
                  <a:srgbClr val="FFFF00"/>
                </a:solidFill>
              </a:rPr>
              <a:t>Özel öğrenme veya gelişimsel gereksinimi olan çocukları saptamak</a:t>
            </a:r>
            <a:endParaRPr lang="en-US" dirty="0">
              <a:solidFill>
                <a:srgbClr val="FFFF00"/>
              </a:solidFill>
            </a:endParaRPr>
          </a:p>
        </p:txBody>
      </p:sp>
      <p:sp>
        <p:nvSpPr>
          <p:cNvPr id="3" name="Content Placeholder 2"/>
          <p:cNvSpPr>
            <a:spLocks noGrp="1"/>
          </p:cNvSpPr>
          <p:nvPr>
            <p:ph idx="1"/>
          </p:nvPr>
        </p:nvSpPr>
        <p:spPr>
          <a:xfrm>
            <a:off x="228600" y="2712560"/>
            <a:ext cx="8686800" cy="2467259"/>
          </a:xfrm>
        </p:spPr>
        <p:txBody>
          <a:bodyPr>
            <a:noAutofit/>
          </a:bodyPr>
          <a:lstStyle/>
          <a:p>
            <a:pPr>
              <a:buFont typeface="Wingdings" charset="2"/>
              <a:buChar char="ü"/>
            </a:pPr>
            <a:r>
              <a:rPr lang="tr-TR" dirty="0" smtClean="0"/>
              <a:t>Bu aşamada </a:t>
            </a:r>
            <a:r>
              <a:rPr lang="tr-TR" dirty="0" smtClean="0">
                <a:solidFill>
                  <a:srgbClr val="FFFF00"/>
                </a:solidFill>
              </a:rPr>
              <a:t>tıbbi değerlendirmeler, </a:t>
            </a:r>
            <a:r>
              <a:rPr lang="tr-TR" dirty="0" err="1" smtClean="0">
                <a:solidFill>
                  <a:srgbClr val="FFFF00"/>
                </a:solidFill>
              </a:rPr>
              <a:t>standar</a:t>
            </a:r>
            <a:r>
              <a:rPr lang="tr-TR" dirty="0" smtClean="0">
                <a:solidFill>
                  <a:srgbClr val="FFFF00"/>
                </a:solidFill>
              </a:rPr>
              <a:t> testler, anne-baba ile görüşme yapma, gözlemler </a:t>
            </a:r>
            <a:r>
              <a:rPr lang="tr-TR" dirty="0" smtClean="0"/>
              <a:t>gibi bir çok kaynağa başvurmak gerekir. </a:t>
            </a:r>
          </a:p>
          <a:p>
            <a:pPr>
              <a:buFont typeface="Wingdings" charset="2"/>
              <a:buChar char="ü"/>
            </a:pPr>
            <a:r>
              <a:rPr lang="tr-TR" dirty="0" smtClean="0"/>
              <a:t>Testlerin, </a:t>
            </a:r>
            <a:r>
              <a:rPr lang="tr-TR" dirty="0" smtClean="0">
                <a:solidFill>
                  <a:srgbClr val="FFFF00"/>
                </a:solidFill>
              </a:rPr>
              <a:t>eğitimini almış olan uzmanlar tarafından </a:t>
            </a:r>
            <a:r>
              <a:rPr lang="tr-TR" dirty="0" smtClean="0"/>
              <a:t>uygulanması doğru sonuca ulaşmada önemlidir. </a:t>
            </a:r>
            <a:endParaRPr lang="tr-TR" dirty="0"/>
          </a:p>
        </p:txBody>
      </p:sp>
    </p:spTree>
    <p:extLst>
      <p:ext uri="{BB962C8B-B14F-4D97-AF65-F5344CB8AC3E}">
        <p14:creationId xmlns:p14="http://schemas.microsoft.com/office/powerpoint/2010/main" val="1490326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24" y="798340"/>
            <a:ext cx="8229600" cy="1143000"/>
          </a:xfrm>
        </p:spPr>
        <p:txBody>
          <a:bodyPr>
            <a:normAutofit fontScale="90000"/>
          </a:bodyPr>
          <a:lstStyle/>
          <a:p>
            <a:pPr lvl="1" algn="l" rtl="0">
              <a:spcBef>
                <a:spcPct val="0"/>
              </a:spcBef>
            </a:pPr>
            <a:r>
              <a:rPr lang="tr-TR" sz="3100" dirty="0" smtClean="0">
                <a:solidFill>
                  <a:srgbClr val="FFFF00"/>
                </a:solidFill>
                <a:latin typeface="Arial"/>
                <a:cs typeface="Arial"/>
              </a:rPr>
              <a:t>Çocuğun </a:t>
            </a:r>
            <a:r>
              <a:rPr lang="tr-TR" sz="2800" dirty="0" smtClean="0">
                <a:solidFill>
                  <a:srgbClr val="FFFF00"/>
                </a:solidFill>
                <a:latin typeface="Arial"/>
                <a:cs typeface="Arial"/>
              </a:rPr>
              <a:t>destek eğitimi / </a:t>
            </a:r>
            <a:r>
              <a:rPr lang="tr-TR" sz="3100" dirty="0" smtClean="0">
                <a:solidFill>
                  <a:srgbClr val="FFFF00"/>
                </a:solidFill>
                <a:latin typeface="Arial"/>
                <a:cs typeface="Arial"/>
              </a:rPr>
              <a:t>eğitim aldığı ortamların iyileştirilmesi </a:t>
            </a:r>
            <a:r>
              <a:rPr lang="en-US" dirty="0" smtClean="0"/>
              <a:t/>
            </a:r>
            <a:br>
              <a:rPr lang="en-US" dirty="0" smtClean="0"/>
            </a:br>
            <a:endParaRPr lang="en-US" dirty="0"/>
          </a:p>
        </p:txBody>
      </p:sp>
      <p:sp>
        <p:nvSpPr>
          <p:cNvPr id="3" name="Content Placeholder 2"/>
          <p:cNvSpPr>
            <a:spLocks noGrp="1"/>
          </p:cNvSpPr>
          <p:nvPr>
            <p:ph idx="1"/>
          </p:nvPr>
        </p:nvSpPr>
        <p:spPr>
          <a:xfrm>
            <a:off x="590203" y="2310143"/>
            <a:ext cx="7519837" cy="3458889"/>
          </a:xfrm>
        </p:spPr>
        <p:txBody>
          <a:bodyPr/>
          <a:lstStyle/>
          <a:p>
            <a:pPr>
              <a:buFont typeface="Wingdings" charset="2"/>
              <a:buChar char="ü"/>
            </a:pPr>
            <a:r>
              <a:rPr lang="tr-TR" dirty="0" smtClean="0"/>
              <a:t>Değerlendirme olmaksızın etkili eğitimden söz edilemez.</a:t>
            </a:r>
          </a:p>
          <a:p>
            <a:pPr>
              <a:buFont typeface="Wingdings" charset="2"/>
              <a:buChar char="ü"/>
            </a:pPr>
            <a:r>
              <a:rPr lang="tr-TR" dirty="0" smtClean="0"/>
              <a:t>Gelişimsel eğitim uygulamalarında ilk adım çocuğu tanımak ve gelişimini takip etmektir. </a:t>
            </a:r>
          </a:p>
          <a:p>
            <a:pPr>
              <a:buFont typeface="Wingdings" charset="2"/>
              <a:buChar char="ü"/>
            </a:pPr>
            <a:r>
              <a:rPr lang="tr-TR" dirty="0" smtClean="0"/>
              <a:t>Meslek elemanı çocuğa dair topladığı bilgilerden yola çıkarak planlamalarını yapar. </a:t>
            </a:r>
            <a:endParaRPr lang="tr-TR" dirty="0"/>
          </a:p>
        </p:txBody>
      </p:sp>
    </p:spTree>
    <p:extLst>
      <p:ext uri="{BB962C8B-B14F-4D97-AF65-F5344CB8AC3E}">
        <p14:creationId xmlns:p14="http://schemas.microsoft.com/office/powerpoint/2010/main" val="411184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897" y="1235675"/>
            <a:ext cx="8368015" cy="5271065"/>
          </a:xfrm>
        </p:spPr>
        <p:txBody>
          <a:bodyPr>
            <a:normAutofit fontScale="62500" lnSpcReduction="20000"/>
          </a:bodyPr>
          <a:lstStyle/>
          <a:p>
            <a:pPr marL="0" indent="0">
              <a:lnSpc>
                <a:spcPct val="140000"/>
              </a:lnSpc>
              <a:buNone/>
            </a:pPr>
            <a:r>
              <a:rPr lang="tr-TR" dirty="0" smtClean="0">
                <a:solidFill>
                  <a:srgbClr val="FFFF00"/>
                </a:solidFill>
              </a:rPr>
              <a:t>  </a:t>
            </a:r>
            <a:r>
              <a:rPr lang="tr-TR" sz="4600" b="1" dirty="0" smtClean="0">
                <a:solidFill>
                  <a:srgbClr val="FFFF00"/>
                </a:solidFill>
              </a:rPr>
              <a:t>   Örnek 1;</a:t>
            </a:r>
          </a:p>
          <a:p>
            <a:pPr>
              <a:lnSpc>
                <a:spcPct val="140000"/>
              </a:lnSpc>
              <a:buFont typeface="Wingdings" charset="2"/>
              <a:buChar char="ü"/>
            </a:pPr>
            <a:r>
              <a:rPr lang="tr-TR" sz="3400" dirty="0" smtClean="0"/>
              <a:t>Eğitimci çocuklarla </a:t>
            </a:r>
            <a:r>
              <a:rPr lang="tr-TR" sz="3400" b="1" u="sng" dirty="0" smtClean="0">
                <a:solidFill>
                  <a:srgbClr val="FD891D"/>
                </a:solidFill>
              </a:rPr>
              <a:t>sözcüklerin ilk ve son seslerini ayırt etme çalışmaları </a:t>
            </a:r>
            <a:r>
              <a:rPr lang="tr-TR" sz="3400" dirty="0" smtClean="0"/>
              <a:t>yapmayı planlar. Şiir, şarkı </a:t>
            </a:r>
            <a:r>
              <a:rPr lang="tr-TR" sz="3400" dirty="0" err="1" smtClean="0"/>
              <a:t>vb</a:t>
            </a:r>
            <a:r>
              <a:rPr lang="tr-TR" sz="3400" dirty="0" smtClean="0"/>
              <a:t> kullanarak büyük grup etkinliği yapar. Büyük grup etkinliğinde bazı çocukların kafiyeli olan sözcükleri bulmakta zorlandığını fark eder. Bu çocuklarla küçük grup etkinlikleri planlar; kafiyeli sözcükler içeren oyunlar, kitaplar </a:t>
            </a:r>
            <a:r>
              <a:rPr lang="tr-TR" sz="3400" dirty="0" err="1" smtClean="0"/>
              <a:t>vb</a:t>
            </a:r>
            <a:r>
              <a:rPr lang="tr-TR" sz="3400" dirty="0" smtClean="0"/>
              <a:t> kullanır. </a:t>
            </a:r>
          </a:p>
          <a:p>
            <a:pPr>
              <a:lnSpc>
                <a:spcPct val="140000"/>
              </a:lnSpc>
              <a:buFont typeface="Wingdings" charset="2"/>
              <a:buChar char="ü"/>
            </a:pPr>
            <a:endParaRPr lang="tr-TR" sz="3400" dirty="0" smtClean="0"/>
          </a:p>
          <a:p>
            <a:pPr lvl="1">
              <a:lnSpc>
                <a:spcPct val="140000"/>
              </a:lnSpc>
              <a:buFont typeface="Courier New"/>
              <a:buChar char="o"/>
            </a:pPr>
            <a:r>
              <a:rPr lang="tr-TR" sz="3000" dirty="0" smtClean="0"/>
              <a:t>Küçük grup çalışması yeteli olmayan bir çocuk olursa buna yönelik bireyselleştirilmiş müdahale programları yapılabilir. Anne-babaları da içine alan bir program planlanabilir. </a:t>
            </a:r>
            <a:endParaRPr lang="tr-TR" sz="3000" dirty="0"/>
          </a:p>
        </p:txBody>
      </p:sp>
      <p:sp>
        <p:nvSpPr>
          <p:cNvPr id="5" name="Title 1"/>
          <p:cNvSpPr>
            <a:spLocks noGrp="1"/>
          </p:cNvSpPr>
          <p:nvPr>
            <p:ph type="title"/>
          </p:nvPr>
        </p:nvSpPr>
        <p:spPr>
          <a:xfrm>
            <a:off x="457200" y="274638"/>
            <a:ext cx="8229600" cy="1143000"/>
          </a:xfrm>
        </p:spPr>
        <p:txBody>
          <a:bodyPr>
            <a:normAutofit fontScale="90000"/>
          </a:bodyPr>
          <a:lstStyle/>
          <a:p>
            <a:pPr lvl="1" algn="l" rtl="0">
              <a:spcBef>
                <a:spcPct val="0"/>
              </a:spcBef>
            </a:pPr>
            <a:r>
              <a:rPr lang="tr-TR" sz="3100" dirty="0" smtClean="0">
                <a:solidFill>
                  <a:srgbClr val="FFFF00"/>
                </a:solidFill>
                <a:latin typeface="Arial"/>
                <a:cs typeface="Arial"/>
              </a:rPr>
              <a:t>Çocuğun </a:t>
            </a:r>
            <a:r>
              <a:rPr lang="tr-TR" sz="3200" dirty="0" smtClean="0">
                <a:solidFill>
                  <a:srgbClr val="FFFF00"/>
                </a:solidFill>
                <a:latin typeface="Arial"/>
                <a:cs typeface="Arial"/>
              </a:rPr>
              <a:t>destek eğitimi / </a:t>
            </a:r>
            <a:r>
              <a:rPr lang="tr-TR" sz="3100" dirty="0" smtClean="0">
                <a:solidFill>
                  <a:srgbClr val="FFFF00"/>
                </a:solidFill>
                <a:latin typeface="Arial"/>
                <a:cs typeface="Arial"/>
              </a:rPr>
              <a:t>eğitim aldığı ortamların iyileştirilmesi </a:t>
            </a:r>
            <a:r>
              <a:rPr lang="en-US" dirty="0" smtClean="0"/>
              <a:t/>
            </a:r>
            <a:br>
              <a:rPr lang="en-US" dirty="0" smtClean="0"/>
            </a:br>
            <a:endParaRPr lang="en-US" dirty="0"/>
          </a:p>
        </p:txBody>
      </p:sp>
    </p:spTree>
    <p:extLst>
      <p:ext uri="{BB962C8B-B14F-4D97-AF65-F5344CB8AC3E}">
        <p14:creationId xmlns:p14="http://schemas.microsoft.com/office/powerpoint/2010/main" val="334765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74" y="2851583"/>
            <a:ext cx="8227404" cy="1143000"/>
          </a:xfrm>
        </p:spPr>
        <p:txBody>
          <a:bodyPr>
            <a:normAutofit fontScale="90000"/>
          </a:bodyPr>
          <a:lstStyle/>
          <a:p>
            <a:pPr lvl="0" algn="ctr"/>
            <a:r>
              <a:rPr lang="tr-TR" dirty="0" smtClean="0"/>
              <a:t>GELİŞİMSEL TANIMA VE DEĞERLENDİRMENİN ÖNEMİ</a:t>
            </a:r>
            <a:endParaRPr lang="en-US" dirty="0"/>
          </a:p>
        </p:txBody>
      </p:sp>
    </p:spTree>
    <p:extLst>
      <p:ext uri="{BB962C8B-B14F-4D97-AF65-F5344CB8AC3E}">
        <p14:creationId xmlns:p14="http://schemas.microsoft.com/office/powerpoint/2010/main" val="341820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tr-TR" dirty="0" smtClean="0">
                <a:solidFill>
                  <a:srgbClr val="FFFF00"/>
                </a:solidFill>
              </a:rPr>
              <a:t>	Örnek 2;</a:t>
            </a:r>
          </a:p>
          <a:p>
            <a:pPr>
              <a:buFont typeface="Wingdings" charset="2"/>
              <a:buChar char="ü"/>
            </a:pPr>
            <a:r>
              <a:rPr lang="tr-TR" dirty="0" smtClean="0"/>
              <a:t>İkinci sınıf öğretmeni çocukların okuduğunun ne kadarını anladığına yönelik çalışmalar yapar. Bir kaç çocuğun oldukça hızlı okuduğunu, ancak parça ile ilgili soruları doğru yanıtlayamadıklarını fark eder. Öğretmen bu çocukları bir birleri ile eşleştirir, çocuklar birbirlerine yüksek sesle parçayı okurlar. Öğretmen, çocukların arkadaşı için okurken daha yavaş ve vurgulu okuduğunu görür. </a:t>
            </a:r>
            <a:endParaRPr lang="tr-TR" dirty="0"/>
          </a:p>
        </p:txBody>
      </p:sp>
      <p:sp>
        <p:nvSpPr>
          <p:cNvPr id="5" name="Title 1"/>
          <p:cNvSpPr>
            <a:spLocks noGrp="1"/>
          </p:cNvSpPr>
          <p:nvPr>
            <p:ph type="title"/>
          </p:nvPr>
        </p:nvSpPr>
        <p:spPr>
          <a:xfrm>
            <a:off x="457200" y="274638"/>
            <a:ext cx="8229600" cy="1143000"/>
          </a:xfrm>
        </p:spPr>
        <p:txBody>
          <a:bodyPr>
            <a:normAutofit fontScale="90000"/>
          </a:bodyPr>
          <a:lstStyle/>
          <a:p>
            <a:pPr lvl="1" algn="l" rtl="0">
              <a:spcBef>
                <a:spcPct val="0"/>
              </a:spcBef>
            </a:pPr>
            <a:r>
              <a:rPr lang="tr-TR" sz="3100" dirty="0" smtClean="0">
                <a:solidFill>
                  <a:srgbClr val="FFFF00"/>
                </a:solidFill>
                <a:latin typeface="Arial"/>
                <a:cs typeface="Arial"/>
              </a:rPr>
              <a:t>Çocuğun </a:t>
            </a:r>
            <a:r>
              <a:rPr lang="tr-TR" sz="3200" dirty="0" smtClean="0">
                <a:solidFill>
                  <a:srgbClr val="FFFF00"/>
                </a:solidFill>
                <a:latin typeface="Arial"/>
                <a:cs typeface="Arial"/>
              </a:rPr>
              <a:t>destek eğitimi / eğitim aldığı </a:t>
            </a:r>
            <a:r>
              <a:rPr lang="tr-TR" sz="3100" dirty="0" smtClean="0">
                <a:solidFill>
                  <a:srgbClr val="FFFF00"/>
                </a:solidFill>
                <a:latin typeface="Arial"/>
                <a:cs typeface="Arial"/>
              </a:rPr>
              <a:t>ortamların iyileştirilmesi </a:t>
            </a:r>
            <a:r>
              <a:rPr lang="en-US" dirty="0" smtClean="0"/>
              <a:t/>
            </a:r>
            <a:br>
              <a:rPr lang="en-US" dirty="0" smtClean="0"/>
            </a:br>
            <a:endParaRPr lang="en-US" dirty="0"/>
          </a:p>
        </p:txBody>
      </p:sp>
    </p:spTree>
    <p:extLst>
      <p:ext uri="{BB962C8B-B14F-4D97-AF65-F5344CB8AC3E}">
        <p14:creationId xmlns:p14="http://schemas.microsoft.com/office/powerpoint/2010/main" val="3053015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solidFill>
                  <a:srgbClr val="FFFF00"/>
                </a:solidFill>
                <a:latin typeface="Arial"/>
                <a:cs typeface="Arial"/>
              </a:rPr>
              <a:t>Çocuğun</a:t>
            </a:r>
            <a:r>
              <a:rPr lang="tr-TR" dirty="0">
                <a:solidFill>
                  <a:srgbClr val="FFFF00"/>
                </a:solidFill>
                <a:latin typeface="Arial"/>
                <a:cs typeface="Arial"/>
              </a:rPr>
              <a:t> destek eğitimi / eğitim </a:t>
            </a:r>
            <a:r>
              <a:rPr lang="tr-TR" dirty="0" smtClean="0">
                <a:solidFill>
                  <a:srgbClr val="FFFF00"/>
                </a:solidFill>
                <a:latin typeface="Arial"/>
                <a:cs typeface="Arial"/>
              </a:rPr>
              <a:t>aldığı ortamların </a:t>
            </a:r>
            <a:r>
              <a:rPr lang="tr-TR" dirty="0">
                <a:solidFill>
                  <a:srgbClr val="FFFF00"/>
                </a:solidFill>
                <a:latin typeface="Arial"/>
                <a:cs typeface="Arial"/>
              </a:rPr>
              <a:t>iyileştirilmesi</a:t>
            </a:r>
            <a:endParaRPr lang="en-US" dirty="0">
              <a:solidFill>
                <a:srgbClr val="FFFF00"/>
              </a:solidFill>
            </a:endParaRPr>
          </a:p>
        </p:txBody>
      </p:sp>
      <p:sp>
        <p:nvSpPr>
          <p:cNvPr id="3" name="Content Placeholder 2"/>
          <p:cNvSpPr>
            <a:spLocks noGrp="1"/>
          </p:cNvSpPr>
          <p:nvPr>
            <p:ph idx="1"/>
          </p:nvPr>
        </p:nvSpPr>
        <p:spPr>
          <a:xfrm>
            <a:off x="605156" y="2432734"/>
            <a:ext cx="8081644" cy="2239019"/>
          </a:xfrm>
        </p:spPr>
        <p:txBody>
          <a:bodyPr/>
          <a:lstStyle/>
          <a:p>
            <a:pPr>
              <a:buFont typeface="Wingdings" charset="2"/>
              <a:buChar char="ü"/>
            </a:pPr>
            <a:r>
              <a:rPr lang="tr-TR" dirty="0" smtClean="0"/>
              <a:t>Her iki örnek durumda da eğitim ortamlarında sürekli değerlendirme yapılmasının ve yapılan değerlendirmeden yola çıkarak planlamalar yapmanın önemini ortaya koymaktadır. </a:t>
            </a:r>
            <a:endParaRPr lang="tr-TR" dirty="0"/>
          </a:p>
        </p:txBody>
      </p:sp>
    </p:spTree>
    <p:extLst>
      <p:ext uri="{BB962C8B-B14F-4D97-AF65-F5344CB8AC3E}">
        <p14:creationId xmlns:p14="http://schemas.microsoft.com/office/powerpoint/2010/main" val="2507620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tr-TR" dirty="0"/>
              <a:t> </a:t>
            </a:r>
            <a:r>
              <a:rPr lang="tr-TR" dirty="0" smtClean="0"/>
              <a:t>  </a:t>
            </a:r>
            <a:r>
              <a:rPr lang="tr-TR" dirty="0" smtClean="0">
                <a:solidFill>
                  <a:srgbClr val="FFFF00"/>
                </a:solidFill>
              </a:rPr>
              <a:t> MUTLAKA;</a:t>
            </a:r>
          </a:p>
          <a:p>
            <a:pPr>
              <a:lnSpc>
                <a:spcPct val="140000"/>
              </a:lnSpc>
              <a:buFont typeface="Wingdings" charset="2"/>
              <a:buChar char="ü"/>
            </a:pPr>
            <a:r>
              <a:rPr lang="tr-TR" dirty="0" smtClean="0"/>
              <a:t>Çocukların gelişimleri, ne öğrendiği düzenli olarak değerlendirilmeli, </a:t>
            </a:r>
          </a:p>
          <a:p>
            <a:pPr>
              <a:lnSpc>
                <a:spcPct val="140000"/>
              </a:lnSpc>
              <a:buFont typeface="Wingdings" charset="2"/>
              <a:buChar char="ü"/>
            </a:pPr>
            <a:r>
              <a:rPr lang="tr-TR" dirty="0" smtClean="0"/>
              <a:t>Destek programı / eğitim buna uygun bir şekilde uyarlanmalı,</a:t>
            </a:r>
          </a:p>
          <a:p>
            <a:pPr>
              <a:lnSpc>
                <a:spcPct val="140000"/>
              </a:lnSpc>
              <a:buFont typeface="Wingdings" charset="2"/>
              <a:buChar char="ü"/>
            </a:pPr>
            <a:r>
              <a:rPr lang="tr-TR" dirty="0" smtClean="0"/>
              <a:t>Gereksinimi olan çocuklara (okuma, yazma, matematik…) bireyselleştirilmiş müdahale programları uygulanmalıdır. </a:t>
            </a:r>
            <a:endParaRPr lang="tr-TR" dirty="0"/>
          </a:p>
        </p:txBody>
      </p:sp>
      <p:sp>
        <p:nvSpPr>
          <p:cNvPr id="6" name="Dikdörtgen 5"/>
          <p:cNvSpPr/>
          <p:nvPr/>
        </p:nvSpPr>
        <p:spPr>
          <a:xfrm>
            <a:off x="457201" y="370704"/>
            <a:ext cx="8332572" cy="584775"/>
          </a:xfrm>
          <a:prstGeom prst="rect">
            <a:avLst/>
          </a:prstGeom>
        </p:spPr>
        <p:txBody>
          <a:bodyPr wrap="square">
            <a:spAutoFit/>
          </a:bodyPr>
          <a:lstStyle/>
          <a:p>
            <a:r>
              <a:rPr lang="tr-TR" sz="3200" dirty="0" smtClean="0">
                <a:solidFill>
                  <a:srgbClr val="FFFF00"/>
                </a:solidFill>
              </a:rPr>
              <a:t>Değerlendirme, öğretim ve program döngüsü</a:t>
            </a:r>
            <a:endParaRPr lang="tr-TR" sz="3200" dirty="0">
              <a:solidFill>
                <a:srgbClr val="FFFF00"/>
              </a:solidFill>
            </a:endParaRPr>
          </a:p>
        </p:txBody>
      </p:sp>
    </p:spTree>
    <p:extLst>
      <p:ext uri="{BB962C8B-B14F-4D97-AF65-F5344CB8AC3E}">
        <p14:creationId xmlns:p14="http://schemas.microsoft.com/office/powerpoint/2010/main" val="2836761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61932" y="378281"/>
            <a:ext cx="5966408" cy="5442516"/>
          </a:xfrm>
          <a:prstGeom prst="rect">
            <a:avLst/>
          </a:prstGeom>
        </p:spPr>
      </p:pic>
      <p:sp>
        <p:nvSpPr>
          <p:cNvPr id="10" name="Title 9"/>
          <p:cNvSpPr>
            <a:spLocks noGrp="1"/>
          </p:cNvSpPr>
          <p:nvPr>
            <p:ph type="title"/>
          </p:nvPr>
        </p:nvSpPr>
        <p:spPr>
          <a:xfrm>
            <a:off x="243210" y="6092370"/>
            <a:ext cx="8538172" cy="765630"/>
          </a:xfrm>
        </p:spPr>
        <p:txBody>
          <a:bodyPr>
            <a:normAutofit/>
          </a:bodyPr>
          <a:lstStyle/>
          <a:p>
            <a:pPr algn="ctr"/>
            <a:r>
              <a:rPr lang="en-US" sz="2800" dirty="0" err="1" smtClean="0">
                <a:solidFill>
                  <a:srgbClr val="FFFF00"/>
                </a:solidFill>
              </a:rPr>
              <a:t>Değerlendirme</a:t>
            </a:r>
            <a:r>
              <a:rPr lang="en-US" sz="2800" dirty="0" smtClean="0">
                <a:solidFill>
                  <a:srgbClr val="FFFF00"/>
                </a:solidFill>
              </a:rPr>
              <a:t>, </a:t>
            </a:r>
            <a:r>
              <a:rPr lang="en-US" sz="2800" dirty="0" err="1" smtClean="0">
                <a:solidFill>
                  <a:srgbClr val="FFFF00"/>
                </a:solidFill>
              </a:rPr>
              <a:t>öğretim</a:t>
            </a:r>
            <a:r>
              <a:rPr lang="en-US" sz="2800" dirty="0" smtClean="0">
                <a:solidFill>
                  <a:srgbClr val="FFFF00"/>
                </a:solidFill>
              </a:rPr>
              <a:t> </a:t>
            </a:r>
            <a:r>
              <a:rPr lang="en-US" sz="2800" dirty="0" err="1" smtClean="0">
                <a:solidFill>
                  <a:srgbClr val="FFFF00"/>
                </a:solidFill>
              </a:rPr>
              <a:t>ve</a:t>
            </a:r>
            <a:r>
              <a:rPr lang="en-US" sz="2800" dirty="0" smtClean="0">
                <a:solidFill>
                  <a:srgbClr val="FFFF00"/>
                </a:solidFill>
              </a:rPr>
              <a:t> program </a:t>
            </a:r>
            <a:r>
              <a:rPr lang="en-US" sz="2800" dirty="0" err="1" smtClean="0">
                <a:solidFill>
                  <a:srgbClr val="FFFF00"/>
                </a:solidFill>
              </a:rPr>
              <a:t>döngüsü</a:t>
            </a:r>
            <a:endParaRPr lang="en-US" sz="2800" dirty="0">
              <a:solidFill>
                <a:srgbClr val="FFFF00"/>
              </a:solidFill>
            </a:endParaRPr>
          </a:p>
        </p:txBody>
      </p:sp>
    </p:spTree>
    <p:extLst>
      <p:ext uri="{BB962C8B-B14F-4D97-AF65-F5344CB8AC3E}">
        <p14:creationId xmlns:p14="http://schemas.microsoft.com/office/powerpoint/2010/main" val="226141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86" y="374073"/>
            <a:ext cx="8229600" cy="1155469"/>
          </a:xfrm>
        </p:spPr>
        <p:txBody>
          <a:bodyPr>
            <a:noAutofit/>
          </a:bodyPr>
          <a:lstStyle/>
          <a:p>
            <a:r>
              <a:rPr lang="tr-TR" sz="2800" dirty="0">
                <a:solidFill>
                  <a:srgbClr val="FFFFFF"/>
                </a:solidFill>
                <a:latin typeface="Arial"/>
                <a:cs typeface="Arial"/>
              </a:rPr>
              <a:t/>
            </a:r>
            <a:br>
              <a:rPr lang="tr-TR" sz="2800" dirty="0">
                <a:solidFill>
                  <a:srgbClr val="FFFFFF"/>
                </a:solidFill>
                <a:latin typeface="Arial"/>
                <a:cs typeface="Arial"/>
              </a:rPr>
            </a:br>
            <a:r>
              <a:rPr lang="tr-TR" sz="2800" dirty="0" smtClean="0">
                <a:solidFill>
                  <a:srgbClr val="FFFF00"/>
                </a:solidFill>
                <a:latin typeface="Arial"/>
                <a:cs typeface="Arial"/>
              </a:rPr>
              <a:t>Gelişim destek / erken müdahale programının  değerlendirilmesi</a:t>
            </a:r>
            <a:r>
              <a:rPr lang="en-US" sz="2800" dirty="0"/>
              <a:t/>
            </a:r>
            <a:br>
              <a:rPr lang="en-US" sz="2800" dirty="0"/>
            </a:br>
            <a:r>
              <a:rPr lang="en-US" sz="2800" dirty="0"/>
              <a:t/>
            </a:r>
            <a:br>
              <a:rPr lang="en-US" sz="2800" dirty="0"/>
            </a:br>
            <a:endParaRPr lang="en-US" sz="2800" dirty="0"/>
          </a:p>
        </p:txBody>
      </p:sp>
      <p:sp>
        <p:nvSpPr>
          <p:cNvPr id="3" name="Content Placeholder 2"/>
          <p:cNvSpPr>
            <a:spLocks noGrp="1"/>
          </p:cNvSpPr>
          <p:nvPr>
            <p:ph idx="1"/>
          </p:nvPr>
        </p:nvSpPr>
        <p:spPr>
          <a:xfrm>
            <a:off x="598516" y="1755481"/>
            <a:ext cx="8113221" cy="3556352"/>
          </a:xfrm>
        </p:spPr>
        <p:txBody>
          <a:bodyPr>
            <a:normAutofit/>
          </a:bodyPr>
          <a:lstStyle/>
          <a:p>
            <a:pPr>
              <a:buFont typeface="Wingdings" charset="2"/>
              <a:buChar char="ü"/>
            </a:pPr>
            <a:r>
              <a:rPr lang="tr-TR" dirty="0" smtClean="0"/>
              <a:t>Programın hedeflerine ulaşıp ulaşmadığının belirlenmesi için değerlendirilmesi gerekmektedir.</a:t>
            </a:r>
          </a:p>
          <a:p>
            <a:pPr>
              <a:buFont typeface="Wingdings" charset="2"/>
              <a:buChar char="ü"/>
            </a:pPr>
            <a:r>
              <a:rPr lang="tr-TR" dirty="0" smtClean="0"/>
              <a:t>Programın değerlendirilmesi için;</a:t>
            </a:r>
          </a:p>
          <a:p>
            <a:pPr lvl="1">
              <a:buFont typeface="Courier New"/>
              <a:buChar char="o"/>
            </a:pPr>
            <a:r>
              <a:rPr lang="tr-TR" dirty="0" smtClean="0"/>
              <a:t>Gözlem,</a:t>
            </a:r>
          </a:p>
          <a:p>
            <a:pPr lvl="1">
              <a:buFont typeface="Courier New"/>
              <a:buChar char="o"/>
            </a:pPr>
            <a:r>
              <a:rPr lang="tr-TR" dirty="0" smtClean="0"/>
              <a:t>Eğitim ortamı değerlendirme formları </a:t>
            </a:r>
            <a:r>
              <a:rPr lang="tr-TR" dirty="0" err="1" smtClean="0"/>
              <a:t>vb</a:t>
            </a:r>
            <a:r>
              <a:rPr lang="tr-TR" dirty="0" smtClean="0"/>
              <a:t> araçlardan yararlanılabilir. </a:t>
            </a:r>
          </a:p>
        </p:txBody>
      </p:sp>
    </p:spTree>
    <p:extLst>
      <p:ext uri="{BB962C8B-B14F-4D97-AF65-F5344CB8AC3E}">
        <p14:creationId xmlns:p14="http://schemas.microsoft.com/office/powerpoint/2010/main" val="120948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92" y="299575"/>
            <a:ext cx="7971905" cy="1088650"/>
          </a:xfrm>
        </p:spPr>
        <p:txBody>
          <a:bodyPr>
            <a:noAutofit/>
          </a:bodyPr>
          <a:lstStyle/>
          <a:p>
            <a:pPr lvl="1">
              <a:lnSpc>
                <a:spcPct val="130000"/>
              </a:lnSpc>
            </a:pPr>
            <a:r>
              <a:rPr lang="tr-TR" sz="3200" dirty="0" smtClean="0">
                <a:solidFill>
                  <a:srgbClr val="FFFF00"/>
                </a:solidFill>
                <a:latin typeface="Arial"/>
                <a:cs typeface="Arial"/>
              </a:rPr>
              <a:t/>
            </a:r>
            <a:br>
              <a:rPr lang="tr-TR" sz="3200" dirty="0" smtClean="0">
                <a:solidFill>
                  <a:srgbClr val="FFFF00"/>
                </a:solidFill>
                <a:latin typeface="Arial"/>
                <a:cs typeface="Arial"/>
              </a:rPr>
            </a:br>
            <a:r>
              <a:rPr lang="tr-TR" sz="3200" dirty="0" smtClean="0">
                <a:solidFill>
                  <a:srgbClr val="FFFF00"/>
                </a:solidFill>
                <a:latin typeface="Arial"/>
                <a:cs typeface="Arial"/>
              </a:rPr>
              <a:t>Gelişim destek / erken müdahale programının  değerlendirilmesi</a:t>
            </a:r>
            <a:r>
              <a:rPr lang="en-US" sz="3200" dirty="0" smtClean="0"/>
              <a:t/>
            </a:r>
            <a:br>
              <a:rPr lang="en-US" sz="3200" dirty="0" smtClean="0"/>
            </a:br>
            <a:endParaRPr lang="en-US" sz="3200" dirty="0"/>
          </a:p>
        </p:txBody>
      </p:sp>
      <p:sp>
        <p:nvSpPr>
          <p:cNvPr id="3" name="Content Placeholder 2"/>
          <p:cNvSpPr>
            <a:spLocks noGrp="1"/>
          </p:cNvSpPr>
          <p:nvPr>
            <p:ph idx="1"/>
          </p:nvPr>
        </p:nvSpPr>
        <p:spPr>
          <a:xfrm>
            <a:off x="390697" y="1916084"/>
            <a:ext cx="8229600" cy="4525963"/>
          </a:xfrm>
        </p:spPr>
        <p:txBody>
          <a:bodyPr/>
          <a:lstStyle/>
          <a:p>
            <a:pPr>
              <a:buFont typeface="Wingdings" charset="2"/>
              <a:buChar char="ü"/>
            </a:pPr>
            <a:r>
              <a:rPr lang="tr-TR" dirty="0" smtClean="0"/>
              <a:t>Programın, ölçme ve değerlendirme ilkelerine uygun bir şekilde değerlendirilmesi gerekir.</a:t>
            </a:r>
          </a:p>
          <a:p>
            <a:pPr>
              <a:buFont typeface="Wingdings" charset="2"/>
              <a:buChar char="ü"/>
            </a:pPr>
            <a:r>
              <a:rPr lang="tr-TR" dirty="0" smtClean="0"/>
              <a:t>Programın değerlendirilmesi;</a:t>
            </a:r>
          </a:p>
          <a:p>
            <a:pPr lvl="1">
              <a:buFont typeface="Courier New"/>
              <a:buChar char="o"/>
            </a:pPr>
            <a:r>
              <a:rPr lang="tr-TR" dirty="0" smtClean="0"/>
              <a:t>Çocuk / gruptaki çocuklar, </a:t>
            </a:r>
          </a:p>
          <a:p>
            <a:pPr lvl="1">
              <a:buFont typeface="Courier New"/>
              <a:buChar char="o"/>
            </a:pPr>
            <a:r>
              <a:rPr lang="tr-TR" dirty="0" smtClean="0"/>
              <a:t>programı yapan meslek elamanı,</a:t>
            </a:r>
          </a:p>
          <a:p>
            <a:pPr lvl="1">
              <a:buFont typeface="Courier New"/>
              <a:buChar char="o"/>
            </a:pPr>
            <a:r>
              <a:rPr lang="tr-TR" dirty="0" smtClean="0"/>
              <a:t>fiziksel çevre, </a:t>
            </a:r>
          </a:p>
          <a:p>
            <a:pPr lvl="1">
              <a:buFont typeface="Courier New"/>
              <a:buChar char="o"/>
            </a:pPr>
            <a:r>
              <a:rPr lang="tr-TR" dirty="0" smtClean="0"/>
              <a:t>aile katılımı, </a:t>
            </a:r>
          </a:p>
          <a:p>
            <a:pPr lvl="1">
              <a:buFont typeface="Courier New"/>
              <a:buChar char="o"/>
            </a:pPr>
            <a:r>
              <a:rPr lang="tr-TR" dirty="0" smtClean="0"/>
              <a:t>toplumla işbirliği </a:t>
            </a:r>
            <a:r>
              <a:rPr lang="tr-TR" dirty="0" err="1" smtClean="0"/>
              <a:t>vb</a:t>
            </a:r>
            <a:r>
              <a:rPr lang="tr-TR" dirty="0" smtClean="0"/>
              <a:t> açılarından yapılır. </a:t>
            </a:r>
          </a:p>
          <a:p>
            <a:endParaRPr lang="en-US" dirty="0"/>
          </a:p>
        </p:txBody>
      </p:sp>
    </p:spTree>
    <p:extLst>
      <p:ext uri="{BB962C8B-B14F-4D97-AF65-F5344CB8AC3E}">
        <p14:creationId xmlns:p14="http://schemas.microsoft.com/office/powerpoint/2010/main" val="275264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FF00"/>
                </a:solidFill>
              </a:rPr>
              <a:t>Sorumluluğun değerlendirilmesi</a:t>
            </a:r>
            <a:endParaRPr lang="en-US" dirty="0">
              <a:solidFill>
                <a:srgbClr val="FFFF00"/>
              </a:solidFill>
            </a:endParaRPr>
          </a:p>
        </p:txBody>
      </p:sp>
      <p:sp>
        <p:nvSpPr>
          <p:cNvPr id="3" name="Content Placeholder 2"/>
          <p:cNvSpPr>
            <a:spLocks noGrp="1"/>
          </p:cNvSpPr>
          <p:nvPr>
            <p:ph idx="1"/>
          </p:nvPr>
        </p:nvSpPr>
        <p:spPr>
          <a:xfrm>
            <a:off x="246594" y="1735819"/>
            <a:ext cx="8366228" cy="3577975"/>
          </a:xfrm>
        </p:spPr>
        <p:txBody>
          <a:bodyPr/>
          <a:lstStyle/>
          <a:p>
            <a:pPr>
              <a:buFont typeface="Wingdings" charset="2"/>
              <a:buChar char="ü"/>
            </a:pPr>
            <a:r>
              <a:rPr lang="tr-TR" dirty="0" smtClean="0"/>
              <a:t>Sorumluluk, </a:t>
            </a:r>
          </a:p>
          <a:p>
            <a:pPr lvl="1">
              <a:buFont typeface="Courier New"/>
              <a:buChar char="o"/>
            </a:pPr>
            <a:r>
              <a:rPr lang="tr-TR" dirty="0" smtClean="0"/>
              <a:t>daha çok ilgiye gereksinim olan çocuklara daha fazla özen gösterilmesinde, </a:t>
            </a:r>
          </a:p>
          <a:p>
            <a:pPr lvl="1">
              <a:buFont typeface="Courier New"/>
              <a:buChar char="o"/>
            </a:pPr>
            <a:r>
              <a:rPr lang="tr-TR" dirty="0" smtClean="0"/>
              <a:t>öğrenme-öğretme sürecinde iyileştirmeler yapılmasında büyük bir öneme sahiptir. </a:t>
            </a:r>
          </a:p>
          <a:p>
            <a:pPr>
              <a:buFont typeface="Wingdings" charset="2"/>
              <a:buChar char="ü"/>
            </a:pPr>
            <a:r>
              <a:rPr lang="tr-TR" dirty="0" smtClean="0"/>
              <a:t>Sorumluluğun değerlendirmesinde ölçütlerin titiz bir şekilde hazırlanması gerekmektedir. </a:t>
            </a:r>
            <a:endParaRPr lang="tr-TR" dirty="0"/>
          </a:p>
        </p:txBody>
      </p:sp>
    </p:spTree>
    <p:extLst>
      <p:ext uri="{BB962C8B-B14F-4D97-AF65-F5344CB8AC3E}">
        <p14:creationId xmlns:p14="http://schemas.microsoft.com/office/powerpoint/2010/main" val="186526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848217"/>
            <a:ext cx="8229600" cy="1143000"/>
          </a:xfrm>
        </p:spPr>
        <p:txBody>
          <a:bodyPr>
            <a:normAutofit fontScale="90000"/>
          </a:bodyPr>
          <a:lstStyle/>
          <a:p>
            <a:r>
              <a:rPr lang="tr-TR" dirty="0">
                <a:solidFill>
                  <a:srgbClr val="FFFF00"/>
                </a:solidFill>
              </a:rPr>
              <a:t>Amaçları ve değerlendirme türlerini ilişkilendirmek </a:t>
            </a:r>
            <a:r>
              <a:rPr lang="en-US" dirty="0"/>
              <a:t/>
            </a:r>
            <a:br>
              <a:rPr lang="en-US" dirty="0"/>
            </a:br>
            <a:endParaRPr lang="en-US" dirty="0"/>
          </a:p>
        </p:txBody>
      </p:sp>
      <p:sp>
        <p:nvSpPr>
          <p:cNvPr id="3" name="Content Placeholder 2"/>
          <p:cNvSpPr>
            <a:spLocks noGrp="1"/>
          </p:cNvSpPr>
          <p:nvPr>
            <p:ph idx="1"/>
          </p:nvPr>
        </p:nvSpPr>
        <p:spPr>
          <a:xfrm>
            <a:off x="284205" y="2481649"/>
            <a:ext cx="8229600" cy="3210697"/>
          </a:xfrm>
        </p:spPr>
        <p:txBody>
          <a:bodyPr/>
          <a:lstStyle/>
          <a:p>
            <a:pPr marL="0" indent="0">
              <a:buNone/>
            </a:pPr>
            <a:endParaRPr lang="en-US" dirty="0" smtClean="0"/>
          </a:p>
          <a:p>
            <a:pPr>
              <a:buFont typeface="Wingdings" charset="2"/>
              <a:buChar char="ü"/>
            </a:pPr>
            <a:r>
              <a:rPr lang="tr-TR" dirty="0" smtClean="0"/>
              <a:t>Etkili bir değerlendirme için birden çok bilgi kaynağına baş vurulmalıdır.</a:t>
            </a:r>
          </a:p>
          <a:p>
            <a:pPr marL="0" indent="0">
              <a:buNone/>
            </a:pPr>
            <a:endParaRPr lang="tr-TR" dirty="0" smtClean="0"/>
          </a:p>
          <a:p>
            <a:pPr>
              <a:buFont typeface="Wingdings" charset="2"/>
              <a:buChar char="ü"/>
            </a:pPr>
            <a:r>
              <a:rPr lang="tr-TR" dirty="0" smtClean="0"/>
              <a:t>Meslek elamanları hangi değerlendirmenin hangi amaçlar için uygun olduğunu bilmesi gerekir. </a:t>
            </a:r>
          </a:p>
          <a:p>
            <a:pPr marL="0" indent="0">
              <a:buNone/>
            </a:pPr>
            <a:endParaRPr lang="en-US" dirty="0"/>
          </a:p>
        </p:txBody>
      </p:sp>
    </p:spTree>
    <p:extLst>
      <p:ext uri="{BB962C8B-B14F-4D97-AF65-F5344CB8AC3E}">
        <p14:creationId xmlns:p14="http://schemas.microsoft.com/office/powerpoint/2010/main" val="331717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rgbClr val="FFFF00"/>
                </a:solidFill>
              </a:rPr>
              <a:t>Kapsamlı </a:t>
            </a:r>
            <a:r>
              <a:rPr lang="tr-TR" sz="2800" dirty="0" smtClean="0">
                <a:solidFill>
                  <a:srgbClr val="FFFF00"/>
                </a:solidFill>
              </a:rPr>
              <a:t>değerlendirmenin amaçları;</a:t>
            </a:r>
            <a:br>
              <a:rPr lang="tr-TR" sz="2800" dirty="0" smtClean="0">
                <a:solidFill>
                  <a:srgbClr val="FFFF00"/>
                </a:solidFill>
              </a:rPr>
            </a:br>
            <a:r>
              <a:rPr lang="tr-TR" sz="1200" dirty="0" smtClean="0">
                <a:solidFill>
                  <a:srgbClr val="FFFF00"/>
                </a:solidFill>
              </a:rPr>
              <a:t>(Ulusal </a:t>
            </a:r>
            <a:r>
              <a:rPr lang="tr-TR" sz="1200" dirty="0">
                <a:solidFill>
                  <a:srgbClr val="FFFF00"/>
                </a:solidFill>
              </a:rPr>
              <a:t>Eğitim Hedefleri </a:t>
            </a:r>
            <a:r>
              <a:rPr lang="tr-TR" sz="1200" dirty="0" smtClean="0">
                <a:solidFill>
                  <a:srgbClr val="FFFF00"/>
                </a:solidFill>
              </a:rPr>
              <a:t>Paneli-ABD)</a:t>
            </a:r>
            <a:endParaRPr lang="tr-TR" sz="1200" dirty="0">
              <a:solidFill>
                <a:srgbClr val="FFFF00"/>
              </a:solidFill>
            </a:endParaRPr>
          </a:p>
        </p:txBody>
      </p:sp>
      <p:sp>
        <p:nvSpPr>
          <p:cNvPr id="3" name="İçerik Yer Tutucusu 2"/>
          <p:cNvSpPr>
            <a:spLocks noGrp="1"/>
          </p:cNvSpPr>
          <p:nvPr>
            <p:ph idx="1"/>
          </p:nvPr>
        </p:nvSpPr>
        <p:spPr>
          <a:xfrm>
            <a:off x="399011" y="1600200"/>
            <a:ext cx="8287789" cy="5041669"/>
          </a:xfrm>
        </p:spPr>
        <p:txBody>
          <a:bodyPr>
            <a:normAutofit/>
          </a:bodyPr>
          <a:lstStyle/>
          <a:p>
            <a:pPr marL="514350" indent="-514350">
              <a:lnSpc>
                <a:spcPct val="110000"/>
              </a:lnSpc>
              <a:buFont typeface="+mj-lt"/>
              <a:buAutoNum type="arabicPeriod"/>
            </a:pPr>
            <a:r>
              <a:rPr lang="tr-TR" dirty="0" smtClean="0">
                <a:solidFill>
                  <a:schemeClr val="accent3">
                    <a:lumMod val="40000"/>
                    <a:lumOff val="60000"/>
                  </a:schemeClr>
                </a:solidFill>
              </a:rPr>
              <a:t>Öğrenmeyi </a:t>
            </a:r>
            <a:r>
              <a:rPr lang="tr-TR" dirty="0">
                <a:solidFill>
                  <a:schemeClr val="accent3">
                    <a:lumMod val="40000"/>
                    <a:lumOff val="60000"/>
                  </a:schemeClr>
                </a:solidFill>
              </a:rPr>
              <a:t>ve öğretimi desteklemek için kullanılan değerlendirme </a:t>
            </a:r>
            <a:r>
              <a:rPr lang="tr-TR" dirty="0"/>
              <a:t>(tarama, </a:t>
            </a:r>
            <a:r>
              <a:rPr lang="tr-TR" dirty="0" err="1"/>
              <a:t>tanılayıcı</a:t>
            </a:r>
            <a:r>
              <a:rPr lang="tr-TR" dirty="0"/>
              <a:t> değerlendirme ve biçimlendirici değerlendirme)</a:t>
            </a:r>
          </a:p>
          <a:p>
            <a:pPr marL="514350" indent="-514350">
              <a:lnSpc>
                <a:spcPct val="110000"/>
              </a:lnSpc>
              <a:buFont typeface="+mj-lt"/>
              <a:buAutoNum type="arabicPeriod"/>
            </a:pPr>
            <a:r>
              <a:rPr lang="tr-TR" dirty="0" smtClean="0">
                <a:solidFill>
                  <a:schemeClr val="accent3">
                    <a:lumMod val="40000"/>
                    <a:lumOff val="60000"/>
                  </a:schemeClr>
                </a:solidFill>
              </a:rPr>
              <a:t>Ek </a:t>
            </a:r>
            <a:r>
              <a:rPr lang="tr-TR" dirty="0">
                <a:solidFill>
                  <a:schemeClr val="accent3">
                    <a:lumMod val="40000"/>
                    <a:lumOff val="60000"/>
                  </a:schemeClr>
                </a:solidFill>
              </a:rPr>
              <a:t>hizmetlere ihtiyaç duyabilecek çocukları belirlemek için kullanılan değerlendirme </a:t>
            </a:r>
            <a:r>
              <a:rPr lang="tr-TR" dirty="0"/>
              <a:t>(tarama, </a:t>
            </a:r>
            <a:r>
              <a:rPr lang="tr-TR" dirty="0" err="1"/>
              <a:t>tanılayıcı</a:t>
            </a:r>
            <a:r>
              <a:rPr lang="tr-TR" dirty="0"/>
              <a:t> değerlendirme) </a:t>
            </a:r>
            <a:endParaRPr lang="tr-TR" dirty="0" smtClean="0"/>
          </a:p>
          <a:p>
            <a:pPr marL="514350" indent="-514350">
              <a:lnSpc>
                <a:spcPct val="110000"/>
              </a:lnSpc>
              <a:buFont typeface="+mj-lt"/>
              <a:buAutoNum type="arabicPeriod"/>
            </a:pPr>
            <a:r>
              <a:rPr lang="tr-TR" dirty="0" smtClean="0">
                <a:solidFill>
                  <a:schemeClr val="accent3">
                    <a:lumMod val="40000"/>
                    <a:lumOff val="60000"/>
                  </a:schemeClr>
                </a:solidFill>
              </a:rPr>
              <a:t>Programın </a:t>
            </a:r>
            <a:r>
              <a:rPr lang="tr-TR" dirty="0">
                <a:solidFill>
                  <a:schemeClr val="accent3">
                    <a:lumMod val="40000"/>
                    <a:lumOff val="60000"/>
                  </a:schemeClr>
                </a:solidFill>
              </a:rPr>
              <a:t>değerlendirilmesi için kullanılan değerlendirme </a:t>
            </a:r>
            <a:r>
              <a:rPr lang="tr-TR" dirty="0"/>
              <a:t>(</a:t>
            </a:r>
            <a:r>
              <a:rPr lang="tr-TR" dirty="0" err="1"/>
              <a:t>özetleyici</a:t>
            </a:r>
            <a:r>
              <a:rPr lang="tr-TR" dirty="0"/>
              <a:t> değerlendirme) </a:t>
            </a:r>
            <a:endParaRPr lang="tr-TR" dirty="0" smtClean="0"/>
          </a:p>
          <a:p>
            <a:pPr marL="514350" indent="-514350">
              <a:lnSpc>
                <a:spcPct val="110000"/>
              </a:lnSpc>
              <a:buFont typeface="+mj-lt"/>
              <a:buAutoNum type="arabicPeriod"/>
            </a:pPr>
            <a:r>
              <a:rPr lang="tr-TR" dirty="0" smtClean="0">
                <a:solidFill>
                  <a:schemeClr val="accent3">
                    <a:lumMod val="40000"/>
                    <a:lumOff val="60000"/>
                  </a:schemeClr>
                </a:solidFill>
              </a:rPr>
              <a:t>Hesap </a:t>
            </a:r>
            <a:r>
              <a:rPr lang="tr-TR" dirty="0">
                <a:solidFill>
                  <a:schemeClr val="accent3">
                    <a:lumMod val="40000"/>
                    <a:lumOff val="60000"/>
                  </a:schemeClr>
                </a:solidFill>
              </a:rPr>
              <a:t>verebilirlik için kullanılan değerlendirme </a:t>
            </a:r>
            <a:r>
              <a:rPr lang="tr-TR" dirty="0"/>
              <a:t>(</a:t>
            </a:r>
            <a:r>
              <a:rPr lang="tr-TR" dirty="0" err="1"/>
              <a:t>özetleyici</a:t>
            </a:r>
            <a:r>
              <a:rPr lang="tr-TR" dirty="0"/>
              <a:t> değerlendirme).</a:t>
            </a:r>
          </a:p>
        </p:txBody>
      </p:sp>
    </p:spTree>
    <p:extLst>
      <p:ext uri="{BB962C8B-B14F-4D97-AF65-F5344CB8AC3E}">
        <p14:creationId xmlns:p14="http://schemas.microsoft.com/office/powerpoint/2010/main" val="2376114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solidFill>
                  <a:srgbClr val="FFFF00"/>
                </a:solidFill>
              </a:rPr>
              <a:t>Değerlendirmenin amaçları; </a:t>
            </a:r>
            <a:endParaRPr lang="tr-TR" dirty="0">
              <a:solidFill>
                <a:srgbClr val="FFFF00"/>
              </a:solidFill>
            </a:endParaRPr>
          </a:p>
        </p:txBody>
      </p:sp>
      <p:sp>
        <p:nvSpPr>
          <p:cNvPr id="3" name="İçerik Yer Tutucusu 2"/>
          <p:cNvSpPr>
            <a:spLocks noGrp="1"/>
          </p:cNvSpPr>
          <p:nvPr>
            <p:ph idx="1"/>
          </p:nvPr>
        </p:nvSpPr>
        <p:spPr/>
        <p:txBody>
          <a:bodyPr>
            <a:normAutofit fontScale="92500"/>
          </a:bodyPr>
          <a:lstStyle/>
          <a:p>
            <a:r>
              <a:rPr lang="tr-TR" dirty="0" smtClean="0"/>
              <a:t>Çocukların ilgisini, güçlü yönlerini ve zorlandığı alanları öğrenme, </a:t>
            </a:r>
          </a:p>
          <a:p>
            <a:r>
              <a:rPr lang="tr-TR" dirty="0" smtClean="0"/>
              <a:t>Müdahaleler hakkında bilinçli kararlar verme, </a:t>
            </a:r>
          </a:p>
          <a:p>
            <a:r>
              <a:rPr lang="tr-TR" dirty="0" smtClean="0"/>
              <a:t>Çocukların zaman içinde nasıl değiştiklerini keşfetme, </a:t>
            </a:r>
          </a:p>
          <a:p>
            <a:r>
              <a:rPr lang="tr-TR" dirty="0" smtClean="0"/>
              <a:t>Çocukların belirli alanlarda ne bildiklerini öğrenme, </a:t>
            </a:r>
          </a:p>
          <a:p>
            <a:r>
              <a:rPr lang="tr-TR" dirty="0" smtClean="0"/>
              <a:t>Öğretim ile bağlantı kurma, </a:t>
            </a:r>
          </a:p>
          <a:p>
            <a:r>
              <a:rPr lang="tr-TR" dirty="0" smtClean="0"/>
              <a:t>Öğretimin uygun ve duyarlı olduğundan emin olma ve ebeveynlere çocukları ile ilgili bilgi verme.</a:t>
            </a:r>
            <a:endParaRPr lang="tr-TR" dirty="0"/>
          </a:p>
        </p:txBody>
      </p:sp>
    </p:spTree>
    <p:extLst>
      <p:ext uri="{BB962C8B-B14F-4D97-AF65-F5344CB8AC3E}">
        <p14:creationId xmlns:p14="http://schemas.microsoft.com/office/powerpoint/2010/main" val="283259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GELİŞİMSEL TANIMA VE DEĞERLENDİRMENİN ÖNEMİ</a:t>
            </a:r>
            <a:endParaRPr lang="en-US" dirty="0"/>
          </a:p>
        </p:txBody>
      </p:sp>
      <p:sp>
        <p:nvSpPr>
          <p:cNvPr id="3" name="Content Placeholder 2"/>
          <p:cNvSpPr>
            <a:spLocks noGrp="1"/>
          </p:cNvSpPr>
          <p:nvPr>
            <p:ph idx="1"/>
          </p:nvPr>
        </p:nvSpPr>
        <p:spPr>
          <a:xfrm>
            <a:off x="390698" y="1866207"/>
            <a:ext cx="8229600" cy="4525963"/>
          </a:xfrm>
        </p:spPr>
        <p:txBody>
          <a:bodyPr>
            <a:normAutofit/>
          </a:bodyPr>
          <a:lstStyle/>
          <a:p>
            <a:pPr>
              <a:buFont typeface="Wingdings" charset="2"/>
              <a:buChar char="ü"/>
            </a:pPr>
            <a:r>
              <a:rPr lang="tr-TR" dirty="0"/>
              <a:t>Gelişimi değerlendirme;</a:t>
            </a:r>
          </a:p>
          <a:p>
            <a:pPr lvl="1">
              <a:buFont typeface="Courier New"/>
              <a:buChar char="o"/>
            </a:pPr>
            <a:r>
              <a:rPr lang="tr-TR" sz="2800" dirty="0"/>
              <a:t>çocuklarda </a:t>
            </a:r>
            <a:r>
              <a:rPr lang="tr-TR" sz="2800" dirty="0">
                <a:solidFill>
                  <a:srgbClr val="FFFF00"/>
                </a:solidFill>
              </a:rPr>
              <a:t>karşılaşılabilecek problemlere karşı tedbirli </a:t>
            </a:r>
            <a:r>
              <a:rPr lang="tr-TR" sz="2800" dirty="0"/>
              <a:t>olunması,</a:t>
            </a:r>
          </a:p>
          <a:p>
            <a:pPr lvl="1">
              <a:buFont typeface="Courier New"/>
              <a:buChar char="o"/>
            </a:pPr>
            <a:r>
              <a:rPr lang="tr-TR" sz="2800" dirty="0"/>
              <a:t> problemler fark edildiğinde yapılacak olan </a:t>
            </a:r>
            <a:r>
              <a:rPr lang="tr-TR" sz="2800" dirty="0">
                <a:solidFill>
                  <a:srgbClr val="FFFF00"/>
                </a:solidFill>
              </a:rPr>
              <a:t>gelişimsel destek ve erken müdahale</a:t>
            </a:r>
            <a:r>
              <a:rPr lang="tr-TR" sz="2800" dirty="0"/>
              <a:t> </a:t>
            </a:r>
            <a:r>
              <a:rPr lang="tr-TR" sz="2800" dirty="0" smtClean="0"/>
              <a:t>programlarının planlanması,</a:t>
            </a:r>
          </a:p>
          <a:p>
            <a:pPr lvl="1">
              <a:buFont typeface="Courier New"/>
              <a:buChar char="o"/>
            </a:pPr>
            <a:r>
              <a:rPr lang="tr-TR" sz="2800" dirty="0" smtClean="0"/>
              <a:t>bu sorunları </a:t>
            </a:r>
            <a:r>
              <a:rPr lang="tr-TR" sz="2800" dirty="0" smtClean="0">
                <a:solidFill>
                  <a:srgbClr val="FFFF00"/>
                </a:solidFill>
              </a:rPr>
              <a:t>önleme</a:t>
            </a:r>
            <a:r>
              <a:rPr lang="tr-TR" sz="2800" dirty="0">
                <a:solidFill>
                  <a:srgbClr val="FFFF00"/>
                </a:solidFill>
              </a:rPr>
              <a:t>, </a:t>
            </a:r>
            <a:r>
              <a:rPr lang="tr-TR" sz="2800" dirty="0" smtClean="0">
                <a:solidFill>
                  <a:srgbClr val="FFFF00"/>
                </a:solidFill>
              </a:rPr>
              <a:t>azaltma ya </a:t>
            </a:r>
            <a:r>
              <a:rPr lang="tr-TR" sz="2800" dirty="0">
                <a:solidFill>
                  <a:srgbClr val="FFFF00"/>
                </a:solidFill>
              </a:rPr>
              <a:t>da </a:t>
            </a:r>
            <a:r>
              <a:rPr lang="tr-TR" sz="2800" dirty="0" smtClean="0">
                <a:solidFill>
                  <a:srgbClr val="FFFF00"/>
                </a:solidFill>
              </a:rPr>
              <a:t>etkili yönlendirme </a:t>
            </a:r>
            <a:r>
              <a:rPr lang="tr-TR" sz="2800" dirty="0" smtClean="0"/>
              <a:t>yapabilme açısından önemlidir.</a:t>
            </a:r>
            <a:endParaRPr lang="en-US" sz="2800" dirty="0"/>
          </a:p>
          <a:p>
            <a:endParaRPr lang="en-US" dirty="0"/>
          </a:p>
        </p:txBody>
      </p:sp>
    </p:spTree>
    <p:extLst>
      <p:ext uri="{BB962C8B-B14F-4D97-AF65-F5344CB8AC3E}">
        <p14:creationId xmlns:p14="http://schemas.microsoft.com/office/powerpoint/2010/main" val="4185653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7447" y="299576"/>
            <a:ext cx="8570422" cy="1238278"/>
          </a:xfrm>
        </p:spPr>
        <p:txBody>
          <a:bodyPr>
            <a:normAutofit/>
          </a:bodyPr>
          <a:lstStyle/>
          <a:p>
            <a:r>
              <a:rPr lang="tr-TR" sz="2800" dirty="0" smtClean="0">
                <a:solidFill>
                  <a:srgbClr val="FFFF00"/>
                </a:solidFill>
              </a:rPr>
              <a:t>Çocukların gelişimsel olarak değerlendirilmesinin amaçları; </a:t>
            </a:r>
            <a:endParaRPr lang="tr-TR" sz="2800" dirty="0">
              <a:solidFill>
                <a:srgbClr val="FFFF00"/>
              </a:solidFill>
            </a:endParaRPr>
          </a:p>
        </p:txBody>
      </p:sp>
      <p:sp>
        <p:nvSpPr>
          <p:cNvPr id="3" name="İçerik Yer Tutucusu 2"/>
          <p:cNvSpPr>
            <a:spLocks noGrp="1"/>
          </p:cNvSpPr>
          <p:nvPr>
            <p:ph idx="1"/>
          </p:nvPr>
        </p:nvSpPr>
        <p:spPr>
          <a:xfrm>
            <a:off x="698269" y="2098964"/>
            <a:ext cx="7876309" cy="3462251"/>
          </a:xfrm>
        </p:spPr>
        <p:txBody>
          <a:bodyPr/>
          <a:lstStyle/>
          <a:p>
            <a:pPr>
              <a:lnSpc>
                <a:spcPct val="150000"/>
              </a:lnSpc>
            </a:pPr>
            <a:r>
              <a:rPr lang="tr-TR" dirty="0" smtClean="0"/>
              <a:t>Çocukları anlama ve onlarla bağ kurma, </a:t>
            </a:r>
          </a:p>
          <a:p>
            <a:pPr>
              <a:lnSpc>
                <a:spcPct val="150000"/>
              </a:lnSpc>
            </a:pPr>
            <a:r>
              <a:rPr lang="tr-TR" dirty="0" smtClean="0"/>
              <a:t>Gelişimi / ilerlemeyi izleme, </a:t>
            </a:r>
          </a:p>
          <a:p>
            <a:pPr>
              <a:lnSpc>
                <a:spcPct val="150000"/>
              </a:lnSpc>
            </a:pPr>
            <a:r>
              <a:rPr lang="tr-TR" dirty="0" smtClean="0"/>
              <a:t>Planlamayı yönlendirip bireyselleştirme</a:t>
            </a:r>
          </a:p>
          <a:p>
            <a:pPr>
              <a:lnSpc>
                <a:spcPct val="150000"/>
              </a:lnSpc>
            </a:pPr>
            <a:r>
              <a:rPr lang="tr-TR" dirty="0" smtClean="0"/>
              <a:t>Ailelerle olan ilişkileri güçlendirme </a:t>
            </a:r>
            <a:endParaRPr lang="tr-TR" dirty="0"/>
          </a:p>
        </p:txBody>
      </p:sp>
    </p:spTree>
    <p:extLst>
      <p:ext uri="{BB962C8B-B14F-4D97-AF65-F5344CB8AC3E}">
        <p14:creationId xmlns:p14="http://schemas.microsoft.com/office/powerpoint/2010/main" val="31988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FF00"/>
                </a:solidFill>
              </a:rPr>
              <a:t>Çocukları anlama ve onlarla </a:t>
            </a:r>
            <a:r>
              <a:rPr lang="tr-TR" dirty="0" smtClean="0">
                <a:solidFill>
                  <a:srgbClr val="FFFF00"/>
                </a:solidFill>
              </a:rPr>
              <a:t>bağ kurma</a:t>
            </a:r>
            <a:endParaRPr lang="tr-TR" dirty="0">
              <a:solidFill>
                <a:srgbClr val="FFFF00"/>
              </a:solidFill>
            </a:endParaRPr>
          </a:p>
        </p:txBody>
      </p:sp>
      <p:sp>
        <p:nvSpPr>
          <p:cNvPr id="3" name="İçerik Yer Tutucusu 2"/>
          <p:cNvSpPr>
            <a:spLocks noGrp="1"/>
          </p:cNvSpPr>
          <p:nvPr>
            <p:ph idx="1"/>
          </p:nvPr>
        </p:nvSpPr>
        <p:spPr/>
        <p:txBody>
          <a:bodyPr>
            <a:normAutofit lnSpcReduction="10000"/>
          </a:bodyPr>
          <a:lstStyle/>
          <a:p>
            <a:r>
              <a:rPr lang="tr-TR" dirty="0" smtClean="0"/>
              <a:t>Bir </a:t>
            </a:r>
            <a:r>
              <a:rPr lang="tr-TR" dirty="0"/>
              <a:t>çocuğu ne kadar iyi anlarsanız ve bu anlayışa göre eylemlerde bulunursanız, çocukla olan ilişkiniz de o kadar güçlü </a:t>
            </a:r>
            <a:r>
              <a:rPr lang="tr-TR" dirty="0" smtClean="0"/>
              <a:t>olur</a:t>
            </a:r>
            <a:r>
              <a:rPr lang="tr-TR" dirty="0"/>
              <a:t>. </a:t>
            </a:r>
            <a:endParaRPr lang="tr-TR" dirty="0" smtClean="0"/>
          </a:p>
          <a:p>
            <a:r>
              <a:rPr lang="tr-TR" dirty="0" smtClean="0"/>
              <a:t>Çocukların yaptıkları </a:t>
            </a:r>
            <a:r>
              <a:rPr lang="tr-TR" dirty="0"/>
              <a:t>şeyleri neden </a:t>
            </a:r>
            <a:r>
              <a:rPr lang="tr-TR" dirty="0" smtClean="0"/>
              <a:t>yaptıklarının, nelere güldüklerinin ve </a:t>
            </a:r>
            <a:r>
              <a:rPr lang="tr-TR" dirty="0"/>
              <a:t>hangi </a:t>
            </a:r>
            <a:r>
              <a:rPr lang="tr-TR" dirty="0" smtClean="0"/>
              <a:t>görevlerde  zorlandıklarının bilinmesi önemlidir. </a:t>
            </a:r>
          </a:p>
          <a:p>
            <a:r>
              <a:rPr lang="tr-TR" dirty="0" smtClean="0"/>
              <a:t>Böylece </a:t>
            </a:r>
            <a:r>
              <a:rPr lang="tr-TR" dirty="0"/>
              <a:t>yetişkinler, çocukların güçlü yönlerine ve zorlandıkları şeylere saygı </a:t>
            </a:r>
            <a:r>
              <a:rPr lang="tr-TR" dirty="0" smtClean="0"/>
              <a:t>duyabilir.</a:t>
            </a:r>
          </a:p>
          <a:p>
            <a:r>
              <a:rPr lang="tr-TR" dirty="0" smtClean="0"/>
              <a:t>Güçlü bir sosyal ilişkinin kurulması verilecek destek programının etkililiğini artırır. </a:t>
            </a:r>
            <a:endParaRPr lang="tr-TR" dirty="0"/>
          </a:p>
        </p:txBody>
      </p:sp>
    </p:spTree>
    <p:extLst>
      <p:ext uri="{BB962C8B-B14F-4D97-AF65-F5344CB8AC3E}">
        <p14:creationId xmlns:p14="http://schemas.microsoft.com/office/powerpoint/2010/main" val="137144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FF00"/>
                </a:solidFill>
              </a:rPr>
              <a:t>Gelişimi / ilerlemeyi izleme, </a:t>
            </a:r>
            <a:r>
              <a:rPr lang="tr-TR" dirty="0"/>
              <a:t/>
            </a:r>
            <a:br>
              <a:rPr lang="tr-TR" dirty="0"/>
            </a:br>
            <a:endParaRPr lang="tr-TR" dirty="0"/>
          </a:p>
        </p:txBody>
      </p:sp>
      <p:sp>
        <p:nvSpPr>
          <p:cNvPr id="3" name="İçerik Yer Tutucusu 2"/>
          <p:cNvSpPr>
            <a:spLocks noGrp="1"/>
          </p:cNvSpPr>
          <p:nvPr>
            <p:ph idx="1"/>
          </p:nvPr>
        </p:nvSpPr>
        <p:spPr/>
        <p:txBody>
          <a:bodyPr>
            <a:normAutofit/>
          </a:bodyPr>
          <a:lstStyle/>
          <a:p>
            <a:r>
              <a:rPr lang="tr-TR" dirty="0" smtClean="0"/>
              <a:t>Çocuklar </a:t>
            </a:r>
            <a:r>
              <a:rPr lang="tr-TR" dirty="0"/>
              <a:t>hızlı bir şekilde </a:t>
            </a:r>
            <a:r>
              <a:rPr lang="tr-TR" dirty="0" smtClean="0"/>
              <a:t>büyür </a:t>
            </a:r>
            <a:r>
              <a:rPr lang="tr-TR" dirty="0"/>
              <a:t>ve </a:t>
            </a:r>
            <a:r>
              <a:rPr lang="tr-TR" dirty="0" smtClean="0"/>
              <a:t>değişirler</a:t>
            </a:r>
            <a:r>
              <a:rPr lang="tr-TR" dirty="0"/>
              <a:t>. </a:t>
            </a:r>
            <a:endParaRPr lang="tr-TR" dirty="0" smtClean="0"/>
          </a:p>
          <a:p>
            <a:r>
              <a:rPr lang="tr-TR" dirty="0" smtClean="0"/>
              <a:t>Çocukların motor, </a:t>
            </a:r>
            <a:r>
              <a:rPr lang="tr-TR" dirty="0"/>
              <a:t>bilişsel, </a:t>
            </a:r>
            <a:r>
              <a:rPr lang="tr-TR" dirty="0" smtClean="0"/>
              <a:t>dil, sosyal, duygusal gelişimlerinin değerlendirilmesi ve değerlendirmenin de düzenli yapılması önemlidir. </a:t>
            </a:r>
          </a:p>
          <a:p>
            <a:r>
              <a:rPr lang="tr-TR" dirty="0" smtClean="0"/>
              <a:t>Böylece gelişim destek programları ve erken destek programları ile çocuklara ve ailelerine yardımcı olunabilir. </a:t>
            </a:r>
            <a:endParaRPr lang="tr-TR" dirty="0"/>
          </a:p>
        </p:txBody>
      </p:sp>
    </p:spTree>
    <p:extLst>
      <p:ext uri="{BB962C8B-B14F-4D97-AF65-F5344CB8AC3E}">
        <p14:creationId xmlns:p14="http://schemas.microsoft.com/office/powerpoint/2010/main" val="262352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FF00"/>
                </a:solidFill>
              </a:rPr>
              <a:t>Planlamayı yönlendirip bireyselleştirme</a:t>
            </a:r>
            <a:br>
              <a:rPr lang="tr-TR" dirty="0">
                <a:solidFill>
                  <a:srgbClr val="FFFF00"/>
                </a:solidFill>
              </a:rPr>
            </a:br>
            <a:endParaRPr lang="tr-TR" dirty="0">
              <a:solidFill>
                <a:srgbClr val="FFFF00"/>
              </a:solidFill>
            </a:endParaRPr>
          </a:p>
        </p:txBody>
      </p:sp>
      <p:sp>
        <p:nvSpPr>
          <p:cNvPr id="3" name="İçerik Yer Tutucusu 2"/>
          <p:cNvSpPr>
            <a:spLocks noGrp="1"/>
          </p:cNvSpPr>
          <p:nvPr>
            <p:ph idx="1"/>
          </p:nvPr>
        </p:nvSpPr>
        <p:spPr/>
        <p:txBody>
          <a:bodyPr>
            <a:normAutofit/>
          </a:bodyPr>
          <a:lstStyle/>
          <a:p>
            <a:r>
              <a:rPr lang="tr-TR" dirty="0" smtClean="0"/>
              <a:t>Gelişimsel değerlendirme yapıldıktan sonra eğer gereksinim varsa, çocuklar </a:t>
            </a:r>
            <a:r>
              <a:rPr lang="tr-TR" dirty="0"/>
              <a:t>için bireyselleştirilmiş </a:t>
            </a:r>
            <a:r>
              <a:rPr lang="tr-TR" dirty="0" smtClean="0"/>
              <a:t>planlamalar yapılır. </a:t>
            </a:r>
          </a:p>
          <a:p>
            <a:r>
              <a:rPr lang="tr-TR" dirty="0" smtClean="0"/>
              <a:t>Çocuğun güçlü yanlarını ve zorlandıkları alanları belirlenmesi ile her </a:t>
            </a:r>
            <a:r>
              <a:rPr lang="tr-TR" dirty="0"/>
              <a:t>çocuğun bireysel ihtiyaç ve ilgilerine yönelik olarak </a:t>
            </a:r>
            <a:r>
              <a:rPr lang="tr-TR" dirty="0" smtClean="0"/>
              <a:t>materyaller </a:t>
            </a:r>
            <a:r>
              <a:rPr lang="tr-TR" dirty="0"/>
              <a:t>ve </a:t>
            </a:r>
            <a:r>
              <a:rPr lang="tr-TR" dirty="0" smtClean="0"/>
              <a:t>etkinlikler planlanabilir. </a:t>
            </a:r>
          </a:p>
        </p:txBody>
      </p:sp>
    </p:spTree>
    <p:extLst>
      <p:ext uri="{BB962C8B-B14F-4D97-AF65-F5344CB8AC3E}">
        <p14:creationId xmlns:p14="http://schemas.microsoft.com/office/powerpoint/2010/main" val="2103896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FF00"/>
                </a:solidFill>
              </a:rPr>
              <a:t>Ailelerle olan ilişkileri güçlendirme </a:t>
            </a:r>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pPr>
              <a:lnSpc>
                <a:spcPct val="150000"/>
              </a:lnSpc>
            </a:pPr>
            <a:r>
              <a:rPr lang="tr-TR" dirty="0"/>
              <a:t>Çocuğun gelişimi hakkında bilgi edinmek için ailelerle işbirliği yapmak, ailelerin paylaşacakları benzersiz bilgilere sahip olduğunu ve bakış açılarının değerli olduğunu onaylamak demektir. </a:t>
            </a:r>
          </a:p>
          <a:p>
            <a:pPr>
              <a:lnSpc>
                <a:spcPct val="150000"/>
              </a:lnSpc>
            </a:pPr>
            <a:r>
              <a:rPr lang="tr-TR" dirty="0" smtClean="0"/>
              <a:t>Düzenli </a:t>
            </a:r>
            <a:r>
              <a:rPr lang="tr-TR" dirty="0"/>
              <a:t>olarak ailelerle bilgi </a:t>
            </a:r>
            <a:r>
              <a:rPr lang="tr-TR" dirty="0" smtClean="0"/>
              <a:t>paylaşımı yapılması ve ailenin yorumlarının </a:t>
            </a:r>
            <a:r>
              <a:rPr lang="tr-TR" dirty="0"/>
              <a:t>dikkate değer bir şekilde </a:t>
            </a:r>
            <a:r>
              <a:rPr lang="tr-TR" dirty="0" smtClean="0"/>
              <a:t>dinlenilmesi ilişkiyi güçlendirir. </a:t>
            </a:r>
          </a:p>
        </p:txBody>
      </p:sp>
    </p:spTree>
    <p:extLst>
      <p:ext uri="{BB962C8B-B14F-4D97-AF65-F5344CB8AC3E}">
        <p14:creationId xmlns:p14="http://schemas.microsoft.com/office/powerpoint/2010/main" val="382590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229600" cy="3187931"/>
          </a:xfrm>
        </p:spPr>
        <p:txBody>
          <a:bodyPr/>
          <a:lstStyle/>
          <a:p>
            <a:pPr>
              <a:lnSpc>
                <a:spcPct val="150000"/>
              </a:lnSpc>
            </a:pPr>
            <a:r>
              <a:rPr lang="tr-TR" dirty="0" smtClean="0">
                <a:solidFill>
                  <a:srgbClr val="FFFF00"/>
                </a:solidFill>
              </a:rPr>
              <a:t>Literatür incelendiğinde;</a:t>
            </a:r>
          </a:p>
          <a:p>
            <a:pPr lvl="1">
              <a:lnSpc>
                <a:spcPct val="150000"/>
              </a:lnSpc>
            </a:pPr>
            <a:r>
              <a:rPr lang="tr-TR" dirty="0" smtClean="0"/>
              <a:t>Her ne kadar farklı şekillerde gelişimsel değerlendirmenin amaçları açıklandığı görülse de</a:t>
            </a:r>
          </a:p>
          <a:p>
            <a:pPr lvl="2">
              <a:lnSpc>
                <a:spcPct val="150000"/>
              </a:lnSpc>
            </a:pPr>
            <a:r>
              <a:rPr lang="tr-TR" dirty="0" smtClean="0"/>
              <a:t> temelde </a:t>
            </a:r>
            <a:r>
              <a:rPr lang="tr-TR" dirty="0" smtClean="0">
                <a:solidFill>
                  <a:srgbClr val="FFC000"/>
                </a:solidFill>
              </a:rPr>
              <a:t>çocukların gelişimsel olarak değerlendirilesi ve desteklenmesi </a:t>
            </a:r>
            <a:r>
              <a:rPr lang="tr-TR" dirty="0" smtClean="0"/>
              <a:t>üzerine odaklanıldığı görülmektedir. </a:t>
            </a:r>
            <a:endParaRPr lang="tr-TR" dirty="0"/>
          </a:p>
        </p:txBody>
      </p:sp>
    </p:spTree>
    <p:extLst>
      <p:ext uri="{BB962C8B-B14F-4D97-AF65-F5344CB8AC3E}">
        <p14:creationId xmlns:p14="http://schemas.microsoft.com/office/powerpoint/2010/main" val="66298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734" y="2958161"/>
            <a:ext cx="8229600" cy="1143000"/>
          </a:xfrm>
        </p:spPr>
        <p:txBody>
          <a:bodyPr/>
          <a:lstStyle/>
          <a:p>
            <a:r>
              <a:rPr lang="tr-TR" dirty="0" smtClean="0">
                <a:solidFill>
                  <a:srgbClr val="FFFF00"/>
                </a:solidFill>
              </a:rPr>
              <a:t>Bugünlük bu kadar </a:t>
            </a:r>
            <a:r>
              <a:rPr lang="tr-TR" dirty="0" smtClean="0">
                <a:solidFill>
                  <a:srgbClr val="FFFF00"/>
                </a:solidFill>
                <a:sym typeface="Wingdings"/>
              </a:rPr>
              <a:t> </a:t>
            </a:r>
            <a:endParaRPr lang="tr-TR" dirty="0">
              <a:solidFill>
                <a:srgbClr val="FFFF00"/>
              </a:solidFill>
            </a:endParaRPr>
          </a:p>
        </p:txBody>
      </p:sp>
    </p:spTree>
    <p:extLst>
      <p:ext uri="{BB962C8B-B14F-4D97-AF65-F5344CB8AC3E}">
        <p14:creationId xmlns:p14="http://schemas.microsoft.com/office/powerpoint/2010/main" val="280675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GELİŞİMSEL TANIMA VE DEĞERLENDİRMENİN ÖNEMİ</a:t>
            </a:r>
            <a:endParaRPr lang="en-US" dirty="0"/>
          </a:p>
        </p:txBody>
      </p:sp>
      <p:sp>
        <p:nvSpPr>
          <p:cNvPr id="3" name="Content Placeholder 2"/>
          <p:cNvSpPr>
            <a:spLocks noGrp="1"/>
          </p:cNvSpPr>
          <p:nvPr>
            <p:ph idx="1"/>
          </p:nvPr>
        </p:nvSpPr>
        <p:spPr>
          <a:xfrm>
            <a:off x="124691" y="2062762"/>
            <a:ext cx="8686799" cy="4113595"/>
          </a:xfrm>
        </p:spPr>
        <p:txBody>
          <a:bodyPr>
            <a:normAutofit/>
          </a:bodyPr>
          <a:lstStyle/>
          <a:p>
            <a:pPr lvl="0">
              <a:buFont typeface="Wingdings" charset="2"/>
              <a:buChar char="ü"/>
            </a:pPr>
            <a:r>
              <a:rPr lang="tr-TR" dirty="0">
                <a:solidFill>
                  <a:srgbClr val="FC541A"/>
                </a:solidFill>
              </a:rPr>
              <a:t>Çocukları tanıma ve değerlendirme, </a:t>
            </a:r>
            <a:r>
              <a:rPr lang="tr-TR" dirty="0"/>
              <a:t>onlara uygun </a:t>
            </a:r>
            <a:r>
              <a:rPr lang="tr-TR" dirty="0" smtClean="0"/>
              <a:t>destek programları hazırlayıp uygulayabilmek </a:t>
            </a:r>
            <a:r>
              <a:rPr lang="tr-TR" dirty="0"/>
              <a:t>için </a:t>
            </a:r>
            <a:r>
              <a:rPr lang="tr-TR" dirty="0" smtClean="0"/>
              <a:t>bir </a:t>
            </a:r>
            <a:r>
              <a:rPr lang="tr-TR" dirty="0"/>
              <a:t>ön koşuldur. </a:t>
            </a:r>
            <a:endParaRPr lang="tr-TR" dirty="0" smtClean="0"/>
          </a:p>
          <a:p>
            <a:pPr lvl="0">
              <a:buFont typeface="Wingdings" charset="2"/>
              <a:buChar char="ü"/>
            </a:pPr>
            <a:endParaRPr lang="en-US" dirty="0"/>
          </a:p>
          <a:p>
            <a:pPr lvl="0">
              <a:buFont typeface="Wingdings" charset="2"/>
              <a:buChar char="ü"/>
            </a:pPr>
            <a:r>
              <a:rPr lang="tr-TR" dirty="0"/>
              <a:t>Çocukların ilgi, ihtiyaç, beklenti, gelişim ve öğrenme </a:t>
            </a:r>
            <a:r>
              <a:rPr lang="tr-TR" dirty="0" smtClean="0"/>
              <a:t>biçimlerinin </a:t>
            </a:r>
            <a:r>
              <a:rPr lang="tr-TR" b="1" u="sng" dirty="0" smtClean="0">
                <a:solidFill>
                  <a:srgbClr val="FFFF00"/>
                </a:solidFill>
              </a:rPr>
              <a:t>biricik</a:t>
            </a:r>
            <a:r>
              <a:rPr lang="tr-TR" dirty="0" smtClean="0"/>
              <a:t> olduğunun ayırdında </a:t>
            </a:r>
            <a:r>
              <a:rPr lang="tr-TR" dirty="0"/>
              <a:t>olmak</a:t>
            </a:r>
            <a:r>
              <a:rPr lang="tr-TR"/>
              <a:t>, </a:t>
            </a:r>
            <a:r>
              <a:rPr lang="tr-TR" smtClean="0"/>
              <a:t>onları </a:t>
            </a:r>
            <a:r>
              <a:rPr lang="tr-TR" dirty="0"/>
              <a:t>yakından tanımak ve </a:t>
            </a:r>
            <a:r>
              <a:rPr lang="tr-TR" dirty="0">
                <a:solidFill>
                  <a:srgbClr val="92D050"/>
                </a:solidFill>
              </a:rPr>
              <a:t>destek programlarının geliştirilmesinde </a:t>
            </a:r>
            <a:r>
              <a:rPr lang="tr-TR" dirty="0" smtClean="0">
                <a:solidFill>
                  <a:srgbClr val="92D050"/>
                </a:solidFill>
              </a:rPr>
              <a:t>ilk </a:t>
            </a:r>
            <a:r>
              <a:rPr lang="tr-TR" dirty="0">
                <a:solidFill>
                  <a:srgbClr val="92D050"/>
                </a:solidFill>
              </a:rPr>
              <a:t>basamak </a:t>
            </a:r>
            <a:r>
              <a:rPr lang="tr-TR" dirty="0"/>
              <a:t>olarak görülmelidir. </a:t>
            </a:r>
            <a:endParaRPr lang="tr-TR" dirty="0" smtClean="0"/>
          </a:p>
          <a:p>
            <a:endParaRPr lang="en-US" dirty="0"/>
          </a:p>
        </p:txBody>
      </p:sp>
    </p:spTree>
    <p:extLst>
      <p:ext uri="{BB962C8B-B14F-4D97-AF65-F5344CB8AC3E}">
        <p14:creationId xmlns:p14="http://schemas.microsoft.com/office/powerpoint/2010/main" val="222287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29" y="361183"/>
            <a:ext cx="8524660" cy="932188"/>
          </a:xfrm>
        </p:spPr>
        <p:txBody>
          <a:bodyPr>
            <a:normAutofit fontScale="90000"/>
          </a:bodyPr>
          <a:lstStyle/>
          <a:p>
            <a:r>
              <a:rPr lang="tr-TR" dirty="0"/>
              <a:t>GELİŞİMSEL TANIMA VE DEĞERLENDİRMENİN ÖNEMİ</a:t>
            </a:r>
            <a:endParaRPr lang="en-US" dirty="0"/>
          </a:p>
        </p:txBody>
      </p:sp>
      <p:sp>
        <p:nvSpPr>
          <p:cNvPr id="3" name="Content Placeholder 2"/>
          <p:cNvSpPr>
            <a:spLocks noGrp="1"/>
          </p:cNvSpPr>
          <p:nvPr>
            <p:ph idx="1"/>
          </p:nvPr>
        </p:nvSpPr>
        <p:spPr>
          <a:xfrm>
            <a:off x="840158" y="2773226"/>
            <a:ext cx="7697585" cy="1529542"/>
          </a:xfrm>
        </p:spPr>
        <p:txBody>
          <a:bodyPr>
            <a:normAutofit/>
          </a:bodyPr>
          <a:lstStyle/>
          <a:p>
            <a:pPr>
              <a:buFont typeface="Wingdings" charset="2"/>
              <a:buChar char="ü"/>
            </a:pPr>
            <a:r>
              <a:rPr lang="tr-TR" dirty="0" smtClean="0"/>
              <a:t>Her ne kadar aynı gelişim döneminde olsalar da farklı çevrelerden gelen çocukların farklı gereksinimlerinin olacağı açıktır. </a:t>
            </a:r>
            <a:endParaRPr lang="en-US" dirty="0"/>
          </a:p>
        </p:txBody>
      </p:sp>
    </p:spTree>
    <p:extLst>
      <p:ext uri="{BB962C8B-B14F-4D97-AF65-F5344CB8AC3E}">
        <p14:creationId xmlns:p14="http://schemas.microsoft.com/office/powerpoint/2010/main" val="270846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907"/>
            <a:ext cx="8229600" cy="1143000"/>
          </a:xfrm>
        </p:spPr>
        <p:txBody>
          <a:bodyPr>
            <a:normAutofit fontScale="90000"/>
          </a:bodyPr>
          <a:lstStyle/>
          <a:p>
            <a:r>
              <a:rPr lang="tr-TR" dirty="0"/>
              <a:t>GELİŞİMSEL TANIMA VE DEĞERLENDİRMENİN ÖNEMİ</a:t>
            </a:r>
            <a:endParaRPr lang="en-US" dirty="0"/>
          </a:p>
        </p:txBody>
      </p:sp>
      <p:sp>
        <p:nvSpPr>
          <p:cNvPr id="3" name="Content Placeholder 2"/>
          <p:cNvSpPr>
            <a:spLocks noGrp="1"/>
          </p:cNvSpPr>
          <p:nvPr>
            <p:ph idx="1"/>
          </p:nvPr>
        </p:nvSpPr>
        <p:spPr>
          <a:xfrm>
            <a:off x="319216" y="2728971"/>
            <a:ext cx="8505568" cy="1610797"/>
          </a:xfrm>
        </p:spPr>
        <p:txBody>
          <a:bodyPr>
            <a:normAutofit/>
          </a:bodyPr>
          <a:lstStyle/>
          <a:p>
            <a:pPr lvl="0">
              <a:buFont typeface="Wingdings" charset="2"/>
              <a:buChar char="ü"/>
            </a:pPr>
            <a:r>
              <a:rPr lang="tr-TR" dirty="0" smtClean="0"/>
              <a:t>Tüm </a:t>
            </a:r>
            <a:r>
              <a:rPr lang="tr-TR" dirty="0"/>
              <a:t>bu farklılıkların ayırdında </a:t>
            </a:r>
            <a:r>
              <a:rPr lang="tr-TR" dirty="0" smtClean="0"/>
              <a:t>olmak ve çocukları </a:t>
            </a:r>
            <a:r>
              <a:rPr lang="tr-TR" dirty="0"/>
              <a:t>yakından tanımak </a:t>
            </a:r>
            <a:r>
              <a:rPr lang="tr-TR" dirty="0" smtClean="0">
                <a:solidFill>
                  <a:srgbClr val="FFFF00"/>
                </a:solidFill>
              </a:rPr>
              <a:t>destek </a:t>
            </a:r>
            <a:r>
              <a:rPr lang="tr-TR" dirty="0">
                <a:solidFill>
                  <a:srgbClr val="FFFF00"/>
                </a:solidFill>
              </a:rPr>
              <a:t>programlarının geliştirilmesinde </a:t>
            </a:r>
            <a:r>
              <a:rPr lang="tr-TR" dirty="0" smtClean="0">
                <a:solidFill>
                  <a:srgbClr val="FFFF00"/>
                </a:solidFill>
              </a:rPr>
              <a:t>ilk </a:t>
            </a:r>
            <a:r>
              <a:rPr lang="tr-TR" dirty="0">
                <a:solidFill>
                  <a:srgbClr val="FFFF00"/>
                </a:solidFill>
              </a:rPr>
              <a:t>basamak </a:t>
            </a:r>
            <a:r>
              <a:rPr lang="tr-TR" dirty="0"/>
              <a:t>olarak görülmelidir. </a:t>
            </a:r>
            <a:endParaRPr lang="en-US" dirty="0"/>
          </a:p>
          <a:p>
            <a:endParaRPr lang="en-US" dirty="0"/>
          </a:p>
        </p:txBody>
      </p:sp>
    </p:spTree>
    <p:extLst>
      <p:ext uri="{BB962C8B-B14F-4D97-AF65-F5344CB8AC3E}">
        <p14:creationId xmlns:p14="http://schemas.microsoft.com/office/powerpoint/2010/main" val="343045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tr-TR" dirty="0"/>
              <a:t>GELİŞİMSEL TANIMA VE DEĞERLENDİRMENİN </a:t>
            </a:r>
            <a:r>
              <a:rPr lang="tr-TR" dirty="0" smtClean="0"/>
              <a:t>AMACI </a:t>
            </a:r>
            <a:endParaRPr lang="en-US" dirty="0"/>
          </a:p>
        </p:txBody>
      </p:sp>
      <p:sp>
        <p:nvSpPr>
          <p:cNvPr id="3" name="Content Placeholder 2"/>
          <p:cNvSpPr>
            <a:spLocks noGrp="1"/>
          </p:cNvSpPr>
          <p:nvPr>
            <p:ph idx="1"/>
          </p:nvPr>
        </p:nvSpPr>
        <p:spPr>
          <a:xfrm>
            <a:off x="457200" y="1799706"/>
            <a:ext cx="8229600" cy="4525963"/>
          </a:xfrm>
        </p:spPr>
        <p:txBody>
          <a:bodyPr/>
          <a:lstStyle/>
          <a:p>
            <a:pPr marL="0" indent="0">
              <a:buNone/>
            </a:pPr>
            <a:r>
              <a:rPr lang="tr-TR" dirty="0" smtClean="0"/>
              <a:t>Değerlendirme yapmadan önce şu soruların yanıtlanması gerekir;</a:t>
            </a:r>
          </a:p>
          <a:p>
            <a:pPr marL="914400" lvl="1" indent="-457200">
              <a:buFont typeface="+mj-lt"/>
              <a:buAutoNum type="arabicPeriod"/>
            </a:pPr>
            <a:r>
              <a:rPr lang="tr-TR" dirty="0" smtClean="0"/>
              <a:t>Kim değerlendirecek?</a:t>
            </a:r>
          </a:p>
          <a:p>
            <a:pPr marL="914400" lvl="1" indent="-457200">
              <a:buFont typeface="+mj-lt"/>
              <a:buAutoNum type="arabicPeriod"/>
            </a:pPr>
            <a:r>
              <a:rPr lang="tr-TR" dirty="0" smtClean="0"/>
              <a:t>Hangi yöntemlerle değerlendirme yapılacak?</a:t>
            </a:r>
          </a:p>
          <a:p>
            <a:pPr marL="914400" lvl="1" indent="-457200">
              <a:buFont typeface="+mj-lt"/>
              <a:buAutoNum type="arabicPeriod"/>
            </a:pPr>
            <a:r>
              <a:rPr lang="tr-TR" dirty="0" smtClean="0"/>
              <a:t>Hangi araçla değerlendirme yapılacak?</a:t>
            </a:r>
          </a:p>
          <a:p>
            <a:pPr marL="914400" lvl="1" indent="-457200">
              <a:buFont typeface="+mj-lt"/>
              <a:buAutoNum type="arabicPeriod"/>
            </a:pPr>
            <a:r>
              <a:rPr lang="tr-TR" dirty="0" smtClean="0"/>
              <a:t>Ne zaman değerlendirme yapılacak?</a:t>
            </a:r>
          </a:p>
          <a:p>
            <a:pPr marL="914400" lvl="1" indent="-457200">
              <a:buFont typeface="+mj-lt"/>
              <a:buAutoNum type="arabicPeriod"/>
            </a:pPr>
            <a:r>
              <a:rPr lang="tr-TR" dirty="0" smtClean="0"/>
              <a:t>Değerlendirmeyi yapmak için gerekli olan teknik şartlar neler?</a:t>
            </a:r>
          </a:p>
          <a:p>
            <a:pPr marL="914400" lvl="1" indent="-457200">
              <a:buFont typeface="+mj-lt"/>
              <a:buAutoNum type="arabicPeriod"/>
            </a:pPr>
            <a:r>
              <a:rPr lang="tr-TR" dirty="0" smtClean="0"/>
              <a:t>Sonuçlar nasıl yorumlanacak?</a:t>
            </a:r>
          </a:p>
          <a:p>
            <a:pPr marL="914400" lvl="1" indent="-457200">
              <a:buFont typeface="+mj-lt"/>
              <a:buAutoNum type="arabicPeriod"/>
            </a:pPr>
            <a:r>
              <a:rPr lang="tr-TR" dirty="0" smtClean="0"/>
              <a:t>Sonuçlar nasıl kullanılacak?</a:t>
            </a:r>
            <a:endParaRPr lang="tr-TR" dirty="0"/>
          </a:p>
        </p:txBody>
      </p:sp>
    </p:spTree>
    <p:extLst>
      <p:ext uri="{BB962C8B-B14F-4D97-AF65-F5344CB8AC3E}">
        <p14:creationId xmlns:p14="http://schemas.microsoft.com/office/powerpoint/2010/main" val="239636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tr-TR" dirty="0"/>
              <a:t>GELİŞİMSEL TANIMA VE DEĞERLENDİRMENİN AMACI </a:t>
            </a:r>
            <a:r>
              <a:rPr lang="en-US" dirty="0"/>
              <a:t/>
            </a:r>
            <a:br>
              <a:rPr lang="en-US" dirty="0"/>
            </a:br>
            <a:endParaRPr lang="en-US" dirty="0"/>
          </a:p>
        </p:txBody>
      </p:sp>
      <p:sp>
        <p:nvSpPr>
          <p:cNvPr id="3" name="Content Placeholder 2"/>
          <p:cNvSpPr>
            <a:spLocks noGrp="1"/>
          </p:cNvSpPr>
          <p:nvPr>
            <p:ph idx="1"/>
          </p:nvPr>
        </p:nvSpPr>
        <p:spPr>
          <a:xfrm>
            <a:off x="548639" y="1949335"/>
            <a:ext cx="8229600" cy="4525963"/>
          </a:xfrm>
        </p:spPr>
        <p:txBody>
          <a:bodyPr>
            <a:normAutofit lnSpcReduction="10000"/>
          </a:bodyPr>
          <a:lstStyle/>
          <a:p>
            <a:pPr marL="914400" lvl="1" indent="-457200">
              <a:lnSpc>
                <a:spcPct val="130000"/>
              </a:lnSpc>
              <a:buFont typeface="+mj-lt"/>
              <a:buAutoNum type="arabicPeriod"/>
            </a:pPr>
            <a:r>
              <a:rPr lang="tr-TR" dirty="0"/>
              <a:t>Çocuğun </a:t>
            </a:r>
            <a:r>
              <a:rPr lang="tr-TR" dirty="0">
                <a:solidFill>
                  <a:srgbClr val="FFFF00"/>
                </a:solidFill>
              </a:rPr>
              <a:t>gelişiminin desteklenmesi </a:t>
            </a:r>
            <a:endParaRPr lang="en-US" dirty="0">
              <a:solidFill>
                <a:srgbClr val="FFFF00"/>
              </a:solidFill>
            </a:endParaRPr>
          </a:p>
          <a:p>
            <a:pPr marL="914400" lvl="1" indent="-457200">
              <a:lnSpc>
                <a:spcPct val="130000"/>
              </a:lnSpc>
              <a:buFont typeface="+mj-lt"/>
              <a:buAutoNum type="arabicPeriod"/>
            </a:pPr>
            <a:r>
              <a:rPr lang="tr-TR" dirty="0"/>
              <a:t>Özel öğrenme veya gelişimsel </a:t>
            </a:r>
            <a:r>
              <a:rPr lang="tr-TR" dirty="0">
                <a:solidFill>
                  <a:srgbClr val="FFFF00"/>
                </a:solidFill>
              </a:rPr>
              <a:t>gereksinimi olan çocukları </a:t>
            </a:r>
            <a:r>
              <a:rPr lang="tr-TR" dirty="0" smtClean="0">
                <a:solidFill>
                  <a:srgbClr val="FFFF00"/>
                </a:solidFill>
              </a:rPr>
              <a:t>saptamak</a:t>
            </a:r>
          </a:p>
          <a:p>
            <a:pPr marL="914400" lvl="1" indent="-457200">
              <a:lnSpc>
                <a:spcPct val="130000"/>
              </a:lnSpc>
              <a:buFont typeface="+mj-lt"/>
              <a:buAutoNum type="arabicPeriod"/>
            </a:pPr>
            <a:r>
              <a:rPr lang="tr-TR" dirty="0">
                <a:solidFill>
                  <a:srgbClr val="FFFFFF"/>
                </a:solidFill>
                <a:latin typeface="Arial"/>
                <a:cs typeface="Arial"/>
              </a:rPr>
              <a:t>Çocuğun </a:t>
            </a:r>
            <a:r>
              <a:rPr lang="tr-TR" dirty="0" smtClean="0">
                <a:solidFill>
                  <a:srgbClr val="FFFFFF"/>
                </a:solidFill>
                <a:latin typeface="Arial"/>
                <a:cs typeface="Arial"/>
              </a:rPr>
              <a:t>destek eğitimi </a:t>
            </a:r>
            <a:r>
              <a:rPr lang="tr-TR" dirty="0">
                <a:solidFill>
                  <a:srgbClr val="FFFFFF"/>
                </a:solidFill>
                <a:latin typeface="Arial"/>
                <a:cs typeface="Arial"/>
              </a:rPr>
              <a:t>aldığı ortamların </a:t>
            </a:r>
            <a:r>
              <a:rPr lang="tr-TR" dirty="0" smtClean="0">
                <a:solidFill>
                  <a:srgbClr val="FFFFFF"/>
                </a:solidFill>
                <a:latin typeface="Arial"/>
                <a:cs typeface="Arial"/>
              </a:rPr>
              <a:t>iyileştirilmesi</a:t>
            </a:r>
          </a:p>
          <a:p>
            <a:pPr marL="914400" lvl="1" indent="-457200">
              <a:lnSpc>
                <a:spcPct val="130000"/>
              </a:lnSpc>
              <a:buFont typeface="+mj-lt"/>
              <a:buAutoNum type="arabicPeriod"/>
            </a:pPr>
            <a:r>
              <a:rPr lang="tr-TR" sz="2800" dirty="0" smtClean="0"/>
              <a:t>Değerlendirme</a:t>
            </a:r>
            <a:r>
              <a:rPr lang="tr-TR" sz="2800" dirty="0"/>
              <a:t>, öğretim ve program döngüsü</a:t>
            </a:r>
          </a:p>
          <a:p>
            <a:pPr marL="914400" lvl="1" indent="-457200">
              <a:lnSpc>
                <a:spcPct val="130000"/>
              </a:lnSpc>
              <a:buFont typeface="+mj-lt"/>
              <a:buAutoNum type="arabicPeriod"/>
            </a:pPr>
            <a:r>
              <a:rPr lang="tr-TR" dirty="0"/>
              <a:t>Amaçları ve değerlendirme türlerini </a:t>
            </a:r>
            <a:r>
              <a:rPr lang="tr-TR" dirty="0" smtClean="0"/>
              <a:t>ilişkilendirme</a:t>
            </a:r>
          </a:p>
          <a:p>
            <a:pPr marL="914400" lvl="1" indent="-457200">
              <a:lnSpc>
                <a:spcPct val="130000"/>
              </a:lnSpc>
              <a:buFont typeface="+mj-lt"/>
              <a:buAutoNum type="arabicPeriod"/>
            </a:pPr>
            <a:r>
              <a:rPr lang="tr-TR" dirty="0" smtClean="0">
                <a:solidFill>
                  <a:srgbClr val="FFFF00"/>
                </a:solidFill>
              </a:rPr>
              <a:t>…………………..</a:t>
            </a:r>
            <a:endParaRPr lang="en-US" dirty="0" smtClean="0">
              <a:solidFill>
                <a:srgbClr val="FFFF00"/>
              </a:solidFill>
            </a:endParaRPr>
          </a:p>
          <a:p>
            <a:r>
              <a:rPr lang="tr-TR" dirty="0"/>
              <a:t> </a:t>
            </a:r>
            <a:endParaRPr lang="en-US" dirty="0"/>
          </a:p>
          <a:p>
            <a:endParaRPr lang="en-US" dirty="0"/>
          </a:p>
        </p:txBody>
      </p:sp>
    </p:spTree>
    <p:extLst>
      <p:ext uri="{BB962C8B-B14F-4D97-AF65-F5344CB8AC3E}">
        <p14:creationId xmlns:p14="http://schemas.microsoft.com/office/powerpoint/2010/main" val="185332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solidFill>
                  <a:srgbClr val="FFFF00"/>
                </a:solidFill>
                <a:latin typeface="Arial"/>
                <a:cs typeface="Arial"/>
              </a:rPr>
              <a:t>Çocuğun gelişiminin desteklenmesi </a:t>
            </a:r>
            <a:endParaRPr lang="en-US" dirty="0">
              <a:solidFill>
                <a:srgbClr val="FFFF00"/>
              </a:solidFill>
            </a:endParaRPr>
          </a:p>
        </p:txBody>
      </p:sp>
      <p:sp>
        <p:nvSpPr>
          <p:cNvPr id="3" name="Content Placeholder 2"/>
          <p:cNvSpPr>
            <a:spLocks noGrp="1"/>
          </p:cNvSpPr>
          <p:nvPr>
            <p:ph idx="1"/>
          </p:nvPr>
        </p:nvSpPr>
        <p:spPr>
          <a:xfrm>
            <a:off x="681643" y="1882834"/>
            <a:ext cx="7780713" cy="3520440"/>
          </a:xfrm>
        </p:spPr>
        <p:txBody>
          <a:bodyPr>
            <a:normAutofit/>
          </a:bodyPr>
          <a:lstStyle/>
          <a:p>
            <a:pPr>
              <a:lnSpc>
                <a:spcPct val="140000"/>
              </a:lnSpc>
              <a:buFont typeface="Wingdings" charset="2"/>
              <a:buChar char="ü"/>
            </a:pPr>
            <a:r>
              <a:rPr lang="tr-TR" dirty="0" smtClean="0"/>
              <a:t>Bebeğin / çocuğun içinde bulunduğu gelişim döneminin özellikleri gösterip göstermediğinin belirlenmesi ve desteklenmesi </a:t>
            </a:r>
          </a:p>
          <a:p>
            <a:pPr>
              <a:lnSpc>
                <a:spcPct val="140000"/>
              </a:lnSpc>
              <a:buFont typeface="Wingdings" charset="2"/>
              <a:buChar char="ü"/>
            </a:pPr>
            <a:r>
              <a:rPr lang="tr-TR" dirty="0" smtClean="0"/>
              <a:t>Çocuğun güçlü yönlerinin belirlenmesi ve desteklenmesi</a:t>
            </a:r>
          </a:p>
        </p:txBody>
      </p:sp>
    </p:spTree>
    <p:extLst>
      <p:ext uri="{BB962C8B-B14F-4D97-AF65-F5344CB8AC3E}">
        <p14:creationId xmlns:p14="http://schemas.microsoft.com/office/powerpoint/2010/main" val="841359542"/>
      </p:ext>
    </p:extLst>
  </p:cSld>
  <p:clrMapOvr>
    <a:masterClrMapping/>
  </p:clrMapOvr>
</p:sld>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Five Rules.potx</Template>
  <TotalTime>0</TotalTime>
  <Words>1349</Words>
  <Application>Microsoft Office PowerPoint</Application>
  <PresentationFormat>Ekran Gösterisi (4:3)</PresentationFormat>
  <Paragraphs>147</Paragraphs>
  <Slides>36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Calibri</vt:lpstr>
      <vt:lpstr>Courier New</vt:lpstr>
      <vt:lpstr>Wingdings</vt:lpstr>
      <vt:lpstr>Five Rules</vt:lpstr>
      <vt:lpstr>PowerPoint Sunusu</vt:lpstr>
      <vt:lpstr>GELİŞİMSEL TANIMA VE DEĞERLENDİRMENİN ÖNEMİ</vt:lpstr>
      <vt:lpstr>GELİŞİMSEL TANIMA VE DEĞERLENDİRMENİN ÖNEMİ</vt:lpstr>
      <vt:lpstr>GELİŞİMSEL TANIMA VE DEĞERLENDİRMENİN ÖNEMİ</vt:lpstr>
      <vt:lpstr>GELİŞİMSEL TANIMA VE DEĞERLENDİRMENİN ÖNEMİ</vt:lpstr>
      <vt:lpstr>GELİŞİMSEL TANIMA VE DEĞERLENDİRMENİN ÖNEMİ</vt:lpstr>
      <vt:lpstr>GELİŞİMSEL TANIMA VE DEĞERLENDİRMENİN AMACI </vt:lpstr>
      <vt:lpstr>GELİŞİMSEL TANIMA VE DEĞERLENDİRMENİN AMACI  </vt:lpstr>
      <vt:lpstr>Çocuğun gelişiminin desteklenmesi </vt:lpstr>
      <vt:lpstr>Özel öğrenme veya gelişimsel gereksinimi olan çocukları saptamak</vt:lpstr>
      <vt:lpstr>Özel öğrenme veya gelişimsel gereksinimi olan çocukları saptamak</vt:lpstr>
      <vt:lpstr>Özel öğrenme veya gelişimsel gereksinimi olan çocukları saptamak</vt:lpstr>
      <vt:lpstr>Özel öğrenme veya gelişimsel gereksinimi olan çocukları saptamak</vt:lpstr>
      <vt:lpstr>Özel öğrenme veya gelişimsel gereksinimi olan çocukları saptamak</vt:lpstr>
      <vt:lpstr>Özel öğrenme veya gelişimsel gereksinimi olan çocukları saptamak </vt:lpstr>
      <vt:lpstr>Özel öğrenme veya gelişimsel gereksinimi olan çocukları saptamak</vt:lpstr>
      <vt:lpstr>Özel öğrenme veya gelişimsel gereksinimi olan çocukları saptamak</vt:lpstr>
      <vt:lpstr>Çocuğun destek eğitimi / eğitim aldığı ortamların iyileştirilmesi  </vt:lpstr>
      <vt:lpstr>Çocuğun destek eğitimi / eğitim aldığı ortamların iyileştirilmesi  </vt:lpstr>
      <vt:lpstr>Çocuğun destek eğitimi / eğitim aldığı ortamların iyileştirilmesi  </vt:lpstr>
      <vt:lpstr>Çocuğun destek eğitimi / eğitim aldığı ortamların iyileştirilmesi</vt:lpstr>
      <vt:lpstr>PowerPoint Sunusu</vt:lpstr>
      <vt:lpstr>Değerlendirme, öğretim ve program döngüsü</vt:lpstr>
      <vt:lpstr> Gelişim destek / erken müdahale programının  değerlendirilmesi  </vt:lpstr>
      <vt:lpstr> Gelişim destek / erken müdahale programının  değerlendirilmesi </vt:lpstr>
      <vt:lpstr>Sorumluluğun değerlendirilmesi</vt:lpstr>
      <vt:lpstr>Amaçları ve değerlendirme türlerini ilişkilendirmek  </vt:lpstr>
      <vt:lpstr>Kapsamlı değerlendirmenin amaçları; (Ulusal Eğitim Hedefleri Paneli-ABD)</vt:lpstr>
      <vt:lpstr>Değerlendirmenin amaçları; </vt:lpstr>
      <vt:lpstr>Çocukların gelişimsel olarak değerlendirilmesinin amaçları; </vt:lpstr>
      <vt:lpstr>Çocukları anlama ve onlarla bağ kurma</vt:lpstr>
      <vt:lpstr>Gelişimi / ilerlemeyi izleme,  </vt:lpstr>
      <vt:lpstr>Planlamayı yönlendirip bireyselleştirme </vt:lpstr>
      <vt:lpstr>Ailelerle olan ilişkileri güçlendirme  </vt:lpstr>
      <vt:lpstr>PowerPoint Sunusu</vt:lpstr>
      <vt:lpstr>Bugünlük bu kadar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2010-04-14T20:04:37Z</dcterms:created>
  <dcterms:modified xsi:type="dcterms:W3CDTF">2021-10-04T05:41:07Z</dcterms:modified>
</cp:coreProperties>
</file>