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4" r:id="rId10"/>
    <p:sldId id="263" r:id="rId11"/>
    <p:sldId id="266" r:id="rId12"/>
  </p:sldIdLst>
  <p:sldSz cx="12192000" cy="6858000"/>
  <p:notesSz cx="6797675" cy="98742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51" autoAdjust="0"/>
  </p:normalViewPr>
  <p:slideViewPr>
    <p:cSldViewPr snapToGrid="0">
      <p:cViewPr varScale="1">
        <p:scale>
          <a:sx n="72" d="100"/>
          <a:sy n="72" d="100"/>
        </p:scale>
        <p:origin x="-41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9C1EE-40C6-4C49-97DF-7756E74578E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8FB27-0412-46D5-9F94-DCB6B83734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73732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C628-2F4D-45E7-8311-3D6E68478157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6610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7F8B2-A7FE-46CC-AFDA-8943B0C0BC79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178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EA13-657A-421D-97D6-D5BD2E837027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10865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FE2-BF0A-4049-9674-660EA11C70C8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2748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3565-7FB5-4C0B-94CD-C7EC7693FC9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5729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80B2-050F-4279-865A-35147BAFB9FE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1061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262CD-23DC-4E9A-88C6-2BF101CB05D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13484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C6-88BE-4655-A071-667E4D0EAF02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9818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32C9-7D50-4DE2-A503-4B093DA1C1F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25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F5F8-A8AE-498D-8F5E-3552726E887A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9896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EBF1-328F-47AD-B983-8C316A925669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73278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00A28-5F90-4F26-AC71-3D19285FA15D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4085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hyperlink" Target="https://www.minichemistry.com/wp-content/uploads/2015/05/electrolyic-cell.gi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ichemistry.com/wp-content/uploads/2015/05/electrolyic-cell.gif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1102" y="886189"/>
            <a:ext cx="1698172" cy="429541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tr-TR" sz="9600" b="1" dirty="0" err="1" smtClean="0"/>
              <a:t>Charge</a:t>
            </a:r>
            <a:endParaRPr lang="tr-TR" sz="9600" b="1" dirty="0" smtClean="0"/>
          </a:p>
          <a:p>
            <a:pPr algn="just"/>
            <a:r>
              <a:rPr lang="tr-TR" sz="9600" b="1" dirty="0" err="1" smtClean="0"/>
              <a:t>Coulomb</a:t>
            </a:r>
            <a:r>
              <a:rPr lang="tr-TR" sz="9600" b="1" dirty="0" smtClean="0"/>
              <a:t> </a:t>
            </a:r>
            <a:r>
              <a:rPr lang="tr-TR" sz="9600" b="1" dirty="0" err="1"/>
              <a:t>force</a:t>
            </a:r>
            <a:endParaRPr lang="tr-TR" sz="9600" b="1" dirty="0"/>
          </a:p>
          <a:p>
            <a:pPr algn="just"/>
            <a:r>
              <a:rPr lang="tr-TR" sz="9600" b="1" dirty="0" err="1" smtClean="0"/>
              <a:t>Electric</a:t>
            </a:r>
            <a:r>
              <a:rPr lang="tr-TR" sz="9600" b="1" dirty="0" smtClean="0"/>
              <a:t> </a:t>
            </a:r>
            <a:r>
              <a:rPr lang="tr-TR" sz="9600" b="1" dirty="0" err="1"/>
              <a:t>field</a:t>
            </a:r>
            <a:endParaRPr lang="tr-TR" sz="9600" b="1" dirty="0"/>
          </a:p>
          <a:p>
            <a:pPr algn="just"/>
            <a:r>
              <a:rPr lang="tr-TR" sz="9600" b="1" dirty="0" err="1" smtClean="0"/>
              <a:t>Electric</a:t>
            </a:r>
            <a:r>
              <a:rPr lang="tr-TR" sz="9600" b="1" dirty="0" smtClean="0"/>
              <a:t> </a:t>
            </a:r>
            <a:r>
              <a:rPr lang="tr-TR" sz="9600" b="1" dirty="0" err="1"/>
              <a:t>potential</a:t>
            </a:r>
            <a:endParaRPr lang="tr-TR" sz="9600" b="1" dirty="0"/>
          </a:p>
          <a:p>
            <a:pPr algn="just"/>
            <a:r>
              <a:rPr lang="tr-TR" sz="9600" b="1" dirty="0" err="1" smtClean="0"/>
              <a:t>Electrode</a:t>
            </a:r>
            <a:endParaRPr lang="tr-TR" sz="9600" b="1" dirty="0"/>
          </a:p>
          <a:p>
            <a:pPr algn="just"/>
            <a:r>
              <a:rPr lang="tr-TR" sz="9600" b="1" dirty="0" err="1" smtClean="0"/>
              <a:t>Electrolyte</a:t>
            </a:r>
            <a:endParaRPr lang="tr-TR" sz="9600" b="1" dirty="0"/>
          </a:p>
          <a:p>
            <a:pPr algn="just"/>
            <a:r>
              <a:rPr lang="tr-TR" sz="9600" b="1" dirty="0" err="1" smtClean="0"/>
              <a:t>Electrolysis</a:t>
            </a:r>
            <a:endParaRPr lang="tr-TR" sz="9600" b="1" dirty="0"/>
          </a:p>
          <a:p>
            <a:pPr algn="just"/>
            <a:r>
              <a:rPr lang="tr-TR" sz="9600" b="1" dirty="0" err="1" smtClean="0"/>
              <a:t>Ohm</a:t>
            </a:r>
            <a:r>
              <a:rPr lang="tr-TR" sz="9600" b="1" dirty="0" smtClean="0"/>
              <a:t> </a:t>
            </a:r>
            <a:r>
              <a:rPr lang="tr-TR" sz="9600" b="1" dirty="0" err="1"/>
              <a:t>Law</a:t>
            </a:r>
            <a:endParaRPr lang="tr-TR" sz="9600" b="1" dirty="0"/>
          </a:p>
          <a:p>
            <a:pPr algn="just"/>
            <a:r>
              <a:rPr lang="tr-TR" sz="9600" b="1" dirty="0" err="1" smtClean="0"/>
              <a:t>Coulometer</a:t>
            </a:r>
            <a:endParaRPr lang="tr-TR" sz="9600" b="1" dirty="0"/>
          </a:p>
          <a:p>
            <a:pPr algn="just"/>
            <a:endParaRPr lang="tr-TR" sz="2000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172278" y="227648"/>
            <a:ext cx="9389733" cy="654186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418011" y="1036411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382013" y="293249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56754" y="382225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8" name="Alt Başlık 2"/>
          <p:cNvSpPr txBox="1">
            <a:spLocks/>
          </p:cNvSpPr>
          <p:nvPr/>
        </p:nvSpPr>
        <p:spPr>
          <a:xfrm>
            <a:off x="2102931" y="849841"/>
            <a:ext cx="9718008" cy="21318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b="1" dirty="0" err="1" smtClean="0"/>
              <a:t>Charge</a:t>
            </a:r>
            <a:r>
              <a:rPr lang="tr-TR" b="1" dirty="0" smtClean="0"/>
              <a:t>,</a:t>
            </a:r>
            <a:r>
              <a:rPr lang="tr-TR" dirty="0" smtClean="0"/>
              <a:t> </a:t>
            </a:r>
          </a:p>
          <a:p>
            <a:pPr algn="just"/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seventh</a:t>
            </a:r>
            <a:r>
              <a:rPr lang="tr-TR" dirty="0"/>
              <a:t> </a:t>
            </a:r>
            <a:r>
              <a:rPr lang="tr-TR" dirty="0" err="1"/>
              <a:t>century</a:t>
            </a:r>
            <a:r>
              <a:rPr lang="tr-TR" dirty="0"/>
              <a:t> </a:t>
            </a:r>
            <a:r>
              <a:rPr lang="tr-TR" dirty="0" err="1" smtClean="0"/>
              <a:t>Thales</a:t>
            </a:r>
            <a:r>
              <a:rPr lang="tr-TR" dirty="0" smtClean="0"/>
              <a:t> </a:t>
            </a:r>
            <a:r>
              <a:rPr lang="tr-TR" dirty="0" err="1" smtClean="0"/>
              <a:t>proved</a:t>
            </a:r>
            <a:r>
              <a:rPr lang="tr-TR" dirty="0" smtClean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 smtClean="0"/>
              <a:t>call</a:t>
            </a:r>
            <a:r>
              <a:rPr lang="tr-TR" dirty="0" smtClean="0"/>
              <a:t> amber </a:t>
            </a:r>
            <a:r>
              <a:rPr lang="tr-TR" dirty="0" err="1" smtClean="0"/>
              <a:t>attracted</a:t>
            </a:r>
            <a:r>
              <a:rPr lang="tr-TR" dirty="0" smtClean="0"/>
              <a:t> </a:t>
            </a:r>
            <a:r>
              <a:rPr lang="tr-TR" dirty="0" err="1"/>
              <a:t>light</a:t>
            </a:r>
            <a:r>
              <a:rPr lang="tr-TR" dirty="0"/>
              <a:t> </a:t>
            </a:r>
            <a:r>
              <a:rPr lang="tr-TR" dirty="0" err="1"/>
              <a:t>objects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dirty="0" err="1"/>
              <a:t>feathers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thread</a:t>
            </a:r>
            <a:r>
              <a:rPr lang="tr-TR" dirty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/>
              <a:t>it had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 smtClean="0"/>
              <a:t>rubbed</a:t>
            </a:r>
            <a:r>
              <a:rPr lang="tr-TR" dirty="0" smtClean="0"/>
              <a:t>. </a:t>
            </a:r>
            <a:r>
              <a:rPr lang="tr-TR" dirty="0"/>
              <a:t>At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times</a:t>
            </a:r>
            <a:r>
              <a:rPr lang="tr-TR" dirty="0"/>
              <a:t>,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observed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/>
              <a:t>amber </a:t>
            </a:r>
            <a:r>
              <a:rPr lang="tr-TR" dirty="0" err="1"/>
              <a:t>rods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glass</a:t>
            </a:r>
            <a:r>
              <a:rPr lang="tr-TR" dirty="0"/>
              <a:t> </a:t>
            </a:r>
            <a:r>
              <a:rPr lang="tr-TR" dirty="0" err="1"/>
              <a:t>rods</a:t>
            </a:r>
            <a:r>
              <a:rPr lang="tr-TR" dirty="0"/>
              <a:t> </a:t>
            </a:r>
            <a:r>
              <a:rPr lang="tr-TR" dirty="0" err="1"/>
              <a:t>repel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rubbed</a:t>
            </a:r>
            <a:r>
              <a:rPr lang="tr-TR" dirty="0"/>
              <a:t>, but an amber </a:t>
            </a:r>
            <a:r>
              <a:rPr lang="tr-TR" dirty="0" err="1"/>
              <a:t>rod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 </a:t>
            </a:r>
            <a:r>
              <a:rPr lang="tr-TR" dirty="0" err="1"/>
              <a:t>glass</a:t>
            </a:r>
            <a:r>
              <a:rPr lang="tr-TR" dirty="0"/>
              <a:t> </a:t>
            </a:r>
            <a:r>
              <a:rPr lang="tr-TR" dirty="0" err="1"/>
              <a:t>rod</a:t>
            </a:r>
            <a:r>
              <a:rPr lang="tr-TR" dirty="0"/>
              <a:t> </a:t>
            </a:r>
            <a:r>
              <a:rPr lang="tr-TR" dirty="0" err="1"/>
              <a:t>attract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. </a:t>
            </a:r>
          </a:p>
        </p:txBody>
      </p:sp>
      <p:sp>
        <p:nvSpPr>
          <p:cNvPr id="9" name="Alt Başlık 2"/>
          <p:cNvSpPr txBox="1">
            <a:spLocks/>
          </p:cNvSpPr>
          <p:nvPr/>
        </p:nvSpPr>
        <p:spPr>
          <a:xfrm>
            <a:off x="2093841" y="2950217"/>
            <a:ext cx="9700593" cy="12109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1752</a:t>
            </a:r>
            <a:r>
              <a:rPr lang="tr-TR" dirty="0"/>
              <a:t>, </a:t>
            </a:r>
            <a:r>
              <a:rPr lang="tr-TR" dirty="0" err="1"/>
              <a:t>American</a:t>
            </a:r>
            <a:r>
              <a:rPr lang="tr-TR" dirty="0"/>
              <a:t> Benjamin </a:t>
            </a:r>
            <a:r>
              <a:rPr lang="tr-TR" dirty="0" smtClean="0"/>
              <a:t>Franklin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electricity</a:t>
            </a:r>
            <a:r>
              <a:rPr lang="tr-TR" dirty="0" smtClean="0"/>
              <a:t> </a:t>
            </a:r>
            <a:r>
              <a:rPr lang="tr-TR" dirty="0" err="1" smtClean="0"/>
              <a:t>phenomenon</a:t>
            </a:r>
            <a:r>
              <a:rPr lang="tr-TR" dirty="0" smtClean="0"/>
              <a:t> </a:t>
            </a:r>
            <a:r>
              <a:rPr lang="tr-TR" dirty="0" err="1" smtClean="0"/>
              <a:t>labeled</a:t>
            </a:r>
            <a:r>
              <a:rPr lang="tr-TR" dirty="0" smtClean="0"/>
              <a:t> as </a:t>
            </a:r>
            <a:r>
              <a:rPr lang="tr-TR" i="1" dirty="0" err="1" smtClean="0"/>
              <a:t>positive</a:t>
            </a:r>
            <a:r>
              <a:rPr lang="tr-TR" i="1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i="1" dirty="0" err="1" smtClean="0"/>
              <a:t>negative</a:t>
            </a:r>
            <a:r>
              <a:rPr lang="tr-TR" dirty="0" smtClean="0"/>
              <a:t>. He </a:t>
            </a:r>
            <a:r>
              <a:rPr lang="tr-TR" dirty="0" err="1"/>
              <a:t>suggested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 smtClean="0"/>
              <a:t>electricity</a:t>
            </a:r>
            <a:r>
              <a:rPr lang="tr-TR" dirty="0" smtClean="0"/>
              <a:t> </a:t>
            </a:r>
            <a:r>
              <a:rPr lang="tr-TR" dirty="0" err="1"/>
              <a:t>flows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smtClean="0"/>
              <a:t>it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make</a:t>
            </a:r>
            <a:r>
              <a:rPr lang="tr-TR" dirty="0"/>
              <a:t> it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. </a:t>
            </a:r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12" name="11 Dikdörtgen"/>
          <p:cNvSpPr/>
          <p:nvPr/>
        </p:nvSpPr>
        <p:spPr>
          <a:xfrm>
            <a:off x="198782" y="198783"/>
            <a:ext cx="7169425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tr-TR" sz="2800" b="1" dirty="0" err="1" smtClean="0">
                <a:solidFill>
                  <a:srgbClr val="FF0000"/>
                </a:solidFill>
              </a:rPr>
              <a:t>Basic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definitions</a:t>
            </a:r>
            <a:r>
              <a:rPr lang="tr-TR" sz="2800" b="1" dirty="0" smtClean="0">
                <a:solidFill>
                  <a:srgbClr val="FF0000"/>
                </a:solidFill>
              </a:rPr>
              <a:t> in </a:t>
            </a:r>
            <a:r>
              <a:rPr lang="tr-TR" sz="2800" b="1" dirty="0" err="1" smtClean="0">
                <a:solidFill>
                  <a:srgbClr val="FF0000"/>
                </a:solidFill>
              </a:rPr>
              <a:t>Electrochemistry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13" name="Alt Başlık 2"/>
          <p:cNvSpPr txBox="1">
            <a:spLocks/>
          </p:cNvSpPr>
          <p:nvPr/>
        </p:nvSpPr>
        <p:spPr>
          <a:xfrm>
            <a:off x="2133601" y="4301937"/>
            <a:ext cx="9634330" cy="19133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 smtClean="0"/>
              <a:t>French</a:t>
            </a:r>
            <a:r>
              <a:rPr lang="tr-TR" dirty="0" smtClean="0"/>
              <a:t> </a:t>
            </a:r>
            <a:r>
              <a:rPr lang="tr-TR" dirty="0" err="1" smtClean="0"/>
              <a:t>scientist</a:t>
            </a:r>
            <a:r>
              <a:rPr lang="tr-TR" dirty="0" smtClean="0"/>
              <a:t> Charles de </a:t>
            </a:r>
            <a:r>
              <a:rPr lang="tr-TR" b="1" dirty="0" err="1" smtClean="0"/>
              <a:t>Coulomb</a:t>
            </a:r>
            <a:r>
              <a:rPr lang="tr-TR" dirty="0" smtClean="0"/>
              <a:t> </a:t>
            </a:r>
            <a:r>
              <a:rPr lang="tr-TR" dirty="0" err="1" smtClean="0"/>
              <a:t>made</a:t>
            </a:r>
            <a:r>
              <a:rPr lang="tr-TR" dirty="0" smtClean="0"/>
              <a:t> </a:t>
            </a:r>
            <a:r>
              <a:rPr lang="tr-TR" dirty="0" err="1" smtClean="0"/>
              <a:t>studies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force</a:t>
            </a:r>
            <a:r>
              <a:rPr lang="tr-TR" dirty="0" smtClean="0"/>
              <a:t> of </a:t>
            </a:r>
            <a:r>
              <a:rPr lang="tr-TR" dirty="0" err="1" smtClean="0"/>
              <a:t>attraction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repulsion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charged</a:t>
            </a:r>
            <a:r>
              <a:rPr lang="tr-TR" dirty="0" smtClean="0"/>
              <a:t> </a:t>
            </a:r>
            <a:r>
              <a:rPr lang="tr-TR" dirty="0" err="1" smtClean="0"/>
              <a:t>particles</a:t>
            </a:r>
            <a:r>
              <a:rPr lang="tr-TR" dirty="0" smtClean="0"/>
              <a:t>. </a:t>
            </a:r>
          </a:p>
          <a:p>
            <a:pPr algn="just"/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particles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charge</a:t>
            </a:r>
            <a:r>
              <a:rPr lang="tr-TR" dirty="0" smtClean="0"/>
              <a:t>,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repel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(</a:t>
            </a:r>
            <a:r>
              <a:rPr lang="tr-TR" dirty="0" err="1" smtClean="0"/>
              <a:t>either</a:t>
            </a:r>
            <a:r>
              <a:rPr lang="tr-TR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). </a:t>
            </a:r>
            <a:r>
              <a:rPr lang="tr-TR" dirty="0" err="1" smtClean="0"/>
              <a:t>If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particles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charges</a:t>
            </a:r>
            <a:r>
              <a:rPr lang="tr-TR" dirty="0" smtClean="0"/>
              <a:t>,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attract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. </a:t>
            </a:r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371284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lt Başlık 2"/>
          <p:cNvSpPr txBox="1">
            <a:spLocks/>
          </p:cNvSpPr>
          <p:nvPr/>
        </p:nvSpPr>
        <p:spPr>
          <a:xfrm>
            <a:off x="226423" y="2772205"/>
            <a:ext cx="11678194" cy="8508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FE97-4BDE-4E5C-86D2-AB85E590A9BF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7" name="Alt Başlık 2"/>
          <p:cNvSpPr txBox="1">
            <a:spLocks/>
          </p:cNvSpPr>
          <p:nvPr/>
        </p:nvSpPr>
        <p:spPr>
          <a:xfrm>
            <a:off x="238539" y="184692"/>
            <a:ext cx="2796210" cy="385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b="1" dirty="0" err="1" smtClean="0">
                <a:solidFill>
                  <a:srgbClr val="FF0000"/>
                </a:solidFill>
              </a:rPr>
              <a:t>Electrolysis</a:t>
            </a:r>
            <a:r>
              <a:rPr lang="tr-TR" b="1" dirty="0" smtClean="0">
                <a:solidFill>
                  <a:srgbClr val="FF0000"/>
                </a:solidFill>
              </a:rPr>
              <a:t> of </a:t>
            </a:r>
            <a:r>
              <a:rPr lang="tr-TR" b="1" dirty="0" err="1" smtClean="0">
                <a:solidFill>
                  <a:srgbClr val="FF0000"/>
                </a:solidFill>
              </a:rPr>
              <a:t>water</a:t>
            </a:r>
            <a:endParaRPr lang="tr-TR" dirty="0" smtClean="0">
              <a:solidFill>
                <a:srgbClr val="FF0000"/>
              </a:solidFill>
            </a:endParaRPr>
          </a:p>
          <a:p>
            <a:pPr algn="l"/>
            <a:endParaRPr lang="tr-TR" sz="1800" dirty="0" smtClean="0"/>
          </a:p>
          <a:p>
            <a:pPr algn="l"/>
            <a:r>
              <a:rPr lang="tr-TR" sz="1800" dirty="0" smtClean="0"/>
              <a:t> </a:t>
            </a:r>
          </a:p>
          <a:p>
            <a:pPr algn="l"/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8" name="Alt Başlık 2"/>
          <p:cNvSpPr txBox="1">
            <a:spLocks/>
          </p:cNvSpPr>
          <p:nvPr/>
        </p:nvSpPr>
        <p:spPr>
          <a:xfrm>
            <a:off x="185530" y="860551"/>
            <a:ext cx="11701670" cy="3586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 smtClean="0"/>
              <a:t>Electrolysis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of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electricity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split</a:t>
            </a:r>
            <a:r>
              <a:rPr lang="tr-TR" dirty="0" smtClean="0"/>
              <a:t> </a:t>
            </a:r>
            <a:r>
              <a:rPr lang="tr-TR" dirty="0" err="1" smtClean="0"/>
              <a:t>water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hydrogen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oxygen</a:t>
            </a:r>
            <a:r>
              <a:rPr lang="tr-TR" dirty="0" smtClean="0"/>
              <a:t>.</a:t>
            </a:r>
          </a:p>
          <a:p>
            <a:pPr algn="just"/>
            <a:endParaRPr lang="tr-TR" sz="1800" dirty="0" smtClean="0"/>
          </a:p>
          <a:p>
            <a:pPr algn="just"/>
            <a:r>
              <a:rPr lang="tr-TR" sz="1800" dirty="0" smtClean="0"/>
              <a:t> </a:t>
            </a:r>
          </a:p>
          <a:p>
            <a:pPr algn="just"/>
            <a:r>
              <a:rPr lang="tr-TR" sz="1800" i="1" dirty="0"/>
              <a:t> </a:t>
            </a:r>
            <a:endParaRPr lang="tr-TR" sz="1800" dirty="0" smtClean="0"/>
          </a:p>
        </p:txBody>
      </p:sp>
      <p:graphicFrame>
        <p:nvGraphicFramePr>
          <p:cNvPr id="9" name="8 Tablo"/>
          <p:cNvGraphicFramePr>
            <a:graphicFrameLocks noGrp="1"/>
          </p:cNvGraphicFramePr>
          <p:nvPr/>
        </p:nvGraphicFramePr>
        <p:xfrm>
          <a:off x="278295" y="1709000"/>
          <a:ext cx="9833112" cy="2217420"/>
        </p:xfrm>
        <a:graphic>
          <a:graphicData uri="http://schemas.openxmlformats.org/drawingml/2006/table">
            <a:tbl>
              <a:tblPr/>
              <a:tblGrid>
                <a:gridCol w="1376270"/>
                <a:gridCol w="4523190"/>
                <a:gridCol w="3933652"/>
              </a:tblGrid>
              <a:tr h="353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cathode</a:t>
                      </a: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 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H2O + 2 e– → H2(g) + 2 OH</a:t>
                      </a: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2H+  + 2e-   → H2(g)</a:t>
                      </a:r>
                      <a:endParaRPr lang="tr-TR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E° = –0.83 v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353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anode</a:t>
                      </a: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H2O → ½ O2(g) + 2 H+ + 2 e</a:t>
                      </a: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(4OH-   → O2(g)   +  2H2O + 2e) 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E° = –1.23 </a:t>
                      </a: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353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net:  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 H2O(l) → H2(g) + ½ O2(g)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 = –2.06 v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12" name="Alt Başlık 2"/>
          <p:cNvSpPr txBox="1">
            <a:spLocks/>
          </p:cNvSpPr>
          <p:nvPr/>
        </p:nvSpPr>
        <p:spPr>
          <a:xfrm>
            <a:off x="225287" y="4253107"/>
            <a:ext cx="11582400" cy="8224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electrons</a:t>
            </a:r>
            <a:r>
              <a:rPr lang="tr-TR" dirty="0" smtClean="0"/>
              <a:t> </a:t>
            </a:r>
            <a:r>
              <a:rPr lang="tr-TR" dirty="0" err="1" smtClean="0"/>
              <a:t>flow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an </a:t>
            </a:r>
            <a:r>
              <a:rPr lang="tr-TR" dirty="0" err="1" smtClean="0"/>
              <a:t>external</a:t>
            </a:r>
            <a:r>
              <a:rPr lang="tr-TR" dirty="0" smtClean="0"/>
              <a:t> </a:t>
            </a:r>
            <a:r>
              <a:rPr lang="tr-TR" dirty="0" err="1" smtClean="0"/>
              <a:t>circuit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hydrogen</a:t>
            </a:r>
            <a:r>
              <a:rPr lang="tr-TR" dirty="0" smtClean="0"/>
              <a:t> </a:t>
            </a:r>
            <a:r>
              <a:rPr lang="tr-TR" dirty="0" err="1" smtClean="0"/>
              <a:t>ions</a:t>
            </a:r>
            <a:r>
              <a:rPr lang="tr-TR" dirty="0" smtClean="0"/>
              <a:t> </a:t>
            </a:r>
            <a:r>
              <a:rPr lang="tr-TR" dirty="0" err="1" smtClean="0"/>
              <a:t>selectively</a:t>
            </a:r>
            <a:r>
              <a:rPr lang="tr-TR" dirty="0" smtClean="0"/>
              <a:t> </a:t>
            </a:r>
            <a:r>
              <a:rPr lang="tr-TR" dirty="0" err="1" smtClean="0"/>
              <a:t>move</a:t>
            </a:r>
            <a:r>
              <a:rPr lang="tr-TR" dirty="0" smtClean="0"/>
              <a:t> </a:t>
            </a:r>
            <a:r>
              <a:rPr lang="tr-TR" dirty="0" err="1" smtClean="0"/>
              <a:t>across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cathode</a:t>
            </a:r>
            <a:r>
              <a:rPr lang="tr-TR" dirty="0" smtClean="0"/>
              <a:t>.</a:t>
            </a:r>
          </a:p>
          <a:p>
            <a:pPr algn="just"/>
            <a:endParaRPr lang="tr-TR" sz="1800" dirty="0" smtClean="0"/>
          </a:p>
          <a:p>
            <a:pPr algn="just"/>
            <a:r>
              <a:rPr lang="tr-TR" sz="1800" dirty="0" smtClean="0"/>
              <a:t> </a:t>
            </a:r>
          </a:p>
          <a:p>
            <a:pPr algn="just"/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16" name="Alt Başlık 2"/>
          <p:cNvSpPr txBox="1">
            <a:spLocks/>
          </p:cNvSpPr>
          <p:nvPr/>
        </p:nvSpPr>
        <p:spPr>
          <a:xfrm>
            <a:off x="251792" y="5300029"/>
            <a:ext cx="11463130" cy="6899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smtClean="0"/>
              <a:t>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cathode</a:t>
            </a:r>
            <a:r>
              <a:rPr lang="tr-TR" dirty="0" smtClean="0"/>
              <a:t>, </a:t>
            </a:r>
            <a:r>
              <a:rPr lang="tr-TR" dirty="0" err="1" smtClean="0"/>
              <a:t>hydrogen</a:t>
            </a:r>
            <a:r>
              <a:rPr lang="tr-TR" dirty="0" smtClean="0"/>
              <a:t> </a:t>
            </a:r>
            <a:r>
              <a:rPr lang="tr-TR" dirty="0" err="1" smtClean="0"/>
              <a:t>ions</a:t>
            </a:r>
            <a:r>
              <a:rPr lang="tr-TR" dirty="0" smtClean="0"/>
              <a:t> </a:t>
            </a:r>
            <a:r>
              <a:rPr lang="tr-TR" dirty="0" err="1" smtClean="0"/>
              <a:t>combine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electrons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external</a:t>
            </a:r>
            <a:r>
              <a:rPr lang="tr-TR" dirty="0" smtClean="0"/>
              <a:t> </a:t>
            </a:r>
            <a:r>
              <a:rPr lang="tr-TR" dirty="0" err="1" smtClean="0"/>
              <a:t>circuit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form </a:t>
            </a:r>
            <a:r>
              <a:rPr lang="tr-TR" dirty="0" err="1" smtClean="0"/>
              <a:t>hydrogen</a:t>
            </a:r>
            <a:r>
              <a:rPr lang="tr-TR" dirty="0" smtClean="0"/>
              <a:t> </a:t>
            </a:r>
            <a:r>
              <a:rPr lang="tr-TR" dirty="0" err="1" smtClean="0"/>
              <a:t>gas</a:t>
            </a:r>
            <a:r>
              <a:rPr lang="tr-TR" sz="1800" dirty="0" smtClean="0"/>
              <a:t>.</a:t>
            </a:r>
          </a:p>
          <a:p>
            <a:pPr algn="just"/>
            <a:endParaRPr lang="tr-TR" sz="1800" dirty="0" smtClean="0"/>
          </a:p>
          <a:p>
            <a:pPr algn="just"/>
            <a:r>
              <a:rPr lang="tr-TR" sz="1800" dirty="0" smtClean="0"/>
              <a:t> </a:t>
            </a:r>
          </a:p>
          <a:p>
            <a:pPr algn="just"/>
            <a:r>
              <a:rPr lang="tr-TR" sz="1800" i="1" dirty="0"/>
              <a:t> </a:t>
            </a:r>
            <a:endParaRPr 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930315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11</a:t>
            </a:fld>
            <a:endParaRPr lang="tr-TR"/>
          </a:p>
        </p:txBody>
      </p:sp>
      <p:pic>
        <p:nvPicPr>
          <p:cNvPr id="8" name="7 Resim" descr="http://www.chem1.com/acad/webtext/elchem/EC-images/elect_NaCl_aq.gif"/>
          <p:cNvPicPr/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32000"/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10306" y="503583"/>
            <a:ext cx="4360477" cy="329979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8 Tablo"/>
          <p:cNvGraphicFramePr>
            <a:graphicFrameLocks noGrp="1"/>
          </p:cNvGraphicFramePr>
          <p:nvPr/>
        </p:nvGraphicFramePr>
        <p:xfrm>
          <a:off x="424070" y="4227445"/>
          <a:ext cx="9051236" cy="2217420"/>
        </p:xfrm>
        <a:graphic>
          <a:graphicData uri="http://schemas.openxmlformats.org/drawingml/2006/table">
            <a:tbl>
              <a:tblPr/>
              <a:tblGrid>
                <a:gridCol w="1400495"/>
                <a:gridCol w="4714992"/>
                <a:gridCol w="2935749"/>
              </a:tblGrid>
              <a:tr h="410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cathode</a:t>
                      </a: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 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H2O + 2 e– → H2(g) + 2 OH–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 =+0.41 v ([OH–] = 10-7 M)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410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anode:  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</a:t>
                      </a: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– → ½ Cl2(g) + e–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E° = –1.36 v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410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net:  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Cl– + H2O → 2 H2(g) + ½ Cl2(g) + 2 OH–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 = –0.95 v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2"/>
          <p:cNvSpPr txBox="1">
            <a:spLocks/>
          </p:cNvSpPr>
          <p:nvPr/>
        </p:nvSpPr>
        <p:spPr>
          <a:xfrm>
            <a:off x="265044" y="209951"/>
            <a:ext cx="11678194" cy="9948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b="1" dirty="0" err="1" smtClean="0"/>
              <a:t>Coulomb</a:t>
            </a:r>
            <a:r>
              <a:rPr lang="tr-TR" dirty="0" smtClean="0"/>
              <a:t> </a:t>
            </a:r>
            <a:r>
              <a:rPr lang="tr-TR" dirty="0" err="1" smtClean="0"/>
              <a:t>said</a:t>
            </a:r>
            <a:r>
              <a:rPr lang="tr-TR" dirty="0" smtClean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magnitude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interaction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 smtClean="0"/>
              <a:t>particles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/>
              <a:t>dependent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distance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force</a:t>
            </a:r>
            <a:r>
              <a:rPr lang="tr-TR" dirty="0"/>
              <a:t> of </a:t>
            </a:r>
            <a:r>
              <a:rPr lang="tr-TR" dirty="0" err="1"/>
              <a:t>attraction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repulsion</a:t>
            </a:r>
            <a:r>
              <a:rPr lang="tr-TR" dirty="0"/>
              <a:t>, </a:t>
            </a:r>
            <a:r>
              <a:rPr lang="tr-TR" i="1" dirty="0"/>
              <a:t>F</a:t>
            </a:r>
            <a:r>
              <a:rPr lang="tr-TR" dirty="0"/>
              <a:t>, </a:t>
            </a:r>
            <a:r>
              <a:rPr lang="tr-TR" dirty="0" err="1" smtClean="0"/>
              <a:t>varies</a:t>
            </a:r>
            <a:r>
              <a:rPr lang="tr-TR" dirty="0" smtClean="0"/>
              <a:t> </a:t>
            </a:r>
            <a:r>
              <a:rPr lang="tr-TR" dirty="0" err="1"/>
              <a:t>inversely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square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distance</a:t>
            </a:r>
            <a:r>
              <a:rPr lang="tr-TR" dirty="0"/>
              <a:t>, </a:t>
            </a:r>
            <a:r>
              <a:rPr lang="tr-TR" i="1" dirty="0"/>
              <a:t>r</a:t>
            </a:r>
            <a:r>
              <a:rPr lang="tr-TR" dirty="0"/>
              <a:t>,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charged</a:t>
            </a:r>
            <a:r>
              <a:rPr lang="tr-TR" dirty="0" smtClean="0"/>
              <a:t> </a:t>
            </a:r>
            <a:r>
              <a:rPr lang="tr-TR" dirty="0" err="1" smtClean="0"/>
              <a:t>particles</a:t>
            </a:r>
            <a:endParaRPr lang="tr-TR" dirty="0"/>
          </a:p>
        </p:txBody>
      </p:sp>
      <p:sp>
        <p:nvSpPr>
          <p:cNvPr id="11" name="Alt Başlık 2"/>
          <p:cNvSpPr txBox="1">
            <a:spLocks/>
          </p:cNvSpPr>
          <p:nvPr/>
        </p:nvSpPr>
        <p:spPr>
          <a:xfrm>
            <a:off x="2941983" y="1605573"/>
            <a:ext cx="8892208" cy="9948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equation</a:t>
            </a:r>
            <a:r>
              <a:rPr lang="tr-TR" dirty="0" smtClean="0"/>
              <a:t> is </a:t>
            </a:r>
            <a:r>
              <a:rPr lang="tr-TR" dirty="0" err="1" smtClean="0"/>
              <a:t>known</a:t>
            </a:r>
            <a:r>
              <a:rPr lang="tr-TR" dirty="0" smtClean="0"/>
              <a:t> as </a:t>
            </a:r>
            <a:r>
              <a:rPr lang="tr-TR" b="1" i="1" dirty="0" err="1" smtClean="0"/>
              <a:t>Coulomb’s</a:t>
            </a:r>
            <a:r>
              <a:rPr lang="tr-TR" b="1" i="1" dirty="0" smtClean="0"/>
              <a:t> </a:t>
            </a:r>
            <a:r>
              <a:rPr lang="tr-TR" b="1" i="1" dirty="0" err="1" smtClean="0"/>
              <a:t>law</a:t>
            </a:r>
            <a:r>
              <a:rPr lang="tr-TR" b="1" i="1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force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charged</a:t>
            </a:r>
            <a:r>
              <a:rPr lang="tr-TR" dirty="0"/>
              <a:t> </a:t>
            </a:r>
            <a:r>
              <a:rPr lang="tr-TR" dirty="0" err="1"/>
              <a:t>objects</a:t>
            </a:r>
            <a:r>
              <a:rPr lang="tr-TR" dirty="0"/>
              <a:t> is </a:t>
            </a:r>
            <a:r>
              <a:rPr lang="tr-TR" dirty="0" err="1" smtClean="0"/>
              <a:t>proportional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magnitude</a:t>
            </a:r>
            <a:r>
              <a:rPr lang="tr-TR" dirty="0"/>
              <a:t> of </a:t>
            </a:r>
            <a:r>
              <a:rPr lang="tr-TR" i="1" dirty="0" smtClean="0"/>
              <a:t>q</a:t>
            </a:r>
            <a:r>
              <a:rPr lang="tr-TR" dirty="0" smtClean="0"/>
              <a:t>1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i="1" dirty="0" smtClean="0"/>
              <a:t>q</a:t>
            </a:r>
            <a:r>
              <a:rPr lang="tr-TR" dirty="0" smtClean="0"/>
              <a:t>2 </a:t>
            </a:r>
            <a:r>
              <a:rPr lang="tr-TR" dirty="0" err="1" smtClean="0"/>
              <a:t>charges</a:t>
            </a:r>
            <a:r>
              <a:rPr lang="tr-TR" dirty="0" smtClean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objects</a:t>
            </a:r>
            <a:r>
              <a:rPr lang="tr-TR" dirty="0"/>
              <a:t>.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i="1" dirty="0" smtClean="0"/>
              <a:t>q</a:t>
            </a:r>
            <a:r>
              <a:rPr lang="tr-TR" dirty="0" smtClean="0"/>
              <a:t>1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i="1" dirty="0" smtClean="0"/>
              <a:t>q</a:t>
            </a:r>
            <a:r>
              <a:rPr lang="tr-TR" dirty="0" smtClean="0"/>
              <a:t>2 </a:t>
            </a:r>
            <a:r>
              <a:rPr lang="tr-TR" dirty="0" err="1" smtClean="0"/>
              <a:t>are</a:t>
            </a:r>
            <a:r>
              <a:rPr lang="tr-TR" dirty="0" smtClean="0"/>
              <a:t> in </a:t>
            </a:r>
            <a:r>
              <a:rPr lang="tr-TR" dirty="0" err="1" smtClean="0"/>
              <a:t>units</a:t>
            </a:r>
            <a:r>
              <a:rPr lang="tr-TR" dirty="0" smtClean="0"/>
              <a:t> of C, </a:t>
            </a:r>
            <a:r>
              <a:rPr lang="tr-TR" i="1" dirty="0" smtClean="0"/>
              <a:t>r </a:t>
            </a:r>
            <a:r>
              <a:rPr lang="tr-TR" dirty="0" smtClean="0"/>
              <a:t>is in </a:t>
            </a:r>
            <a:r>
              <a:rPr lang="tr-TR" dirty="0" err="1" smtClean="0"/>
              <a:t>units</a:t>
            </a:r>
            <a:r>
              <a:rPr lang="tr-TR" dirty="0" smtClean="0"/>
              <a:t> of m</a:t>
            </a:r>
            <a:endParaRPr lang="tr-TR" b="1" dirty="0"/>
          </a:p>
        </p:txBody>
      </p:sp>
      <p:sp>
        <p:nvSpPr>
          <p:cNvPr id="12" name="Alt Başlık 2"/>
          <p:cNvSpPr txBox="1">
            <a:spLocks/>
          </p:cNvSpPr>
          <p:nvPr/>
        </p:nvSpPr>
        <p:spPr>
          <a:xfrm>
            <a:off x="3856382" y="3033779"/>
            <a:ext cx="8004313" cy="1445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get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correct</a:t>
            </a:r>
            <a:r>
              <a:rPr lang="tr-TR" dirty="0"/>
              <a:t> </a:t>
            </a:r>
            <a:r>
              <a:rPr lang="tr-TR" dirty="0" err="1"/>
              <a:t>unit</a:t>
            </a:r>
            <a:r>
              <a:rPr lang="tr-TR" dirty="0"/>
              <a:t> of </a:t>
            </a:r>
            <a:r>
              <a:rPr lang="tr-TR" dirty="0" err="1"/>
              <a:t>force</a:t>
            </a:r>
            <a:r>
              <a:rPr lang="tr-TR" dirty="0"/>
              <a:t>, </a:t>
            </a:r>
            <a:r>
              <a:rPr lang="tr-TR" dirty="0" err="1"/>
              <a:t>newtons</a:t>
            </a:r>
            <a:r>
              <a:rPr lang="tr-TR" dirty="0" smtClean="0"/>
              <a:t>, </a:t>
            </a:r>
            <a:r>
              <a:rPr lang="tr-TR" dirty="0"/>
              <a:t>an </a:t>
            </a:r>
            <a:r>
              <a:rPr lang="tr-TR" dirty="0" err="1"/>
              <a:t>additional</a:t>
            </a:r>
            <a:r>
              <a:rPr lang="tr-TR" dirty="0"/>
              <a:t> </a:t>
            </a:r>
            <a:r>
              <a:rPr lang="tr-TR" dirty="0" err="1"/>
              <a:t>expression</a:t>
            </a:r>
            <a:r>
              <a:rPr lang="tr-TR" dirty="0"/>
              <a:t> is </a:t>
            </a:r>
            <a:r>
              <a:rPr lang="tr-TR" dirty="0" err="1"/>
              <a:t>included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denominator</a:t>
            </a:r>
            <a:r>
              <a:rPr lang="tr-TR" dirty="0"/>
              <a:t> </a:t>
            </a:r>
            <a:r>
              <a:rPr lang="tr-TR" dirty="0" smtClean="0"/>
              <a:t>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equation</a:t>
            </a:r>
            <a:r>
              <a:rPr lang="tr-TR" dirty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term</a:t>
            </a:r>
            <a:r>
              <a:rPr lang="tr-TR" dirty="0" smtClean="0"/>
              <a:t> ɛ</a:t>
            </a:r>
            <a:r>
              <a:rPr lang="tr-TR" baseline="-25000" dirty="0" smtClean="0"/>
              <a:t>0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i="1" dirty="0" err="1" smtClean="0"/>
              <a:t>permittivity</a:t>
            </a:r>
            <a:r>
              <a:rPr lang="tr-TR" i="1" dirty="0" smtClean="0"/>
              <a:t> of </a:t>
            </a:r>
            <a:r>
              <a:rPr lang="tr-TR" i="1" dirty="0" err="1" smtClean="0"/>
              <a:t>free</a:t>
            </a:r>
            <a:r>
              <a:rPr lang="tr-TR" i="1" dirty="0" smtClean="0"/>
              <a:t> </a:t>
            </a:r>
            <a:r>
              <a:rPr lang="tr-TR" i="1" dirty="0" err="1" smtClean="0"/>
              <a:t>space</a:t>
            </a:r>
            <a:r>
              <a:rPr lang="tr-TR" i="1" dirty="0" smtClean="0"/>
              <a:t>.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value</a:t>
            </a:r>
            <a:r>
              <a:rPr lang="tr-TR" dirty="0" smtClean="0"/>
              <a:t> is 8.854 10</a:t>
            </a:r>
            <a:r>
              <a:rPr lang="tr-TR" baseline="30000" dirty="0" smtClean="0"/>
              <a:t>-12</a:t>
            </a:r>
            <a:r>
              <a:rPr lang="tr-TR" dirty="0" smtClean="0"/>
              <a:t> C</a:t>
            </a:r>
            <a:r>
              <a:rPr lang="tr-TR" baseline="30000" dirty="0" smtClean="0"/>
              <a:t>2</a:t>
            </a:r>
            <a:r>
              <a:rPr lang="tr-TR" dirty="0" smtClean="0"/>
              <a:t>/(</a:t>
            </a:r>
            <a:r>
              <a:rPr lang="tr-TR" dirty="0" err="1" smtClean="0"/>
              <a:t>Jm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15" name="Alt Başlık 2"/>
          <p:cNvSpPr txBox="1">
            <a:spLocks/>
          </p:cNvSpPr>
          <p:nvPr/>
        </p:nvSpPr>
        <p:spPr>
          <a:xfrm>
            <a:off x="3856381" y="4887342"/>
            <a:ext cx="8017567" cy="1062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 smtClean="0"/>
              <a:t>ɛ</a:t>
            </a:r>
            <a:r>
              <a:rPr lang="tr-TR" i="1" dirty="0" err="1" smtClean="0"/>
              <a:t>r</a:t>
            </a:r>
            <a:r>
              <a:rPr lang="tr-TR" i="1" dirty="0" smtClean="0"/>
              <a:t>, is </a:t>
            </a:r>
            <a:r>
              <a:rPr lang="tr-TR" i="1" dirty="0" err="1" smtClean="0"/>
              <a:t>dielectric</a:t>
            </a:r>
            <a:r>
              <a:rPr lang="tr-TR" i="1" dirty="0" smtClean="0"/>
              <a:t> </a:t>
            </a:r>
            <a:r>
              <a:rPr lang="tr-TR" i="1" dirty="0" err="1" smtClean="0"/>
              <a:t>constant</a:t>
            </a:r>
            <a:r>
              <a:rPr lang="tr-TR" i="1" dirty="0" smtClean="0"/>
              <a:t> as </a:t>
            </a:r>
            <a:r>
              <a:rPr lang="tr-TR" dirty="0" err="1" smtClean="0"/>
              <a:t>correction</a:t>
            </a:r>
            <a:r>
              <a:rPr lang="tr-TR" dirty="0" smtClean="0"/>
              <a:t> </a:t>
            </a:r>
            <a:r>
              <a:rPr lang="tr-TR" dirty="0" err="1" smtClean="0"/>
              <a:t>factor</a:t>
            </a:r>
            <a:r>
              <a:rPr lang="tr-TR" dirty="0" smtClean="0"/>
              <a:t> 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electrical</a:t>
            </a:r>
            <a:r>
              <a:rPr lang="tr-TR" dirty="0" smtClean="0"/>
              <a:t> </a:t>
            </a:r>
            <a:r>
              <a:rPr lang="tr-TR" dirty="0" err="1" smtClean="0"/>
              <a:t>charges</a:t>
            </a:r>
            <a:r>
              <a:rPr lang="tr-TR" dirty="0" smtClean="0"/>
              <a:t> in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medium</a:t>
            </a:r>
            <a:r>
              <a:rPr lang="tr-TR" dirty="0" smtClean="0"/>
              <a:t>. </a:t>
            </a:r>
            <a:r>
              <a:rPr lang="tr-TR" dirty="0" err="1" smtClean="0"/>
              <a:t>Dielectric</a:t>
            </a:r>
            <a:r>
              <a:rPr lang="tr-TR" dirty="0" smtClean="0"/>
              <a:t> </a:t>
            </a:r>
            <a:r>
              <a:rPr lang="tr-TR" dirty="0" err="1" smtClean="0"/>
              <a:t>constants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unitless</a:t>
            </a:r>
            <a:endParaRPr lang="tr-TR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01B3-2FA9-4721-B162-77FA9C4EFBAD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2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960" y="1347372"/>
            <a:ext cx="1073284" cy="97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550" y="2511285"/>
            <a:ext cx="2232168" cy="97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81954" y="3704604"/>
            <a:ext cx="2506474" cy="107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7097" y="5034584"/>
            <a:ext cx="2790904" cy="1101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106807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2"/>
          <p:cNvSpPr txBox="1">
            <a:spLocks/>
          </p:cNvSpPr>
          <p:nvPr/>
        </p:nvSpPr>
        <p:spPr>
          <a:xfrm>
            <a:off x="287383" y="237700"/>
            <a:ext cx="11586565" cy="1286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b="1" dirty="0" err="1" smtClean="0">
                <a:solidFill>
                  <a:srgbClr val="FF0000"/>
                </a:solidFill>
              </a:rPr>
              <a:t>Electric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field</a:t>
            </a:r>
            <a:r>
              <a:rPr lang="tr-TR" b="1" dirty="0" smtClean="0">
                <a:solidFill>
                  <a:srgbClr val="FF0000"/>
                </a:solidFill>
              </a:rPr>
              <a:t>, </a:t>
            </a:r>
            <a:r>
              <a:rPr lang="tr-TR" b="1" dirty="0" smtClean="0">
                <a:solidFill>
                  <a:srgbClr val="FF0000"/>
                </a:solidFill>
              </a:rPr>
              <a:t>E </a:t>
            </a:r>
            <a:endParaRPr lang="tr-TR" b="1" dirty="0" smtClean="0">
              <a:solidFill>
                <a:srgbClr val="FF0000"/>
              </a:solidFill>
            </a:endParaRPr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electrical</a:t>
            </a:r>
            <a:r>
              <a:rPr lang="tr-TR" dirty="0" smtClean="0"/>
              <a:t> </a:t>
            </a:r>
            <a:r>
              <a:rPr lang="tr-TR" dirty="0" err="1" smtClean="0"/>
              <a:t>field</a:t>
            </a:r>
            <a:r>
              <a:rPr lang="tr-TR" dirty="0" smtClean="0"/>
              <a:t> of a </a:t>
            </a:r>
            <a:r>
              <a:rPr lang="tr-TR" i="1" dirty="0" smtClean="0"/>
              <a:t>q</a:t>
            </a:r>
            <a:r>
              <a:rPr lang="tr-TR" dirty="0" smtClean="0"/>
              <a:t>1 </a:t>
            </a:r>
            <a:r>
              <a:rPr lang="tr-TR" dirty="0" err="1" smtClean="0"/>
              <a:t>charge</a:t>
            </a:r>
            <a:r>
              <a:rPr lang="tr-TR" dirty="0" smtClean="0"/>
              <a:t> </a:t>
            </a:r>
            <a:r>
              <a:rPr lang="tr-TR" dirty="0" err="1" smtClean="0"/>
              <a:t>interactied</a:t>
            </a:r>
            <a:r>
              <a:rPr lang="tr-TR" dirty="0" smtClean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another</a:t>
            </a:r>
            <a:r>
              <a:rPr lang="tr-TR" dirty="0"/>
              <a:t> </a:t>
            </a:r>
            <a:r>
              <a:rPr lang="tr-TR" i="1" dirty="0" smtClean="0"/>
              <a:t>q</a:t>
            </a:r>
            <a:r>
              <a:rPr lang="tr-TR" dirty="0" smtClean="0"/>
              <a:t>2 </a:t>
            </a:r>
            <a:r>
              <a:rPr lang="tr-TR" dirty="0" err="1" smtClean="0"/>
              <a:t>charge</a:t>
            </a:r>
            <a:r>
              <a:rPr lang="tr-TR" dirty="0" smtClean="0"/>
              <a:t> is </a:t>
            </a:r>
            <a:r>
              <a:rPr lang="tr-TR" dirty="0" err="1"/>
              <a:t>defined</a:t>
            </a:r>
            <a:r>
              <a:rPr lang="tr-TR" dirty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magnitude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charge</a:t>
            </a:r>
            <a:r>
              <a:rPr lang="tr-TR" dirty="0" smtClean="0"/>
              <a:t>. </a:t>
            </a:r>
            <a:endParaRPr lang="tr-TR" dirty="0"/>
          </a:p>
        </p:txBody>
      </p:sp>
      <p:sp>
        <p:nvSpPr>
          <p:cNvPr id="12" name="Alt Başlık 2"/>
          <p:cNvSpPr txBox="1">
            <a:spLocks/>
          </p:cNvSpPr>
          <p:nvPr/>
        </p:nvSpPr>
        <p:spPr>
          <a:xfrm>
            <a:off x="3445564" y="1736334"/>
            <a:ext cx="8415132" cy="2504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b="1" dirty="0" err="1" smtClean="0">
                <a:solidFill>
                  <a:srgbClr val="FF0000"/>
                </a:solidFill>
              </a:rPr>
              <a:t>Electric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potential</a:t>
            </a:r>
            <a:r>
              <a:rPr lang="tr-TR" b="1" dirty="0" smtClean="0">
                <a:solidFill>
                  <a:srgbClr val="FF0000"/>
                </a:solidFill>
              </a:rPr>
              <a:t>,</a:t>
            </a:r>
            <a:r>
              <a:rPr lang="tr-TR" dirty="0" smtClean="0">
                <a:solidFill>
                  <a:srgbClr val="FF0000"/>
                </a:solidFill>
              </a:rPr>
              <a:t> ɸ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r>
              <a:rPr lang="tr-TR" dirty="0" err="1" smtClean="0"/>
              <a:t>Electric</a:t>
            </a:r>
            <a:r>
              <a:rPr lang="tr-TR" dirty="0" smtClean="0"/>
              <a:t> </a:t>
            </a:r>
            <a:r>
              <a:rPr lang="tr-TR" dirty="0" err="1" smtClean="0"/>
              <a:t>potential</a:t>
            </a:r>
            <a:r>
              <a:rPr lang="tr-TR" dirty="0" smtClean="0"/>
              <a:t> </a:t>
            </a:r>
            <a:r>
              <a:rPr lang="tr-TR" dirty="0" err="1" smtClean="0"/>
              <a:t>represents</a:t>
            </a:r>
            <a:r>
              <a:rPr lang="tr-TR" dirty="0" smtClean="0"/>
              <a:t> </a:t>
            </a:r>
            <a:r>
              <a:rPr lang="tr-TR" dirty="0" err="1" smtClean="0"/>
              <a:t>how</a:t>
            </a:r>
            <a:r>
              <a:rPr lang="tr-TR" dirty="0" smtClean="0"/>
              <a:t> </a:t>
            </a:r>
            <a:r>
              <a:rPr lang="tr-TR" dirty="0" err="1" smtClean="0"/>
              <a:t>much</a:t>
            </a:r>
            <a:r>
              <a:rPr lang="tr-TR" dirty="0" smtClean="0"/>
              <a:t> </a:t>
            </a:r>
            <a:r>
              <a:rPr lang="tr-TR" dirty="0" err="1" smtClean="0"/>
              <a:t>energy</a:t>
            </a:r>
            <a:r>
              <a:rPr lang="tr-TR" dirty="0" smtClean="0"/>
              <a:t> an </a:t>
            </a:r>
            <a:r>
              <a:rPr lang="tr-TR" dirty="0" err="1" smtClean="0"/>
              <a:t>electric</a:t>
            </a:r>
            <a:r>
              <a:rPr lang="tr-TR" dirty="0" smtClean="0"/>
              <a:t> </a:t>
            </a:r>
            <a:r>
              <a:rPr lang="tr-TR" dirty="0" err="1" smtClean="0"/>
              <a:t>particle</a:t>
            </a:r>
            <a:r>
              <a:rPr lang="tr-TR" dirty="0" smtClean="0"/>
              <a:t> can </a:t>
            </a:r>
            <a:r>
              <a:rPr lang="tr-TR" dirty="0" err="1" smtClean="0"/>
              <a:t>acquire</a:t>
            </a:r>
            <a:r>
              <a:rPr lang="tr-TR" dirty="0" smtClean="0"/>
              <a:t> as it </a:t>
            </a:r>
            <a:r>
              <a:rPr lang="tr-TR" dirty="0" err="1" smtClean="0"/>
              <a:t>moves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electric</a:t>
            </a:r>
            <a:r>
              <a:rPr lang="tr-TR" dirty="0" smtClean="0"/>
              <a:t> </a:t>
            </a:r>
            <a:r>
              <a:rPr lang="tr-TR" dirty="0" err="1" smtClean="0"/>
              <a:t>field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magnitude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electric</a:t>
            </a:r>
            <a:r>
              <a:rPr lang="tr-TR" dirty="0"/>
              <a:t> </a:t>
            </a:r>
            <a:r>
              <a:rPr lang="tr-TR" dirty="0" err="1"/>
              <a:t>field</a:t>
            </a:r>
            <a:r>
              <a:rPr lang="tr-TR" dirty="0"/>
              <a:t> I</a:t>
            </a:r>
            <a:r>
              <a:rPr lang="tr-TR" i="1" dirty="0"/>
              <a:t>E</a:t>
            </a:r>
            <a:r>
              <a:rPr lang="tr-TR" dirty="0"/>
              <a:t>I </a:t>
            </a:r>
            <a:r>
              <a:rPr lang="tr-TR" dirty="0" smtClean="0"/>
              <a:t>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derivative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respect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position</a:t>
            </a:r>
            <a:r>
              <a:rPr lang="tr-TR" dirty="0"/>
              <a:t> of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quantity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electric</a:t>
            </a:r>
            <a:r>
              <a:rPr lang="tr-TR" dirty="0" smtClean="0"/>
              <a:t> </a:t>
            </a:r>
            <a:r>
              <a:rPr lang="tr-TR" dirty="0" err="1" smtClean="0"/>
              <a:t>potential</a:t>
            </a:r>
            <a:r>
              <a:rPr lang="tr-TR" dirty="0" smtClean="0"/>
              <a:t>, ɸ.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/>
              <a:t>can </a:t>
            </a:r>
            <a:r>
              <a:rPr lang="tr-TR" dirty="0" err="1"/>
              <a:t>rewrite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equation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integrate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respect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position</a:t>
            </a:r>
            <a:r>
              <a:rPr lang="tr-TR" dirty="0"/>
              <a:t> </a:t>
            </a:r>
            <a:r>
              <a:rPr lang="tr-TR" i="1" dirty="0" smtClean="0"/>
              <a:t>r</a:t>
            </a:r>
            <a:endParaRPr lang="tr-TR" dirty="0"/>
          </a:p>
          <a:p>
            <a:pPr algn="just"/>
            <a:endParaRPr lang="tr-TR" sz="1800" dirty="0"/>
          </a:p>
        </p:txBody>
      </p:sp>
      <p:sp>
        <p:nvSpPr>
          <p:cNvPr id="21" name="Alt Başlık 2"/>
          <p:cNvSpPr txBox="1">
            <a:spLocks/>
          </p:cNvSpPr>
          <p:nvPr/>
        </p:nvSpPr>
        <p:spPr>
          <a:xfrm>
            <a:off x="3458818" y="4041385"/>
            <a:ext cx="8229601" cy="530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/>
              <a:t>This</a:t>
            </a:r>
            <a:r>
              <a:rPr lang="tr-TR" dirty="0"/>
              <a:t> integral is </a:t>
            </a:r>
            <a:r>
              <a:rPr lang="tr-TR" dirty="0" err="1" smtClean="0"/>
              <a:t>solvable</a:t>
            </a:r>
            <a:r>
              <a:rPr lang="tr-TR" dirty="0" smtClean="0"/>
              <a:t> as a </a:t>
            </a:r>
            <a:r>
              <a:rPr lang="tr-TR" dirty="0" err="1"/>
              <a:t>function</a:t>
            </a:r>
            <a:r>
              <a:rPr lang="tr-TR" dirty="0"/>
              <a:t> of </a:t>
            </a:r>
            <a:r>
              <a:rPr lang="tr-TR" i="1" dirty="0" smtClean="0"/>
              <a:t>r</a:t>
            </a:r>
            <a:endParaRPr lang="tr-TR" dirty="0"/>
          </a:p>
          <a:p>
            <a:pPr algn="just"/>
            <a:endParaRPr lang="tr-TR" sz="1800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3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246" y="1638921"/>
            <a:ext cx="2727680" cy="1210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3556" y="3174100"/>
            <a:ext cx="2730948" cy="1261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5338" y="4797287"/>
            <a:ext cx="3109656" cy="1881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2745" y="4750489"/>
            <a:ext cx="3477172" cy="1146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577179" y="5017603"/>
            <a:ext cx="2121592" cy="1263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53866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2"/>
          <p:cNvSpPr txBox="1">
            <a:spLocks/>
          </p:cNvSpPr>
          <p:nvPr/>
        </p:nvSpPr>
        <p:spPr>
          <a:xfrm>
            <a:off x="287383" y="237700"/>
            <a:ext cx="11678194" cy="13658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b="1" dirty="0" err="1" smtClean="0">
                <a:solidFill>
                  <a:srgbClr val="FF0000"/>
                </a:solidFill>
              </a:rPr>
              <a:t>Ohm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Law</a:t>
            </a:r>
            <a:r>
              <a:rPr lang="tr-TR" b="1" dirty="0" smtClean="0">
                <a:solidFill>
                  <a:srgbClr val="FF0000"/>
                </a:solidFill>
              </a:rPr>
              <a:t>: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/>
              <a:t>deals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relationship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voltage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current</a:t>
            </a:r>
            <a:r>
              <a:rPr lang="tr-TR" dirty="0" smtClean="0"/>
              <a:t> in an </a:t>
            </a:r>
            <a:r>
              <a:rPr lang="tr-TR" dirty="0" err="1" smtClean="0"/>
              <a:t>solid</a:t>
            </a:r>
            <a:r>
              <a:rPr lang="tr-TR" dirty="0" smtClean="0"/>
              <a:t> </a:t>
            </a:r>
            <a:r>
              <a:rPr lang="tr-TR" dirty="0" err="1" smtClean="0"/>
              <a:t>conductor</a:t>
            </a:r>
            <a:r>
              <a:rPr lang="tr-TR" dirty="0" smtClean="0"/>
              <a:t>. </a:t>
            </a:r>
            <a:r>
              <a:rPr lang="tr-TR" dirty="0" err="1" smtClean="0"/>
              <a:t>Metallic</a:t>
            </a:r>
            <a:r>
              <a:rPr lang="tr-TR" dirty="0" smtClean="0"/>
              <a:t> </a:t>
            </a:r>
            <a:r>
              <a:rPr lang="tr-TR" dirty="0" err="1" smtClean="0"/>
              <a:t>conductors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known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obey</a:t>
            </a:r>
            <a:r>
              <a:rPr lang="tr-TR" dirty="0" smtClean="0"/>
              <a:t> </a:t>
            </a:r>
            <a:r>
              <a:rPr lang="tr-TR" dirty="0" err="1" smtClean="0"/>
              <a:t>Ohm's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r>
              <a:rPr lang="tr-TR" dirty="0" smtClean="0"/>
              <a:t>,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potential</a:t>
            </a:r>
            <a:r>
              <a:rPr lang="tr-TR" b="1" dirty="0" smtClean="0"/>
              <a:t> </a:t>
            </a:r>
            <a:r>
              <a:rPr lang="tr-TR" b="1" dirty="0" err="1" smtClean="0"/>
              <a:t>difference</a:t>
            </a:r>
            <a:r>
              <a:rPr lang="tr-TR" b="1" dirty="0" smtClean="0"/>
              <a:t> (</a:t>
            </a:r>
            <a:r>
              <a:rPr lang="tr-TR" b="1" dirty="0" err="1" smtClean="0"/>
              <a:t>voltage</a:t>
            </a:r>
            <a:r>
              <a:rPr lang="tr-TR" b="1" dirty="0" smtClean="0"/>
              <a:t>) </a:t>
            </a:r>
            <a:r>
              <a:rPr lang="tr-TR" b="1" dirty="0" err="1" smtClean="0"/>
              <a:t>across</a:t>
            </a:r>
            <a:r>
              <a:rPr lang="tr-TR" b="1" dirty="0" smtClean="0"/>
              <a:t> an ideal </a:t>
            </a:r>
            <a:r>
              <a:rPr lang="tr-TR" b="1" dirty="0" err="1" smtClean="0"/>
              <a:t>conductor</a:t>
            </a:r>
            <a:r>
              <a:rPr lang="tr-TR" b="1" dirty="0" smtClean="0"/>
              <a:t> is </a:t>
            </a:r>
            <a:r>
              <a:rPr lang="tr-TR" b="1" dirty="0" err="1" smtClean="0"/>
              <a:t>proportional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current</a:t>
            </a:r>
            <a:r>
              <a:rPr lang="tr-TR" b="1" dirty="0" smtClean="0"/>
              <a:t> </a:t>
            </a:r>
            <a:r>
              <a:rPr lang="tr-TR" b="1" dirty="0" err="1" smtClean="0"/>
              <a:t>through</a:t>
            </a:r>
            <a:r>
              <a:rPr lang="tr-TR" b="1" dirty="0" smtClean="0"/>
              <a:t> it.</a:t>
            </a:r>
            <a:r>
              <a:rPr lang="tr-TR" dirty="0" smtClean="0"/>
              <a:t> </a:t>
            </a:r>
          </a:p>
          <a:p>
            <a:r>
              <a:rPr lang="tr-TR" i="1" dirty="0"/>
              <a:t> </a:t>
            </a:r>
            <a:endParaRPr lang="tr-TR" dirty="0" smtClean="0"/>
          </a:p>
        </p:txBody>
      </p:sp>
      <p:sp>
        <p:nvSpPr>
          <p:cNvPr id="16" name="Alt Başlık 2"/>
          <p:cNvSpPr txBox="1">
            <a:spLocks/>
          </p:cNvSpPr>
          <p:nvPr/>
        </p:nvSpPr>
        <p:spPr>
          <a:xfrm>
            <a:off x="247627" y="1674885"/>
            <a:ext cx="11617234" cy="21947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/>
              <a:t>Ohm's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is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:</a:t>
            </a:r>
          </a:p>
          <a:p>
            <a:pPr algn="just"/>
            <a:r>
              <a:rPr lang="tr-TR" dirty="0"/>
              <a:t>V = I R</a:t>
            </a:r>
          </a:p>
          <a:p>
            <a:pPr algn="just"/>
            <a:r>
              <a:rPr lang="tr-TR" dirty="0" err="1"/>
              <a:t>where</a:t>
            </a:r>
            <a:r>
              <a:rPr lang="tr-TR" dirty="0"/>
              <a:t> V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potential</a:t>
            </a:r>
            <a:r>
              <a:rPr lang="tr-TR" dirty="0"/>
              <a:t> </a:t>
            </a:r>
            <a:r>
              <a:rPr lang="tr-TR" dirty="0" err="1"/>
              <a:t>difference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points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/>
              <a:t> a </a:t>
            </a:r>
            <a:r>
              <a:rPr lang="tr-TR" dirty="0" err="1"/>
              <a:t>resistance</a:t>
            </a:r>
            <a:r>
              <a:rPr lang="tr-TR" dirty="0"/>
              <a:t> R. I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current</a:t>
            </a:r>
            <a:r>
              <a:rPr lang="tr-TR" dirty="0"/>
              <a:t> </a:t>
            </a:r>
            <a:r>
              <a:rPr lang="tr-TR" dirty="0" err="1"/>
              <a:t>flowing</a:t>
            </a:r>
            <a:r>
              <a:rPr lang="tr-TR" dirty="0"/>
              <a:t> </a:t>
            </a:r>
            <a:r>
              <a:rPr lang="tr-TR" dirty="0" err="1"/>
              <a:t>through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resistance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V (E </a:t>
            </a:r>
            <a:r>
              <a:rPr lang="tr-TR" dirty="0" err="1" smtClean="0"/>
              <a:t>or</a:t>
            </a:r>
            <a:r>
              <a:rPr lang="tr-TR" dirty="0" smtClean="0"/>
              <a:t> ɸ, </a:t>
            </a:r>
            <a:r>
              <a:rPr lang="tr-TR" dirty="0" err="1" smtClean="0"/>
              <a:t>namely</a:t>
            </a:r>
            <a:r>
              <a:rPr lang="tr-TR" dirty="0" smtClean="0"/>
              <a:t> </a:t>
            </a:r>
            <a:r>
              <a:rPr lang="tr-TR" dirty="0" err="1" smtClean="0"/>
              <a:t>electromotive</a:t>
            </a:r>
            <a:r>
              <a:rPr lang="tr-TR" dirty="0" smtClean="0"/>
              <a:t> </a:t>
            </a:r>
            <a:r>
              <a:rPr lang="tr-TR" dirty="0" err="1" smtClean="0"/>
              <a:t>force</a:t>
            </a:r>
            <a:r>
              <a:rPr lang="tr-TR" dirty="0" smtClean="0"/>
              <a:t>, </a:t>
            </a:r>
            <a:r>
              <a:rPr lang="tr-TR" dirty="0" err="1" smtClean="0"/>
              <a:t>emf</a:t>
            </a:r>
            <a:r>
              <a:rPr lang="tr-TR" dirty="0" smtClean="0"/>
              <a:t> (volt) it is </a:t>
            </a:r>
            <a:r>
              <a:rPr lang="tr-TR" dirty="0" err="1" smtClean="0"/>
              <a:t>known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name in </a:t>
            </a:r>
            <a:r>
              <a:rPr lang="tr-TR" dirty="0" err="1" smtClean="0"/>
              <a:t>electrochemistry</a:t>
            </a:r>
            <a:r>
              <a:rPr lang="tr-TR" dirty="0" smtClean="0"/>
              <a:t> </a:t>
            </a:r>
            <a:r>
              <a:rPr lang="tr-TR" dirty="0" err="1" smtClean="0"/>
              <a:t>commonly</a:t>
            </a:r>
            <a:r>
              <a:rPr lang="tr-TR" dirty="0" smtClean="0"/>
              <a:t>.</a:t>
            </a:r>
          </a:p>
          <a:p>
            <a:pPr algn="just"/>
            <a:endParaRPr lang="tr-TR" sz="1800" dirty="0"/>
          </a:p>
          <a:p>
            <a:r>
              <a:rPr lang="tr-TR" sz="1800" dirty="0"/>
              <a:t> </a:t>
            </a:r>
          </a:p>
          <a:p>
            <a:pPr algn="just"/>
            <a:endParaRPr lang="tr-TR" sz="1800" dirty="0" smtClean="0"/>
          </a:p>
          <a:p>
            <a:r>
              <a:rPr lang="tr-TR" sz="1800" i="1" dirty="0"/>
              <a:t> </a:t>
            </a:r>
            <a:endParaRPr lang="tr-TR" sz="1800" dirty="0" smtClean="0"/>
          </a:p>
          <a:p>
            <a:pPr algn="just"/>
            <a:endParaRPr lang="tr-TR" sz="1800" dirty="0" smtClean="0"/>
          </a:p>
          <a:p>
            <a:pPr algn="just"/>
            <a:r>
              <a:rPr lang="tr-TR" sz="1800" i="1" dirty="0"/>
              <a:t> </a:t>
            </a:r>
            <a:endParaRPr lang="tr-TR" sz="1800" dirty="0" smtClean="0"/>
          </a:p>
          <a:p>
            <a:pPr algn="just"/>
            <a:endParaRPr lang="tr-TR" sz="1800" dirty="0"/>
          </a:p>
        </p:txBody>
      </p:sp>
      <p:sp>
        <p:nvSpPr>
          <p:cNvPr id="22" name="Alt Başlık 2"/>
          <p:cNvSpPr txBox="1">
            <a:spLocks/>
          </p:cNvSpPr>
          <p:nvPr/>
        </p:nvSpPr>
        <p:spPr>
          <a:xfrm>
            <a:off x="226423" y="2772205"/>
            <a:ext cx="11678194" cy="8508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7" name="Alt Başlık 2"/>
          <p:cNvSpPr txBox="1">
            <a:spLocks/>
          </p:cNvSpPr>
          <p:nvPr/>
        </p:nvSpPr>
        <p:spPr>
          <a:xfrm>
            <a:off x="304800" y="4031161"/>
            <a:ext cx="11423374" cy="1680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 smtClean="0"/>
              <a:t>Because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electrostatic</a:t>
            </a:r>
            <a:r>
              <a:rPr lang="tr-TR" dirty="0" smtClean="0"/>
              <a:t> </a:t>
            </a:r>
            <a:r>
              <a:rPr lang="tr-TR" dirty="0" err="1" smtClean="0"/>
              <a:t>force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tries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move</a:t>
            </a:r>
            <a:r>
              <a:rPr lang="tr-TR" dirty="0" smtClean="0"/>
              <a:t> a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charge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</a:t>
            </a:r>
            <a:r>
              <a:rPr lang="tr-TR" dirty="0" err="1" smtClean="0"/>
              <a:t>higher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 </a:t>
            </a:r>
            <a:r>
              <a:rPr lang="tr-TR" dirty="0" err="1" smtClean="0"/>
              <a:t>lower</a:t>
            </a:r>
            <a:r>
              <a:rPr lang="tr-TR" dirty="0" smtClean="0"/>
              <a:t> </a:t>
            </a:r>
            <a:r>
              <a:rPr lang="tr-TR" dirty="0" err="1" smtClean="0"/>
              <a:t>potential</a:t>
            </a:r>
            <a:r>
              <a:rPr lang="tr-TR" dirty="0" smtClean="0"/>
              <a:t>,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another</a:t>
            </a:r>
            <a:r>
              <a:rPr lang="tr-TR" dirty="0" smtClean="0"/>
              <a:t> '</a:t>
            </a:r>
            <a:r>
              <a:rPr lang="tr-TR" dirty="0" err="1" smtClean="0"/>
              <a:t>force</a:t>
            </a:r>
            <a:r>
              <a:rPr lang="tr-TR" dirty="0" smtClean="0"/>
              <a:t>'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move</a:t>
            </a:r>
            <a:r>
              <a:rPr lang="tr-TR" dirty="0" smtClean="0"/>
              <a:t> </a:t>
            </a:r>
            <a:r>
              <a:rPr lang="tr-TR" dirty="0" err="1" smtClean="0"/>
              <a:t>charge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</a:t>
            </a:r>
            <a:r>
              <a:rPr lang="tr-TR" dirty="0" err="1" smtClean="0"/>
              <a:t>lower</a:t>
            </a:r>
            <a:r>
              <a:rPr lang="tr-TR" dirty="0" smtClean="0"/>
              <a:t> </a:t>
            </a:r>
            <a:r>
              <a:rPr lang="tr-TR" dirty="0" err="1" smtClean="0"/>
              <a:t>potential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 </a:t>
            </a:r>
            <a:r>
              <a:rPr lang="tr-TR" dirty="0" err="1" smtClean="0"/>
              <a:t>higher</a:t>
            </a:r>
            <a:r>
              <a:rPr lang="tr-TR" dirty="0" smtClean="0"/>
              <a:t> inside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battery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so</a:t>
            </a:r>
            <a:r>
              <a:rPr lang="tr-TR" dirty="0" smtClean="0"/>
              <a:t>-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force</a:t>
            </a:r>
            <a:r>
              <a:rPr lang="tr-TR" dirty="0" smtClean="0"/>
              <a:t> is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 </a:t>
            </a:r>
            <a:r>
              <a:rPr lang="tr-TR" b="1" dirty="0" err="1" smtClean="0"/>
              <a:t>electromotive</a:t>
            </a:r>
            <a:r>
              <a:rPr lang="tr-TR" b="1" dirty="0" smtClean="0"/>
              <a:t> </a:t>
            </a:r>
            <a:r>
              <a:rPr lang="tr-TR" b="1" dirty="0" err="1" smtClean="0"/>
              <a:t>force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 </a:t>
            </a:r>
            <a:r>
              <a:rPr lang="tr-TR" b="1" dirty="0" err="1" smtClean="0"/>
              <a:t>emf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SI </a:t>
            </a:r>
            <a:r>
              <a:rPr lang="tr-TR" dirty="0" err="1" smtClean="0"/>
              <a:t>unit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emf</a:t>
            </a:r>
            <a:r>
              <a:rPr lang="tr-TR" dirty="0" smtClean="0"/>
              <a:t> is a volt (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thus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is not </a:t>
            </a:r>
            <a:r>
              <a:rPr lang="tr-TR" dirty="0" err="1" smtClean="0"/>
              <a:t>really</a:t>
            </a:r>
            <a:r>
              <a:rPr lang="tr-TR" dirty="0" smtClean="0"/>
              <a:t> a </a:t>
            </a:r>
            <a:r>
              <a:rPr lang="tr-TR" dirty="0" err="1" smtClean="0"/>
              <a:t>force</a:t>
            </a:r>
            <a:r>
              <a:rPr lang="tr-TR" dirty="0" smtClean="0"/>
              <a:t>, </a:t>
            </a:r>
            <a:r>
              <a:rPr lang="tr-TR" dirty="0" err="1" smtClean="0"/>
              <a:t>despite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name). </a:t>
            </a:r>
          </a:p>
          <a:p>
            <a:pPr algn="just"/>
            <a:endParaRPr lang="tr-TR" sz="1800" dirty="0" smtClean="0"/>
          </a:p>
          <a:p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3031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Alt Başlık 2"/>
          <p:cNvSpPr txBox="1">
            <a:spLocks/>
          </p:cNvSpPr>
          <p:nvPr/>
        </p:nvSpPr>
        <p:spPr>
          <a:xfrm>
            <a:off x="199918" y="439822"/>
            <a:ext cx="11678194" cy="6067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/>
              <a:t>Material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obeys</a:t>
            </a:r>
            <a:r>
              <a:rPr lang="tr-TR" dirty="0"/>
              <a:t> </a:t>
            </a:r>
            <a:r>
              <a:rPr lang="tr-TR" dirty="0" err="1"/>
              <a:t>Ohm's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is </a:t>
            </a:r>
            <a:r>
              <a:rPr lang="tr-TR" dirty="0" err="1"/>
              <a:t>called</a:t>
            </a:r>
            <a:r>
              <a:rPr lang="tr-TR" dirty="0"/>
              <a:t> "</a:t>
            </a:r>
            <a:r>
              <a:rPr lang="tr-TR" b="1" dirty="0" err="1"/>
              <a:t>ohmic</a:t>
            </a:r>
            <a:r>
              <a:rPr lang="tr-TR" b="1" dirty="0"/>
              <a:t>" </a:t>
            </a:r>
            <a:r>
              <a:rPr lang="tr-TR" dirty="0" err="1"/>
              <a:t>or</a:t>
            </a:r>
            <a:r>
              <a:rPr lang="tr-TR" dirty="0"/>
              <a:t> "</a:t>
            </a:r>
            <a:r>
              <a:rPr lang="tr-TR" b="1" dirty="0" err="1"/>
              <a:t>linear</a:t>
            </a:r>
            <a:r>
              <a:rPr lang="tr-TR" b="1" dirty="0"/>
              <a:t>" </a:t>
            </a:r>
            <a:r>
              <a:rPr lang="tr-TR" dirty="0"/>
              <a:t> </a:t>
            </a:r>
            <a:r>
              <a:rPr lang="tr-TR" dirty="0" err="1"/>
              <a:t>because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potential</a:t>
            </a:r>
            <a:r>
              <a:rPr lang="tr-TR" dirty="0"/>
              <a:t> </a:t>
            </a:r>
            <a:r>
              <a:rPr lang="tr-TR" dirty="0" err="1"/>
              <a:t>difference</a:t>
            </a:r>
            <a:r>
              <a:rPr lang="tr-TR" dirty="0"/>
              <a:t> </a:t>
            </a:r>
            <a:r>
              <a:rPr lang="tr-TR" dirty="0" err="1"/>
              <a:t>across</a:t>
            </a:r>
            <a:r>
              <a:rPr lang="tr-TR" dirty="0"/>
              <a:t> it </a:t>
            </a:r>
            <a:r>
              <a:rPr lang="tr-TR" dirty="0" err="1"/>
              <a:t>varies</a:t>
            </a:r>
            <a:r>
              <a:rPr lang="tr-TR" dirty="0"/>
              <a:t> </a:t>
            </a:r>
            <a:r>
              <a:rPr lang="tr-TR" dirty="0" err="1"/>
              <a:t>linearly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current</a:t>
            </a:r>
            <a:r>
              <a:rPr lang="tr-TR" dirty="0"/>
              <a:t>.</a:t>
            </a:r>
          </a:p>
          <a:p>
            <a:pPr algn="just"/>
            <a:endParaRPr lang="tr-TR" sz="1800" dirty="0" smtClean="0"/>
          </a:p>
          <a:p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7" name="Alt Başlık 2"/>
          <p:cNvSpPr txBox="1">
            <a:spLocks/>
          </p:cNvSpPr>
          <p:nvPr/>
        </p:nvSpPr>
        <p:spPr>
          <a:xfrm>
            <a:off x="2319131" y="1460241"/>
            <a:ext cx="9448800" cy="766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constant</a:t>
            </a:r>
            <a:r>
              <a:rPr lang="tr-TR" dirty="0" smtClean="0"/>
              <a:t> of </a:t>
            </a:r>
            <a:r>
              <a:rPr lang="tr-TR" dirty="0" err="1" smtClean="0"/>
              <a:t>proportionality</a:t>
            </a:r>
            <a:r>
              <a:rPr lang="tr-TR" dirty="0" smtClean="0"/>
              <a:t> is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"</a:t>
            </a:r>
            <a:r>
              <a:rPr lang="tr-TR" dirty="0" err="1" smtClean="0"/>
              <a:t>resistance</a:t>
            </a:r>
            <a:r>
              <a:rPr lang="tr-TR" dirty="0" smtClean="0"/>
              <a:t>« (</a:t>
            </a:r>
            <a:r>
              <a:rPr lang="tr-TR" dirty="0" err="1" smtClean="0"/>
              <a:t>ohms</a:t>
            </a:r>
            <a:r>
              <a:rPr lang="tr-TR" dirty="0" smtClean="0"/>
              <a:t>), </a:t>
            </a:r>
            <a:r>
              <a:rPr lang="tr-TR" b="1" dirty="0" smtClean="0"/>
              <a:t>R</a:t>
            </a:r>
            <a:r>
              <a:rPr lang="tr-TR" dirty="0" smtClean="0"/>
              <a:t>, </a:t>
            </a:r>
            <a:r>
              <a:rPr lang="tr-TR" dirty="0" err="1" smtClean="0"/>
              <a:t>depends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dimensions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conductor</a:t>
            </a:r>
            <a:r>
              <a:rPr lang="tr-TR" dirty="0" smtClean="0"/>
              <a:t>.</a:t>
            </a:r>
          </a:p>
          <a:p>
            <a:pPr algn="just"/>
            <a:endParaRPr lang="tr-TR" sz="1800" dirty="0" smtClean="0"/>
          </a:p>
          <a:p>
            <a:r>
              <a:rPr lang="tr-TR" sz="1800" i="1" dirty="0"/>
              <a:t> </a:t>
            </a:r>
            <a:endParaRPr lang="tr-TR" sz="18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817" y="1574318"/>
            <a:ext cx="1577423" cy="1516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71062" y="4275746"/>
            <a:ext cx="11396869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Ohm's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Law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can be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used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to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solve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simple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circuits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It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contains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at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least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one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source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of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voltage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and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at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least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one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potential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drop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An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increase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of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potential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energy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in a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circuit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causes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a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charge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to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move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from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a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lower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to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a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higher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2400" b="0" i="1" u="none" strike="noStrike" cap="none" normalizeH="0" baseline="0" dirty="0" err="1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potential</a:t>
            </a:r>
            <a:r>
              <a:rPr kumimoji="0" lang="tr-TR" sz="2400" b="0" i="1" u="none" strike="noStrike" cap="none" normalizeH="0" baseline="0" dirty="0" smtClean="0">
                <a:ln>
                  <a:noFill/>
                </a:ln>
                <a:solidFill>
                  <a:srgbClr val="000020"/>
                </a:solidFill>
                <a:effectLst/>
                <a:ea typeface="Times New Roman" pitchFamily="18" charset="0"/>
                <a:cs typeface="Times New Roman" pitchFamily="18" charset="0"/>
              </a:rPr>
              <a:t>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3077" name="Picture 5" descr="Image result for conductivity resistance relation formul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3975" y="2790921"/>
            <a:ext cx="1805747" cy="807595"/>
          </a:xfrm>
          <a:prstGeom prst="rect">
            <a:avLst/>
          </a:prstGeom>
          <a:noFill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1843" y="2968488"/>
            <a:ext cx="2408667" cy="109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2"/>
          <p:cNvSpPr txBox="1">
            <a:spLocks/>
          </p:cNvSpPr>
          <p:nvPr/>
        </p:nvSpPr>
        <p:spPr>
          <a:xfrm>
            <a:off x="287383" y="237700"/>
            <a:ext cx="11678194" cy="6369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b="1" dirty="0" err="1" smtClean="0">
                <a:solidFill>
                  <a:srgbClr val="FF0000"/>
                </a:solidFill>
              </a:rPr>
              <a:t>Electrode</a:t>
            </a:r>
            <a:r>
              <a:rPr lang="tr-TR" dirty="0" smtClean="0"/>
              <a:t> is a metal (</a:t>
            </a:r>
            <a:r>
              <a:rPr lang="tr-TR" dirty="0" err="1" smtClean="0"/>
              <a:t>conductors</a:t>
            </a:r>
            <a:r>
              <a:rPr lang="tr-TR" dirty="0" smtClean="0"/>
              <a:t>) </a:t>
            </a:r>
            <a:r>
              <a:rPr lang="tr-TR" dirty="0" err="1" smtClean="0"/>
              <a:t>whose</a:t>
            </a:r>
            <a:r>
              <a:rPr lang="tr-TR" dirty="0" smtClean="0"/>
              <a:t> </a:t>
            </a:r>
            <a:r>
              <a:rPr lang="tr-TR" dirty="0" err="1" smtClean="0"/>
              <a:t>surface</a:t>
            </a:r>
            <a:r>
              <a:rPr lang="tr-TR" dirty="0" smtClean="0"/>
              <a:t> </a:t>
            </a:r>
            <a:r>
              <a:rPr lang="tr-TR" dirty="0" err="1" smtClean="0"/>
              <a:t>serves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oxidation</a:t>
            </a:r>
            <a:r>
              <a:rPr lang="tr-TR" dirty="0" smtClean="0"/>
              <a:t>-</a:t>
            </a:r>
            <a:r>
              <a:rPr lang="tr-TR" dirty="0" err="1" smtClean="0"/>
              <a:t>reduction</a:t>
            </a:r>
            <a:r>
              <a:rPr lang="tr-TR" dirty="0" smtClean="0"/>
              <a:t> </a:t>
            </a:r>
            <a:r>
              <a:rPr lang="tr-TR" dirty="0" err="1" smtClean="0"/>
              <a:t>equilibrium</a:t>
            </a:r>
            <a:r>
              <a:rPr lang="tr-TR" dirty="0" smtClean="0"/>
              <a:t> is </a:t>
            </a:r>
            <a:r>
              <a:rPr lang="tr-TR" dirty="0" err="1" smtClean="0"/>
              <a:t>established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metal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is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solution</a:t>
            </a:r>
            <a:r>
              <a:rPr lang="tr-TR" dirty="0" smtClean="0"/>
              <a:t>.  </a:t>
            </a:r>
          </a:p>
          <a:p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22" name="Alt Başlık 2"/>
          <p:cNvSpPr txBox="1">
            <a:spLocks/>
          </p:cNvSpPr>
          <p:nvPr/>
        </p:nvSpPr>
        <p:spPr>
          <a:xfrm>
            <a:off x="226423" y="2772205"/>
            <a:ext cx="11678194" cy="8508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10" name="Alt Başlık 2"/>
          <p:cNvSpPr txBox="1">
            <a:spLocks/>
          </p:cNvSpPr>
          <p:nvPr/>
        </p:nvSpPr>
        <p:spPr>
          <a:xfrm>
            <a:off x="251792" y="1208447"/>
            <a:ext cx="11626320" cy="1614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tr-TR" b="1" dirty="0" err="1" smtClean="0"/>
              <a:t>Anode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(+) </a:t>
            </a:r>
            <a:r>
              <a:rPr lang="tr-TR" dirty="0" err="1" smtClean="0"/>
              <a:t>electrode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electrons</a:t>
            </a:r>
            <a:r>
              <a:rPr lang="tr-TR" dirty="0" smtClean="0"/>
              <a:t> </a:t>
            </a:r>
            <a:r>
              <a:rPr lang="tr-TR" dirty="0" err="1" smtClean="0"/>
              <a:t>leave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electrolyte</a:t>
            </a:r>
            <a:r>
              <a:rPr lang="tr-TR" dirty="0" smtClean="0"/>
              <a:t> (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electric</a:t>
            </a:r>
            <a:r>
              <a:rPr lang="tr-TR" dirty="0" smtClean="0"/>
              <a:t> </a:t>
            </a:r>
            <a:r>
              <a:rPr lang="tr-TR" dirty="0" err="1" smtClean="0"/>
              <a:t>current</a:t>
            </a:r>
            <a:r>
              <a:rPr lang="tr-TR" dirty="0" smtClean="0"/>
              <a:t> </a:t>
            </a:r>
            <a:r>
              <a:rPr lang="tr-TR" dirty="0" err="1" smtClean="0"/>
              <a:t>enters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electrolyte</a:t>
            </a:r>
            <a:r>
              <a:rPr lang="tr-TR" dirty="0" smtClean="0"/>
              <a:t>)</a:t>
            </a:r>
          </a:p>
          <a:p>
            <a:pPr lvl="0" algn="just"/>
            <a:r>
              <a:rPr lang="tr-TR" b="1" dirty="0" err="1" smtClean="0"/>
              <a:t>Cathode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 (-) </a:t>
            </a:r>
            <a:r>
              <a:rPr lang="tr-TR" dirty="0" err="1" smtClean="0"/>
              <a:t>electrode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electrons</a:t>
            </a:r>
            <a:r>
              <a:rPr lang="tr-TR" dirty="0" smtClean="0"/>
              <a:t> </a:t>
            </a:r>
            <a:r>
              <a:rPr lang="tr-TR" dirty="0" err="1" smtClean="0"/>
              <a:t>enter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electrolyte</a:t>
            </a:r>
            <a:r>
              <a:rPr lang="tr-TR" dirty="0" smtClean="0"/>
              <a:t> (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electric</a:t>
            </a:r>
            <a:r>
              <a:rPr lang="tr-TR" dirty="0" smtClean="0"/>
              <a:t> </a:t>
            </a:r>
            <a:r>
              <a:rPr lang="tr-TR" dirty="0" err="1" smtClean="0"/>
              <a:t>current</a:t>
            </a:r>
            <a:r>
              <a:rPr lang="tr-TR" dirty="0" smtClean="0"/>
              <a:t> </a:t>
            </a:r>
            <a:r>
              <a:rPr lang="tr-TR" dirty="0" err="1" smtClean="0"/>
              <a:t>leaves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electrolyte</a:t>
            </a:r>
            <a:r>
              <a:rPr lang="tr-TR" dirty="0" smtClean="0"/>
              <a:t>)</a:t>
            </a:r>
          </a:p>
          <a:p>
            <a:pPr algn="just"/>
            <a:endParaRPr lang="tr-TR" sz="1800" dirty="0" smtClean="0"/>
          </a:p>
          <a:p>
            <a:r>
              <a:rPr lang="tr-TR" sz="1800" i="1" dirty="0"/>
              <a:t> </a:t>
            </a:r>
            <a:endParaRPr lang="tr-TR" sz="1800" dirty="0" smtClean="0"/>
          </a:p>
        </p:txBody>
      </p:sp>
      <p:pic>
        <p:nvPicPr>
          <p:cNvPr id="11" name="10 Resim" descr="electrolyic cell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0572" y="3061253"/>
            <a:ext cx="3511826" cy="333954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Alt Başlık 2"/>
          <p:cNvSpPr txBox="1">
            <a:spLocks/>
          </p:cNvSpPr>
          <p:nvPr/>
        </p:nvSpPr>
        <p:spPr>
          <a:xfrm>
            <a:off x="4580109" y="3047162"/>
            <a:ext cx="7254082" cy="33403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b="1" dirty="0" err="1" smtClean="0">
                <a:solidFill>
                  <a:srgbClr val="FF0000"/>
                </a:solidFill>
              </a:rPr>
              <a:t>Electrolyte</a:t>
            </a:r>
            <a:r>
              <a:rPr lang="tr-TR" b="1" dirty="0" smtClean="0">
                <a:solidFill>
                  <a:srgbClr val="FF0000"/>
                </a:solidFill>
              </a:rPr>
              <a:t>: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/>
              <a:t>Electrolyte</a:t>
            </a:r>
            <a:r>
              <a:rPr lang="tr-TR" dirty="0" smtClean="0"/>
              <a:t> is a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chemical</a:t>
            </a:r>
            <a:r>
              <a:rPr lang="tr-TR" dirty="0" smtClean="0"/>
              <a:t> </a:t>
            </a:r>
            <a:r>
              <a:rPr lang="tr-TR" dirty="0" err="1" smtClean="0"/>
              <a:t>compound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ionizes</a:t>
            </a:r>
            <a:r>
              <a:rPr lang="tr-TR" dirty="0" smtClean="0"/>
              <a:t> (</a:t>
            </a:r>
            <a:r>
              <a:rPr lang="tr-TR" dirty="0" err="1" smtClean="0"/>
              <a:t>dissociates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ions</a:t>
            </a:r>
            <a:r>
              <a:rPr lang="tr-TR" dirty="0" smtClean="0"/>
              <a:t>)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molten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in </a:t>
            </a:r>
            <a:r>
              <a:rPr lang="tr-TR" dirty="0" err="1" smtClean="0"/>
              <a:t>dissolved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a </a:t>
            </a:r>
            <a:r>
              <a:rPr lang="tr-TR" dirty="0" err="1" smtClean="0"/>
              <a:t>solution</a:t>
            </a:r>
            <a:r>
              <a:rPr lang="tr-TR" dirty="0" smtClean="0"/>
              <a:t>.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undergo</a:t>
            </a:r>
            <a:r>
              <a:rPr lang="tr-TR" dirty="0" smtClean="0"/>
              <a:t> </a:t>
            </a:r>
            <a:r>
              <a:rPr lang="tr-TR" dirty="0" err="1" smtClean="0"/>
              <a:t>either</a:t>
            </a:r>
            <a:r>
              <a:rPr lang="tr-TR" dirty="0" smtClean="0"/>
              <a:t> a </a:t>
            </a:r>
            <a:r>
              <a:rPr lang="tr-TR" dirty="0" err="1" smtClean="0"/>
              <a:t>physical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a </a:t>
            </a:r>
            <a:r>
              <a:rPr lang="tr-TR" dirty="0" err="1" smtClean="0"/>
              <a:t>chemical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yields</a:t>
            </a:r>
            <a:r>
              <a:rPr lang="tr-TR" dirty="0" smtClean="0"/>
              <a:t> </a:t>
            </a:r>
            <a:r>
              <a:rPr lang="tr-TR" dirty="0" err="1" smtClean="0"/>
              <a:t>ions</a:t>
            </a:r>
            <a:r>
              <a:rPr lang="tr-TR" dirty="0" smtClean="0"/>
              <a:t> in </a:t>
            </a:r>
            <a:r>
              <a:rPr lang="tr-TR" dirty="0" err="1" smtClean="0"/>
              <a:t>solution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Example</a:t>
            </a:r>
            <a:r>
              <a:rPr lang="tr-TR" dirty="0" smtClean="0"/>
              <a:t> of an </a:t>
            </a:r>
            <a:r>
              <a:rPr lang="tr-TR" dirty="0" err="1" smtClean="0"/>
              <a:t>electrolyte</a:t>
            </a:r>
            <a:r>
              <a:rPr lang="tr-TR" dirty="0" smtClean="0"/>
              <a:t> is </a:t>
            </a:r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chloride</a:t>
            </a:r>
            <a:r>
              <a:rPr lang="tr-TR" dirty="0" smtClean="0"/>
              <a:t>,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ionized</a:t>
            </a:r>
            <a:r>
              <a:rPr lang="tr-TR" dirty="0" smtClean="0"/>
              <a:t> </a:t>
            </a:r>
            <a:r>
              <a:rPr lang="tr-TR" dirty="0" err="1" smtClean="0"/>
              <a:t>compound</a:t>
            </a:r>
            <a:r>
              <a:rPr lang="tr-TR" dirty="0" smtClean="0"/>
              <a:t>, as of </a:t>
            </a:r>
            <a:r>
              <a:rPr lang="tr-TR" dirty="0" err="1" smtClean="0"/>
              <a:t>sodium</a:t>
            </a:r>
            <a:r>
              <a:rPr lang="tr-TR" dirty="0" smtClean="0"/>
              <a:t>, </a:t>
            </a:r>
            <a:r>
              <a:rPr lang="tr-TR" dirty="0" err="1" smtClean="0"/>
              <a:t>potassium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calcium</a:t>
            </a:r>
            <a:r>
              <a:rPr lang="tr-TR" dirty="0" smtClean="0"/>
              <a:t>. </a:t>
            </a:r>
            <a:r>
              <a:rPr lang="tr-TR" dirty="0" err="1" smtClean="0"/>
              <a:t>Electrolytes</a:t>
            </a:r>
            <a:r>
              <a:rPr lang="tr-TR" dirty="0" smtClean="0"/>
              <a:t> can be </a:t>
            </a:r>
            <a:r>
              <a:rPr lang="tr-TR" dirty="0" err="1" smtClean="0"/>
              <a:t>solid</a:t>
            </a:r>
            <a:r>
              <a:rPr lang="tr-TR" dirty="0" smtClean="0"/>
              <a:t>, </a:t>
            </a:r>
            <a:r>
              <a:rPr lang="tr-TR" dirty="0" err="1" smtClean="0"/>
              <a:t>liquids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solutions</a:t>
            </a:r>
            <a:r>
              <a:rPr lang="tr-TR" dirty="0" smtClean="0"/>
              <a:t>.</a:t>
            </a:r>
          </a:p>
          <a:p>
            <a:pPr algn="just"/>
            <a:endParaRPr lang="tr-TR" sz="1800" dirty="0" smtClean="0"/>
          </a:p>
          <a:p>
            <a:endParaRPr lang="tr-TR" sz="1800" dirty="0" smtClean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30315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2"/>
          <p:cNvSpPr txBox="1">
            <a:spLocks/>
          </p:cNvSpPr>
          <p:nvPr/>
        </p:nvSpPr>
        <p:spPr>
          <a:xfrm>
            <a:off x="265043" y="237700"/>
            <a:ext cx="11582400" cy="7297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b="1" dirty="0" err="1" smtClean="0"/>
              <a:t>Electrolysis</a:t>
            </a:r>
            <a:r>
              <a:rPr lang="tr-TR" dirty="0" smtClean="0"/>
              <a:t> </a:t>
            </a:r>
            <a:r>
              <a:rPr lang="tr-TR" dirty="0" err="1" smtClean="0"/>
              <a:t>refers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decomposition</a:t>
            </a:r>
            <a:r>
              <a:rPr lang="tr-TR" dirty="0" smtClean="0"/>
              <a:t> of a </a:t>
            </a:r>
            <a:r>
              <a:rPr lang="tr-TR" dirty="0" err="1" smtClean="0"/>
              <a:t>substance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an </a:t>
            </a:r>
            <a:r>
              <a:rPr lang="tr-TR" dirty="0" err="1" smtClean="0"/>
              <a:t>electric</a:t>
            </a:r>
            <a:r>
              <a:rPr lang="tr-TR" dirty="0" smtClean="0"/>
              <a:t> </a:t>
            </a:r>
            <a:r>
              <a:rPr lang="tr-TR" dirty="0" err="1" smtClean="0"/>
              <a:t>current</a:t>
            </a:r>
            <a:r>
              <a:rPr lang="tr-TR" dirty="0" smtClean="0"/>
              <a:t>. </a:t>
            </a:r>
            <a:r>
              <a:rPr lang="tr-TR" b="1" dirty="0" err="1" smtClean="0"/>
              <a:t>Main</a:t>
            </a:r>
            <a:r>
              <a:rPr lang="tr-TR" b="1" dirty="0" smtClean="0"/>
              <a:t> </a:t>
            </a:r>
            <a:r>
              <a:rPr lang="tr-TR" b="1" dirty="0" err="1" smtClean="0"/>
              <a:t>components</a:t>
            </a:r>
            <a:r>
              <a:rPr lang="tr-TR" dirty="0" smtClean="0"/>
              <a:t> of an </a:t>
            </a:r>
            <a:r>
              <a:rPr lang="tr-TR" dirty="0" err="1" smtClean="0"/>
              <a:t>electrolysis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: </a:t>
            </a:r>
            <a:r>
              <a:rPr lang="tr-TR" dirty="0" err="1" smtClean="0"/>
              <a:t>Battery</a:t>
            </a:r>
            <a:r>
              <a:rPr lang="tr-TR" dirty="0" smtClean="0"/>
              <a:t>, </a:t>
            </a:r>
            <a:r>
              <a:rPr lang="tr-TR" dirty="0" err="1" smtClean="0"/>
              <a:t>Electrolytes</a:t>
            </a:r>
            <a:r>
              <a:rPr lang="tr-TR" dirty="0" smtClean="0"/>
              <a:t>, </a:t>
            </a:r>
            <a:r>
              <a:rPr lang="tr-TR" dirty="0" err="1" smtClean="0"/>
              <a:t>Electrodes</a:t>
            </a:r>
            <a:endParaRPr lang="tr-TR" dirty="0" smtClean="0"/>
          </a:p>
          <a:p>
            <a:pPr algn="just"/>
            <a:r>
              <a:rPr lang="tr-TR" dirty="0" smtClean="0"/>
              <a:t> </a:t>
            </a:r>
          </a:p>
          <a:p>
            <a:pPr algn="just"/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22" name="Alt Başlık 2"/>
          <p:cNvSpPr txBox="1">
            <a:spLocks/>
          </p:cNvSpPr>
          <p:nvPr/>
        </p:nvSpPr>
        <p:spPr>
          <a:xfrm>
            <a:off x="226423" y="2772205"/>
            <a:ext cx="11678194" cy="8508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10" name="Alt Başlık 2"/>
          <p:cNvSpPr txBox="1">
            <a:spLocks/>
          </p:cNvSpPr>
          <p:nvPr/>
        </p:nvSpPr>
        <p:spPr>
          <a:xfrm>
            <a:off x="238539" y="1022917"/>
            <a:ext cx="11626320" cy="4745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tr-TR" sz="1800" dirty="0" smtClean="0"/>
          </a:p>
          <a:p>
            <a:pPr algn="just"/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8" name="Alt Başlık 2"/>
          <p:cNvSpPr txBox="1">
            <a:spLocks/>
          </p:cNvSpPr>
          <p:nvPr/>
        </p:nvSpPr>
        <p:spPr>
          <a:xfrm>
            <a:off x="291547" y="1099091"/>
            <a:ext cx="11582400" cy="10610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tr-TR" dirty="0" err="1" smtClean="0"/>
              <a:t>Direct</a:t>
            </a:r>
            <a:r>
              <a:rPr lang="tr-TR" dirty="0" smtClean="0"/>
              <a:t> </a:t>
            </a:r>
            <a:r>
              <a:rPr lang="tr-TR" dirty="0" err="1" smtClean="0"/>
              <a:t>current</a:t>
            </a:r>
            <a:r>
              <a:rPr lang="tr-TR" dirty="0" smtClean="0"/>
              <a:t> is </a:t>
            </a:r>
            <a:r>
              <a:rPr lang="tr-TR" dirty="0" err="1" smtClean="0"/>
              <a:t>passed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compound</a:t>
            </a:r>
            <a:r>
              <a:rPr lang="tr-TR" dirty="0" smtClean="0"/>
              <a:t> 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compound</a:t>
            </a:r>
            <a:r>
              <a:rPr lang="tr-TR" dirty="0" smtClean="0"/>
              <a:t> can be in </a:t>
            </a:r>
            <a:r>
              <a:rPr lang="tr-TR" dirty="0" err="1" smtClean="0"/>
              <a:t>molten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aqueous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). </a:t>
            </a:r>
            <a:r>
              <a:rPr lang="tr-TR" dirty="0" err="1" smtClean="0"/>
              <a:t>Electrical</a:t>
            </a:r>
            <a:r>
              <a:rPr lang="tr-TR" dirty="0" smtClean="0"/>
              <a:t> </a:t>
            </a:r>
            <a:r>
              <a:rPr lang="tr-TR" dirty="0" err="1" smtClean="0"/>
              <a:t>energy</a:t>
            </a:r>
            <a:r>
              <a:rPr lang="tr-TR" dirty="0" smtClean="0"/>
              <a:t> is </a:t>
            </a:r>
            <a:r>
              <a:rPr lang="tr-TR" dirty="0" err="1" smtClean="0"/>
              <a:t>changed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chemical</a:t>
            </a:r>
            <a:r>
              <a:rPr lang="tr-TR" dirty="0" smtClean="0"/>
              <a:t> </a:t>
            </a:r>
            <a:r>
              <a:rPr lang="tr-TR" dirty="0" err="1" smtClean="0"/>
              <a:t>energy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decomposition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compound</a:t>
            </a:r>
            <a:r>
              <a:rPr lang="tr-TR" dirty="0" smtClean="0"/>
              <a:t>.</a:t>
            </a:r>
          </a:p>
          <a:p>
            <a:pPr algn="just"/>
            <a:r>
              <a:rPr lang="tr-TR" sz="1800" dirty="0" smtClean="0"/>
              <a:t> </a:t>
            </a:r>
          </a:p>
          <a:p>
            <a:pPr algn="just"/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14" name="Alt Başlık 2"/>
          <p:cNvSpPr txBox="1">
            <a:spLocks/>
          </p:cNvSpPr>
          <p:nvPr/>
        </p:nvSpPr>
        <p:spPr>
          <a:xfrm>
            <a:off x="6228522" y="2888134"/>
            <a:ext cx="5605671" cy="22934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tr-TR" dirty="0" err="1" smtClean="0"/>
              <a:t>The</a:t>
            </a:r>
            <a:r>
              <a:rPr lang="tr-TR" dirty="0" smtClean="0"/>
              <a:t> metal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hydrogen</a:t>
            </a:r>
            <a:r>
              <a:rPr lang="tr-TR" dirty="0" smtClean="0"/>
              <a:t> </a:t>
            </a:r>
            <a:r>
              <a:rPr lang="tr-TR" dirty="0" err="1" smtClean="0"/>
              <a:t>always</a:t>
            </a:r>
            <a:r>
              <a:rPr lang="tr-TR" dirty="0" smtClean="0"/>
              <a:t> </a:t>
            </a:r>
            <a:r>
              <a:rPr lang="tr-TR" dirty="0" err="1" smtClean="0"/>
              <a:t>forms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cathode</a:t>
            </a:r>
            <a:r>
              <a:rPr lang="tr-TR" dirty="0" smtClean="0"/>
              <a:t>.</a:t>
            </a:r>
          </a:p>
          <a:p>
            <a:pPr lvl="0" algn="just"/>
            <a:r>
              <a:rPr lang="tr-TR" dirty="0" err="1" smtClean="0"/>
              <a:t>Non</a:t>
            </a:r>
            <a:r>
              <a:rPr lang="tr-TR" dirty="0" smtClean="0"/>
              <a:t>-metal </a:t>
            </a:r>
            <a:r>
              <a:rPr lang="tr-TR" dirty="0" err="1" smtClean="0"/>
              <a:t>always</a:t>
            </a:r>
            <a:r>
              <a:rPr lang="tr-TR" dirty="0" smtClean="0"/>
              <a:t> </a:t>
            </a:r>
            <a:r>
              <a:rPr lang="tr-TR" dirty="0" err="1" smtClean="0"/>
              <a:t>forms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anode</a:t>
            </a:r>
            <a:r>
              <a:rPr lang="tr-TR" dirty="0" smtClean="0"/>
              <a:t>.</a:t>
            </a:r>
          </a:p>
          <a:p>
            <a:pPr lvl="0" algn="just"/>
            <a:r>
              <a:rPr lang="tr-TR" dirty="0" err="1" smtClean="0"/>
              <a:t>Cations</a:t>
            </a:r>
            <a:r>
              <a:rPr lang="tr-TR" dirty="0" smtClean="0"/>
              <a:t> </a:t>
            </a:r>
            <a:r>
              <a:rPr lang="tr-TR" dirty="0" err="1" smtClean="0"/>
              <a:t>travel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cathode</a:t>
            </a:r>
            <a:r>
              <a:rPr lang="tr-TR" dirty="0" smtClean="0"/>
              <a:t>.</a:t>
            </a:r>
          </a:p>
          <a:p>
            <a:pPr lvl="0" algn="just"/>
            <a:r>
              <a:rPr lang="tr-TR" dirty="0" err="1" smtClean="0"/>
              <a:t>Anions</a:t>
            </a:r>
            <a:r>
              <a:rPr lang="tr-TR" dirty="0" smtClean="0"/>
              <a:t> </a:t>
            </a:r>
            <a:r>
              <a:rPr lang="tr-TR" dirty="0" err="1" smtClean="0"/>
              <a:t>travel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anode</a:t>
            </a:r>
            <a:r>
              <a:rPr lang="tr-TR" dirty="0" smtClean="0"/>
              <a:t>.</a:t>
            </a:r>
          </a:p>
          <a:p>
            <a:pPr lvl="0" algn="just"/>
            <a:r>
              <a:rPr lang="tr-TR" sz="1800" dirty="0" smtClean="0"/>
              <a:t>.</a:t>
            </a:r>
          </a:p>
        </p:txBody>
      </p:sp>
      <p:sp>
        <p:nvSpPr>
          <p:cNvPr id="16" name="Alt Başlık 2"/>
          <p:cNvSpPr txBox="1">
            <a:spLocks/>
          </p:cNvSpPr>
          <p:nvPr/>
        </p:nvSpPr>
        <p:spPr>
          <a:xfrm>
            <a:off x="238539" y="4943061"/>
            <a:ext cx="11754680" cy="16366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tr-TR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48C9-3F86-4181-9A2F-1144F7CD4777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7</a:t>
            </a:fld>
            <a:endParaRPr lang="tr-TR"/>
          </a:p>
        </p:txBody>
      </p:sp>
      <p:pic>
        <p:nvPicPr>
          <p:cNvPr id="7170" name="Picture 2" descr="Image result for electrolysis schemat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103" y="2292627"/>
            <a:ext cx="5412719" cy="36045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30315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lt Başlık 2"/>
          <p:cNvSpPr txBox="1">
            <a:spLocks/>
          </p:cNvSpPr>
          <p:nvPr/>
        </p:nvSpPr>
        <p:spPr>
          <a:xfrm>
            <a:off x="226423" y="2772205"/>
            <a:ext cx="11678194" cy="8508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10" name="Alt Başlık 2"/>
          <p:cNvSpPr txBox="1">
            <a:spLocks/>
          </p:cNvSpPr>
          <p:nvPr/>
        </p:nvSpPr>
        <p:spPr>
          <a:xfrm>
            <a:off x="238539" y="1022917"/>
            <a:ext cx="11626320" cy="4745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tr-TR" sz="1800" dirty="0" smtClean="0"/>
          </a:p>
          <a:p>
            <a:pPr algn="just"/>
            <a:r>
              <a:rPr lang="tr-TR" sz="1800" i="1" dirty="0"/>
              <a:t> </a:t>
            </a:r>
            <a:endParaRPr lang="tr-TR" sz="1800" dirty="0" smtClean="0"/>
          </a:p>
        </p:txBody>
      </p:sp>
      <p:pic>
        <p:nvPicPr>
          <p:cNvPr id="9" name="8 Resim" descr="electrolyte schematic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1305" y="4207926"/>
            <a:ext cx="3395454" cy="2379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>
            <a:off x="265042" y="175017"/>
            <a:ext cx="1159565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err="1" smtClean="0"/>
              <a:t>What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happens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during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electrolysis</a:t>
            </a:r>
            <a:r>
              <a:rPr lang="tr-TR" sz="2400" b="1" dirty="0" smtClean="0"/>
              <a:t>?</a:t>
            </a:r>
          </a:p>
          <a:p>
            <a:pPr lvl="0" algn="just"/>
            <a:endParaRPr lang="tr-TR" sz="2400" dirty="0" smtClean="0"/>
          </a:p>
          <a:p>
            <a:pPr lvl="0" algn="just"/>
            <a:r>
              <a:rPr lang="tr-TR" sz="2400" dirty="0" err="1" smtClean="0"/>
              <a:t>Negative</a:t>
            </a:r>
            <a:r>
              <a:rPr lang="tr-TR" sz="2400" dirty="0" smtClean="0"/>
              <a:t> </a:t>
            </a:r>
            <a:r>
              <a:rPr lang="tr-TR" sz="2400" dirty="0" err="1" smtClean="0"/>
              <a:t>ions</a:t>
            </a:r>
            <a:r>
              <a:rPr lang="tr-TR" sz="2400" dirty="0" smtClean="0"/>
              <a:t> (</a:t>
            </a:r>
            <a:r>
              <a:rPr lang="tr-TR" sz="2400" dirty="0" err="1" smtClean="0"/>
              <a:t>Anions</a:t>
            </a:r>
            <a:r>
              <a:rPr lang="tr-TR" sz="2400" dirty="0" smtClean="0"/>
              <a:t>)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attracted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anode</a:t>
            </a:r>
            <a:r>
              <a:rPr lang="tr-TR" sz="2400" dirty="0" smtClean="0"/>
              <a:t> </a:t>
            </a:r>
            <a:r>
              <a:rPr lang="tr-TR" sz="2400" dirty="0" err="1" smtClean="0"/>
              <a:t>while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positive</a:t>
            </a:r>
            <a:r>
              <a:rPr lang="tr-TR" sz="2400" dirty="0" smtClean="0"/>
              <a:t> </a:t>
            </a:r>
            <a:r>
              <a:rPr lang="tr-TR" sz="2400" dirty="0" err="1" smtClean="0"/>
              <a:t>ions</a:t>
            </a:r>
            <a:r>
              <a:rPr lang="tr-TR" sz="2400" dirty="0" smtClean="0"/>
              <a:t> (</a:t>
            </a:r>
            <a:r>
              <a:rPr lang="tr-TR" sz="2400" dirty="0" err="1" smtClean="0"/>
              <a:t>cations</a:t>
            </a:r>
            <a:r>
              <a:rPr lang="tr-TR" sz="2400" dirty="0" smtClean="0"/>
              <a:t>)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attracted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cathode</a:t>
            </a:r>
            <a:r>
              <a:rPr lang="tr-TR" sz="2400" dirty="0" smtClean="0"/>
              <a:t>.</a:t>
            </a:r>
          </a:p>
          <a:p>
            <a:pPr lvl="0" algn="just"/>
            <a:endParaRPr lang="tr-TR" sz="2400" dirty="0" smtClean="0"/>
          </a:p>
          <a:p>
            <a:pPr lvl="0" algn="just"/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ions</a:t>
            </a:r>
            <a:r>
              <a:rPr lang="tr-TR" sz="2400" dirty="0" smtClean="0"/>
              <a:t> </a:t>
            </a:r>
            <a:r>
              <a:rPr lang="tr-TR" sz="2400" dirty="0" err="1" smtClean="0"/>
              <a:t>reaches</a:t>
            </a:r>
            <a:r>
              <a:rPr lang="tr-TR" sz="2400" dirty="0" smtClean="0"/>
              <a:t> </a:t>
            </a:r>
            <a:r>
              <a:rPr lang="tr-TR" sz="2400" dirty="0" err="1" smtClean="0"/>
              <a:t>their</a:t>
            </a:r>
            <a:r>
              <a:rPr lang="tr-TR" sz="2400" dirty="0" smtClean="0"/>
              <a:t> </a:t>
            </a:r>
            <a:r>
              <a:rPr lang="tr-TR" sz="2400" dirty="0" err="1" smtClean="0"/>
              <a:t>respective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electrodes</a:t>
            </a:r>
            <a:r>
              <a:rPr lang="tr-TR" sz="2400" dirty="0" smtClean="0"/>
              <a:t>,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will</a:t>
            </a:r>
            <a:r>
              <a:rPr lang="tr-TR" sz="2400" dirty="0" smtClean="0"/>
              <a:t> be </a:t>
            </a:r>
            <a:r>
              <a:rPr lang="tr-TR" sz="2400" dirty="0" err="1" smtClean="0"/>
              <a:t>discharged</a:t>
            </a:r>
            <a:r>
              <a:rPr lang="tr-TR" sz="2400" dirty="0" smtClean="0"/>
              <a:t>. (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lose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gain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electrons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form </a:t>
            </a:r>
            <a:r>
              <a:rPr lang="tr-TR" sz="2400" dirty="0" err="1" smtClean="0"/>
              <a:t>neutral</a:t>
            </a:r>
            <a:r>
              <a:rPr lang="tr-TR" sz="2400" dirty="0" smtClean="0"/>
              <a:t> </a:t>
            </a:r>
            <a:r>
              <a:rPr lang="tr-TR" sz="2400" dirty="0" err="1" smtClean="0"/>
              <a:t>atoms</a:t>
            </a:r>
            <a:r>
              <a:rPr lang="tr-TR" sz="2400" dirty="0" smtClean="0"/>
              <a:t>)</a:t>
            </a:r>
          </a:p>
          <a:p>
            <a:pPr lvl="0" algn="just"/>
            <a:endParaRPr lang="tr-TR" sz="2400" dirty="0" smtClean="0"/>
          </a:p>
          <a:p>
            <a:pPr lvl="0" algn="just"/>
            <a:r>
              <a:rPr lang="tr-TR" sz="2400" dirty="0" smtClean="0"/>
              <a:t>At </a:t>
            </a:r>
            <a:r>
              <a:rPr lang="tr-TR" sz="2400" dirty="0" err="1" smtClean="0"/>
              <a:t>anode</a:t>
            </a:r>
            <a:r>
              <a:rPr lang="tr-TR" sz="2400" dirty="0" smtClean="0"/>
              <a:t>, </a:t>
            </a:r>
            <a:r>
              <a:rPr lang="tr-TR" sz="2400" dirty="0" err="1" smtClean="0"/>
              <a:t>anions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discharged</a:t>
            </a:r>
            <a:r>
              <a:rPr lang="tr-TR" sz="2400" dirty="0" smtClean="0"/>
              <a:t> </a:t>
            </a:r>
            <a:r>
              <a:rPr lang="tr-TR" sz="2400" dirty="0" err="1" smtClean="0"/>
              <a:t>through</a:t>
            </a:r>
            <a:r>
              <a:rPr lang="tr-TR" sz="2400" dirty="0" smtClean="0"/>
              <a:t> </a:t>
            </a:r>
            <a:r>
              <a:rPr lang="tr-TR" sz="2400" dirty="0" err="1" smtClean="0"/>
              <a:t>loss</a:t>
            </a:r>
            <a:r>
              <a:rPr lang="tr-TR" sz="2400" dirty="0" smtClean="0"/>
              <a:t> of </a:t>
            </a:r>
            <a:r>
              <a:rPr lang="tr-TR" sz="2400" dirty="0" err="1" smtClean="0"/>
              <a:t>electrons</a:t>
            </a:r>
            <a:r>
              <a:rPr lang="tr-TR" sz="2400" dirty="0" smtClean="0"/>
              <a:t>; </a:t>
            </a:r>
            <a:r>
              <a:rPr lang="tr-TR" sz="2400" dirty="0" err="1" smtClean="0"/>
              <a:t>while</a:t>
            </a:r>
            <a:r>
              <a:rPr lang="tr-TR" sz="2400" dirty="0" smtClean="0"/>
              <a:t> at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cathode</a:t>
            </a:r>
            <a:r>
              <a:rPr lang="tr-TR" sz="2400" dirty="0" smtClean="0"/>
              <a:t>, </a:t>
            </a:r>
            <a:r>
              <a:rPr lang="tr-TR" sz="2400" dirty="0" err="1" smtClean="0"/>
              <a:t>cations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discharged</a:t>
            </a:r>
            <a:r>
              <a:rPr lang="tr-TR" sz="2400" dirty="0" smtClean="0"/>
              <a:t> </a:t>
            </a:r>
            <a:r>
              <a:rPr lang="tr-TR" sz="2400" dirty="0" err="1" smtClean="0"/>
              <a:t>through</a:t>
            </a:r>
            <a:r>
              <a:rPr lang="tr-TR" sz="2400" dirty="0" smtClean="0"/>
              <a:t> </a:t>
            </a:r>
            <a:r>
              <a:rPr lang="tr-TR" sz="2400" dirty="0" err="1" smtClean="0"/>
              <a:t>gain</a:t>
            </a:r>
            <a:r>
              <a:rPr lang="tr-TR" sz="2400" dirty="0" smtClean="0"/>
              <a:t> of </a:t>
            </a:r>
            <a:r>
              <a:rPr lang="tr-TR" sz="2400" dirty="0" err="1" smtClean="0"/>
              <a:t>electrons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pic>
        <p:nvPicPr>
          <p:cNvPr id="12" name="11 Resim" descr="electrolyic cell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0572" y="4121425"/>
            <a:ext cx="2902228" cy="2279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930315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2"/>
          <p:cNvSpPr txBox="1">
            <a:spLocks/>
          </p:cNvSpPr>
          <p:nvPr/>
        </p:nvSpPr>
        <p:spPr>
          <a:xfrm>
            <a:off x="238539" y="197943"/>
            <a:ext cx="11688418" cy="12465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 smtClean="0"/>
              <a:t>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attracted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oppositely</a:t>
            </a:r>
            <a:r>
              <a:rPr lang="tr-TR" dirty="0" smtClean="0"/>
              <a:t>-</a:t>
            </a:r>
            <a:r>
              <a:rPr lang="tr-TR" dirty="0" err="1" smtClean="0"/>
              <a:t>charged</a:t>
            </a:r>
            <a:r>
              <a:rPr lang="tr-TR" dirty="0" smtClean="0"/>
              <a:t> </a:t>
            </a:r>
            <a:r>
              <a:rPr lang="tr-TR" dirty="0" err="1" smtClean="0"/>
              <a:t>electrode</a:t>
            </a:r>
            <a:r>
              <a:rPr lang="tr-TR" dirty="0" smtClean="0"/>
              <a:t>." </a:t>
            </a:r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true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thin</a:t>
            </a:r>
            <a:r>
              <a:rPr lang="tr-TR" dirty="0" smtClean="0"/>
              <a:t> </a:t>
            </a:r>
            <a:r>
              <a:rPr lang="tr-TR" dirty="0" err="1" smtClean="0"/>
              <a:t>interfacial</a:t>
            </a:r>
            <a:r>
              <a:rPr lang="tr-TR" dirty="0" smtClean="0"/>
              <a:t> </a:t>
            </a:r>
            <a:r>
              <a:rPr lang="tr-TR" dirty="0" err="1" smtClean="0"/>
              <a:t>region</a:t>
            </a:r>
            <a:r>
              <a:rPr lang="tr-TR" dirty="0" smtClean="0"/>
              <a:t> </a:t>
            </a:r>
            <a:r>
              <a:rPr lang="tr-TR" dirty="0" err="1" smtClean="0"/>
              <a:t>near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electrode</a:t>
            </a:r>
            <a:r>
              <a:rPr lang="tr-TR" dirty="0" smtClean="0"/>
              <a:t> </a:t>
            </a:r>
            <a:r>
              <a:rPr lang="tr-TR" dirty="0" err="1" smtClean="0"/>
              <a:t>surface</a:t>
            </a:r>
            <a:r>
              <a:rPr lang="tr-TR" dirty="0" smtClean="0"/>
              <a:t>. </a:t>
            </a:r>
            <a:r>
              <a:rPr lang="tr-TR" dirty="0" err="1" smtClean="0"/>
              <a:t>Ionic</a:t>
            </a:r>
            <a:r>
              <a:rPr lang="tr-TR" dirty="0" smtClean="0"/>
              <a:t> </a:t>
            </a:r>
            <a:r>
              <a:rPr lang="tr-TR" dirty="0" err="1" smtClean="0"/>
              <a:t>motion</a:t>
            </a:r>
            <a:r>
              <a:rPr lang="tr-TR" dirty="0" smtClean="0"/>
              <a:t> </a:t>
            </a:r>
            <a:r>
              <a:rPr lang="tr-TR" dirty="0" err="1" smtClean="0"/>
              <a:t>throughout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bulk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solution</a:t>
            </a:r>
            <a:r>
              <a:rPr lang="tr-TR" dirty="0" smtClean="0"/>
              <a:t> </a:t>
            </a:r>
            <a:r>
              <a:rPr lang="tr-TR" dirty="0" err="1" smtClean="0"/>
              <a:t>occurs</a:t>
            </a:r>
            <a:r>
              <a:rPr lang="tr-TR" dirty="0" smtClean="0"/>
              <a:t> </a:t>
            </a:r>
            <a:r>
              <a:rPr lang="tr-TR" dirty="0" err="1" smtClean="0"/>
              <a:t>mostly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 </a:t>
            </a:r>
            <a:r>
              <a:rPr lang="tr-TR" dirty="0" err="1" smtClean="0"/>
              <a:t>diffusion</a:t>
            </a:r>
            <a:r>
              <a:rPr lang="tr-TR" dirty="0" smtClean="0"/>
              <a:t>. </a:t>
            </a:r>
            <a:endParaRPr lang="tr-TR" dirty="0" smtClean="0"/>
          </a:p>
          <a:p>
            <a:pPr algn="just"/>
            <a:r>
              <a:rPr lang="tr-TR" dirty="0" err="1" smtClean="0"/>
              <a:t>Migration</a:t>
            </a:r>
            <a:r>
              <a:rPr lang="tr-TR" dirty="0" smtClean="0"/>
              <a:t>—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motion</a:t>
            </a:r>
            <a:r>
              <a:rPr lang="tr-TR" dirty="0" smtClean="0"/>
              <a:t> of a </a:t>
            </a:r>
            <a:r>
              <a:rPr lang="tr-TR" dirty="0" err="1" smtClean="0"/>
              <a:t>charged</a:t>
            </a:r>
            <a:r>
              <a:rPr lang="tr-TR" dirty="0" smtClean="0"/>
              <a:t> </a:t>
            </a:r>
            <a:r>
              <a:rPr lang="tr-TR" dirty="0" err="1" smtClean="0"/>
              <a:t>particle</a:t>
            </a:r>
            <a:r>
              <a:rPr lang="tr-TR" dirty="0" smtClean="0"/>
              <a:t>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an </a:t>
            </a:r>
            <a:r>
              <a:rPr lang="tr-TR" dirty="0" err="1" smtClean="0"/>
              <a:t>applied</a:t>
            </a:r>
            <a:r>
              <a:rPr lang="tr-TR" dirty="0" smtClean="0"/>
              <a:t> </a:t>
            </a:r>
            <a:r>
              <a:rPr lang="tr-TR" dirty="0" err="1" smtClean="0"/>
              <a:t>electric</a:t>
            </a:r>
            <a:r>
              <a:rPr lang="tr-TR" dirty="0" smtClean="0"/>
              <a:t> </a:t>
            </a:r>
            <a:r>
              <a:rPr lang="tr-TR" dirty="0" err="1" smtClean="0"/>
              <a:t>field</a:t>
            </a:r>
            <a:r>
              <a:rPr lang="tr-TR" dirty="0" smtClean="0"/>
              <a:t>. </a:t>
            </a:r>
          </a:p>
          <a:p>
            <a:pPr algn="just"/>
            <a:endParaRPr lang="tr-TR" sz="1800" dirty="0" smtClean="0"/>
          </a:p>
          <a:p>
            <a:pPr algn="just"/>
            <a:r>
              <a:rPr lang="tr-TR" sz="1800" dirty="0" smtClean="0"/>
              <a:t> </a:t>
            </a:r>
          </a:p>
          <a:p>
            <a:pPr algn="just"/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22" name="Alt Başlık 2"/>
          <p:cNvSpPr txBox="1">
            <a:spLocks/>
          </p:cNvSpPr>
          <p:nvPr/>
        </p:nvSpPr>
        <p:spPr>
          <a:xfrm>
            <a:off x="226423" y="2772205"/>
            <a:ext cx="11678194" cy="8508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i="1" dirty="0"/>
              <a:t> </a:t>
            </a:r>
            <a:endParaRPr lang="tr-TR" sz="1800" dirty="0" smtClean="0"/>
          </a:p>
        </p:txBody>
      </p:sp>
      <p:pic>
        <p:nvPicPr>
          <p:cNvPr id="12" name="11 Resim" descr="http://www.chem1.com/acad/webtext/elchem/EC-images/migdif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346" y="2054087"/>
            <a:ext cx="3302976" cy="246490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BFE97-4BDE-4E5C-86D2-AB85E590A9BF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14" name="Alt Başlık 2"/>
          <p:cNvSpPr txBox="1">
            <a:spLocks/>
          </p:cNvSpPr>
          <p:nvPr/>
        </p:nvSpPr>
        <p:spPr>
          <a:xfrm>
            <a:off x="3776871" y="1837258"/>
            <a:ext cx="8242852" cy="6674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 smtClean="0"/>
              <a:t>Molten</a:t>
            </a:r>
            <a:r>
              <a:rPr lang="tr-TR" dirty="0" smtClean="0"/>
              <a:t> </a:t>
            </a:r>
            <a:r>
              <a:rPr lang="tr-TR" dirty="0" err="1" smtClean="0"/>
              <a:t>sodium</a:t>
            </a:r>
            <a:r>
              <a:rPr lang="tr-TR" dirty="0" smtClean="0"/>
              <a:t> </a:t>
            </a:r>
            <a:r>
              <a:rPr lang="tr-TR" dirty="0" err="1" smtClean="0"/>
              <a:t>chloride</a:t>
            </a:r>
            <a:r>
              <a:rPr lang="tr-TR" dirty="0" smtClean="0"/>
              <a:t> </a:t>
            </a:r>
            <a:r>
              <a:rPr lang="tr-TR" dirty="0" err="1" smtClean="0"/>
              <a:t>acts</a:t>
            </a:r>
            <a:r>
              <a:rPr lang="tr-TR" dirty="0" smtClean="0"/>
              <a:t> as an </a:t>
            </a:r>
            <a:r>
              <a:rPr lang="tr-TR" dirty="0" err="1" smtClean="0"/>
              <a:t>electrolyte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production</a:t>
            </a:r>
            <a:r>
              <a:rPr lang="tr-TR" dirty="0" smtClean="0"/>
              <a:t> of </a:t>
            </a:r>
            <a:r>
              <a:rPr lang="tr-TR" dirty="0" err="1" smtClean="0"/>
              <a:t>sodium</a:t>
            </a:r>
            <a:r>
              <a:rPr lang="tr-TR" dirty="0" smtClean="0"/>
              <a:t> metal. </a:t>
            </a:r>
            <a:r>
              <a:rPr lang="tr-TR" dirty="0" err="1" smtClean="0"/>
              <a:t>Chlorine</a:t>
            </a:r>
            <a:r>
              <a:rPr lang="tr-TR" dirty="0" smtClean="0"/>
              <a:t> </a:t>
            </a:r>
            <a:r>
              <a:rPr lang="tr-TR" dirty="0" err="1" smtClean="0"/>
              <a:t>gas</a:t>
            </a:r>
            <a:r>
              <a:rPr lang="tr-TR" dirty="0" smtClean="0"/>
              <a:t> is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produced</a:t>
            </a:r>
            <a:r>
              <a:rPr lang="tr-TR" dirty="0" smtClean="0"/>
              <a:t>.</a:t>
            </a:r>
          </a:p>
          <a:p>
            <a:pPr algn="just"/>
            <a:endParaRPr lang="tr-TR" sz="1800" dirty="0" smtClean="0"/>
          </a:p>
          <a:p>
            <a:pPr algn="just"/>
            <a:r>
              <a:rPr lang="tr-TR" sz="1800" dirty="0" smtClean="0"/>
              <a:t> </a:t>
            </a:r>
          </a:p>
          <a:p>
            <a:pPr algn="just"/>
            <a:r>
              <a:rPr lang="tr-TR" sz="1800" i="1" dirty="0"/>
              <a:t> </a:t>
            </a:r>
            <a:endParaRPr lang="tr-TR" sz="1800" dirty="0" smtClean="0"/>
          </a:p>
        </p:txBody>
      </p:sp>
      <p:pic>
        <p:nvPicPr>
          <p:cNvPr id="15" name="14 Resim" descr="electrolyte schematic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49783" y="2680349"/>
            <a:ext cx="3046730" cy="2000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Alt Başlık 2"/>
          <p:cNvSpPr txBox="1">
            <a:spLocks/>
          </p:cNvSpPr>
          <p:nvPr/>
        </p:nvSpPr>
        <p:spPr>
          <a:xfrm>
            <a:off x="7103164" y="3003449"/>
            <a:ext cx="4863549" cy="6806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electrolyte</a:t>
            </a:r>
            <a:r>
              <a:rPr lang="tr-TR" dirty="0" smtClean="0"/>
              <a:t> is </a:t>
            </a:r>
            <a:r>
              <a:rPr lang="tr-TR" dirty="0" err="1" smtClean="0"/>
              <a:t>consumed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cell's</a:t>
            </a:r>
            <a:r>
              <a:rPr lang="tr-TR" dirty="0" smtClean="0"/>
              <a:t> </a:t>
            </a:r>
            <a:r>
              <a:rPr lang="tr-TR" dirty="0" err="1" smtClean="0"/>
              <a:t>redox</a:t>
            </a:r>
            <a:r>
              <a:rPr lang="tr-TR" dirty="0" smtClean="0"/>
              <a:t> </a:t>
            </a:r>
            <a:r>
              <a:rPr lang="tr-TR" dirty="0" err="1" smtClean="0"/>
              <a:t>reactions</a:t>
            </a:r>
            <a:r>
              <a:rPr lang="tr-TR" dirty="0" smtClean="0"/>
              <a:t>.</a:t>
            </a:r>
          </a:p>
          <a:p>
            <a:pPr algn="just"/>
            <a:endParaRPr lang="tr-TR" sz="1800" dirty="0" smtClean="0"/>
          </a:p>
          <a:p>
            <a:pPr algn="just"/>
            <a:r>
              <a:rPr lang="tr-TR" sz="1800" dirty="0" smtClean="0"/>
              <a:t> </a:t>
            </a:r>
          </a:p>
          <a:p>
            <a:pPr algn="just"/>
            <a:r>
              <a:rPr lang="tr-TR" sz="1800" i="1" dirty="0"/>
              <a:t> </a:t>
            </a:r>
            <a:endParaRPr lang="tr-TR" sz="1800" dirty="0" smtClean="0"/>
          </a:p>
        </p:txBody>
      </p:sp>
      <p:sp>
        <p:nvSpPr>
          <p:cNvPr id="17" name="Alt Başlık 2"/>
          <p:cNvSpPr txBox="1">
            <a:spLocks/>
          </p:cNvSpPr>
          <p:nvPr/>
        </p:nvSpPr>
        <p:spPr>
          <a:xfrm>
            <a:off x="8428384" y="4434683"/>
            <a:ext cx="3644348" cy="1760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dirty="0" err="1" smtClean="0"/>
              <a:t>Electrolysis</a:t>
            </a:r>
            <a:r>
              <a:rPr lang="tr-TR" dirty="0" smtClean="0"/>
              <a:t> of </a:t>
            </a:r>
            <a:r>
              <a:rPr lang="tr-TR" dirty="0" err="1" smtClean="0"/>
              <a:t>molten</a:t>
            </a:r>
            <a:r>
              <a:rPr lang="tr-TR" dirty="0" smtClean="0"/>
              <a:t> alkali </a:t>
            </a:r>
            <a:r>
              <a:rPr lang="tr-TR" dirty="0" err="1" smtClean="0"/>
              <a:t>halides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usual</a:t>
            </a:r>
            <a:r>
              <a:rPr lang="tr-TR" dirty="0" smtClean="0"/>
              <a:t> </a:t>
            </a:r>
            <a:r>
              <a:rPr lang="tr-TR" dirty="0" err="1" smtClean="0"/>
              <a:t>industrial</a:t>
            </a:r>
            <a:r>
              <a:rPr lang="tr-TR" dirty="0" smtClean="0"/>
              <a:t> </a:t>
            </a:r>
            <a:r>
              <a:rPr lang="tr-TR" dirty="0" err="1" smtClean="0"/>
              <a:t>method</a:t>
            </a:r>
            <a:r>
              <a:rPr lang="tr-TR" dirty="0" smtClean="0"/>
              <a:t> of </a:t>
            </a:r>
            <a:r>
              <a:rPr lang="tr-TR" dirty="0" err="1" smtClean="0"/>
              <a:t>preparing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alkali </a:t>
            </a:r>
            <a:r>
              <a:rPr lang="tr-TR" dirty="0" err="1" smtClean="0"/>
              <a:t>metals</a:t>
            </a:r>
            <a:r>
              <a:rPr lang="tr-TR" dirty="0" smtClean="0"/>
              <a:t>:</a:t>
            </a:r>
          </a:p>
          <a:p>
            <a:pPr algn="just"/>
            <a:endParaRPr lang="tr-TR" sz="1800" dirty="0" smtClean="0"/>
          </a:p>
          <a:p>
            <a:pPr algn="just"/>
            <a:r>
              <a:rPr lang="tr-TR" sz="1800" dirty="0" smtClean="0"/>
              <a:t> </a:t>
            </a:r>
          </a:p>
          <a:p>
            <a:pPr algn="just"/>
            <a:r>
              <a:rPr lang="tr-TR" sz="1800" i="1" dirty="0"/>
              <a:t> </a:t>
            </a:r>
            <a:endParaRPr lang="tr-TR" sz="1800" dirty="0" smtClean="0"/>
          </a:p>
        </p:txBody>
      </p:sp>
      <p:graphicFrame>
        <p:nvGraphicFramePr>
          <p:cNvPr id="18" name="17 Tablo"/>
          <p:cNvGraphicFramePr>
            <a:graphicFrameLocks noGrp="1"/>
          </p:cNvGraphicFramePr>
          <p:nvPr/>
        </p:nvGraphicFramePr>
        <p:xfrm>
          <a:off x="198782" y="4839459"/>
          <a:ext cx="8110330" cy="1824307"/>
        </p:xfrm>
        <a:graphic>
          <a:graphicData uri="http://schemas.openxmlformats.org/drawingml/2006/table">
            <a:tbl>
              <a:tblPr/>
              <a:tblGrid>
                <a:gridCol w="1135446"/>
                <a:gridCol w="4785095"/>
                <a:gridCol w="2189789"/>
              </a:tblGrid>
              <a:tr h="8310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cathode</a:t>
                      </a: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 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 + e– → </a:t>
                      </a:r>
                      <a:r>
                        <a:rPr lang="tr-TR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(l)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E° = –2.71 v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5597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anode</a:t>
                      </a: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  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</a:t>
                      </a: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– → ½ Cl2(g) + e–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E° = –1.36 v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  <a:tr h="433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net:  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 + </a:t>
                      </a:r>
                      <a:r>
                        <a:rPr lang="tr-TR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</a:t>
                      </a: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– → </a:t>
                      </a:r>
                      <a:r>
                        <a:rPr lang="tr-TR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(l) + ½ Cl2(g)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E° = –4.1 v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30315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1125</Words>
  <Application>Microsoft Office PowerPoint</Application>
  <PresentationFormat>Özel</PresentationFormat>
  <Paragraphs>162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Week Lesson-1</dc:title>
  <dc:creator>kimya_sahin</dc:creator>
  <cp:lastModifiedBy>acer</cp:lastModifiedBy>
  <cp:revision>56</cp:revision>
  <cp:lastPrinted>2018-02-20T12:16:17Z</cp:lastPrinted>
  <dcterms:created xsi:type="dcterms:W3CDTF">2018-02-19T12:40:52Z</dcterms:created>
  <dcterms:modified xsi:type="dcterms:W3CDTF">2018-04-01T06:51:47Z</dcterms:modified>
</cp:coreProperties>
</file>