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C8879-1BAD-468F-A04E-8D104688FBD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AEED-8B89-42E3-8FAE-33DC16D1EE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06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89799-95CB-4DC8-BBB8-6E76E4F3BDDE}" type="slidenum">
              <a:rPr lang="en-US" altLang="tr-TR" smtClean="0"/>
              <a:pPr>
                <a:spcBef>
                  <a:spcPct val="0"/>
                </a:spcBef>
              </a:pPr>
              <a:t>2</a:t>
            </a:fld>
            <a:endParaRPr lang="en-US" altLang="tr-TR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3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38669-A4DC-43E8-9791-CBFEA50037D2}" type="slidenum">
              <a:rPr lang="en-US" altLang="tr-TR" smtClean="0"/>
              <a:pPr>
                <a:spcBef>
                  <a:spcPct val="0"/>
                </a:spcBef>
              </a:pPr>
              <a:t>3</a:t>
            </a:fld>
            <a:endParaRPr lang="en-US" altLang="tr-TR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1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431A63-1D6F-4536-9DF9-A7BDB2259051}" type="slidenum">
              <a:rPr lang="en-US" altLang="tr-TR" smtClean="0"/>
              <a:pPr>
                <a:spcBef>
                  <a:spcPct val="0"/>
                </a:spcBef>
              </a:pPr>
              <a:t>4</a:t>
            </a:fld>
            <a:endParaRPr lang="en-US" altLang="tr-TR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7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B99D5-CC22-4385-9619-82813ADC2E75}" type="slidenum">
              <a:rPr lang="en-US" altLang="tr-TR" smtClean="0"/>
              <a:pPr>
                <a:spcBef>
                  <a:spcPct val="0"/>
                </a:spcBef>
              </a:pPr>
              <a:t>5</a:t>
            </a:fld>
            <a:endParaRPr lang="en-US" altLang="tr-TR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BD59F-AA4F-4719-AFE2-56EDB742E92C}" type="slidenum">
              <a:rPr lang="en-US" altLang="tr-TR" smtClean="0"/>
              <a:pPr>
                <a:spcBef>
                  <a:spcPct val="0"/>
                </a:spcBef>
              </a:pPr>
              <a:t>6</a:t>
            </a:fld>
            <a:endParaRPr lang="en-US" altLang="tr-TR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1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1F2915-C880-4601-96EA-F6C975EB8575}" type="slidenum">
              <a:rPr lang="en-US" altLang="tr-TR" smtClean="0"/>
              <a:pPr>
                <a:spcBef>
                  <a:spcPct val="0"/>
                </a:spcBef>
              </a:pPr>
              <a:t>7</a:t>
            </a:fld>
            <a:endParaRPr lang="en-US" altLang="tr-TR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3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415A9-B94D-4DE2-AA83-72E9511847F1}" type="slidenum">
              <a:rPr lang="en-US" altLang="tr-TR" smtClean="0"/>
              <a:pPr>
                <a:spcBef>
                  <a:spcPct val="0"/>
                </a:spcBef>
              </a:pPr>
              <a:t>8</a:t>
            </a:fld>
            <a:endParaRPr lang="en-US" altLang="tr-TR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0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6E2E1B-A617-476D-AE81-FC3EF9D35B68}" type="slidenum">
              <a:rPr lang="en-US" altLang="tr-TR" smtClean="0"/>
              <a:pPr>
                <a:spcBef>
                  <a:spcPct val="0"/>
                </a:spcBef>
              </a:pPr>
              <a:t>9</a:t>
            </a:fld>
            <a:endParaRPr lang="en-US" altLang="tr-TR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34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1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76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68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23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1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69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0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09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2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45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6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9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44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2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FFFB-F9EE-4B56-B38F-F0455A46CFC4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2F40F0-A507-4C9F-B5F6-92A5356F38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05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738810" y="2928935"/>
            <a:ext cx="1225550" cy="284163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252538" algn="l"/>
              </a:tabLst>
              <a:defRPr/>
            </a:pPr>
            <a:r>
              <a:rPr lang="tr-TR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1996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667000" y="2143125"/>
          <a:ext cx="27559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lip" r:id="rId3" imgW="810158" imgH="769010" progId="">
                  <p:embed/>
                </p:oleObj>
              </mc:Choice>
              <mc:Fallback>
                <p:oleObj name="Klip" r:id="rId3" imgW="810158" imgH="7690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43125"/>
                        <a:ext cx="275590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7310438" y="2928938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r-TR" altLang="tr-TR" sz="1800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5738813" y="3286126"/>
            <a:ext cx="1225550" cy="284163"/>
          </a:xfrm>
          <a:prstGeom prst="rect">
            <a:avLst/>
          </a:prstGeom>
          <a:solidFill>
            <a:srgbClr val="F3FFF3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</a:rPr>
              <a:t>2.8 milyon ha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8156598" y="2928935"/>
            <a:ext cx="1323777" cy="284163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252538" algn="l"/>
              </a:tabLst>
              <a:defRPr/>
            </a:pPr>
            <a:r>
              <a:rPr lang="tr-TR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2017</a:t>
            </a:r>
            <a:endParaRPr lang="tr-TR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8156576" y="3289301"/>
            <a:ext cx="1323975" cy="277813"/>
          </a:xfrm>
          <a:prstGeom prst="rect">
            <a:avLst/>
          </a:prstGeom>
          <a:solidFill>
            <a:srgbClr val="F3FFF3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1252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2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</a:rPr>
              <a:t>&gt;180 milyon ha</a:t>
            </a: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1760538" y="650876"/>
            <a:ext cx="5199062" cy="474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Transgenik Bitkilerin Ekilişi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594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95750" y="1727200"/>
            <a:ext cx="3714750" cy="3429000"/>
            <a:chOff x="794" y="1006"/>
            <a:chExt cx="3946" cy="3150"/>
          </a:xfrm>
        </p:grpSpPr>
        <p:sp>
          <p:nvSpPr>
            <p:cNvPr id="50181" name="_s31753"/>
            <p:cNvSpPr>
              <a:spLocks noChangeArrowheads="1"/>
            </p:cNvSpPr>
            <p:nvPr/>
          </p:nvSpPr>
          <p:spPr bwMode="auto">
            <a:xfrm rot="-2824432">
              <a:off x="3492" y="2720"/>
              <a:ext cx="1006" cy="50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tr-TR" altLang="tr-TR" sz="1100" b="1">
                  <a:cs typeface="Times New Roman" panose="02020603050405020304" pitchFamily="18" charset="0"/>
                </a:rPr>
                <a:t>Riskler</a:t>
              </a:r>
              <a:endParaRPr lang="tr-TR" altLang="tr-TR" sz="1100" b="1"/>
            </a:p>
          </p:txBody>
        </p:sp>
        <p:sp>
          <p:nvSpPr>
            <p:cNvPr id="50182" name="_s31753"/>
            <p:cNvSpPr>
              <a:spLocks noChangeArrowheads="1"/>
            </p:cNvSpPr>
            <p:nvPr/>
          </p:nvSpPr>
          <p:spPr bwMode="auto">
            <a:xfrm rot="-2824432">
              <a:off x="997" y="2275"/>
              <a:ext cx="1006" cy="50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tr-TR" altLang="tr-TR" sz="1100" b="1">
                  <a:cs typeface="Times New Roman" panose="02020603050405020304" pitchFamily="18" charset="0"/>
                </a:rPr>
                <a:t>Faydalar</a:t>
              </a:r>
              <a:endParaRPr lang="tr-TR" altLang="tr-TR" sz="1100" b="1"/>
            </a:p>
          </p:txBody>
        </p:sp>
        <p:grpSp>
          <p:nvGrpSpPr>
            <p:cNvPr id="50183" name="Group 32"/>
            <p:cNvGrpSpPr>
              <a:grpSpLocks/>
            </p:cNvGrpSpPr>
            <p:nvPr/>
          </p:nvGrpSpPr>
          <p:grpSpPr bwMode="auto">
            <a:xfrm>
              <a:off x="794" y="1006"/>
              <a:ext cx="3946" cy="3150"/>
              <a:chOff x="884" y="598"/>
              <a:chExt cx="3946" cy="3150"/>
            </a:xfrm>
          </p:grpSpPr>
          <p:sp>
            <p:nvSpPr>
              <p:cNvPr id="50184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899" y="1098"/>
                <a:ext cx="3600" cy="2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185" name="Freeform 19"/>
              <p:cNvSpPr>
                <a:spLocks/>
              </p:cNvSpPr>
              <p:nvPr/>
            </p:nvSpPr>
            <p:spPr bwMode="auto">
              <a:xfrm rot="582772">
                <a:off x="1637" y="598"/>
                <a:ext cx="2542" cy="364"/>
              </a:xfrm>
              <a:custGeom>
                <a:avLst/>
                <a:gdLst>
                  <a:gd name="T0" fmla="*/ 0 w 2542"/>
                  <a:gd name="T1" fmla="*/ 364 h 364"/>
                  <a:gd name="T2" fmla="*/ 2542 w 2542"/>
                  <a:gd name="T3" fmla="*/ 364 h 364"/>
                  <a:gd name="T4" fmla="*/ 2542 w 2542"/>
                  <a:gd name="T5" fmla="*/ 235 h 364"/>
                  <a:gd name="T6" fmla="*/ 1386 w 2542"/>
                  <a:gd name="T7" fmla="*/ 0 h 364"/>
                  <a:gd name="T8" fmla="*/ 1198 w 2542"/>
                  <a:gd name="T9" fmla="*/ 0 h 364"/>
                  <a:gd name="T10" fmla="*/ 0 w 2542"/>
                  <a:gd name="T11" fmla="*/ 214 h 364"/>
                  <a:gd name="T12" fmla="*/ 0 w 2542"/>
                  <a:gd name="T13" fmla="*/ 364 h 3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2"/>
                  <a:gd name="T22" fmla="*/ 0 h 364"/>
                  <a:gd name="T23" fmla="*/ 2542 w 2542"/>
                  <a:gd name="T24" fmla="*/ 364 h 3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2" h="364">
                    <a:moveTo>
                      <a:pt x="0" y="364"/>
                    </a:moveTo>
                    <a:lnTo>
                      <a:pt x="2542" y="364"/>
                    </a:lnTo>
                    <a:lnTo>
                      <a:pt x="2542" y="235"/>
                    </a:lnTo>
                    <a:lnTo>
                      <a:pt x="1386" y="0"/>
                    </a:lnTo>
                    <a:lnTo>
                      <a:pt x="1198" y="0"/>
                    </a:lnTo>
                    <a:lnTo>
                      <a:pt x="0" y="21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186" name="Oval 20"/>
              <p:cNvSpPr>
                <a:spLocks noChangeArrowheads="1"/>
              </p:cNvSpPr>
              <p:nvPr/>
            </p:nvSpPr>
            <p:spPr bwMode="auto">
              <a:xfrm rot="582772">
                <a:off x="2822" y="705"/>
                <a:ext cx="169" cy="169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5875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50187" name="Freeform 21"/>
              <p:cNvSpPr>
                <a:spLocks/>
              </p:cNvSpPr>
              <p:nvPr/>
            </p:nvSpPr>
            <p:spPr bwMode="auto">
              <a:xfrm>
                <a:off x="2260" y="971"/>
                <a:ext cx="1254" cy="2308"/>
              </a:xfrm>
              <a:custGeom>
                <a:avLst/>
                <a:gdLst>
                  <a:gd name="T0" fmla="*/ 627 w 1254"/>
                  <a:gd name="T1" fmla="*/ 0 h 2308"/>
                  <a:gd name="T2" fmla="*/ 815 w 1254"/>
                  <a:gd name="T3" fmla="*/ 1046 h 2308"/>
                  <a:gd name="T4" fmla="*/ 815 w 1254"/>
                  <a:gd name="T5" fmla="*/ 1944 h 2308"/>
                  <a:gd name="T6" fmla="*/ 941 w 1254"/>
                  <a:gd name="T7" fmla="*/ 1944 h 2308"/>
                  <a:gd name="T8" fmla="*/ 1254 w 1254"/>
                  <a:gd name="T9" fmla="*/ 2094 h 2308"/>
                  <a:gd name="T10" fmla="*/ 1254 w 1254"/>
                  <a:gd name="T11" fmla="*/ 2308 h 2308"/>
                  <a:gd name="T12" fmla="*/ 0 w 1254"/>
                  <a:gd name="T13" fmla="*/ 2308 h 2308"/>
                  <a:gd name="T14" fmla="*/ 0 w 1254"/>
                  <a:gd name="T15" fmla="*/ 2116 h 2308"/>
                  <a:gd name="T16" fmla="*/ 251 w 1254"/>
                  <a:gd name="T17" fmla="*/ 1966 h 2308"/>
                  <a:gd name="T18" fmla="*/ 397 w 1254"/>
                  <a:gd name="T19" fmla="*/ 1966 h 2308"/>
                  <a:gd name="T20" fmla="*/ 397 w 1254"/>
                  <a:gd name="T21" fmla="*/ 1046 h 2308"/>
                  <a:gd name="T22" fmla="*/ 627 w 1254"/>
                  <a:gd name="T23" fmla="*/ 0 h 2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4"/>
                  <a:gd name="T37" fmla="*/ 0 h 2308"/>
                  <a:gd name="T38" fmla="*/ 1254 w 1254"/>
                  <a:gd name="T39" fmla="*/ 2308 h 2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4" h="2308">
                    <a:moveTo>
                      <a:pt x="627" y="0"/>
                    </a:moveTo>
                    <a:lnTo>
                      <a:pt x="815" y="1046"/>
                    </a:lnTo>
                    <a:lnTo>
                      <a:pt x="815" y="1944"/>
                    </a:lnTo>
                    <a:lnTo>
                      <a:pt x="941" y="1944"/>
                    </a:lnTo>
                    <a:lnTo>
                      <a:pt x="1254" y="2094"/>
                    </a:lnTo>
                    <a:lnTo>
                      <a:pt x="1254" y="2308"/>
                    </a:lnTo>
                    <a:lnTo>
                      <a:pt x="0" y="2308"/>
                    </a:lnTo>
                    <a:lnTo>
                      <a:pt x="0" y="2116"/>
                    </a:lnTo>
                    <a:lnTo>
                      <a:pt x="251" y="1966"/>
                    </a:lnTo>
                    <a:lnTo>
                      <a:pt x="397" y="1966"/>
                    </a:lnTo>
                    <a:lnTo>
                      <a:pt x="397" y="1046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0188" name="Group 22"/>
              <p:cNvGrpSpPr>
                <a:grpSpLocks/>
              </p:cNvGrpSpPr>
              <p:nvPr/>
            </p:nvGrpSpPr>
            <p:grpSpPr bwMode="auto">
              <a:xfrm>
                <a:off x="884" y="736"/>
                <a:ext cx="1456" cy="2044"/>
                <a:chOff x="1018" y="1351"/>
                <a:chExt cx="1456" cy="2044"/>
              </a:xfrm>
            </p:grpSpPr>
            <p:sp>
              <p:nvSpPr>
                <p:cNvPr id="50194" name="Line 23"/>
                <p:cNvSpPr>
                  <a:spLocks noChangeShapeType="1"/>
                </p:cNvSpPr>
                <p:nvPr/>
              </p:nvSpPr>
              <p:spPr bwMode="auto">
                <a:xfrm>
                  <a:off x="1764" y="1351"/>
                  <a:ext cx="676" cy="157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5" name="Line 24"/>
                <p:cNvSpPr>
                  <a:spLocks noChangeShapeType="1"/>
                </p:cNvSpPr>
                <p:nvPr/>
              </p:nvSpPr>
              <p:spPr bwMode="auto">
                <a:xfrm>
                  <a:off x="1764" y="1351"/>
                  <a:ext cx="1" cy="155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073" y="1351"/>
                  <a:ext cx="691" cy="155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7" name="Freeform 26"/>
                <p:cNvSpPr>
                  <a:spLocks/>
                </p:cNvSpPr>
                <p:nvPr/>
              </p:nvSpPr>
              <p:spPr bwMode="auto">
                <a:xfrm>
                  <a:off x="1018" y="2903"/>
                  <a:ext cx="1456" cy="492"/>
                </a:xfrm>
                <a:custGeom>
                  <a:avLst/>
                  <a:gdLst>
                    <a:gd name="T0" fmla="*/ 7 w 1456"/>
                    <a:gd name="T1" fmla="*/ 0 h 492"/>
                    <a:gd name="T2" fmla="*/ 0 w 1456"/>
                    <a:gd name="T3" fmla="*/ 51 h 492"/>
                    <a:gd name="T4" fmla="*/ 7 w 1456"/>
                    <a:gd name="T5" fmla="*/ 117 h 492"/>
                    <a:gd name="T6" fmla="*/ 28 w 1456"/>
                    <a:gd name="T7" fmla="*/ 183 h 492"/>
                    <a:gd name="T8" fmla="*/ 68 w 1456"/>
                    <a:gd name="T9" fmla="*/ 249 h 492"/>
                    <a:gd name="T10" fmla="*/ 130 w 1456"/>
                    <a:gd name="T11" fmla="*/ 308 h 492"/>
                    <a:gd name="T12" fmla="*/ 206 w 1456"/>
                    <a:gd name="T13" fmla="*/ 363 h 492"/>
                    <a:gd name="T14" fmla="*/ 283 w 1456"/>
                    <a:gd name="T15" fmla="*/ 401 h 492"/>
                    <a:gd name="T16" fmla="*/ 348 w 1456"/>
                    <a:gd name="T17" fmla="*/ 426 h 492"/>
                    <a:gd name="T18" fmla="*/ 420 w 1456"/>
                    <a:gd name="T19" fmla="*/ 451 h 492"/>
                    <a:gd name="T20" fmla="*/ 489 w 1456"/>
                    <a:gd name="T21" fmla="*/ 467 h 492"/>
                    <a:gd name="T22" fmla="*/ 558 w 1456"/>
                    <a:gd name="T23" fmla="*/ 477 h 492"/>
                    <a:gd name="T24" fmla="*/ 622 w 1456"/>
                    <a:gd name="T25" fmla="*/ 485 h 492"/>
                    <a:gd name="T26" fmla="*/ 706 w 1456"/>
                    <a:gd name="T27" fmla="*/ 492 h 492"/>
                    <a:gd name="T28" fmla="*/ 786 w 1456"/>
                    <a:gd name="T29" fmla="*/ 488 h 492"/>
                    <a:gd name="T30" fmla="*/ 862 w 1456"/>
                    <a:gd name="T31" fmla="*/ 485 h 492"/>
                    <a:gd name="T32" fmla="*/ 952 w 1456"/>
                    <a:gd name="T33" fmla="*/ 474 h 492"/>
                    <a:gd name="T34" fmla="*/ 1018 w 1456"/>
                    <a:gd name="T35" fmla="*/ 458 h 492"/>
                    <a:gd name="T36" fmla="*/ 1090 w 1456"/>
                    <a:gd name="T37" fmla="*/ 437 h 492"/>
                    <a:gd name="T38" fmla="*/ 1159 w 1456"/>
                    <a:gd name="T39" fmla="*/ 411 h 492"/>
                    <a:gd name="T40" fmla="*/ 1207 w 1456"/>
                    <a:gd name="T41" fmla="*/ 392 h 492"/>
                    <a:gd name="T42" fmla="*/ 1257 w 1456"/>
                    <a:gd name="T43" fmla="*/ 360 h 492"/>
                    <a:gd name="T44" fmla="*/ 1297 w 1456"/>
                    <a:gd name="T45" fmla="*/ 333 h 492"/>
                    <a:gd name="T46" fmla="*/ 1340 w 1456"/>
                    <a:gd name="T47" fmla="*/ 297 h 492"/>
                    <a:gd name="T48" fmla="*/ 1381 w 1456"/>
                    <a:gd name="T49" fmla="*/ 264 h 492"/>
                    <a:gd name="T50" fmla="*/ 1406 w 1456"/>
                    <a:gd name="T51" fmla="*/ 224 h 492"/>
                    <a:gd name="T52" fmla="*/ 1431 w 1456"/>
                    <a:gd name="T53" fmla="*/ 180 h 492"/>
                    <a:gd name="T54" fmla="*/ 1449 w 1456"/>
                    <a:gd name="T55" fmla="*/ 132 h 492"/>
                    <a:gd name="T56" fmla="*/ 1456 w 1456"/>
                    <a:gd name="T57" fmla="*/ 73 h 492"/>
                    <a:gd name="T58" fmla="*/ 1453 w 1456"/>
                    <a:gd name="T59" fmla="*/ 3 h 492"/>
                    <a:gd name="T60" fmla="*/ 7 w 1456"/>
                    <a:gd name="T61" fmla="*/ 0 h 49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456"/>
                    <a:gd name="T94" fmla="*/ 0 h 492"/>
                    <a:gd name="T95" fmla="*/ 1456 w 1456"/>
                    <a:gd name="T96" fmla="*/ 492 h 49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456" h="492">
                      <a:moveTo>
                        <a:pt x="7" y="0"/>
                      </a:moveTo>
                      <a:lnTo>
                        <a:pt x="0" y="51"/>
                      </a:lnTo>
                      <a:lnTo>
                        <a:pt x="7" y="117"/>
                      </a:lnTo>
                      <a:lnTo>
                        <a:pt x="28" y="183"/>
                      </a:lnTo>
                      <a:lnTo>
                        <a:pt x="68" y="249"/>
                      </a:lnTo>
                      <a:lnTo>
                        <a:pt x="130" y="308"/>
                      </a:lnTo>
                      <a:lnTo>
                        <a:pt x="206" y="363"/>
                      </a:lnTo>
                      <a:lnTo>
                        <a:pt x="283" y="401"/>
                      </a:lnTo>
                      <a:lnTo>
                        <a:pt x="348" y="426"/>
                      </a:lnTo>
                      <a:lnTo>
                        <a:pt x="420" y="451"/>
                      </a:lnTo>
                      <a:lnTo>
                        <a:pt x="489" y="467"/>
                      </a:lnTo>
                      <a:lnTo>
                        <a:pt x="558" y="477"/>
                      </a:lnTo>
                      <a:lnTo>
                        <a:pt x="622" y="485"/>
                      </a:lnTo>
                      <a:lnTo>
                        <a:pt x="706" y="492"/>
                      </a:lnTo>
                      <a:lnTo>
                        <a:pt x="786" y="488"/>
                      </a:lnTo>
                      <a:lnTo>
                        <a:pt x="862" y="485"/>
                      </a:lnTo>
                      <a:lnTo>
                        <a:pt x="952" y="474"/>
                      </a:lnTo>
                      <a:lnTo>
                        <a:pt x="1018" y="458"/>
                      </a:lnTo>
                      <a:lnTo>
                        <a:pt x="1090" y="437"/>
                      </a:lnTo>
                      <a:lnTo>
                        <a:pt x="1159" y="411"/>
                      </a:lnTo>
                      <a:lnTo>
                        <a:pt x="1207" y="392"/>
                      </a:lnTo>
                      <a:lnTo>
                        <a:pt x="1257" y="360"/>
                      </a:lnTo>
                      <a:lnTo>
                        <a:pt x="1297" y="333"/>
                      </a:lnTo>
                      <a:lnTo>
                        <a:pt x="1340" y="297"/>
                      </a:lnTo>
                      <a:lnTo>
                        <a:pt x="1381" y="264"/>
                      </a:lnTo>
                      <a:lnTo>
                        <a:pt x="1406" y="224"/>
                      </a:lnTo>
                      <a:lnTo>
                        <a:pt x="1431" y="180"/>
                      </a:lnTo>
                      <a:lnTo>
                        <a:pt x="1449" y="132"/>
                      </a:lnTo>
                      <a:lnTo>
                        <a:pt x="1456" y="73"/>
                      </a:lnTo>
                      <a:lnTo>
                        <a:pt x="1453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50189" name="Group 27"/>
              <p:cNvGrpSpPr>
                <a:grpSpLocks/>
              </p:cNvGrpSpPr>
              <p:nvPr/>
            </p:nvGrpSpPr>
            <p:grpSpPr bwMode="auto">
              <a:xfrm>
                <a:off x="3373" y="1171"/>
                <a:ext cx="1457" cy="2044"/>
                <a:chOff x="3144" y="1351"/>
                <a:chExt cx="1457" cy="2044"/>
              </a:xfrm>
            </p:grpSpPr>
            <p:sp>
              <p:nvSpPr>
                <p:cNvPr id="50190" name="Freeform 28"/>
                <p:cNvSpPr>
                  <a:spLocks/>
                </p:cNvSpPr>
                <p:nvPr/>
              </p:nvSpPr>
              <p:spPr bwMode="auto">
                <a:xfrm>
                  <a:off x="3144" y="2903"/>
                  <a:ext cx="1457" cy="492"/>
                </a:xfrm>
                <a:custGeom>
                  <a:avLst/>
                  <a:gdLst>
                    <a:gd name="T0" fmla="*/ 7 w 1457"/>
                    <a:gd name="T1" fmla="*/ 0 h 492"/>
                    <a:gd name="T2" fmla="*/ 0 w 1457"/>
                    <a:gd name="T3" fmla="*/ 51 h 492"/>
                    <a:gd name="T4" fmla="*/ 7 w 1457"/>
                    <a:gd name="T5" fmla="*/ 117 h 492"/>
                    <a:gd name="T6" fmla="*/ 29 w 1457"/>
                    <a:gd name="T7" fmla="*/ 183 h 492"/>
                    <a:gd name="T8" fmla="*/ 68 w 1457"/>
                    <a:gd name="T9" fmla="*/ 249 h 492"/>
                    <a:gd name="T10" fmla="*/ 131 w 1457"/>
                    <a:gd name="T11" fmla="*/ 308 h 492"/>
                    <a:gd name="T12" fmla="*/ 206 w 1457"/>
                    <a:gd name="T13" fmla="*/ 363 h 492"/>
                    <a:gd name="T14" fmla="*/ 283 w 1457"/>
                    <a:gd name="T15" fmla="*/ 401 h 492"/>
                    <a:gd name="T16" fmla="*/ 348 w 1457"/>
                    <a:gd name="T17" fmla="*/ 426 h 492"/>
                    <a:gd name="T18" fmla="*/ 420 w 1457"/>
                    <a:gd name="T19" fmla="*/ 451 h 492"/>
                    <a:gd name="T20" fmla="*/ 490 w 1457"/>
                    <a:gd name="T21" fmla="*/ 467 h 492"/>
                    <a:gd name="T22" fmla="*/ 558 w 1457"/>
                    <a:gd name="T23" fmla="*/ 477 h 492"/>
                    <a:gd name="T24" fmla="*/ 623 w 1457"/>
                    <a:gd name="T25" fmla="*/ 485 h 492"/>
                    <a:gd name="T26" fmla="*/ 707 w 1457"/>
                    <a:gd name="T27" fmla="*/ 492 h 492"/>
                    <a:gd name="T28" fmla="*/ 786 w 1457"/>
                    <a:gd name="T29" fmla="*/ 488 h 492"/>
                    <a:gd name="T30" fmla="*/ 863 w 1457"/>
                    <a:gd name="T31" fmla="*/ 485 h 492"/>
                    <a:gd name="T32" fmla="*/ 953 w 1457"/>
                    <a:gd name="T33" fmla="*/ 474 h 492"/>
                    <a:gd name="T34" fmla="*/ 1019 w 1457"/>
                    <a:gd name="T35" fmla="*/ 458 h 492"/>
                    <a:gd name="T36" fmla="*/ 1091 w 1457"/>
                    <a:gd name="T37" fmla="*/ 437 h 492"/>
                    <a:gd name="T38" fmla="*/ 1159 w 1457"/>
                    <a:gd name="T39" fmla="*/ 411 h 492"/>
                    <a:gd name="T40" fmla="*/ 1207 w 1457"/>
                    <a:gd name="T41" fmla="*/ 392 h 492"/>
                    <a:gd name="T42" fmla="*/ 1258 w 1457"/>
                    <a:gd name="T43" fmla="*/ 360 h 492"/>
                    <a:gd name="T44" fmla="*/ 1297 w 1457"/>
                    <a:gd name="T45" fmla="*/ 333 h 492"/>
                    <a:gd name="T46" fmla="*/ 1340 w 1457"/>
                    <a:gd name="T47" fmla="*/ 297 h 492"/>
                    <a:gd name="T48" fmla="*/ 1381 w 1457"/>
                    <a:gd name="T49" fmla="*/ 264 h 492"/>
                    <a:gd name="T50" fmla="*/ 1406 w 1457"/>
                    <a:gd name="T51" fmla="*/ 224 h 492"/>
                    <a:gd name="T52" fmla="*/ 1432 w 1457"/>
                    <a:gd name="T53" fmla="*/ 180 h 492"/>
                    <a:gd name="T54" fmla="*/ 1450 w 1457"/>
                    <a:gd name="T55" fmla="*/ 132 h 492"/>
                    <a:gd name="T56" fmla="*/ 1457 w 1457"/>
                    <a:gd name="T57" fmla="*/ 73 h 492"/>
                    <a:gd name="T58" fmla="*/ 1453 w 1457"/>
                    <a:gd name="T59" fmla="*/ 3 h 492"/>
                    <a:gd name="T60" fmla="*/ 7 w 1457"/>
                    <a:gd name="T61" fmla="*/ 0 h 49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457"/>
                    <a:gd name="T94" fmla="*/ 0 h 492"/>
                    <a:gd name="T95" fmla="*/ 1457 w 1457"/>
                    <a:gd name="T96" fmla="*/ 492 h 49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457" h="492">
                      <a:moveTo>
                        <a:pt x="7" y="0"/>
                      </a:moveTo>
                      <a:lnTo>
                        <a:pt x="0" y="51"/>
                      </a:lnTo>
                      <a:lnTo>
                        <a:pt x="7" y="117"/>
                      </a:lnTo>
                      <a:lnTo>
                        <a:pt x="29" y="183"/>
                      </a:lnTo>
                      <a:lnTo>
                        <a:pt x="68" y="249"/>
                      </a:lnTo>
                      <a:lnTo>
                        <a:pt x="131" y="308"/>
                      </a:lnTo>
                      <a:lnTo>
                        <a:pt x="206" y="363"/>
                      </a:lnTo>
                      <a:lnTo>
                        <a:pt x="283" y="401"/>
                      </a:lnTo>
                      <a:lnTo>
                        <a:pt x="348" y="426"/>
                      </a:lnTo>
                      <a:lnTo>
                        <a:pt x="420" y="451"/>
                      </a:lnTo>
                      <a:lnTo>
                        <a:pt x="490" y="467"/>
                      </a:lnTo>
                      <a:lnTo>
                        <a:pt x="558" y="477"/>
                      </a:lnTo>
                      <a:lnTo>
                        <a:pt x="623" y="485"/>
                      </a:lnTo>
                      <a:lnTo>
                        <a:pt x="707" y="492"/>
                      </a:lnTo>
                      <a:lnTo>
                        <a:pt x="786" y="488"/>
                      </a:lnTo>
                      <a:lnTo>
                        <a:pt x="863" y="485"/>
                      </a:lnTo>
                      <a:lnTo>
                        <a:pt x="953" y="474"/>
                      </a:lnTo>
                      <a:lnTo>
                        <a:pt x="1019" y="458"/>
                      </a:lnTo>
                      <a:lnTo>
                        <a:pt x="1091" y="437"/>
                      </a:lnTo>
                      <a:lnTo>
                        <a:pt x="1159" y="411"/>
                      </a:lnTo>
                      <a:lnTo>
                        <a:pt x="1207" y="392"/>
                      </a:lnTo>
                      <a:lnTo>
                        <a:pt x="1258" y="360"/>
                      </a:lnTo>
                      <a:lnTo>
                        <a:pt x="1297" y="333"/>
                      </a:lnTo>
                      <a:lnTo>
                        <a:pt x="1340" y="297"/>
                      </a:lnTo>
                      <a:lnTo>
                        <a:pt x="1381" y="264"/>
                      </a:lnTo>
                      <a:lnTo>
                        <a:pt x="1406" y="224"/>
                      </a:lnTo>
                      <a:lnTo>
                        <a:pt x="1432" y="180"/>
                      </a:lnTo>
                      <a:lnTo>
                        <a:pt x="1450" y="132"/>
                      </a:lnTo>
                      <a:lnTo>
                        <a:pt x="1457" y="73"/>
                      </a:lnTo>
                      <a:lnTo>
                        <a:pt x="1453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1" name="Line 29"/>
                <p:cNvSpPr>
                  <a:spLocks noChangeShapeType="1"/>
                </p:cNvSpPr>
                <p:nvPr/>
              </p:nvSpPr>
              <p:spPr bwMode="auto">
                <a:xfrm>
                  <a:off x="3895" y="1351"/>
                  <a:ext cx="676" cy="157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2" name="Line 30"/>
                <p:cNvSpPr>
                  <a:spLocks noChangeShapeType="1"/>
                </p:cNvSpPr>
                <p:nvPr/>
              </p:nvSpPr>
              <p:spPr bwMode="auto">
                <a:xfrm>
                  <a:off x="3895" y="1351"/>
                  <a:ext cx="1" cy="155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19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04" y="1351"/>
                  <a:ext cx="691" cy="155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38375" y="4789488"/>
            <a:ext cx="7715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000">
                <a:latin typeface="Comic Sans MS" panose="030F0702030302020204" pitchFamily="66" charset="0"/>
              </a:rPr>
              <a:t>Yeni bir işlemin ya da ürünün insan sağlığı ve çevre üzerine herhangi olumsuz bir etkisi olmadığı ispatlanmadığı sürece, o işlem ya da ürüne ihtiyatla yaklaşılır.</a:t>
            </a:r>
          </a:p>
        </p:txBody>
      </p:sp>
      <p:sp>
        <p:nvSpPr>
          <p:cNvPr id="50180" name="Rectangle 3"/>
          <p:cNvSpPr txBox="1">
            <a:spLocks noChangeArrowheads="1"/>
          </p:cNvSpPr>
          <p:nvPr/>
        </p:nvSpPr>
        <p:spPr bwMode="auto">
          <a:xfrm>
            <a:off x="1760539" y="650876"/>
            <a:ext cx="4695825" cy="474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SONUÇ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9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1631951" y="404813"/>
            <a:ext cx="5472113" cy="1079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2200" b="1">
                <a:solidFill>
                  <a:srgbClr val="FF0000"/>
                </a:solidFill>
                <a:latin typeface="Comic Sans MS" panose="030F0702030302020204" pitchFamily="66" charset="0"/>
              </a:rPr>
              <a:t>Laboratuvarımızda Yapılan Çalışmalar – Tuza Toleranslı Yeni Çeşit Geliştirilmesi</a:t>
            </a:r>
            <a:endParaRPr lang="en-US" altLang="tr-TR" sz="2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5" descr="0 g NaCl-4. Ha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2782888"/>
            <a:ext cx="1620838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9" descr="4 g NaCl-4. Haf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2784476"/>
            <a:ext cx="162083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" descr="8 g NaCl-4. Haf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782888"/>
            <a:ext cx="1620838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1" descr="12 g NaCl-4. Haf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5525" y="4530726"/>
            <a:ext cx="162083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16 g NaCl-4. Haft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0025" y="4519613"/>
            <a:ext cx="1620838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3" descr="20 g NaCl-4. Haft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519613"/>
            <a:ext cx="1620838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95526" y="2341563"/>
            <a:ext cx="5040313" cy="323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Kontrol (Radyasyon -)</a:t>
            </a:r>
            <a:endParaRPr lang="en-US" sz="1500" dirty="0">
              <a:latin typeface="Comic Sans MS" pitchFamily="6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49526" y="4208464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0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11638" y="4214814"/>
            <a:ext cx="1204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4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88051" y="4214814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8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59051" y="5957889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12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21163" y="5946776"/>
            <a:ext cx="1204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16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97576" y="5946776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20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92350" y="1844675"/>
            <a:ext cx="7378700" cy="3238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Bezostaja-1 - Farklı Tuz Dozu ve Radyasyon Uygulamalarında Sürgün Gelişimi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17" name="Picture 16" descr="Bezostaja-1 - 8-100-12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864" y="2789238"/>
            <a:ext cx="1609725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Bezostaja-1 - 12-200-6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3864" y="4522788"/>
            <a:ext cx="1609725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751764" y="4229101"/>
            <a:ext cx="2232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8 g/l NaCl – 100 - 120 Gy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751763" y="5975351"/>
            <a:ext cx="22018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12 g/l NaCl – 200 - 60 Gy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042276" y="2351088"/>
            <a:ext cx="1609725" cy="323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Radyasyon +</a:t>
            </a:r>
            <a:endParaRPr lang="en-US" sz="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295526" y="2341563"/>
            <a:ext cx="5040313" cy="323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Kontrol (Radyasyon -)</a:t>
            </a:r>
            <a:endParaRPr lang="en-US" sz="1500" dirty="0">
              <a:latin typeface="Comic Sans MS" pitchFamily="66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549526" y="4208464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0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11638" y="4214814"/>
            <a:ext cx="1204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4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988051" y="4214814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8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559051" y="5942014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12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21163" y="5946776"/>
            <a:ext cx="1204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16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997576" y="5946776"/>
            <a:ext cx="1204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20 g/l NaCl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292350" y="1844675"/>
            <a:ext cx="7378700" cy="3238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Çakmak 79 Farklı Tuz Dozu ve Radyasyon Uygulamalarında Sürgün Gelişimi</a:t>
            </a:r>
          </a:p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 </a:t>
            </a:r>
            <a:endParaRPr lang="en-US" sz="1500" dirty="0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680326" y="4219576"/>
            <a:ext cx="228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12 g/l NaCl – 200 - 60 Gy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7680326" y="5975351"/>
            <a:ext cx="2303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anose="030F0702030302020204" pitchFamily="66" charset="0"/>
              </a:rPr>
              <a:t>16 g/l NaCl – 300 - 120 Gy</a:t>
            </a:r>
            <a:endParaRPr lang="en-US" altLang="tr-TR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042276" y="2351088"/>
            <a:ext cx="1609725" cy="323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500" dirty="0">
                <a:latin typeface="Comic Sans MS" pitchFamily="66" charset="0"/>
              </a:rPr>
              <a:t>Radyasyon +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33" name="Picture 32" descr="0 g NaCl - 4. Haf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9" y="2787651"/>
            <a:ext cx="1620837" cy="1439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4 g NaCl - 4. Haf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9" y="2787651"/>
            <a:ext cx="1620837" cy="1439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8 g NaCl - 4. Haf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89" y="2789238"/>
            <a:ext cx="1620837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12 g NaCl - 4. Haf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64" y="4522788"/>
            <a:ext cx="1620837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16 g NaCl - 4. Haf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264" y="4522788"/>
            <a:ext cx="1620837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20 g NaCl - 4. Haf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175" y="4522788"/>
            <a:ext cx="1620838" cy="143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Çakmak 79 - 12-200-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101" y="2787651"/>
            <a:ext cx="1609725" cy="1439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Çakmak 79 - 16-300-12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339" y="4511676"/>
            <a:ext cx="1609725" cy="1439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45" name="Rectangle 3"/>
          <p:cNvSpPr txBox="1">
            <a:spLocks noChangeArrowheads="1"/>
          </p:cNvSpPr>
          <p:nvPr/>
        </p:nvSpPr>
        <p:spPr bwMode="auto">
          <a:xfrm>
            <a:off x="1631951" y="404813"/>
            <a:ext cx="5472113" cy="1079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2200" b="1">
                <a:solidFill>
                  <a:srgbClr val="FF0000"/>
                </a:solidFill>
                <a:latin typeface="Comic Sans MS" panose="030F0702030302020204" pitchFamily="66" charset="0"/>
              </a:rPr>
              <a:t>Laboratuvarımızda Yapılan Çalışmalar – Tuza Toleranslı Yeni Çeşit Geliştirilmesi</a:t>
            </a:r>
            <a:endParaRPr lang="en-US" altLang="tr-TR" sz="2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Aktarılan Genler – Raportör Genler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08214" y="1628776"/>
            <a:ext cx="3095625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 ADI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76863" y="1628776"/>
            <a:ext cx="23050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KAYNAĞI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51763" y="1628776"/>
            <a:ext cx="23050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SONUÇ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8214" y="2035176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GUS (</a:t>
            </a:r>
            <a:r>
              <a:rPr lang="el-GR" altLang="tr-TR" sz="14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β</a:t>
            </a: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-Glucuronidase)</a:t>
            </a:r>
            <a:endParaRPr lang="el-GR" altLang="tr-TR" sz="1400" b="1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76863" y="2035176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E.coli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51763" y="2035176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Mavi Bölgeler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08214" y="2420939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LUC (Luciferase)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76863" y="242093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Ateş Böceği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51763" y="242093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Işık Salınımı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08214" y="2808289"/>
            <a:ext cx="3095625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GFP (Green Flourescent Protein)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76863" y="280828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Denizanası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751763" y="2808289"/>
            <a:ext cx="23050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Işık Salınımı</a:t>
            </a:r>
          </a:p>
        </p:txBody>
      </p:sp>
      <p:pic>
        <p:nvPicPr>
          <p:cNvPr id="16" name="Picture 16" descr="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67075"/>
            <a:ext cx="2116138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G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263900"/>
            <a:ext cx="2116138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4" y="3267076"/>
            <a:ext cx="2116137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575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Aktarılan Genler –    Seçici Markör Genler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33600" y="1838326"/>
            <a:ext cx="3887788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 ADI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094414" y="1838326"/>
            <a:ext cx="2016125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DAYANIKLILIĞI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183563" y="1838326"/>
            <a:ext cx="1873250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TÜRÜ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133600" y="2244726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NPT II (Neomycin phosphotransferase II)</a:t>
            </a:r>
            <a:endParaRPr lang="el-GR" sz="14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94414" y="2244726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Kanamycin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183563" y="2244726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133600" y="2630489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Gentamicin 3-N-acetytransferase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094414" y="2630489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Gentamicin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83563" y="2630489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133600" y="3017839"/>
            <a:ext cx="3887788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Aminoglycoside-3-adenyltransferase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094414" y="3017839"/>
            <a:ext cx="2016125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Streptomycin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183563" y="3017839"/>
            <a:ext cx="1873250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tx2"/>
                </a:solidFill>
                <a:latin typeface="Comic Sans MS" pitchFamily="66" charset="0"/>
              </a:rPr>
              <a:t>Antibiyotik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133600" y="3402014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Phospfinothricin acetytransferase 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94414" y="3402014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Phospfinothricin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183563" y="3402014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133600" y="3800476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EPSP Synthase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6094414" y="3800476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Glyphosate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183563" y="3800476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33600" y="4194176"/>
            <a:ext cx="388778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Acetplactate Synthase (ALS)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094414" y="4194176"/>
            <a:ext cx="2016125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Sulphonylureas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8183563" y="4194176"/>
            <a:ext cx="187325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3300"/>
                </a:solidFill>
                <a:latin typeface="Comic Sans MS" pitchFamily="66" charset="0"/>
              </a:rPr>
              <a:t>Herbisit</a:t>
            </a:r>
          </a:p>
        </p:txBody>
      </p:sp>
    </p:spTree>
    <p:extLst>
      <p:ext uri="{BB962C8B-B14F-4D97-AF65-F5344CB8AC3E}">
        <p14:creationId xmlns:p14="http://schemas.microsoft.com/office/powerpoint/2010/main" val="419295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Aktarılan Genler –    Agronomik Özellikler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221288" y="1835151"/>
            <a:ext cx="190976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AKTARILAN GEN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186613" y="1835151"/>
            <a:ext cx="310991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KAYNAĞI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221288" y="224155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EPSPS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186613" y="2241551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Agrobacterium tumefaciens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847851" y="1835151"/>
            <a:ext cx="1439863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BİTKİ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349625" y="1838326"/>
            <a:ext cx="1809750" cy="30797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ÖZELLİK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847851" y="2244726"/>
            <a:ext cx="1439863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Şeker Pancarı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349625" y="224155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21288" y="2627314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EPSPS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86613" y="2627314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Agrobacterium tumefaciens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47851" y="2627314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Kolza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49625" y="2627314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21288" y="302260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186613" y="3025776"/>
            <a:ext cx="3109912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Streptomyces viridochromogenes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847851" y="3022601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Soya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349625" y="302260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221288" y="3419476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186613" y="3419476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Strepromyces hygroscopicus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847851" y="3419476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Çeltik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349625" y="3419476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221288" y="3814764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186613" y="3814764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Strepromyces hygroscopicus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47851" y="3814764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Mısır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349625" y="3814764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Herbisite tolerans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21288" y="4205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Cry1Ac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186613" y="4205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47851" y="4208464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Pamuk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349625" y="4205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221288" y="4586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Cry1Ac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186613" y="4586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47851" y="4589464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Domates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349625" y="4586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221288" y="4967289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Cry3A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86613" y="4967289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847851" y="4970464"/>
            <a:ext cx="1439863" cy="306387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Patates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349625" y="4967289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221288" y="5346701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Cry1Ab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186613" y="5346701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Bacillus thuringiensis</a:t>
            </a: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847851" y="5349876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Mısır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349625" y="5346701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Zararlı dayanımı</a:t>
            </a:r>
          </a:p>
        </p:txBody>
      </p:sp>
    </p:spTree>
    <p:extLst>
      <p:ext uri="{BB962C8B-B14F-4D97-AF65-F5344CB8AC3E}">
        <p14:creationId xmlns:p14="http://schemas.microsoft.com/office/powerpoint/2010/main" val="36483119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Aktarılan Genler –    Agronomik Özellikler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221288" y="1835151"/>
            <a:ext cx="190976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AKTARILAN GEN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186613" y="1835151"/>
            <a:ext cx="3109912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KAYNAĞI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221288" y="224155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Thioesterase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186613" y="2241551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Umbellularia californica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847851" y="1835151"/>
            <a:ext cx="1439863" cy="31432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BİTKİ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349625" y="1838326"/>
            <a:ext cx="1809750" cy="307975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ÖZELLİK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847851" y="2244726"/>
            <a:ext cx="1439863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Kolza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349625" y="224155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Yüksek yağ asidi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21288" y="2627314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GmFad2-1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86613" y="2627314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Soya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47851" y="2627314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Soya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49625" y="2627314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Yüksek yağ asidi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21288" y="3022601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ACC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186613" y="3025776"/>
            <a:ext cx="3109912" cy="307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tr-TR" altLang="tr-TR" sz="1400" b="1" i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847851" y="3022601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Domates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349625" y="3022601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Uzun raf ömrü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221288" y="3419476"/>
            <a:ext cx="190976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PAT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186613" y="3419476"/>
            <a:ext cx="3109912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 i="1">
                <a:solidFill>
                  <a:schemeClr val="tx2"/>
                </a:solidFill>
                <a:latin typeface="Comic Sans MS" panose="030F0702030302020204" pitchFamily="66" charset="0"/>
              </a:rPr>
              <a:t>Escherichia coli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847851" y="3419476"/>
            <a:ext cx="1439863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Mısır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349625" y="3419476"/>
            <a:ext cx="1809750" cy="314325"/>
          </a:xfrm>
          <a:prstGeom prst="rect">
            <a:avLst/>
          </a:prstGeom>
          <a:solidFill>
            <a:srgbClr val="EAEAEA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Erkek kısırlık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221288" y="3808414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CP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186613" y="3808414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Bitki virüsü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1847851" y="3811589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Papaya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49625" y="3808414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Virüs dayanımı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5221288" y="4187826"/>
            <a:ext cx="190976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CP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186613" y="4187826"/>
            <a:ext cx="3109912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Bitki virüsü</a:t>
            </a: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847851" y="4191001"/>
            <a:ext cx="1439863" cy="30797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Kabak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3349625" y="4187826"/>
            <a:ext cx="1809750" cy="314325"/>
          </a:xfrm>
          <a:prstGeom prst="rect">
            <a:avLst/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Comic Sans MS" panose="030F0702030302020204" pitchFamily="66" charset="0"/>
              </a:rPr>
              <a:t>Virüs dayanımı</a:t>
            </a:r>
          </a:p>
        </p:txBody>
      </p:sp>
    </p:spTree>
    <p:extLst>
      <p:ext uri="{BB962C8B-B14F-4D97-AF65-F5344CB8AC3E}">
        <p14:creationId xmlns:p14="http://schemas.microsoft.com/office/powerpoint/2010/main" val="26800365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_s31756"/>
          <p:cNvSpPr>
            <a:spLocks noChangeShapeType="1"/>
          </p:cNvSpPr>
          <p:nvPr/>
        </p:nvSpPr>
        <p:spPr bwMode="auto">
          <a:xfrm flipV="1">
            <a:off x="5972175" y="2395539"/>
            <a:ext cx="1588" cy="4032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3" name="_s31755"/>
          <p:cNvSpPr>
            <a:spLocks noChangeArrowheads="1"/>
          </p:cNvSpPr>
          <p:nvPr/>
        </p:nvSpPr>
        <p:spPr bwMode="auto">
          <a:xfrm>
            <a:off x="5173663" y="1593851"/>
            <a:ext cx="1598612" cy="803275"/>
          </a:xfrm>
          <a:prstGeom prst="ellipse">
            <a:avLst/>
          </a:prstGeom>
          <a:solidFill>
            <a:srgbClr val="00FF99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Pestisit Kullanımında Azalma</a:t>
            </a:r>
          </a:p>
        </p:txBody>
      </p:sp>
      <p:sp>
        <p:nvSpPr>
          <p:cNvPr id="14" name="_s31754"/>
          <p:cNvSpPr>
            <a:spLocks noChangeShapeType="1"/>
          </p:cNvSpPr>
          <p:nvPr/>
        </p:nvSpPr>
        <p:spPr bwMode="auto">
          <a:xfrm flipV="1">
            <a:off x="6731001" y="2951164"/>
            <a:ext cx="760413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5" name="_s31753"/>
          <p:cNvSpPr>
            <a:spLocks noChangeArrowheads="1"/>
          </p:cNvSpPr>
          <p:nvPr/>
        </p:nvSpPr>
        <p:spPr bwMode="auto">
          <a:xfrm>
            <a:off x="7453314" y="2425701"/>
            <a:ext cx="1597025" cy="803275"/>
          </a:xfrm>
          <a:prstGeom prst="ellipse">
            <a:avLst/>
          </a:prstGeom>
          <a:solidFill>
            <a:srgbClr val="FF99CC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Toprak ve Suyun Korunması</a:t>
            </a:r>
          </a:p>
        </p:txBody>
      </p:sp>
      <p:sp>
        <p:nvSpPr>
          <p:cNvPr id="16" name="_s31752"/>
          <p:cNvSpPr>
            <a:spLocks noChangeShapeType="1"/>
          </p:cNvSpPr>
          <p:nvPr/>
        </p:nvSpPr>
        <p:spPr bwMode="auto">
          <a:xfrm>
            <a:off x="6442075" y="3524250"/>
            <a:ext cx="469900" cy="325438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7" name="_s31751"/>
          <p:cNvSpPr>
            <a:spLocks noChangeArrowheads="1"/>
          </p:cNvSpPr>
          <p:nvPr/>
        </p:nvSpPr>
        <p:spPr bwMode="auto">
          <a:xfrm>
            <a:off x="6583364" y="3771901"/>
            <a:ext cx="1597025" cy="8032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Toprak ve Su Kaynaklarının Temizlenmesi</a:t>
            </a:r>
          </a:p>
        </p:txBody>
      </p:sp>
      <p:sp>
        <p:nvSpPr>
          <p:cNvPr id="18" name="_s31750"/>
          <p:cNvSpPr>
            <a:spLocks noChangeShapeType="1"/>
          </p:cNvSpPr>
          <p:nvPr/>
        </p:nvSpPr>
        <p:spPr bwMode="auto">
          <a:xfrm flipH="1">
            <a:off x="5032375" y="3524250"/>
            <a:ext cx="469900" cy="325438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9" name="_s31749"/>
          <p:cNvSpPr>
            <a:spLocks noChangeArrowheads="1"/>
          </p:cNvSpPr>
          <p:nvPr/>
        </p:nvSpPr>
        <p:spPr bwMode="auto">
          <a:xfrm>
            <a:off x="3765551" y="3773489"/>
            <a:ext cx="1598613" cy="803275"/>
          </a:xfrm>
          <a:prstGeom prst="ellipse">
            <a:avLst/>
          </a:prstGeom>
          <a:solidFill>
            <a:srgbClr val="FF00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Ürün Kalitesinin Artması</a:t>
            </a:r>
          </a:p>
        </p:txBody>
      </p:sp>
      <p:sp>
        <p:nvSpPr>
          <p:cNvPr id="20" name="_s31748"/>
          <p:cNvSpPr>
            <a:spLocks noChangeShapeType="1"/>
          </p:cNvSpPr>
          <p:nvPr/>
        </p:nvSpPr>
        <p:spPr bwMode="auto">
          <a:xfrm flipH="1" flipV="1">
            <a:off x="4452938" y="2951164"/>
            <a:ext cx="760412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1" name="_s31747"/>
          <p:cNvSpPr>
            <a:spLocks noChangeArrowheads="1"/>
          </p:cNvSpPr>
          <p:nvPr/>
        </p:nvSpPr>
        <p:spPr bwMode="auto">
          <a:xfrm>
            <a:off x="2894013" y="2427289"/>
            <a:ext cx="1598612" cy="801687"/>
          </a:xfrm>
          <a:prstGeom prst="ellipse">
            <a:avLst/>
          </a:prstGeom>
          <a:solidFill>
            <a:srgbClr val="00FF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Herbisit Kullanımında Azalma</a:t>
            </a:r>
          </a:p>
        </p:txBody>
      </p:sp>
      <p:sp>
        <p:nvSpPr>
          <p:cNvPr id="22" name="_s31746"/>
          <p:cNvSpPr>
            <a:spLocks noChangeArrowheads="1"/>
          </p:cNvSpPr>
          <p:nvPr/>
        </p:nvSpPr>
        <p:spPr bwMode="auto">
          <a:xfrm>
            <a:off x="5173663" y="2798764"/>
            <a:ext cx="1598612" cy="8032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  <a:cs typeface="Times New Roman" panose="02020603050405020304" pitchFamily="18" charset="0"/>
              </a:rPr>
              <a:t>Genetiği Değiştirilmiş Ürünlerin Faydaları</a:t>
            </a:r>
            <a:endParaRPr lang="tr-TR" altLang="tr-TR" sz="1200">
              <a:latin typeface="Comic Sans MS" panose="030F0702030302020204" pitchFamily="66" charset="0"/>
            </a:endParaRPr>
          </a:p>
        </p:txBody>
      </p:sp>
      <p:pic>
        <p:nvPicPr>
          <p:cNvPr id="23" name="Picture 22" descr="a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594226"/>
            <a:ext cx="14922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a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665664"/>
            <a:ext cx="15875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GD Ürünlerin Muhtemel Faydaları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726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_s31756"/>
          <p:cNvSpPr>
            <a:spLocks noChangeShapeType="1"/>
          </p:cNvSpPr>
          <p:nvPr/>
        </p:nvSpPr>
        <p:spPr bwMode="auto">
          <a:xfrm flipV="1">
            <a:off x="5972175" y="3121026"/>
            <a:ext cx="0" cy="4032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6" name="_s31755"/>
          <p:cNvSpPr>
            <a:spLocks noChangeArrowheads="1"/>
          </p:cNvSpPr>
          <p:nvPr/>
        </p:nvSpPr>
        <p:spPr bwMode="auto">
          <a:xfrm>
            <a:off x="4972051" y="2319339"/>
            <a:ext cx="2016125" cy="803275"/>
          </a:xfrm>
          <a:prstGeom prst="ellipse">
            <a:avLst/>
          </a:prstGeom>
          <a:solidFill>
            <a:srgbClr val="00FF99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Faunada Değişim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7" name="_s31754"/>
          <p:cNvSpPr>
            <a:spLocks noChangeShapeType="1"/>
          </p:cNvSpPr>
          <p:nvPr/>
        </p:nvSpPr>
        <p:spPr bwMode="auto">
          <a:xfrm flipV="1">
            <a:off x="6731001" y="3676651"/>
            <a:ext cx="760413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8" name="_s31753"/>
          <p:cNvSpPr>
            <a:spLocks noChangeArrowheads="1"/>
          </p:cNvSpPr>
          <p:nvPr/>
        </p:nvSpPr>
        <p:spPr bwMode="auto">
          <a:xfrm>
            <a:off x="7453314" y="3151189"/>
            <a:ext cx="2016125" cy="1069975"/>
          </a:xfrm>
          <a:prstGeom prst="ellipse">
            <a:avLst/>
          </a:prstGeom>
          <a:solidFill>
            <a:srgbClr val="FF99CC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1076325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763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76325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763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76325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6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6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6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6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Mikroorganizmalarda Değişim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9" name="_s31752"/>
          <p:cNvSpPr>
            <a:spLocks noChangeShapeType="1"/>
          </p:cNvSpPr>
          <p:nvPr/>
        </p:nvSpPr>
        <p:spPr bwMode="auto">
          <a:xfrm>
            <a:off x="6442075" y="4249739"/>
            <a:ext cx="469900" cy="325437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30" name="_s31751"/>
          <p:cNvSpPr>
            <a:spLocks noChangeArrowheads="1"/>
          </p:cNvSpPr>
          <p:nvPr/>
        </p:nvSpPr>
        <p:spPr bwMode="auto">
          <a:xfrm>
            <a:off x="6311901" y="4510089"/>
            <a:ext cx="2016125" cy="8032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Florada Değişim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1" name="_s31750"/>
          <p:cNvSpPr>
            <a:spLocks noChangeShapeType="1"/>
          </p:cNvSpPr>
          <p:nvPr/>
        </p:nvSpPr>
        <p:spPr bwMode="auto">
          <a:xfrm flipH="1">
            <a:off x="5032375" y="4249739"/>
            <a:ext cx="469900" cy="325437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32" name="_s31749"/>
          <p:cNvSpPr>
            <a:spLocks noChangeArrowheads="1"/>
          </p:cNvSpPr>
          <p:nvPr/>
        </p:nvSpPr>
        <p:spPr bwMode="auto">
          <a:xfrm>
            <a:off x="3765550" y="4570414"/>
            <a:ext cx="2052638" cy="803275"/>
          </a:xfrm>
          <a:prstGeom prst="ellipse">
            <a:avLst/>
          </a:prstGeom>
          <a:solidFill>
            <a:srgbClr val="FF00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Beklenmeyen Sonuçlar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3" name="_s31748"/>
          <p:cNvSpPr>
            <a:spLocks noChangeShapeType="1"/>
          </p:cNvSpPr>
          <p:nvPr/>
        </p:nvSpPr>
        <p:spPr bwMode="auto">
          <a:xfrm flipH="1" flipV="1">
            <a:off x="4452938" y="3676651"/>
            <a:ext cx="760412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34" name="_s31747"/>
          <p:cNvSpPr>
            <a:spLocks noChangeArrowheads="1"/>
          </p:cNvSpPr>
          <p:nvPr/>
        </p:nvSpPr>
        <p:spPr bwMode="auto">
          <a:xfrm>
            <a:off x="2495551" y="3276600"/>
            <a:ext cx="2016125" cy="801688"/>
          </a:xfrm>
          <a:prstGeom prst="ellipse">
            <a:avLst/>
          </a:prstGeom>
          <a:solidFill>
            <a:srgbClr val="00FF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Toprak ve Su Kaynaklarının Kirlenmesi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5" name="_s31746"/>
          <p:cNvSpPr>
            <a:spLocks noChangeArrowheads="1"/>
          </p:cNvSpPr>
          <p:nvPr/>
        </p:nvSpPr>
        <p:spPr bwMode="auto">
          <a:xfrm>
            <a:off x="5173663" y="3524251"/>
            <a:ext cx="1598612" cy="8032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10795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79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795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795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795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9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9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9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9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  <a:cs typeface="Times New Roman" panose="02020603050405020304" pitchFamily="18" charset="0"/>
              </a:rPr>
              <a:t>Çevresel Riskler</a:t>
            </a:r>
            <a:endParaRPr lang="tr-TR" altLang="tr-TR" sz="1200">
              <a:latin typeface="Comic Sans MS" panose="030F0702030302020204" pitchFamily="66" charset="0"/>
            </a:endParaRPr>
          </a:p>
        </p:txBody>
      </p:sp>
      <p:pic>
        <p:nvPicPr>
          <p:cNvPr id="36" name="Picture 35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1701801"/>
            <a:ext cx="1133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GD Ürünlerin Muhtemel Riskleri – Çevresel Açıdan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94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_s31756"/>
          <p:cNvSpPr>
            <a:spLocks noChangeShapeType="1"/>
          </p:cNvSpPr>
          <p:nvPr/>
        </p:nvSpPr>
        <p:spPr bwMode="auto">
          <a:xfrm flipV="1">
            <a:off x="5972175" y="2760664"/>
            <a:ext cx="0" cy="4032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8" name="_s31755"/>
          <p:cNvSpPr>
            <a:spLocks noChangeArrowheads="1"/>
          </p:cNvSpPr>
          <p:nvPr/>
        </p:nvSpPr>
        <p:spPr bwMode="auto">
          <a:xfrm>
            <a:off x="5173663" y="1958976"/>
            <a:ext cx="1598612" cy="803275"/>
          </a:xfrm>
          <a:prstGeom prst="ellipse">
            <a:avLst/>
          </a:prstGeom>
          <a:solidFill>
            <a:srgbClr val="00FF99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Toksisite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19" name="_s31754"/>
          <p:cNvSpPr>
            <a:spLocks noChangeShapeType="1"/>
          </p:cNvSpPr>
          <p:nvPr/>
        </p:nvSpPr>
        <p:spPr bwMode="auto">
          <a:xfrm flipV="1">
            <a:off x="6731001" y="3316289"/>
            <a:ext cx="760413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0" name="_s31753"/>
          <p:cNvSpPr>
            <a:spLocks noChangeArrowheads="1"/>
          </p:cNvSpPr>
          <p:nvPr/>
        </p:nvSpPr>
        <p:spPr bwMode="auto">
          <a:xfrm>
            <a:off x="7453314" y="2790826"/>
            <a:ext cx="1597025" cy="803275"/>
          </a:xfrm>
          <a:prstGeom prst="ellipse">
            <a:avLst/>
          </a:prstGeom>
          <a:solidFill>
            <a:srgbClr val="FF99CC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Kanser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1" name="_s31752"/>
          <p:cNvSpPr>
            <a:spLocks noChangeShapeType="1"/>
          </p:cNvSpPr>
          <p:nvPr/>
        </p:nvSpPr>
        <p:spPr bwMode="auto">
          <a:xfrm>
            <a:off x="6442075" y="3889375"/>
            <a:ext cx="469900" cy="325438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2" name="_s31751"/>
          <p:cNvSpPr>
            <a:spLocks noChangeArrowheads="1"/>
          </p:cNvSpPr>
          <p:nvPr/>
        </p:nvSpPr>
        <p:spPr bwMode="auto">
          <a:xfrm>
            <a:off x="6583364" y="4137026"/>
            <a:ext cx="1597025" cy="8032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İnsan Bünyesinde Antibiyotik Direnci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3" name="_s31750"/>
          <p:cNvSpPr>
            <a:spLocks noChangeShapeType="1"/>
          </p:cNvSpPr>
          <p:nvPr/>
        </p:nvSpPr>
        <p:spPr bwMode="auto">
          <a:xfrm flipH="1">
            <a:off x="5032375" y="3889375"/>
            <a:ext cx="469900" cy="325438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4" name="_s31749"/>
          <p:cNvSpPr>
            <a:spLocks noChangeArrowheads="1"/>
          </p:cNvSpPr>
          <p:nvPr/>
        </p:nvSpPr>
        <p:spPr bwMode="auto">
          <a:xfrm>
            <a:off x="3765551" y="4138614"/>
            <a:ext cx="1598613" cy="803275"/>
          </a:xfrm>
          <a:prstGeom prst="ellipse">
            <a:avLst/>
          </a:prstGeom>
          <a:solidFill>
            <a:srgbClr val="FF00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Besin Kalitesinde Azalma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7" name="_s31748"/>
          <p:cNvSpPr>
            <a:spLocks noChangeShapeType="1"/>
          </p:cNvSpPr>
          <p:nvPr/>
        </p:nvSpPr>
        <p:spPr bwMode="auto">
          <a:xfrm flipH="1" flipV="1">
            <a:off x="4452938" y="3316289"/>
            <a:ext cx="760412" cy="1238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38" name="_s31747"/>
          <p:cNvSpPr>
            <a:spLocks noChangeArrowheads="1"/>
          </p:cNvSpPr>
          <p:nvPr/>
        </p:nvSpPr>
        <p:spPr bwMode="auto">
          <a:xfrm>
            <a:off x="2894013" y="2792414"/>
            <a:ext cx="1598612" cy="801687"/>
          </a:xfrm>
          <a:prstGeom prst="ellipse">
            <a:avLst/>
          </a:prstGeom>
          <a:solidFill>
            <a:srgbClr val="00FF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Allerji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9" name="_s31746"/>
          <p:cNvSpPr>
            <a:spLocks noChangeArrowheads="1"/>
          </p:cNvSpPr>
          <p:nvPr/>
        </p:nvSpPr>
        <p:spPr bwMode="auto">
          <a:xfrm>
            <a:off x="5173663" y="3163889"/>
            <a:ext cx="1598612" cy="8032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  <a:cs typeface="Times New Roman" panose="02020603050405020304" pitchFamily="18" charset="0"/>
              </a:rPr>
              <a:t>Sağlık Riskleri</a:t>
            </a:r>
            <a:endParaRPr lang="tr-TR" altLang="tr-TR" sz="1200">
              <a:latin typeface="Comic Sans MS" panose="030F0702030302020204" pitchFamily="66" charset="0"/>
            </a:endParaRPr>
          </a:p>
        </p:txBody>
      </p:sp>
      <p:sp>
        <p:nvSpPr>
          <p:cNvPr id="46093" name="Rectangle 3"/>
          <p:cNvSpPr txBox="1">
            <a:spLocks noChangeArrowheads="1"/>
          </p:cNvSpPr>
          <p:nvPr/>
        </p:nvSpPr>
        <p:spPr bwMode="auto">
          <a:xfrm>
            <a:off x="1760538" y="466726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3000" b="1">
                <a:solidFill>
                  <a:srgbClr val="FF0000"/>
                </a:solidFill>
                <a:latin typeface="Comic Sans MS" panose="030F0702030302020204" pitchFamily="66" charset="0"/>
              </a:rPr>
              <a:t>GD Ürünlerin Muhtemel Riskleri – Sağlık Açısından</a:t>
            </a:r>
            <a:endParaRPr lang="en-US" altLang="tr-T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280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_s31756"/>
          <p:cNvSpPr>
            <a:spLocks noChangeShapeType="1"/>
          </p:cNvSpPr>
          <p:nvPr/>
        </p:nvSpPr>
        <p:spPr bwMode="auto">
          <a:xfrm flipV="1">
            <a:off x="5972175" y="2760664"/>
            <a:ext cx="0" cy="403225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8" name="_s31755"/>
          <p:cNvSpPr>
            <a:spLocks noChangeArrowheads="1"/>
          </p:cNvSpPr>
          <p:nvPr/>
        </p:nvSpPr>
        <p:spPr bwMode="auto">
          <a:xfrm>
            <a:off x="5173663" y="1958976"/>
            <a:ext cx="1598612" cy="803275"/>
          </a:xfrm>
          <a:prstGeom prst="ellipse">
            <a:avLst/>
          </a:prstGeom>
          <a:solidFill>
            <a:srgbClr val="00FF99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Tek Tip Çeşit ve İlaç Kullanımı 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19" name="_s31754"/>
          <p:cNvSpPr>
            <a:spLocks noChangeShapeType="1"/>
          </p:cNvSpPr>
          <p:nvPr/>
        </p:nvSpPr>
        <p:spPr bwMode="auto">
          <a:xfrm flipV="1">
            <a:off x="6661150" y="2708275"/>
            <a:ext cx="647700" cy="649288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0" name="_s31753"/>
          <p:cNvSpPr>
            <a:spLocks noChangeArrowheads="1"/>
          </p:cNvSpPr>
          <p:nvPr/>
        </p:nvSpPr>
        <p:spPr bwMode="auto">
          <a:xfrm>
            <a:off x="7104064" y="2060576"/>
            <a:ext cx="1597025" cy="803275"/>
          </a:xfrm>
          <a:prstGeom prst="ellipse">
            <a:avLst/>
          </a:prstGeom>
          <a:solidFill>
            <a:srgbClr val="FF99CC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Tohumluğun Her Yıl Yenilenme Zorunluluğu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1" name="_s31752"/>
          <p:cNvSpPr>
            <a:spLocks noChangeShapeType="1"/>
          </p:cNvSpPr>
          <p:nvPr/>
        </p:nvSpPr>
        <p:spPr bwMode="auto">
          <a:xfrm flipV="1">
            <a:off x="6743701" y="3644900"/>
            <a:ext cx="720725" cy="0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2" name="_s31751"/>
          <p:cNvSpPr>
            <a:spLocks noChangeArrowheads="1"/>
          </p:cNvSpPr>
          <p:nvPr/>
        </p:nvSpPr>
        <p:spPr bwMode="auto">
          <a:xfrm>
            <a:off x="7464426" y="3213101"/>
            <a:ext cx="1597025" cy="8032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Tohumluğun ve İlacın Pahalı Olması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23" name="_s31750"/>
          <p:cNvSpPr>
            <a:spLocks noChangeShapeType="1"/>
          </p:cNvSpPr>
          <p:nvPr/>
        </p:nvSpPr>
        <p:spPr bwMode="auto">
          <a:xfrm>
            <a:off x="6311901" y="3933825"/>
            <a:ext cx="1008063" cy="647700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4" name="_s31749"/>
          <p:cNvSpPr>
            <a:spLocks noChangeArrowheads="1"/>
          </p:cNvSpPr>
          <p:nvPr/>
        </p:nvSpPr>
        <p:spPr bwMode="auto">
          <a:xfrm>
            <a:off x="6888163" y="4508501"/>
            <a:ext cx="1598612" cy="803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r-TR" sz="1100" dirty="0">
                <a:latin typeface="Comic Sans MS" pitchFamily="66" charset="0"/>
                <a:cs typeface="Times New Roman" pitchFamily="18" charset="0"/>
              </a:rPr>
              <a:t>Transgenik Çeşit Özelliğinin Bozulması</a:t>
            </a:r>
            <a:endParaRPr lang="tr-TR" sz="1100" dirty="0">
              <a:latin typeface="Comic Sans MS" pitchFamily="66" charset="0"/>
            </a:endParaRPr>
          </a:p>
        </p:txBody>
      </p:sp>
      <p:sp>
        <p:nvSpPr>
          <p:cNvPr id="37" name="_s31748"/>
          <p:cNvSpPr>
            <a:spLocks noChangeShapeType="1"/>
          </p:cNvSpPr>
          <p:nvPr/>
        </p:nvSpPr>
        <p:spPr bwMode="auto">
          <a:xfrm flipH="1" flipV="1">
            <a:off x="4224338" y="2781301"/>
            <a:ext cx="1079500" cy="576263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38" name="_s31747"/>
          <p:cNvSpPr>
            <a:spLocks noChangeArrowheads="1"/>
          </p:cNvSpPr>
          <p:nvPr/>
        </p:nvSpPr>
        <p:spPr bwMode="auto">
          <a:xfrm>
            <a:off x="2711451" y="2205039"/>
            <a:ext cx="1598613" cy="801687"/>
          </a:xfrm>
          <a:prstGeom prst="ellipse">
            <a:avLst/>
          </a:prstGeom>
          <a:solidFill>
            <a:srgbClr val="00FF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Transgenik ve Klasik Ürünlerin Karışımı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39" name="_s31746"/>
          <p:cNvSpPr>
            <a:spLocks noChangeArrowheads="1"/>
          </p:cNvSpPr>
          <p:nvPr/>
        </p:nvSpPr>
        <p:spPr bwMode="auto">
          <a:xfrm>
            <a:off x="5173663" y="3163889"/>
            <a:ext cx="1598612" cy="8032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200" b="1">
                <a:latin typeface="Comic Sans MS" panose="030F0702030302020204" pitchFamily="66" charset="0"/>
                <a:cs typeface="Times New Roman" panose="02020603050405020304" pitchFamily="18" charset="0"/>
              </a:rPr>
              <a:t>Sosyo-Ekonomik Riskleri</a:t>
            </a:r>
            <a:endParaRPr lang="tr-TR" altLang="tr-TR" sz="1200">
              <a:latin typeface="Comic Sans MS" panose="030F0702030302020204" pitchFamily="66" charset="0"/>
            </a:endParaRPr>
          </a:p>
        </p:txBody>
      </p:sp>
      <p:sp>
        <p:nvSpPr>
          <p:cNvPr id="14" name="_s31749"/>
          <p:cNvSpPr>
            <a:spLocks noChangeArrowheads="1"/>
          </p:cNvSpPr>
          <p:nvPr/>
        </p:nvSpPr>
        <p:spPr bwMode="auto">
          <a:xfrm>
            <a:off x="4656138" y="4735514"/>
            <a:ext cx="1598612" cy="803275"/>
          </a:xfrm>
          <a:prstGeom prst="ellipse">
            <a:avLst/>
          </a:prstGeom>
          <a:solidFill>
            <a:srgbClr val="FF00FF"/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r-TR" altLang="tr-TR" sz="1100">
                <a:latin typeface="Comic Sans MS" panose="030F0702030302020204" pitchFamily="66" charset="0"/>
                <a:cs typeface="Times New Roman" panose="02020603050405020304" pitchFamily="18" charset="0"/>
              </a:rPr>
              <a:t>Transgenik Bitki Üreten Ülke Konumuna Gelinmesi</a:t>
            </a:r>
            <a:endParaRPr lang="tr-TR" altLang="tr-TR" sz="1100">
              <a:latin typeface="Comic Sans MS" panose="030F0702030302020204" pitchFamily="66" charset="0"/>
            </a:endParaRPr>
          </a:p>
        </p:txBody>
      </p:sp>
      <p:sp>
        <p:nvSpPr>
          <p:cNvPr id="15" name="_s31750"/>
          <p:cNvSpPr>
            <a:spLocks noChangeShapeType="1"/>
          </p:cNvSpPr>
          <p:nvPr/>
        </p:nvSpPr>
        <p:spPr bwMode="auto">
          <a:xfrm flipH="1">
            <a:off x="5519739" y="3954463"/>
            <a:ext cx="288925" cy="792162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25" name="_s31749"/>
          <p:cNvSpPr>
            <a:spLocks noChangeArrowheads="1"/>
          </p:cNvSpPr>
          <p:nvPr/>
        </p:nvSpPr>
        <p:spPr bwMode="auto">
          <a:xfrm>
            <a:off x="2938463" y="4210051"/>
            <a:ext cx="1598612" cy="8032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4B595B"/>
            </a:solidFill>
            <a:round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tr-TR" sz="1100" dirty="0">
                <a:latin typeface="Comic Sans MS" pitchFamily="66" charset="0"/>
                <a:cs typeface="Times New Roman" pitchFamily="18" charset="0"/>
              </a:rPr>
              <a:t>Transgenik ve Klasik Çeşitlerin Karışımı</a:t>
            </a:r>
            <a:endParaRPr lang="tr-TR" sz="1100" dirty="0">
              <a:latin typeface="Comic Sans MS" pitchFamily="66" charset="0"/>
            </a:endParaRPr>
          </a:p>
        </p:txBody>
      </p:sp>
      <p:sp>
        <p:nvSpPr>
          <p:cNvPr id="26" name="_s31750"/>
          <p:cNvSpPr>
            <a:spLocks noChangeShapeType="1"/>
          </p:cNvSpPr>
          <p:nvPr/>
        </p:nvSpPr>
        <p:spPr bwMode="auto">
          <a:xfrm flipH="1">
            <a:off x="4367214" y="3789363"/>
            <a:ext cx="936625" cy="576262"/>
          </a:xfrm>
          <a:prstGeom prst="line">
            <a:avLst/>
          </a:prstGeom>
          <a:noFill/>
          <a:ln w="28575">
            <a:solidFill>
              <a:srgbClr val="4B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48145" name="Rectangle 3"/>
          <p:cNvSpPr txBox="1">
            <a:spLocks noChangeArrowheads="1"/>
          </p:cNvSpPr>
          <p:nvPr/>
        </p:nvSpPr>
        <p:spPr bwMode="auto">
          <a:xfrm>
            <a:off x="1760538" y="547689"/>
            <a:ext cx="5199062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tr-TR" altLang="tr-TR" sz="2500" b="1">
                <a:solidFill>
                  <a:srgbClr val="FF0000"/>
                </a:solidFill>
                <a:latin typeface="Comic Sans MS" panose="030F0702030302020204" pitchFamily="66" charset="0"/>
              </a:rPr>
              <a:t>GD Ürünlerin Muhtemel Riskleri – Sosyo-Ekonomik Açısından</a:t>
            </a:r>
            <a:endParaRPr lang="en-US" altLang="tr-TR" sz="25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70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 animBg="1"/>
      <p:bldP spid="38" grpId="0" animBg="1"/>
      <p:bldP spid="39" grpId="0" animBg="1"/>
      <p:bldP spid="14" grpId="0" animBg="1"/>
      <p:bldP spid="15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467</Words>
  <Application>Microsoft Office PowerPoint</Application>
  <PresentationFormat>Geniş ekran</PresentationFormat>
  <Paragraphs>176</Paragraphs>
  <Slides>12</Slides>
  <Notes>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Times New Roman</vt:lpstr>
      <vt:lpstr>Wingdings 3</vt:lpstr>
      <vt:lpstr>Duman</vt:lpstr>
      <vt:lpstr>Klip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2018-03-22T08:24:49Z</dcterms:created>
  <dcterms:modified xsi:type="dcterms:W3CDTF">2018-03-22T08:25:10Z</dcterms:modified>
</cp:coreProperties>
</file>