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6C8879-1BAD-468F-A04E-8D104688FBD6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75AEED-8B89-42E3-8FAE-33DC16D1EE6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062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A89799-95CB-4DC8-BBB8-6E76E4F3BDDE}" type="slidenum">
              <a:rPr lang="en-US" altLang="tr-TR" smtClean="0"/>
              <a:pPr>
                <a:spcBef>
                  <a:spcPct val="0"/>
                </a:spcBef>
              </a:pPr>
              <a:t>2</a:t>
            </a:fld>
            <a:endParaRPr lang="en-US" altLang="tr-TR" smtClean="0"/>
          </a:p>
        </p:txBody>
      </p:sp>
      <p:sp>
        <p:nvSpPr>
          <p:cNvPr id="348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838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C138669-A4DC-43E8-9791-CBFEA50037D2}" type="slidenum">
              <a:rPr lang="en-US" altLang="tr-TR" smtClean="0"/>
              <a:pPr>
                <a:spcBef>
                  <a:spcPct val="0"/>
                </a:spcBef>
              </a:pPr>
              <a:t>3</a:t>
            </a:fld>
            <a:endParaRPr lang="en-US" altLang="tr-TR" smtClean="0"/>
          </a:p>
        </p:txBody>
      </p:sp>
      <p:sp>
        <p:nvSpPr>
          <p:cNvPr id="368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0182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1431A63-1D6F-4536-9DF9-A7BDB2259051}" type="slidenum">
              <a:rPr lang="en-US" altLang="tr-TR" smtClean="0"/>
              <a:pPr>
                <a:spcBef>
                  <a:spcPct val="0"/>
                </a:spcBef>
              </a:pPr>
              <a:t>4</a:t>
            </a:fld>
            <a:endParaRPr lang="en-US" altLang="tr-TR" smtClean="0"/>
          </a:p>
        </p:txBody>
      </p:sp>
      <p:sp>
        <p:nvSpPr>
          <p:cNvPr id="389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8706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CDB99D5-CC22-4385-9619-82813ADC2E75}" type="slidenum">
              <a:rPr lang="en-US" altLang="tr-TR" smtClean="0"/>
              <a:pPr>
                <a:spcBef>
                  <a:spcPct val="0"/>
                </a:spcBef>
              </a:pPr>
              <a:t>5</a:t>
            </a:fld>
            <a:endParaRPr lang="en-US" altLang="tr-TR" smtClean="0"/>
          </a:p>
        </p:txBody>
      </p:sp>
      <p:sp>
        <p:nvSpPr>
          <p:cNvPr id="409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6804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C9BD59F-AA4F-4719-AFE2-56EDB742E92C}" type="slidenum">
              <a:rPr lang="en-US" altLang="tr-TR" smtClean="0"/>
              <a:pPr>
                <a:spcBef>
                  <a:spcPct val="0"/>
                </a:spcBef>
              </a:pPr>
              <a:t>6</a:t>
            </a:fld>
            <a:endParaRPr lang="en-US" altLang="tr-TR" smtClean="0"/>
          </a:p>
        </p:txBody>
      </p:sp>
      <p:sp>
        <p:nvSpPr>
          <p:cNvPr id="430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4191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E1F2915-C880-4601-96EA-F6C975EB8575}" type="slidenum">
              <a:rPr lang="en-US" altLang="tr-TR" smtClean="0"/>
              <a:pPr>
                <a:spcBef>
                  <a:spcPct val="0"/>
                </a:spcBef>
              </a:pPr>
              <a:t>7</a:t>
            </a:fld>
            <a:endParaRPr lang="en-US" altLang="tr-TR" smtClean="0"/>
          </a:p>
        </p:txBody>
      </p:sp>
      <p:sp>
        <p:nvSpPr>
          <p:cNvPr id="450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95368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6A415A9-B94D-4DE2-AA83-72E9511847F1}" type="slidenum">
              <a:rPr lang="en-US" altLang="tr-TR" smtClean="0"/>
              <a:pPr>
                <a:spcBef>
                  <a:spcPct val="0"/>
                </a:spcBef>
              </a:pPr>
              <a:t>8</a:t>
            </a:fld>
            <a:endParaRPr lang="en-US" altLang="tr-TR" smtClean="0"/>
          </a:p>
        </p:txBody>
      </p:sp>
      <p:sp>
        <p:nvSpPr>
          <p:cNvPr id="471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7007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6E2E1B-A617-476D-AE81-FC3EF9D35B68}" type="slidenum">
              <a:rPr lang="en-US" altLang="tr-TR" smtClean="0"/>
              <a:pPr>
                <a:spcBef>
                  <a:spcPct val="0"/>
                </a:spcBef>
              </a:pPr>
              <a:t>9</a:t>
            </a:fld>
            <a:endParaRPr lang="en-US" altLang="tr-TR" smtClean="0"/>
          </a:p>
        </p:txBody>
      </p:sp>
      <p:sp>
        <p:nvSpPr>
          <p:cNvPr id="491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89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5FFFB-F9EE-4B56-B38F-F0455A46CFC4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42F40F0-A507-4C9F-B5F6-92A5356F38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343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5FFFB-F9EE-4B56-B38F-F0455A46CFC4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42F40F0-A507-4C9F-B5F6-92A5356F38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3175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5FFFB-F9EE-4B56-B38F-F0455A46CFC4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42F40F0-A507-4C9F-B5F6-92A5356F380E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57761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5FFFB-F9EE-4B56-B38F-F0455A46CFC4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42F40F0-A507-4C9F-B5F6-92A5356F38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46842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5FFFB-F9EE-4B56-B38F-F0455A46CFC4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42F40F0-A507-4C9F-B5F6-92A5356F380E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32356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5FFFB-F9EE-4B56-B38F-F0455A46CFC4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42F40F0-A507-4C9F-B5F6-92A5356F38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61593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5FFFB-F9EE-4B56-B38F-F0455A46CFC4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F40F0-A507-4C9F-B5F6-92A5356F38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46942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5FFFB-F9EE-4B56-B38F-F0455A46CFC4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F40F0-A507-4C9F-B5F6-92A5356F38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7020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5FFFB-F9EE-4B56-B38F-F0455A46CFC4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F40F0-A507-4C9F-B5F6-92A5356F38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9096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5FFFB-F9EE-4B56-B38F-F0455A46CFC4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42F40F0-A507-4C9F-B5F6-92A5356F38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4223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5FFFB-F9EE-4B56-B38F-F0455A46CFC4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42F40F0-A507-4C9F-B5F6-92A5356F38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2453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5FFFB-F9EE-4B56-B38F-F0455A46CFC4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42F40F0-A507-4C9F-B5F6-92A5356F38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593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5FFFB-F9EE-4B56-B38F-F0455A46CFC4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F40F0-A507-4C9F-B5F6-92A5356F38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7639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5FFFB-F9EE-4B56-B38F-F0455A46CFC4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F40F0-A507-4C9F-B5F6-92A5356F38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193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5FFFB-F9EE-4B56-B38F-F0455A46CFC4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F40F0-A507-4C9F-B5F6-92A5356F38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544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5FFFB-F9EE-4B56-B38F-F0455A46CFC4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42F40F0-A507-4C9F-B5F6-92A5356F38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1256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5FFFB-F9EE-4B56-B38F-F0455A46CFC4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42F40F0-A507-4C9F-B5F6-92A5356F38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9051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Box 24"/>
          <p:cNvSpPr txBox="1">
            <a:spLocks noChangeArrowheads="1"/>
          </p:cNvSpPr>
          <p:nvPr/>
        </p:nvSpPr>
        <p:spPr bwMode="auto">
          <a:xfrm>
            <a:off x="5738810" y="2928935"/>
            <a:ext cx="1225550" cy="284163"/>
          </a:xfrm>
          <a:prstGeom prst="rect">
            <a:avLst/>
          </a:prstGeom>
          <a:solidFill>
            <a:srgbClr val="FF0000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>
              <a:tabLst>
                <a:tab pos="1252538" algn="l"/>
              </a:tabLst>
              <a:defRPr/>
            </a:pPr>
            <a:r>
              <a:rPr lang="tr-TR" sz="1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1996</a:t>
            </a:r>
          </a:p>
        </p:txBody>
      </p:sp>
      <p:graphicFrame>
        <p:nvGraphicFramePr>
          <p:cNvPr id="45059" name="Object 3"/>
          <p:cNvGraphicFramePr>
            <a:graphicFrameLocks noChangeAspect="1"/>
          </p:cNvGraphicFramePr>
          <p:nvPr/>
        </p:nvGraphicFramePr>
        <p:xfrm>
          <a:off x="2667000" y="2143125"/>
          <a:ext cx="2755900" cy="2363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Klip" r:id="rId3" imgW="810158" imgH="769010" progId="">
                  <p:embed/>
                </p:oleObj>
              </mc:Choice>
              <mc:Fallback>
                <p:oleObj name="Klip" r:id="rId3" imgW="810158" imgH="76901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2143125"/>
                        <a:ext cx="2755900" cy="2363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AutoShape 20"/>
          <p:cNvSpPr>
            <a:spLocks noChangeArrowheads="1"/>
          </p:cNvSpPr>
          <p:nvPr/>
        </p:nvSpPr>
        <p:spPr bwMode="auto">
          <a:xfrm>
            <a:off x="7310438" y="2928938"/>
            <a:ext cx="533400" cy="7620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tr-TR" altLang="tr-TR" sz="1800"/>
          </a:p>
        </p:txBody>
      </p:sp>
      <p:sp>
        <p:nvSpPr>
          <p:cNvPr id="50" name="Text Box 24"/>
          <p:cNvSpPr txBox="1">
            <a:spLocks noChangeArrowheads="1"/>
          </p:cNvSpPr>
          <p:nvPr/>
        </p:nvSpPr>
        <p:spPr bwMode="auto">
          <a:xfrm>
            <a:off x="5738813" y="3286126"/>
            <a:ext cx="1225550" cy="284163"/>
          </a:xfrm>
          <a:prstGeom prst="rect">
            <a:avLst/>
          </a:prstGeom>
          <a:solidFill>
            <a:srgbClr val="F3FFF3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tabLst>
                <a:tab pos="125253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12525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12525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2525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2525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2525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2525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2525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2525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200" b="1">
                <a:latin typeface="Comic Sans MS" panose="030F0702030302020204" pitchFamily="66" charset="0"/>
              </a:rPr>
              <a:t>2.8 milyon ha</a:t>
            </a:r>
          </a:p>
        </p:txBody>
      </p:sp>
      <p:sp>
        <p:nvSpPr>
          <p:cNvPr id="51" name="Text Box 24"/>
          <p:cNvSpPr txBox="1">
            <a:spLocks noChangeArrowheads="1"/>
          </p:cNvSpPr>
          <p:nvPr/>
        </p:nvSpPr>
        <p:spPr bwMode="auto">
          <a:xfrm>
            <a:off x="8156598" y="2928935"/>
            <a:ext cx="1323777" cy="284163"/>
          </a:xfrm>
          <a:prstGeom prst="rect">
            <a:avLst/>
          </a:prstGeom>
          <a:solidFill>
            <a:srgbClr val="FF0000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>
              <a:tabLst>
                <a:tab pos="1252538" algn="l"/>
              </a:tabLst>
              <a:defRPr/>
            </a:pPr>
            <a:r>
              <a:rPr lang="tr-TR" sz="12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2017</a:t>
            </a:r>
            <a:endParaRPr lang="tr-TR" sz="12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2" name="Text Box 24"/>
          <p:cNvSpPr txBox="1">
            <a:spLocks noChangeArrowheads="1"/>
          </p:cNvSpPr>
          <p:nvPr/>
        </p:nvSpPr>
        <p:spPr bwMode="auto">
          <a:xfrm>
            <a:off x="8156576" y="3289301"/>
            <a:ext cx="1323975" cy="277813"/>
          </a:xfrm>
          <a:prstGeom prst="rect">
            <a:avLst/>
          </a:prstGeom>
          <a:solidFill>
            <a:srgbClr val="F3FFF3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tabLst>
                <a:tab pos="125253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1252538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tabLst>
                <a:tab pos="1252538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2525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2525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2525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2525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2525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2525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200" b="1">
                <a:latin typeface="Comic Sans MS" panose="030F0702030302020204" pitchFamily="66" charset="0"/>
              </a:rPr>
              <a:t>&gt;180 milyon ha</a:t>
            </a:r>
          </a:p>
        </p:txBody>
      </p:sp>
      <p:sp>
        <p:nvSpPr>
          <p:cNvPr id="32776" name="Rectangle 3"/>
          <p:cNvSpPr txBox="1">
            <a:spLocks noChangeArrowheads="1"/>
          </p:cNvSpPr>
          <p:nvPr/>
        </p:nvSpPr>
        <p:spPr bwMode="auto">
          <a:xfrm>
            <a:off x="1760538" y="650876"/>
            <a:ext cx="5199062" cy="474663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ClrTx/>
              <a:buFontTx/>
              <a:buNone/>
            </a:pPr>
            <a:r>
              <a:rPr lang="tr-TR" altLang="tr-TR" sz="3000" b="1">
                <a:solidFill>
                  <a:srgbClr val="FF0000"/>
                </a:solidFill>
                <a:latin typeface="Comic Sans MS" panose="030F0702030302020204" pitchFamily="66" charset="0"/>
              </a:rPr>
              <a:t>Transgenik Bitkilerin Ekilişi</a:t>
            </a:r>
            <a:endParaRPr lang="en-US" altLang="tr-TR" sz="30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659403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4" presetClass="entr" presetSubtype="3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50" grpId="0" animBg="1"/>
      <p:bldP spid="5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5"/>
          <p:cNvGrpSpPr>
            <a:grpSpLocks/>
          </p:cNvGrpSpPr>
          <p:nvPr/>
        </p:nvGrpSpPr>
        <p:grpSpPr bwMode="auto">
          <a:xfrm>
            <a:off x="4095750" y="1727200"/>
            <a:ext cx="3714750" cy="3429000"/>
            <a:chOff x="794" y="1006"/>
            <a:chExt cx="3946" cy="3150"/>
          </a:xfrm>
        </p:grpSpPr>
        <p:sp>
          <p:nvSpPr>
            <p:cNvPr id="50181" name="_s31753"/>
            <p:cNvSpPr>
              <a:spLocks noChangeArrowheads="1"/>
            </p:cNvSpPr>
            <p:nvPr/>
          </p:nvSpPr>
          <p:spPr bwMode="auto">
            <a:xfrm rot="-2824432">
              <a:off x="3492" y="2720"/>
              <a:ext cx="1006" cy="50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4B595B"/>
              </a:solidFill>
              <a:round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tr-TR" altLang="tr-TR" sz="1100" b="1">
                  <a:cs typeface="Times New Roman" panose="02020603050405020304" pitchFamily="18" charset="0"/>
                </a:rPr>
                <a:t>Riskler</a:t>
              </a:r>
              <a:endParaRPr lang="tr-TR" altLang="tr-TR" sz="1100" b="1"/>
            </a:p>
          </p:txBody>
        </p:sp>
        <p:sp>
          <p:nvSpPr>
            <p:cNvPr id="50182" name="_s31753"/>
            <p:cNvSpPr>
              <a:spLocks noChangeArrowheads="1"/>
            </p:cNvSpPr>
            <p:nvPr/>
          </p:nvSpPr>
          <p:spPr bwMode="auto">
            <a:xfrm rot="-2824432">
              <a:off x="997" y="2275"/>
              <a:ext cx="1006" cy="504"/>
            </a:xfrm>
            <a:prstGeom prst="ellipse">
              <a:avLst/>
            </a:prstGeom>
            <a:solidFill>
              <a:srgbClr val="66FF33"/>
            </a:solidFill>
            <a:ln w="9525">
              <a:solidFill>
                <a:srgbClr val="4B595B"/>
              </a:solidFill>
              <a:round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tr-TR" altLang="tr-TR" sz="1100" b="1">
                  <a:cs typeface="Times New Roman" panose="02020603050405020304" pitchFamily="18" charset="0"/>
                </a:rPr>
                <a:t>Faydalar</a:t>
              </a:r>
              <a:endParaRPr lang="tr-TR" altLang="tr-TR" sz="1100" b="1"/>
            </a:p>
          </p:txBody>
        </p:sp>
        <p:grpSp>
          <p:nvGrpSpPr>
            <p:cNvPr id="50183" name="Group 32"/>
            <p:cNvGrpSpPr>
              <a:grpSpLocks/>
            </p:cNvGrpSpPr>
            <p:nvPr/>
          </p:nvGrpSpPr>
          <p:grpSpPr bwMode="auto">
            <a:xfrm>
              <a:off x="794" y="1006"/>
              <a:ext cx="3946" cy="3150"/>
              <a:chOff x="884" y="598"/>
              <a:chExt cx="3946" cy="3150"/>
            </a:xfrm>
          </p:grpSpPr>
          <p:sp>
            <p:nvSpPr>
              <p:cNvPr id="50184" name="AutoShape 18"/>
              <p:cNvSpPr>
                <a:spLocks noChangeAspect="1" noChangeArrowheads="1" noTextEdit="1"/>
              </p:cNvSpPr>
              <p:nvPr/>
            </p:nvSpPr>
            <p:spPr bwMode="auto">
              <a:xfrm>
                <a:off x="899" y="1098"/>
                <a:ext cx="3600" cy="2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0185" name="Freeform 19"/>
              <p:cNvSpPr>
                <a:spLocks/>
              </p:cNvSpPr>
              <p:nvPr/>
            </p:nvSpPr>
            <p:spPr bwMode="auto">
              <a:xfrm rot="582772">
                <a:off x="1637" y="598"/>
                <a:ext cx="2542" cy="364"/>
              </a:xfrm>
              <a:custGeom>
                <a:avLst/>
                <a:gdLst>
                  <a:gd name="T0" fmla="*/ 0 w 2542"/>
                  <a:gd name="T1" fmla="*/ 364 h 364"/>
                  <a:gd name="T2" fmla="*/ 2542 w 2542"/>
                  <a:gd name="T3" fmla="*/ 364 h 364"/>
                  <a:gd name="T4" fmla="*/ 2542 w 2542"/>
                  <a:gd name="T5" fmla="*/ 235 h 364"/>
                  <a:gd name="T6" fmla="*/ 1386 w 2542"/>
                  <a:gd name="T7" fmla="*/ 0 h 364"/>
                  <a:gd name="T8" fmla="*/ 1198 w 2542"/>
                  <a:gd name="T9" fmla="*/ 0 h 364"/>
                  <a:gd name="T10" fmla="*/ 0 w 2542"/>
                  <a:gd name="T11" fmla="*/ 214 h 364"/>
                  <a:gd name="T12" fmla="*/ 0 w 2542"/>
                  <a:gd name="T13" fmla="*/ 364 h 36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542"/>
                  <a:gd name="T22" fmla="*/ 0 h 364"/>
                  <a:gd name="T23" fmla="*/ 2542 w 2542"/>
                  <a:gd name="T24" fmla="*/ 364 h 36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542" h="364">
                    <a:moveTo>
                      <a:pt x="0" y="364"/>
                    </a:moveTo>
                    <a:lnTo>
                      <a:pt x="2542" y="364"/>
                    </a:lnTo>
                    <a:lnTo>
                      <a:pt x="2542" y="235"/>
                    </a:lnTo>
                    <a:lnTo>
                      <a:pt x="1386" y="0"/>
                    </a:lnTo>
                    <a:lnTo>
                      <a:pt x="1198" y="0"/>
                    </a:lnTo>
                    <a:lnTo>
                      <a:pt x="0" y="214"/>
                    </a:lnTo>
                    <a:lnTo>
                      <a:pt x="0" y="36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0186" name="Oval 20"/>
              <p:cNvSpPr>
                <a:spLocks noChangeArrowheads="1"/>
              </p:cNvSpPr>
              <p:nvPr/>
            </p:nvSpPr>
            <p:spPr bwMode="auto">
              <a:xfrm rot="582772">
                <a:off x="2822" y="705"/>
                <a:ext cx="169" cy="169"/>
              </a:xfrm>
              <a:prstGeom prst="ellipse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15875">
                <a:solidFill>
                  <a:srgbClr val="8080FF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tr-TR" altLang="tr-TR" sz="1800"/>
              </a:p>
            </p:txBody>
          </p:sp>
          <p:sp>
            <p:nvSpPr>
              <p:cNvPr id="50187" name="Freeform 21"/>
              <p:cNvSpPr>
                <a:spLocks/>
              </p:cNvSpPr>
              <p:nvPr/>
            </p:nvSpPr>
            <p:spPr bwMode="auto">
              <a:xfrm>
                <a:off x="2260" y="971"/>
                <a:ext cx="1254" cy="2308"/>
              </a:xfrm>
              <a:custGeom>
                <a:avLst/>
                <a:gdLst>
                  <a:gd name="T0" fmla="*/ 627 w 1254"/>
                  <a:gd name="T1" fmla="*/ 0 h 2308"/>
                  <a:gd name="T2" fmla="*/ 815 w 1254"/>
                  <a:gd name="T3" fmla="*/ 1046 h 2308"/>
                  <a:gd name="T4" fmla="*/ 815 w 1254"/>
                  <a:gd name="T5" fmla="*/ 1944 h 2308"/>
                  <a:gd name="T6" fmla="*/ 941 w 1254"/>
                  <a:gd name="T7" fmla="*/ 1944 h 2308"/>
                  <a:gd name="T8" fmla="*/ 1254 w 1254"/>
                  <a:gd name="T9" fmla="*/ 2094 h 2308"/>
                  <a:gd name="T10" fmla="*/ 1254 w 1254"/>
                  <a:gd name="T11" fmla="*/ 2308 h 2308"/>
                  <a:gd name="T12" fmla="*/ 0 w 1254"/>
                  <a:gd name="T13" fmla="*/ 2308 h 2308"/>
                  <a:gd name="T14" fmla="*/ 0 w 1254"/>
                  <a:gd name="T15" fmla="*/ 2116 h 2308"/>
                  <a:gd name="T16" fmla="*/ 251 w 1254"/>
                  <a:gd name="T17" fmla="*/ 1966 h 2308"/>
                  <a:gd name="T18" fmla="*/ 397 w 1254"/>
                  <a:gd name="T19" fmla="*/ 1966 h 2308"/>
                  <a:gd name="T20" fmla="*/ 397 w 1254"/>
                  <a:gd name="T21" fmla="*/ 1046 h 2308"/>
                  <a:gd name="T22" fmla="*/ 627 w 1254"/>
                  <a:gd name="T23" fmla="*/ 0 h 230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254"/>
                  <a:gd name="T37" fmla="*/ 0 h 2308"/>
                  <a:gd name="T38" fmla="*/ 1254 w 1254"/>
                  <a:gd name="T39" fmla="*/ 2308 h 230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254" h="2308">
                    <a:moveTo>
                      <a:pt x="627" y="0"/>
                    </a:moveTo>
                    <a:lnTo>
                      <a:pt x="815" y="1046"/>
                    </a:lnTo>
                    <a:lnTo>
                      <a:pt x="815" y="1944"/>
                    </a:lnTo>
                    <a:lnTo>
                      <a:pt x="941" y="1944"/>
                    </a:lnTo>
                    <a:lnTo>
                      <a:pt x="1254" y="2094"/>
                    </a:lnTo>
                    <a:lnTo>
                      <a:pt x="1254" y="2308"/>
                    </a:lnTo>
                    <a:lnTo>
                      <a:pt x="0" y="2308"/>
                    </a:lnTo>
                    <a:lnTo>
                      <a:pt x="0" y="2116"/>
                    </a:lnTo>
                    <a:lnTo>
                      <a:pt x="251" y="1966"/>
                    </a:lnTo>
                    <a:lnTo>
                      <a:pt x="397" y="1966"/>
                    </a:lnTo>
                    <a:lnTo>
                      <a:pt x="397" y="1046"/>
                    </a:lnTo>
                    <a:lnTo>
                      <a:pt x="627" y="0"/>
                    </a:lnTo>
                    <a:close/>
                  </a:path>
                </a:pathLst>
              </a:custGeom>
              <a:solidFill>
                <a:srgbClr val="000000"/>
              </a:solidFill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grpSp>
            <p:nvGrpSpPr>
              <p:cNvPr id="50188" name="Group 22"/>
              <p:cNvGrpSpPr>
                <a:grpSpLocks/>
              </p:cNvGrpSpPr>
              <p:nvPr/>
            </p:nvGrpSpPr>
            <p:grpSpPr bwMode="auto">
              <a:xfrm>
                <a:off x="884" y="736"/>
                <a:ext cx="1456" cy="2044"/>
                <a:chOff x="1018" y="1351"/>
                <a:chExt cx="1456" cy="2044"/>
              </a:xfrm>
            </p:grpSpPr>
            <p:sp>
              <p:nvSpPr>
                <p:cNvPr id="50194" name="Line 23"/>
                <p:cNvSpPr>
                  <a:spLocks noChangeShapeType="1"/>
                </p:cNvSpPr>
                <p:nvPr/>
              </p:nvSpPr>
              <p:spPr bwMode="auto">
                <a:xfrm>
                  <a:off x="1764" y="1351"/>
                  <a:ext cx="676" cy="1577"/>
                </a:xfrm>
                <a:prstGeom prst="line">
                  <a:avLst/>
                </a:prstGeom>
                <a:noFill/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50195" name="Line 24"/>
                <p:cNvSpPr>
                  <a:spLocks noChangeShapeType="1"/>
                </p:cNvSpPr>
                <p:nvPr/>
              </p:nvSpPr>
              <p:spPr bwMode="auto">
                <a:xfrm>
                  <a:off x="1764" y="1351"/>
                  <a:ext cx="1" cy="1558"/>
                </a:xfrm>
                <a:prstGeom prst="line">
                  <a:avLst/>
                </a:prstGeom>
                <a:noFill/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50196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1073" y="1351"/>
                  <a:ext cx="691" cy="1555"/>
                </a:xfrm>
                <a:prstGeom prst="line">
                  <a:avLst/>
                </a:prstGeom>
                <a:noFill/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50197" name="Freeform 26"/>
                <p:cNvSpPr>
                  <a:spLocks/>
                </p:cNvSpPr>
                <p:nvPr/>
              </p:nvSpPr>
              <p:spPr bwMode="auto">
                <a:xfrm>
                  <a:off x="1018" y="2903"/>
                  <a:ext cx="1456" cy="492"/>
                </a:xfrm>
                <a:custGeom>
                  <a:avLst/>
                  <a:gdLst>
                    <a:gd name="T0" fmla="*/ 7 w 1456"/>
                    <a:gd name="T1" fmla="*/ 0 h 492"/>
                    <a:gd name="T2" fmla="*/ 0 w 1456"/>
                    <a:gd name="T3" fmla="*/ 51 h 492"/>
                    <a:gd name="T4" fmla="*/ 7 w 1456"/>
                    <a:gd name="T5" fmla="*/ 117 h 492"/>
                    <a:gd name="T6" fmla="*/ 28 w 1456"/>
                    <a:gd name="T7" fmla="*/ 183 h 492"/>
                    <a:gd name="T8" fmla="*/ 68 w 1456"/>
                    <a:gd name="T9" fmla="*/ 249 h 492"/>
                    <a:gd name="T10" fmla="*/ 130 w 1456"/>
                    <a:gd name="T11" fmla="*/ 308 h 492"/>
                    <a:gd name="T12" fmla="*/ 206 w 1456"/>
                    <a:gd name="T13" fmla="*/ 363 h 492"/>
                    <a:gd name="T14" fmla="*/ 283 w 1456"/>
                    <a:gd name="T15" fmla="*/ 401 h 492"/>
                    <a:gd name="T16" fmla="*/ 348 w 1456"/>
                    <a:gd name="T17" fmla="*/ 426 h 492"/>
                    <a:gd name="T18" fmla="*/ 420 w 1456"/>
                    <a:gd name="T19" fmla="*/ 451 h 492"/>
                    <a:gd name="T20" fmla="*/ 489 w 1456"/>
                    <a:gd name="T21" fmla="*/ 467 h 492"/>
                    <a:gd name="T22" fmla="*/ 558 w 1456"/>
                    <a:gd name="T23" fmla="*/ 477 h 492"/>
                    <a:gd name="T24" fmla="*/ 622 w 1456"/>
                    <a:gd name="T25" fmla="*/ 485 h 492"/>
                    <a:gd name="T26" fmla="*/ 706 w 1456"/>
                    <a:gd name="T27" fmla="*/ 492 h 492"/>
                    <a:gd name="T28" fmla="*/ 786 w 1456"/>
                    <a:gd name="T29" fmla="*/ 488 h 492"/>
                    <a:gd name="T30" fmla="*/ 862 w 1456"/>
                    <a:gd name="T31" fmla="*/ 485 h 492"/>
                    <a:gd name="T32" fmla="*/ 952 w 1456"/>
                    <a:gd name="T33" fmla="*/ 474 h 492"/>
                    <a:gd name="T34" fmla="*/ 1018 w 1456"/>
                    <a:gd name="T35" fmla="*/ 458 h 492"/>
                    <a:gd name="T36" fmla="*/ 1090 w 1456"/>
                    <a:gd name="T37" fmla="*/ 437 h 492"/>
                    <a:gd name="T38" fmla="*/ 1159 w 1456"/>
                    <a:gd name="T39" fmla="*/ 411 h 492"/>
                    <a:gd name="T40" fmla="*/ 1207 w 1456"/>
                    <a:gd name="T41" fmla="*/ 392 h 492"/>
                    <a:gd name="T42" fmla="*/ 1257 w 1456"/>
                    <a:gd name="T43" fmla="*/ 360 h 492"/>
                    <a:gd name="T44" fmla="*/ 1297 w 1456"/>
                    <a:gd name="T45" fmla="*/ 333 h 492"/>
                    <a:gd name="T46" fmla="*/ 1340 w 1456"/>
                    <a:gd name="T47" fmla="*/ 297 h 492"/>
                    <a:gd name="T48" fmla="*/ 1381 w 1456"/>
                    <a:gd name="T49" fmla="*/ 264 h 492"/>
                    <a:gd name="T50" fmla="*/ 1406 w 1456"/>
                    <a:gd name="T51" fmla="*/ 224 h 492"/>
                    <a:gd name="T52" fmla="*/ 1431 w 1456"/>
                    <a:gd name="T53" fmla="*/ 180 h 492"/>
                    <a:gd name="T54" fmla="*/ 1449 w 1456"/>
                    <a:gd name="T55" fmla="*/ 132 h 492"/>
                    <a:gd name="T56" fmla="*/ 1456 w 1456"/>
                    <a:gd name="T57" fmla="*/ 73 h 492"/>
                    <a:gd name="T58" fmla="*/ 1453 w 1456"/>
                    <a:gd name="T59" fmla="*/ 3 h 492"/>
                    <a:gd name="T60" fmla="*/ 7 w 1456"/>
                    <a:gd name="T61" fmla="*/ 0 h 492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1456"/>
                    <a:gd name="T94" fmla="*/ 0 h 492"/>
                    <a:gd name="T95" fmla="*/ 1456 w 1456"/>
                    <a:gd name="T96" fmla="*/ 492 h 492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1456" h="492">
                      <a:moveTo>
                        <a:pt x="7" y="0"/>
                      </a:moveTo>
                      <a:lnTo>
                        <a:pt x="0" y="51"/>
                      </a:lnTo>
                      <a:lnTo>
                        <a:pt x="7" y="117"/>
                      </a:lnTo>
                      <a:lnTo>
                        <a:pt x="28" y="183"/>
                      </a:lnTo>
                      <a:lnTo>
                        <a:pt x="68" y="249"/>
                      </a:lnTo>
                      <a:lnTo>
                        <a:pt x="130" y="308"/>
                      </a:lnTo>
                      <a:lnTo>
                        <a:pt x="206" y="363"/>
                      </a:lnTo>
                      <a:lnTo>
                        <a:pt x="283" y="401"/>
                      </a:lnTo>
                      <a:lnTo>
                        <a:pt x="348" y="426"/>
                      </a:lnTo>
                      <a:lnTo>
                        <a:pt x="420" y="451"/>
                      </a:lnTo>
                      <a:lnTo>
                        <a:pt x="489" y="467"/>
                      </a:lnTo>
                      <a:lnTo>
                        <a:pt x="558" y="477"/>
                      </a:lnTo>
                      <a:lnTo>
                        <a:pt x="622" y="485"/>
                      </a:lnTo>
                      <a:lnTo>
                        <a:pt x="706" y="492"/>
                      </a:lnTo>
                      <a:lnTo>
                        <a:pt x="786" y="488"/>
                      </a:lnTo>
                      <a:lnTo>
                        <a:pt x="862" y="485"/>
                      </a:lnTo>
                      <a:lnTo>
                        <a:pt x="952" y="474"/>
                      </a:lnTo>
                      <a:lnTo>
                        <a:pt x="1018" y="458"/>
                      </a:lnTo>
                      <a:lnTo>
                        <a:pt x="1090" y="437"/>
                      </a:lnTo>
                      <a:lnTo>
                        <a:pt x="1159" y="411"/>
                      </a:lnTo>
                      <a:lnTo>
                        <a:pt x="1207" y="392"/>
                      </a:lnTo>
                      <a:lnTo>
                        <a:pt x="1257" y="360"/>
                      </a:lnTo>
                      <a:lnTo>
                        <a:pt x="1297" y="333"/>
                      </a:lnTo>
                      <a:lnTo>
                        <a:pt x="1340" y="297"/>
                      </a:lnTo>
                      <a:lnTo>
                        <a:pt x="1381" y="264"/>
                      </a:lnTo>
                      <a:lnTo>
                        <a:pt x="1406" y="224"/>
                      </a:lnTo>
                      <a:lnTo>
                        <a:pt x="1431" y="180"/>
                      </a:lnTo>
                      <a:lnTo>
                        <a:pt x="1449" y="132"/>
                      </a:lnTo>
                      <a:lnTo>
                        <a:pt x="1456" y="73"/>
                      </a:lnTo>
                      <a:lnTo>
                        <a:pt x="1453" y="3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50189" name="Group 27"/>
              <p:cNvGrpSpPr>
                <a:grpSpLocks/>
              </p:cNvGrpSpPr>
              <p:nvPr/>
            </p:nvGrpSpPr>
            <p:grpSpPr bwMode="auto">
              <a:xfrm>
                <a:off x="3373" y="1171"/>
                <a:ext cx="1457" cy="2044"/>
                <a:chOff x="3144" y="1351"/>
                <a:chExt cx="1457" cy="2044"/>
              </a:xfrm>
            </p:grpSpPr>
            <p:sp>
              <p:nvSpPr>
                <p:cNvPr id="50190" name="Freeform 28"/>
                <p:cNvSpPr>
                  <a:spLocks/>
                </p:cNvSpPr>
                <p:nvPr/>
              </p:nvSpPr>
              <p:spPr bwMode="auto">
                <a:xfrm>
                  <a:off x="3144" y="2903"/>
                  <a:ext cx="1457" cy="492"/>
                </a:xfrm>
                <a:custGeom>
                  <a:avLst/>
                  <a:gdLst>
                    <a:gd name="T0" fmla="*/ 7 w 1457"/>
                    <a:gd name="T1" fmla="*/ 0 h 492"/>
                    <a:gd name="T2" fmla="*/ 0 w 1457"/>
                    <a:gd name="T3" fmla="*/ 51 h 492"/>
                    <a:gd name="T4" fmla="*/ 7 w 1457"/>
                    <a:gd name="T5" fmla="*/ 117 h 492"/>
                    <a:gd name="T6" fmla="*/ 29 w 1457"/>
                    <a:gd name="T7" fmla="*/ 183 h 492"/>
                    <a:gd name="T8" fmla="*/ 68 w 1457"/>
                    <a:gd name="T9" fmla="*/ 249 h 492"/>
                    <a:gd name="T10" fmla="*/ 131 w 1457"/>
                    <a:gd name="T11" fmla="*/ 308 h 492"/>
                    <a:gd name="T12" fmla="*/ 206 w 1457"/>
                    <a:gd name="T13" fmla="*/ 363 h 492"/>
                    <a:gd name="T14" fmla="*/ 283 w 1457"/>
                    <a:gd name="T15" fmla="*/ 401 h 492"/>
                    <a:gd name="T16" fmla="*/ 348 w 1457"/>
                    <a:gd name="T17" fmla="*/ 426 h 492"/>
                    <a:gd name="T18" fmla="*/ 420 w 1457"/>
                    <a:gd name="T19" fmla="*/ 451 h 492"/>
                    <a:gd name="T20" fmla="*/ 490 w 1457"/>
                    <a:gd name="T21" fmla="*/ 467 h 492"/>
                    <a:gd name="T22" fmla="*/ 558 w 1457"/>
                    <a:gd name="T23" fmla="*/ 477 h 492"/>
                    <a:gd name="T24" fmla="*/ 623 w 1457"/>
                    <a:gd name="T25" fmla="*/ 485 h 492"/>
                    <a:gd name="T26" fmla="*/ 707 w 1457"/>
                    <a:gd name="T27" fmla="*/ 492 h 492"/>
                    <a:gd name="T28" fmla="*/ 786 w 1457"/>
                    <a:gd name="T29" fmla="*/ 488 h 492"/>
                    <a:gd name="T30" fmla="*/ 863 w 1457"/>
                    <a:gd name="T31" fmla="*/ 485 h 492"/>
                    <a:gd name="T32" fmla="*/ 953 w 1457"/>
                    <a:gd name="T33" fmla="*/ 474 h 492"/>
                    <a:gd name="T34" fmla="*/ 1019 w 1457"/>
                    <a:gd name="T35" fmla="*/ 458 h 492"/>
                    <a:gd name="T36" fmla="*/ 1091 w 1457"/>
                    <a:gd name="T37" fmla="*/ 437 h 492"/>
                    <a:gd name="T38" fmla="*/ 1159 w 1457"/>
                    <a:gd name="T39" fmla="*/ 411 h 492"/>
                    <a:gd name="T40" fmla="*/ 1207 w 1457"/>
                    <a:gd name="T41" fmla="*/ 392 h 492"/>
                    <a:gd name="T42" fmla="*/ 1258 w 1457"/>
                    <a:gd name="T43" fmla="*/ 360 h 492"/>
                    <a:gd name="T44" fmla="*/ 1297 w 1457"/>
                    <a:gd name="T45" fmla="*/ 333 h 492"/>
                    <a:gd name="T46" fmla="*/ 1340 w 1457"/>
                    <a:gd name="T47" fmla="*/ 297 h 492"/>
                    <a:gd name="T48" fmla="*/ 1381 w 1457"/>
                    <a:gd name="T49" fmla="*/ 264 h 492"/>
                    <a:gd name="T50" fmla="*/ 1406 w 1457"/>
                    <a:gd name="T51" fmla="*/ 224 h 492"/>
                    <a:gd name="T52" fmla="*/ 1432 w 1457"/>
                    <a:gd name="T53" fmla="*/ 180 h 492"/>
                    <a:gd name="T54" fmla="*/ 1450 w 1457"/>
                    <a:gd name="T55" fmla="*/ 132 h 492"/>
                    <a:gd name="T56" fmla="*/ 1457 w 1457"/>
                    <a:gd name="T57" fmla="*/ 73 h 492"/>
                    <a:gd name="T58" fmla="*/ 1453 w 1457"/>
                    <a:gd name="T59" fmla="*/ 3 h 492"/>
                    <a:gd name="T60" fmla="*/ 7 w 1457"/>
                    <a:gd name="T61" fmla="*/ 0 h 492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1457"/>
                    <a:gd name="T94" fmla="*/ 0 h 492"/>
                    <a:gd name="T95" fmla="*/ 1457 w 1457"/>
                    <a:gd name="T96" fmla="*/ 492 h 492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1457" h="492">
                      <a:moveTo>
                        <a:pt x="7" y="0"/>
                      </a:moveTo>
                      <a:lnTo>
                        <a:pt x="0" y="51"/>
                      </a:lnTo>
                      <a:lnTo>
                        <a:pt x="7" y="117"/>
                      </a:lnTo>
                      <a:lnTo>
                        <a:pt x="29" y="183"/>
                      </a:lnTo>
                      <a:lnTo>
                        <a:pt x="68" y="249"/>
                      </a:lnTo>
                      <a:lnTo>
                        <a:pt x="131" y="308"/>
                      </a:lnTo>
                      <a:lnTo>
                        <a:pt x="206" y="363"/>
                      </a:lnTo>
                      <a:lnTo>
                        <a:pt x="283" y="401"/>
                      </a:lnTo>
                      <a:lnTo>
                        <a:pt x="348" y="426"/>
                      </a:lnTo>
                      <a:lnTo>
                        <a:pt x="420" y="451"/>
                      </a:lnTo>
                      <a:lnTo>
                        <a:pt x="490" y="467"/>
                      </a:lnTo>
                      <a:lnTo>
                        <a:pt x="558" y="477"/>
                      </a:lnTo>
                      <a:lnTo>
                        <a:pt x="623" y="485"/>
                      </a:lnTo>
                      <a:lnTo>
                        <a:pt x="707" y="492"/>
                      </a:lnTo>
                      <a:lnTo>
                        <a:pt x="786" y="488"/>
                      </a:lnTo>
                      <a:lnTo>
                        <a:pt x="863" y="485"/>
                      </a:lnTo>
                      <a:lnTo>
                        <a:pt x="953" y="474"/>
                      </a:lnTo>
                      <a:lnTo>
                        <a:pt x="1019" y="458"/>
                      </a:lnTo>
                      <a:lnTo>
                        <a:pt x="1091" y="437"/>
                      </a:lnTo>
                      <a:lnTo>
                        <a:pt x="1159" y="411"/>
                      </a:lnTo>
                      <a:lnTo>
                        <a:pt x="1207" y="392"/>
                      </a:lnTo>
                      <a:lnTo>
                        <a:pt x="1258" y="360"/>
                      </a:lnTo>
                      <a:lnTo>
                        <a:pt x="1297" y="333"/>
                      </a:lnTo>
                      <a:lnTo>
                        <a:pt x="1340" y="297"/>
                      </a:lnTo>
                      <a:lnTo>
                        <a:pt x="1381" y="264"/>
                      </a:lnTo>
                      <a:lnTo>
                        <a:pt x="1406" y="224"/>
                      </a:lnTo>
                      <a:lnTo>
                        <a:pt x="1432" y="180"/>
                      </a:lnTo>
                      <a:lnTo>
                        <a:pt x="1450" y="132"/>
                      </a:lnTo>
                      <a:lnTo>
                        <a:pt x="1457" y="73"/>
                      </a:lnTo>
                      <a:lnTo>
                        <a:pt x="1453" y="3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50191" name="Line 29"/>
                <p:cNvSpPr>
                  <a:spLocks noChangeShapeType="1"/>
                </p:cNvSpPr>
                <p:nvPr/>
              </p:nvSpPr>
              <p:spPr bwMode="auto">
                <a:xfrm>
                  <a:off x="3895" y="1351"/>
                  <a:ext cx="676" cy="1577"/>
                </a:xfrm>
                <a:prstGeom prst="line">
                  <a:avLst/>
                </a:prstGeom>
                <a:noFill/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50192" name="Line 30"/>
                <p:cNvSpPr>
                  <a:spLocks noChangeShapeType="1"/>
                </p:cNvSpPr>
                <p:nvPr/>
              </p:nvSpPr>
              <p:spPr bwMode="auto">
                <a:xfrm>
                  <a:off x="3895" y="1351"/>
                  <a:ext cx="1" cy="1558"/>
                </a:xfrm>
                <a:prstGeom prst="line">
                  <a:avLst/>
                </a:prstGeom>
                <a:noFill/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50193" name="Line 31"/>
                <p:cNvSpPr>
                  <a:spLocks noChangeShapeType="1"/>
                </p:cNvSpPr>
                <p:nvPr/>
              </p:nvSpPr>
              <p:spPr bwMode="auto">
                <a:xfrm flipH="1">
                  <a:off x="3204" y="1351"/>
                  <a:ext cx="691" cy="1555"/>
                </a:xfrm>
                <a:prstGeom prst="line">
                  <a:avLst/>
                </a:prstGeom>
                <a:noFill/>
                <a:ln w="158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</p:grp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2238375" y="4789488"/>
            <a:ext cx="77152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tr-TR" altLang="tr-TR" sz="2000">
                <a:latin typeface="Comic Sans MS" panose="030F0702030302020204" pitchFamily="66" charset="0"/>
              </a:rPr>
              <a:t>Yeni bir işlemin ya da ürünün insan sağlığı ve çevre üzerine herhangi olumsuz bir etkisi olmadığı ispatlanmadığı sürece, o işlem ya da ürüne ihtiyatla yaklaşılır.</a:t>
            </a:r>
          </a:p>
        </p:txBody>
      </p:sp>
      <p:sp>
        <p:nvSpPr>
          <p:cNvPr id="50180" name="Rectangle 3"/>
          <p:cNvSpPr txBox="1">
            <a:spLocks noChangeArrowheads="1"/>
          </p:cNvSpPr>
          <p:nvPr/>
        </p:nvSpPr>
        <p:spPr bwMode="auto">
          <a:xfrm>
            <a:off x="1760539" y="650876"/>
            <a:ext cx="4695825" cy="474663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ClrTx/>
              <a:buFontTx/>
              <a:buNone/>
            </a:pPr>
            <a:r>
              <a:rPr lang="tr-TR" altLang="tr-TR" sz="3000" b="1">
                <a:solidFill>
                  <a:srgbClr val="FF0000"/>
                </a:solidFill>
                <a:latin typeface="Comic Sans MS" panose="030F0702030302020204" pitchFamily="66" charset="0"/>
              </a:rPr>
              <a:t>SONUÇ</a:t>
            </a:r>
            <a:endParaRPr lang="en-US" altLang="tr-TR" sz="30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3690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 txBox="1">
            <a:spLocks noChangeArrowheads="1"/>
          </p:cNvSpPr>
          <p:nvPr/>
        </p:nvSpPr>
        <p:spPr bwMode="auto">
          <a:xfrm>
            <a:off x="1631951" y="404813"/>
            <a:ext cx="5472113" cy="10795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ClrTx/>
              <a:buFontTx/>
              <a:buNone/>
            </a:pPr>
            <a:r>
              <a:rPr lang="tr-TR" altLang="tr-TR" sz="2200" b="1">
                <a:solidFill>
                  <a:srgbClr val="FF0000"/>
                </a:solidFill>
                <a:latin typeface="Comic Sans MS" panose="030F0702030302020204" pitchFamily="66" charset="0"/>
              </a:rPr>
              <a:t>Laboratuvarımızda Yapılan Çalışmalar – Tuza Toleranslı Yeni Çeşit Geliştirilmesi</a:t>
            </a:r>
            <a:endParaRPr lang="en-US" altLang="tr-TR" sz="22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Picture 5" descr="0 g NaCl-4. Haft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95525" y="2782888"/>
            <a:ext cx="1620838" cy="1439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9" descr="4 g NaCl-4. Haft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10025" y="2784476"/>
            <a:ext cx="1620838" cy="1439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10" descr="8 g NaCl-4. Haft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4525" y="2782888"/>
            <a:ext cx="1620838" cy="1439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11" descr="12 g NaCl-4. Hafta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95525" y="4530726"/>
            <a:ext cx="1620838" cy="1439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12" descr="16 g NaCl-4. Hafta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10025" y="4519613"/>
            <a:ext cx="1620838" cy="1439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3" descr="20 g NaCl-4. Hafta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24525" y="4519613"/>
            <a:ext cx="1620838" cy="1439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295526" y="2341563"/>
            <a:ext cx="5040313" cy="3238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>
              <a:defRPr/>
            </a:pPr>
            <a:r>
              <a:rPr lang="tr-TR" sz="1500" dirty="0">
                <a:latin typeface="Comic Sans MS" pitchFamily="66" charset="0"/>
              </a:rPr>
              <a:t>Kontrol (Radyasyon -)</a:t>
            </a:r>
            <a:endParaRPr lang="en-US" sz="1500" dirty="0">
              <a:latin typeface="Comic Sans MS" pitchFamily="66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2549526" y="4208464"/>
            <a:ext cx="1204913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tr-TR" altLang="tr-TR" sz="1200" b="1">
                <a:solidFill>
                  <a:srgbClr val="FF0000"/>
                </a:solidFill>
                <a:latin typeface="Comic Sans MS" panose="030F0702030302020204" pitchFamily="66" charset="0"/>
              </a:rPr>
              <a:t>0 g/l NaCl</a:t>
            </a:r>
            <a:endParaRPr lang="en-US" altLang="tr-TR" sz="12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4211638" y="4214814"/>
            <a:ext cx="1204912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tr-TR" altLang="tr-TR" sz="1200" b="1">
                <a:solidFill>
                  <a:srgbClr val="FF0000"/>
                </a:solidFill>
                <a:latin typeface="Comic Sans MS" panose="030F0702030302020204" pitchFamily="66" charset="0"/>
              </a:rPr>
              <a:t>4 g/l NaCl</a:t>
            </a:r>
            <a:endParaRPr lang="en-US" altLang="tr-TR" sz="12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5988051" y="4214814"/>
            <a:ext cx="1204913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tr-TR" altLang="tr-TR" sz="1200" b="1">
                <a:solidFill>
                  <a:srgbClr val="FF0000"/>
                </a:solidFill>
                <a:latin typeface="Comic Sans MS" panose="030F0702030302020204" pitchFamily="66" charset="0"/>
              </a:rPr>
              <a:t>8 g/l NaCl</a:t>
            </a:r>
            <a:endParaRPr lang="en-US" altLang="tr-TR" sz="12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2559051" y="5957889"/>
            <a:ext cx="1204913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tr-TR" altLang="tr-TR" sz="1200" b="1">
                <a:solidFill>
                  <a:srgbClr val="FF0000"/>
                </a:solidFill>
                <a:latin typeface="Comic Sans MS" panose="030F0702030302020204" pitchFamily="66" charset="0"/>
              </a:rPr>
              <a:t>12 g/l NaCl</a:t>
            </a:r>
            <a:endParaRPr lang="en-US" altLang="tr-TR" sz="12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4221163" y="5946776"/>
            <a:ext cx="1204912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tr-TR" altLang="tr-TR" sz="1200" b="1">
                <a:solidFill>
                  <a:srgbClr val="FF0000"/>
                </a:solidFill>
                <a:latin typeface="Comic Sans MS" panose="030F0702030302020204" pitchFamily="66" charset="0"/>
              </a:rPr>
              <a:t>16 g/l NaCl</a:t>
            </a:r>
            <a:endParaRPr lang="en-US" altLang="tr-TR" sz="12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5997576" y="5946776"/>
            <a:ext cx="1204913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tr-TR" altLang="tr-TR" sz="1200" b="1">
                <a:solidFill>
                  <a:srgbClr val="FF0000"/>
                </a:solidFill>
                <a:latin typeface="Comic Sans MS" panose="030F0702030302020204" pitchFamily="66" charset="0"/>
              </a:rPr>
              <a:t>20 g/l NaCl</a:t>
            </a:r>
            <a:endParaRPr lang="en-US" altLang="tr-TR" sz="12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2292350" y="1844675"/>
            <a:ext cx="7378700" cy="323850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>
              <a:defRPr/>
            </a:pPr>
            <a:r>
              <a:rPr lang="tr-TR" sz="1500" dirty="0">
                <a:latin typeface="Comic Sans MS" pitchFamily="66" charset="0"/>
              </a:rPr>
              <a:t>Bezostaja-1 - Farklı Tuz Dozu ve Radyasyon Uygulamalarında Sürgün Gelişimi</a:t>
            </a:r>
            <a:endParaRPr lang="en-US" sz="1500" dirty="0">
              <a:latin typeface="Comic Sans MS" pitchFamily="66" charset="0"/>
            </a:endParaRPr>
          </a:p>
        </p:txBody>
      </p:sp>
      <p:pic>
        <p:nvPicPr>
          <p:cNvPr id="17" name="Picture 16" descr="Bezostaja-1 - 8-100-120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43864" y="2789238"/>
            <a:ext cx="1609725" cy="143986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 descr="Bezostaja-1 - 12-200-60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43864" y="4522788"/>
            <a:ext cx="1609725" cy="143986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7751764" y="4229101"/>
            <a:ext cx="223202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tr-TR" altLang="tr-TR" sz="1200" b="1">
                <a:solidFill>
                  <a:srgbClr val="FF0000"/>
                </a:solidFill>
                <a:latin typeface="Comic Sans MS" panose="030F0702030302020204" pitchFamily="66" charset="0"/>
              </a:rPr>
              <a:t>8 g/l NaCl – 100 - 120 Gy</a:t>
            </a:r>
            <a:endParaRPr lang="en-US" altLang="tr-TR" sz="12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7751763" y="5975351"/>
            <a:ext cx="2201862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tr-TR" altLang="tr-TR" sz="1200" b="1">
                <a:solidFill>
                  <a:srgbClr val="FF0000"/>
                </a:solidFill>
                <a:latin typeface="Comic Sans MS" panose="030F0702030302020204" pitchFamily="66" charset="0"/>
              </a:rPr>
              <a:t>12 g/l NaCl – 200 - 60 Gy</a:t>
            </a:r>
            <a:endParaRPr lang="en-US" altLang="tr-TR" sz="12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8042276" y="2351088"/>
            <a:ext cx="1609725" cy="3238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>
              <a:defRPr/>
            </a:pPr>
            <a:r>
              <a:rPr lang="tr-TR" sz="1500" dirty="0">
                <a:latin typeface="Comic Sans MS" pitchFamily="66" charset="0"/>
              </a:rPr>
              <a:t>Radyasyon +</a:t>
            </a:r>
            <a:endParaRPr lang="en-US" sz="15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576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2" grpId="0"/>
      <p:bldP spid="13" grpId="0"/>
      <p:bldP spid="14" grpId="0"/>
      <p:bldP spid="15" grpId="0"/>
      <p:bldP spid="16" grpId="0" animBg="1"/>
      <p:bldP spid="19" grpId="0"/>
      <p:bldP spid="20" grpId="0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2295526" y="2341563"/>
            <a:ext cx="5040313" cy="3238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>
              <a:defRPr/>
            </a:pPr>
            <a:r>
              <a:rPr lang="tr-TR" sz="1500" dirty="0">
                <a:latin typeface="Comic Sans MS" pitchFamily="66" charset="0"/>
              </a:rPr>
              <a:t>Kontrol (Radyasyon -)</a:t>
            </a:r>
            <a:endParaRPr lang="en-US" sz="1500" dirty="0">
              <a:latin typeface="Comic Sans MS" pitchFamily="66" charset="0"/>
            </a:endParaRP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2549526" y="4208464"/>
            <a:ext cx="1204913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tr-TR" altLang="tr-TR" sz="1200" b="1">
                <a:solidFill>
                  <a:srgbClr val="FF0000"/>
                </a:solidFill>
                <a:latin typeface="Comic Sans MS" panose="030F0702030302020204" pitchFamily="66" charset="0"/>
              </a:rPr>
              <a:t>0 g/l NaCl</a:t>
            </a:r>
            <a:endParaRPr lang="en-US" altLang="tr-TR" sz="12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4211638" y="4214814"/>
            <a:ext cx="1204912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tr-TR" altLang="tr-TR" sz="1200" b="1">
                <a:solidFill>
                  <a:srgbClr val="FF0000"/>
                </a:solidFill>
                <a:latin typeface="Comic Sans MS" panose="030F0702030302020204" pitchFamily="66" charset="0"/>
              </a:rPr>
              <a:t>4 g/l NaCl</a:t>
            </a:r>
            <a:endParaRPr lang="en-US" altLang="tr-TR" sz="12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5988051" y="4214814"/>
            <a:ext cx="1204913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tr-TR" altLang="tr-TR" sz="1200" b="1">
                <a:solidFill>
                  <a:srgbClr val="FF0000"/>
                </a:solidFill>
                <a:latin typeface="Comic Sans MS" panose="030F0702030302020204" pitchFamily="66" charset="0"/>
              </a:rPr>
              <a:t>8 g/l NaCl</a:t>
            </a:r>
            <a:endParaRPr lang="en-US" altLang="tr-TR" sz="12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Rectangle 3"/>
          <p:cNvSpPr txBox="1">
            <a:spLocks noChangeArrowheads="1"/>
          </p:cNvSpPr>
          <p:nvPr/>
        </p:nvSpPr>
        <p:spPr bwMode="auto">
          <a:xfrm>
            <a:off x="2559051" y="5942014"/>
            <a:ext cx="1204913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tr-TR" altLang="tr-TR" sz="1200" b="1">
                <a:solidFill>
                  <a:srgbClr val="FF0000"/>
                </a:solidFill>
                <a:latin typeface="Comic Sans MS" panose="030F0702030302020204" pitchFamily="66" charset="0"/>
              </a:rPr>
              <a:t>12 g/l NaCl</a:t>
            </a:r>
            <a:endParaRPr lang="en-US" altLang="tr-TR" sz="12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Rectangle 3"/>
          <p:cNvSpPr txBox="1">
            <a:spLocks noChangeArrowheads="1"/>
          </p:cNvSpPr>
          <p:nvPr/>
        </p:nvSpPr>
        <p:spPr bwMode="auto">
          <a:xfrm>
            <a:off x="4221163" y="5946776"/>
            <a:ext cx="1204912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tr-TR" altLang="tr-TR" sz="1200" b="1">
                <a:solidFill>
                  <a:srgbClr val="FF0000"/>
                </a:solidFill>
                <a:latin typeface="Comic Sans MS" panose="030F0702030302020204" pitchFamily="66" charset="0"/>
              </a:rPr>
              <a:t>16 g/l NaCl</a:t>
            </a:r>
            <a:endParaRPr lang="en-US" altLang="tr-TR" sz="12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8" name="Rectangle 3"/>
          <p:cNvSpPr txBox="1">
            <a:spLocks noChangeArrowheads="1"/>
          </p:cNvSpPr>
          <p:nvPr/>
        </p:nvSpPr>
        <p:spPr bwMode="auto">
          <a:xfrm>
            <a:off x="5997576" y="5946776"/>
            <a:ext cx="1204913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tr-TR" altLang="tr-TR" sz="1200" b="1">
                <a:solidFill>
                  <a:srgbClr val="FF0000"/>
                </a:solidFill>
                <a:latin typeface="Comic Sans MS" panose="030F0702030302020204" pitchFamily="66" charset="0"/>
              </a:rPr>
              <a:t>20 g/l NaCl</a:t>
            </a:r>
            <a:endParaRPr lang="en-US" altLang="tr-TR" sz="12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2292350" y="1844675"/>
            <a:ext cx="7378700" cy="323850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>
              <a:defRPr/>
            </a:pPr>
            <a:r>
              <a:rPr lang="tr-TR" sz="1500" dirty="0">
                <a:latin typeface="Comic Sans MS" pitchFamily="66" charset="0"/>
              </a:rPr>
              <a:t>Çakmak 79 Farklı Tuz Dozu ve Radyasyon Uygulamalarında Sürgün Gelişimi</a:t>
            </a:r>
          </a:p>
          <a:p>
            <a:pPr algn="ctr">
              <a:defRPr/>
            </a:pPr>
            <a:r>
              <a:rPr lang="tr-TR" sz="1500" dirty="0">
                <a:latin typeface="Comic Sans MS" pitchFamily="66" charset="0"/>
              </a:rPr>
              <a:t> </a:t>
            </a:r>
            <a:endParaRPr lang="en-US" sz="1500" dirty="0">
              <a:latin typeface="Comic Sans MS" pitchFamily="66" charset="0"/>
            </a:endParaRPr>
          </a:p>
        </p:txBody>
      </p: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7680326" y="4219576"/>
            <a:ext cx="22891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tr-TR" altLang="tr-TR" sz="1200" b="1">
                <a:solidFill>
                  <a:srgbClr val="FF0000"/>
                </a:solidFill>
                <a:latin typeface="Comic Sans MS" panose="030F0702030302020204" pitchFamily="66" charset="0"/>
              </a:rPr>
              <a:t>12 g/l NaCl – 200 - 60 Gy</a:t>
            </a:r>
            <a:endParaRPr lang="en-US" altLang="tr-TR" sz="12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1" name="Rectangle 3"/>
          <p:cNvSpPr txBox="1">
            <a:spLocks noChangeArrowheads="1"/>
          </p:cNvSpPr>
          <p:nvPr/>
        </p:nvSpPr>
        <p:spPr bwMode="auto">
          <a:xfrm>
            <a:off x="7680326" y="5975351"/>
            <a:ext cx="2303463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tr-TR" altLang="tr-TR" sz="1200" b="1">
                <a:solidFill>
                  <a:srgbClr val="FF0000"/>
                </a:solidFill>
                <a:latin typeface="Comic Sans MS" panose="030F0702030302020204" pitchFamily="66" charset="0"/>
              </a:rPr>
              <a:t>16 g/l NaCl – 300 - 120 Gy</a:t>
            </a:r>
            <a:endParaRPr lang="en-US" altLang="tr-TR" sz="12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2" name="Rectangle 3"/>
          <p:cNvSpPr txBox="1">
            <a:spLocks noChangeArrowheads="1"/>
          </p:cNvSpPr>
          <p:nvPr/>
        </p:nvSpPr>
        <p:spPr bwMode="auto">
          <a:xfrm>
            <a:off x="8042276" y="2351088"/>
            <a:ext cx="1609725" cy="3238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>
              <a:defRPr/>
            </a:pPr>
            <a:r>
              <a:rPr lang="tr-TR" sz="1500" dirty="0">
                <a:latin typeface="Comic Sans MS" pitchFamily="66" charset="0"/>
              </a:rPr>
              <a:t>Radyasyon +</a:t>
            </a:r>
            <a:endParaRPr lang="en-US" sz="1500" dirty="0">
              <a:latin typeface="Comic Sans MS" pitchFamily="66" charset="0"/>
            </a:endParaRPr>
          </a:p>
        </p:txBody>
      </p:sp>
      <p:pic>
        <p:nvPicPr>
          <p:cNvPr id="33" name="Picture 32" descr="0 g NaCl - 4. Haft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0289" y="2787651"/>
            <a:ext cx="1620837" cy="143986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Picture 33" descr="4 g NaCl - 4. Haft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4789" y="2787651"/>
            <a:ext cx="1620837" cy="143986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Picture 34" descr="8 g NaCl - 4. Haft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9289" y="2789238"/>
            <a:ext cx="1620837" cy="143986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Picture 35" descr="12 g NaCl - 4. Haft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0764" y="4522788"/>
            <a:ext cx="1620837" cy="143986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Picture 36" descr="16 g NaCl - 4. Hafta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5264" y="4522788"/>
            <a:ext cx="1620837" cy="143986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37" descr="20 g NaCl - 4. Hafta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8175" y="4522788"/>
            <a:ext cx="1620838" cy="143986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Picture 38" descr="Çakmak 79 - 12-200-60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39101" y="2787651"/>
            <a:ext cx="1609725" cy="143986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" name="Picture 39" descr="Çakmak 79 - 16-300-120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34339" y="4511676"/>
            <a:ext cx="1609725" cy="143986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2245" name="Rectangle 3"/>
          <p:cNvSpPr txBox="1">
            <a:spLocks noChangeArrowheads="1"/>
          </p:cNvSpPr>
          <p:nvPr/>
        </p:nvSpPr>
        <p:spPr bwMode="auto">
          <a:xfrm>
            <a:off x="1631951" y="404813"/>
            <a:ext cx="5472113" cy="10795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ClrTx/>
              <a:buFontTx/>
              <a:buNone/>
            </a:pPr>
            <a:r>
              <a:rPr lang="tr-TR" altLang="tr-TR" sz="2200" b="1">
                <a:solidFill>
                  <a:srgbClr val="FF0000"/>
                </a:solidFill>
                <a:latin typeface="Comic Sans MS" panose="030F0702030302020204" pitchFamily="66" charset="0"/>
              </a:rPr>
              <a:t>Laboratuvarımızda Yapılan Çalışmalar – Tuza Toleranslı Yeni Çeşit Geliştirilmesi</a:t>
            </a:r>
            <a:endParaRPr lang="en-US" altLang="tr-TR" sz="22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100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  <p:bldP spid="24" grpId="0"/>
      <p:bldP spid="25" grpId="0"/>
      <p:bldP spid="26" grpId="0"/>
      <p:bldP spid="27" grpId="0"/>
      <p:bldP spid="28" grpId="0"/>
      <p:bldP spid="29" grpId="0" animBg="1"/>
      <p:bldP spid="30" grpId="0"/>
      <p:bldP spid="31" grpId="0"/>
      <p:bldP spid="3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 txBox="1">
            <a:spLocks noChangeArrowheads="1"/>
          </p:cNvSpPr>
          <p:nvPr/>
        </p:nvSpPr>
        <p:spPr bwMode="auto">
          <a:xfrm>
            <a:off x="1760538" y="466726"/>
            <a:ext cx="5199062" cy="93662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ClrTx/>
              <a:buFontTx/>
              <a:buNone/>
            </a:pPr>
            <a:r>
              <a:rPr lang="tr-TR" altLang="tr-TR" sz="3000" b="1">
                <a:solidFill>
                  <a:srgbClr val="FF0000"/>
                </a:solidFill>
                <a:latin typeface="Comic Sans MS" panose="030F0702030302020204" pitchFamily="66" charset="0"/>
              </a:rPr>
              <a:t>Aktarılan Genler – Raportör Genler</a:t>
            </a:r>
            <a:endParaRPr lang="en-US" altLang="tr-TR" sz="30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208214" y="1628776"/>
            <a:ext cx="3095625" cy="314325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GEN ADI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376863" y="1628776"/>
            <a:ext cx="2305050" cy="314325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KAYNAĞI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7751763" y="1628776"/>
            <a:ext cx="2305050" cy="314325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SONUÇ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208214" y="2035176"/>
            <a:ext cx="3095625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GUS (</a:t>
            </a:r>
            <a:r>
              <a:rPr lang="el-GR" altLang="tr-TR" sz="1400" b="1">
                <a:solidFill>
                  <a:schemeClr val="tx2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β</a:t>
            </a: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-Glucuronidase)</a:t>
            </a:r>
            <a:endParaRPr lang="el-GR" altLang="tr-TR" sz="1400" b="1">
              <a:solidFill>
                <a:schemeClr val="tx2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376863" y="2035176"/>
            <a:ext cx="2305050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 i="1">
                <a:solidFill>
                  <a:schemeClr val="tx2"/>
                </a:solidFill>
                <a:latin typeface="Comic Sans MS" panose="030F0702030302020204" pitchFamily="66" charset="0"/>
              </a:rPr>
              <a:t>E.coli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7751763" y="2035176"/>
            <a:ext cx="2305050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Mavi Bölgeler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2208214" y="2420939"/>
            <a:ext cx="3095625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LUC (Luciferase)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5376863" y="2420939"/>
            <a:ext cx="2305050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Ateş Böceği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7751763" y="2420939"/>
            <a:ext cx="2305050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Işık Salınımı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2208214" y="2808289"/>
            <a:ext cx="3095625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GFP (Green Flourescent Protein)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5376863" y="2808289"/>
            <a:ext cx="2305050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Denizanası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7751763" y="2808289"/>
            <a:ext cx="2305050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Işık Salınımı</a:t>
            </a:r>
          </a:p>
        </p:txBody>
      </p:sp>
      <p:pic>
        <p:nvPicPr>
          <p:cNvPr id="16" name="Picture 16" descr="LU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800" y="3267075"/>
            <a:ext cx="2116138" cy="2808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7" descr="GF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3263900"/>
            <a:ext cx="2116138" cy="2808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8" descr="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764" y="3267076"/>
            <a:ext cx="2116137" cy="2805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8957503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8" grpId="1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 txBox="1">
            <a:spLocks noChangeArrowheads="1"/>
          </p:cNvSpPr>
          <p:nvPr/>
        </p:nvSpPr>
        <p:spPr bwMode="auto">
          <a:xfrm>
            <a:off x="1760538" y="466726"/>
            <a:ext cx="5199062" cy="93662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ClrTx/>
              <a:buFontTx/>
              <a:buNone/>
            </a:pPr>
            <a:r>
              <a:rPr lang="tr-TR" altLang="tr-TR" sz="3000" b="1">
                <a:solidFill>
                  <a:srgbClr val="FF0000"/>
                </a:solidFill>
                <a:latin typeface="Comic Sans MS" panose="030F0702030302020204" pitchFamily="66" charset="0"/>
              </a:rPr>
              <a:t>Aktarılan Genler –    Seçici Markör Genler</a:t>
            </a:r>
            <a:endParaRPr lang="en-US" altLang="tr-TR" sz="30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133600" y="1838326"/>
            <a:ext cx="3887788" cy="314325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GEN ADI</a:t>
            </a:r>
          </a:p>
        </p:txBody>
      </p:sp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6094414" y="1838326"/>
            <a:ext cx="2016125" cy="314325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DAYANIKLILIĞI</a:t>
            </a: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8183563" y="1838326"/>
            <a:ext cx="1873250" cy="314325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TÜRÜ</a:t>
            </a: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2133600" y="2244726"/>
            <a:ext cx="3887788" cy="314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chemeClr val="tx2"/>
                </a:solidFill>
                <a:latin typeface="Comic Sans MS" pitchFamily="66" charset="0"/>
              </a:rPr>
              <a:t>NPT II (Neomycin phosphotransferase II)</a:t>
            </a:r>
            <a:endParaRPr lang="el-GR" sz="1400" b="1" dirty="0">
              <a:solidFill>
                <a:schemeClr val="tx2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6094414" y="2244726"/>
            <a:ext cx="2016125" cy="314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chemeClr val="tx2"/>
                </a:solidFill>
                <a:latin typeface="Comic Sans MS" pitchFamily="66" charset="0"/>
              </a:rPr>
              <a:t>Kanamycin</a:t>
            </a:r>
          </a:p>
        </p:txBody>
      </p:sp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8183563" y="2244726"/>
            <a:ext cx="1873250" cy="314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chemeClr val="tx2"/>
                </a:solidFill>
                <a:latin typeface="Comic Sans MS" pitchFamily="66" charset="0"/>
              </a:rPr>
              <a:t>Antibiyotik</a:t>
            </a:r>
          </a:p>
        </p:txBody>
      </p:sp>
      <p:sp>
        <p:nvSpPr>
          <p:cNvPr id="25" name="Text Box 8"/>
          <p:cNvSpPr txBox="1">
            <a:spLocks noChangeArrowheads="1"/>
          </p:cNvSpPr>
          <p:nvPr/>
        </p:nvSpPr>
        <p:spPr bwMode="auto">
          <a:xfrm>
            <a:off x="2133600" y="2630489"/>
            <a:ext cx="3887788" cy="314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chemeClr val="tx2"/>
                </a:solidFill>
                <a:latin typeface="Comic Sans MS" pitchFamily="66" charset="0"/>
              </a:rPr>
              <a:t>Gentamicin 3-N-acetytransferase</a:t>
            </a:r>
          </a:p>
        </p:txBody>
      </p:sp>
      <p:sp>
        <p:nvSpPr>
          <p:cNvPr id="26" name="Text Box 9"/>
          <p:cNvSpPr txBox="1">
            <a:spLocks noChangeArrowheads="1"/>
          </p:cNvSpPr>
          <p:nvPr/>
        </p:nvSpPr>
        <p:spPr bwMode="auto">
          <a:xfrm>
            <a:off x="6094414" y="2630489"/>
            <a:ext cx="2016125" cy="314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chemeClr val="tx2"/>
                </a:solidFill>
                <a:latin typeface="Comic Sans MS" pitchFamily="66" charset="0"/>
              </a:rPr>
              <a:t>Gentamicin</a:t>
            </a:r>
          </a:p>
        </p:txBody>
      </p:sp>
      <p:sp>
        <p:nvSpPr>
          <p:cNvPr id="27" name="Text Box 10"/>
          <p:cNvSpPr txBox="1">
            <a:spLocks noChangeArrowheads="1"/>
          </p:cNvSpPr>
          <p:nvPr/>
        </p:nvSpPr>
        <p:spPr bwMode="auto">
          <a:xfrm>
            <a:off x="8183563" y="2630489"/>
            <a:ext cx="1873250" cy="314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chemeClr val="tx2"/>
                </a:solidFill>
                <a:latin typeface="Comic Sans MS" pitchFamily="66" charset="0"/>
              </a:rPr>
              <a:t>Antibiyotik</a:t>
            </a:r>
          </a:p>
        </p:txBody>
      </p:sp>
      <p:sp>
        <p:nvSpPr>
          <p:cNvPr id="28" name="Text Box 11"/>
          <p:cNvSpPr txBox="1">
            <a:spLocks noChangeArrowheads="1"/>
          </p:cNvSpPr>
          <p:nvPr/>
        </p:nvSpPr>
        <p:spPr bwMode="auto">
          <a:xfrm>
            <a:off x="2133600" y="3017839"/>
            <a:ext cx="3887788" cy="314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chemeClr val="tx2"/>
                </a:solidFill>
                <a:latin typeface="Comic Sans MS" pitchFamily="66" charset="0"/>
              </a:rPr>
              <a:t>Aminoglycoside-3-adenyltransferase</a:t>
            </a:r>
          </a:p>
        </p:txBody>
      </p:sp>
      <p:sp>
        <p:nvSpPr>
          <p:cNvPr id="29" name="Text Box 12"/>
          <p:cNvSpPr txBox="1">
            <a:spLocks noChangeArrowheads="1"/>
          </p:cNvSpPr>
          <p:nvPr/>
        </p:nvSpPr>
        <p:spPr bwMode="auto">
          <a:xfrm>
            <a:off x="6094414" y="3017839"/>
            <a:ext cx="2016125" cy="314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chemeClr val="tx2"/>
                </a:solidFill>
                <a:latin typeface="Comic Sans MS" pitchFamily="66" charset="0"/>
              </a:rPr>
              <a:t>Streptomycin</a:t>
            </a:r>
          </a:p>
        </p:txBody>
      </p:sp>
      <p:sp>
        <p:nvSpPr>
          <p:cNvPr id="30" name="Text Box 13"/>
          <p:cNvSpPr txBox="1">
            <a:spLocks noChangeArrowheads="1"/>
          </p:cNvSpPr>
          <p:nvPr/>
        </p:nvSpPr>
        <p:spPr bwMode="auto">
          <a:xfrm>
            <a:off x="8183563" y="3017839"/>
            <a:ext cx="1873250" cy="3143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chemeClr val="tx2"/>
                </a:solidFill>
                <a:latin typeface="Comic Sans MS" pitchFamily="66" charset="0"/>
              </a:rPr>
              <a:t>Antibiyotik</a:t>
            </a:r>
          </a:p>
        </p:txBody>
      </p:sp>
      <p:sp>
        <p:nvSpPr>
          <p:cNvPr id="31" name="Text Box 19"/>
          <p:cNvSpPr txBox="1">
            <a:spLocks noChangeArrowheads="1"/>
          </p:cNvSpPr>
          <p:nvPr/>
        </p:nvSpPr>
        <p:spPr bwMode="auto">
          <a:xfrm>
            <a:off x="2133600" y="3402014"/>
            <a:ext cx="3887788" cy="314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rgbClr val="FF3300"/>
                </a:solidFill>
                <a:latin typeface="Comic Sans MS" pitchFamily="66" charset="0"/>
              </a:rPr>
              <a:t>Phospfinothricin acetytransferase </a:t>
            </a:r>
          </a:p>
        </p:txBody>
      </p:sp>
      <p:sp>
        <p:nvSpPr>
          <p:cNvPr id="32" name="Text Box 20"/>
          <p:cNvSpPr txBox="1">
            <a:spLocks noChangeArrowheads="1"/>
          </p:cNvSpPr>
          <p:nvPr/>
        </p:nvSpPr>
        <p:spPr bwMode="auto">
          <a:xfrm>
            <a:off x="6094414" y="3402014"/>
            <a:ext cx="2016125" cy="314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rgbClr val="FF3300"/>
                </a:solidFill>
                <a:latin typeface="Comic Sans MS" pitchFamily="66" charset="0"/>
              </a:rPr>
              <a:t>Phospfinothricin</a:t>
            </a:r>
          </a:p>
        </p:txBody>
      </p:sp>
      <p:sp>
        <p:nvSpPr>
          <p:cNvPr id="33" name="Text Box 21"/>
          <p:cNvSpPr txBox="1">
            <a:spLocks noChangeArrowheads="1"/>
          </p:cNvSpPr>
          <p:nvPr/>
        </p:nvSpPr>
        <p:spPr bwMode="auto">
          <a:xfrm>
            <a:off x="8183563" y="3402014"/>
            <a:ext cx="1873250" cy="314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rgbClr val="FF3300"/>
                </a:solidFill>
                <a:latin typeface="Comic Sans MS" pitchFamily="66" charset="0"/>
              </a:rPr>
              <a:t>Herbisit</a:t>
            </a:r>
          </a:p>
        </p:txBody>
      </p:sp>
      <p:sp>
        <p:nvSpPr>
          <p:cNvPr id="34" name="Text Box 23"/>
          <p:cNvSpPr txBox="1">
            <a:spLocks noChangeArrowheads="1"/>
          </p:cNvSpPr>
          <p:nvPr/>
        </p:nvSpPr>
        <p:spPr bwMode="auto">
          <a:xfrm>
            <a:off x="2133600" y="3800476"/>
            <a:ext cx="3887788" cy="314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rgbClr val="FF3300"/>
                </a:solidFill>
                <a:latin typeface="Comic Sans MS" pitchFamily="66" charset="0"/>
              </a:rPr>
              <a:t>EPSP Synthase</a:t>
            </a:r>
          </a:p>
        </p:txBody>
      </p:sp>
      <p:sp>
        <p:nvSpPr>
          <p:cNvPr id="35" name="Text Box 24"/>
          <p:cNvSpPr txBox="1">
            <a:spLocks noChangeArrowheads="1"/>
          </p:cNvSpPr>
          <p:nvPr/>
        </p:nvSpPr>
        <p:spPr bwMode="auto">
          <a:xfrm>
            <a:off x="6094414" y="3800476"/>
            <a:ext cx="2016125" cy="314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rgbClr val="FF3300"/>
                </a:solidFill>
                <a:latin typeface="Comic Sans MS" pitchFamily="66" charset="0"/>
              </a:rPr>
              <a:t>Glyphosate</a:t>
            </a:r>
          </a:p>
        </p:txBody>
      </p:sp>
      <p:sp>
        <p:nvSpPr>
          <p:cNvPr id="36" name="Text Box 25"/>
          <p:cNvSpPr txBox="1">
            <a:spLocks noChangeArrowheads="1"/>
          </p:cNvSpPr>
          <p:nvPr/>
        </p:nvSpPr>
        <p:spPr bwMode="auto">
          <a:xfrm>
            <a:off x="8183563" y="3800476"/>
            <a:ext cx="1873250" cy="314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rgbClr val="FF3300"/>
                </a:solidFill>
                <a:latin typeface="Comic Sans MS" pitchFamily="66" charset="0"/>
              </a:rPr>
              <a:t>Herbisit</a:t>
            </a:r>
          </a:p>
        </p:txBody>
      </p:sp>
      <p:sp>
        <p:nvSpPr>
          <p:cNvPr id="37" name="Text Box 26"/>
          <p:cNvSpPr txBox="1">
            <a:spLocks noChangeArrowheads="1"/>
          </p:cNvSpPr>
          <p:nvPr/>
        </p:nvSpPr>
        <p:spPr bwMode="auto">
          <a:xfrm>
            <a:off x="2133600" y="4194176"/>
            <a:ext cx="3887788" cy="314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rgbClr val="FF3300"/>
                </a:solidFill>
                <a:latin typeface="Comic Sans MS" pitchFamily="66" charset="0"/>
              </a:rPr>
              <a:t>Acetplactate Synthase (ALS)</a:t>
            </a:r>
          </a:p>
        </p:txBody>
      </p:sp>
      <p:sp>
        <p:nvSpPr>
          <p:cNvPr id="38" name="Text Box 27"/>
          <p:cNvSpPr txBox="1">
            <a:spLocks noChangeArrowheads="1"/>
          </p:cNvSpPr>
          <p:nvPr/>
        </p:nvSpPr>
        <p:spPr bwMode="auto">
          <a:xfrm>
            <a:off x="6094414" y="4194176"/>
            <a:ext cx="2016125" cy="314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rgbClr val="FF3300"/>
                </a:solidFill>
                <a:latin typeface="Comic Sans MS" pitchFamily="66" charset="0"/>
              </a:rPr>
              <a:t>Sulphonylureas</a:t>
            </a:r>
          </a:p>
        </p:txBody>
      </p:sp>
      <p:sp>
        <p:nvSpPr>
          <p:cNvPr id="39" name="Text Box 28"/>
          <p:cNvSpPr txBox="1">
            <a:spLocks noChangeArrowheads="1"/>
          </p:cNvSpPr>
          <p:nvPr/>
        </p:nvSpPr>
        <p:spPr bwMode="auto">
          <a:xfrm>
            <a:off x="8183563" y="4194176"/>
            <a:ext cx="1873250" cy="314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rgbClr val="FF3300"/>
                </a:solidFill>
                <a:latin typeface="Comic Sans MS" pitchFamily="66" charset="0"/>
              </a:rPr>
              <a:t>Herbisit</a:t>
            </a:r>
          </a:p>
        </p:txBody>
      </p:sp>
    </p:spTree>
    <p:extLst>
      <p:ext uri="{BB962C8B-B14F-4D97-AF65-F5344CB8AC3E}">
        <p14:creationId xmlns:p14="http://schemas.microsoft.com/office/powerpoint/2010/main" val="419295453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3" grpId="1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 txBox="1">
            <a:spLocks noChangeArrowheads="1"/>
          </p:cNvSpPr>
          <p:nvPr/>
        </p:nvSpPr>
        <p:spPr bwMode="auto">
          <a:xfrm>
            <a:off x="1760538" y="466726"/>
            <a:ext cx="5199062" cy="93662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ClrTx/>
              <a:buFontTx/>
              <a:buNone/>
            </a:pPr>
            <a:r>
              <a:rPr lang="tr-TR" altLang="tr-TR" sz="3000" b="1">
                <a:solidFill>
                  <a:srgbClr val="FF0000"/>
                </a:solidFill>
                <a:latin typeface="Comic Sans MS" panose="030F0702030302020204" pitchFamily="66" charset="0"/>
              </a:rPr>
              <a:t>Aktarılan Genler –    Agronomik Özellikler</a:t>
            </a:r>
            <a:endParaRPr lang="en-US" altLang="tr-TR" sz="30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Text Box 3"/>
          <p:cNvSpPr txBox="1">
            <a:spLocks noChangeArrowheads="1"/>
          </p:cNvSpPr>
          <p:nvPr/>
        </p:nvSpPr>
        <p:spPr bwMode="auto">
          <a:xfrm>
            <a:off x="5221288" y="1835151"/>
            <a:ext cx="1909762" cy="314325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AKTARILAN GEN</a:t>
            </a:r>
          </a:p>
        </p:txBody>
      </p:sp>
      <p:sp>
        <p:nvSpPr>
          <p:cNvPr id="42" name="Text Box 4"/>
          <p:cNvSpPr txBox="1">
            <a:spLocks noChangeArrowheads="1"/>
          </p:cNvSpPr>
          <p:nvPr/>
        </p:nvSpPr>
        <p:spPr bwMode="auto">
          <a:xfrm>
            <a:off x="7186613" y="1835151"/>
            <a:ext cx="3109912" cy="314325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KAYNAĞI</a:t>
            </a:r>
          </a:p>
        </p:txBody>
      </p:sp>
      <p:sp>
        <p:nvSpPr>
          <p:cNvPr id="44" name="Text Box 6"/>
          <p:cNvSpPr txBox="1">
            <a:spLocks noChangeArrowheads="1"/>
          </p:cNvSpPr>
          <p:nvPr/>
        </p:nvSpPr>
        <p:spPr bwMode="auto">
          <a:xfrm>
            <a:off x="5221288" y="2241551"/>
            <a:ext cx="1909762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EPSPS</a:t>
            </a:r>
          </a:p>
        </p:txBody>
      </p:sp>
      <p:sp>
        <p:nvSpPr>
          <p:cNvPr id="45" name="Text Box 7"/>
          <p:cNvSpPr txBox="1">
            <a:spLocks noChangeArrowheads="1"/>
          </p:cNvSpPr>
          <p:nvPr/>
        </p:nvSpPr>
        <p:spPr bwMode="auto">
          <a:xfrm>
            <a:off x="7186613" y="2241551"/>
            <a:ext cx="3109912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 i="1">
                <a:solidFill>
                  <a:schemeClr val="tx2"/>
                </a:solidFill>
                <a:latin typeface="Comic Sans MS" panose="030F0702030302020204" pitchFamily="66" charset="0"/>
              </a:rPr>
              <a:t>Agrobacterium tumefaciens</a:t>
            </a:r>
          </a:p>
        </p:txBody>
      </p:sp>
      <p:sp>
        <p:nvSpPr>
          <p:cNvPr id="52" name="Text Box 3"/>
          <p:cNvSpPr txBox="1">
            <a:spLocks noChangeArrowheads="1"/>
          </p:cNvSpPr>
          <p:nvPr/>
        </p:nvSpPr>
        <p:spPr bwMode="auto">
          <a:xfrm>
            <a:off x="1847851" y="1835151"/>
            <a:ext cx="1439863" cy="314325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BİTKİ</a:t>
            </a:r>
          </a:p>
        </p:txBody>
      </p:sp>
      <p:sp>
        <p:nvSpPr>
          <p:cNvPr id="53" name="Text Box 4"/>
          <p:cNvSpPr txBox="1">
            <a:spLocks noChangeArrowheads="1"/>
          </p:cNvSpPr>
          <p:nvPr/>
        </p:nvSpPr>
        <p:spPr bwMode="auto">
          <a:xfrm>
            <a:off x="3349625" y="1838326"/>
            <a:ext cx="1809750" cy="307975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ÖZELLİK</a:t>
            </a:r>
          </a:p>
        </p:txBody>
      </p:sp>
      <p:sp>
        <p:nvSpPr>
          <p:cNvPr id="54" name="Text Box 6"/>
          <p:cNvSpPr txBox="1">
            <a:spLocks noChangeArrowheads="1"/>
          </p:cNvSpPr>
          <p:nvPr/>
        </p:nvSpPr>
        <p:spPr bwMode="auto">
          <a:xfrm>
            <a:off x="1847851" y="2244726"/>
            <a:ext cx="1439863" cy="30797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Şeker Pancarı</a:t>
            </a:r>
          </a:p>
        </p:txBody>
      </p:sp>
      <p:sp>
        <p:nvSpPr>
          <p:cNvPr id="55" name="Text Box 7"/>
          <p:cNvSpPr txBox="1">
            <a:spLocks noChangeArrowheads="1"/>
          </p:cNvSpPr>
          <p:nvPr/>
        </p:nvSpPr>
        <p:spPr bwMode="auto">
          <a:xfrm>
            <a:off x="3349625" y="2241551"/>
            <a:ext cx="1809750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Herbisite tolerans</a:t>
            </a: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5221288" y="2627314"/>
            <a:ext cx="1909762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EPSPS</a:t>
            </a:r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7186613" y="2627314"/>
            <a:ext cx="3109912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 i="1">
                <a:solidFill>
                  <a:schemeClr val="tx2"/>
                </a:solidFill>
                <a:latin typeface="Comic Sans MS" panose="030F0702030302020204" pitchFamily="66" charset="0"/>
              </a:rPr>
              <a:t>Agrobacterium tumefaciens</a:t>
            </a: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1847851" y="2627314"/>
            <a:ext cx="1439863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Kolza</a:t>
            </a: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3349625" y="2627314"/>
            <a:ext cx="1809750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Herbisite tolerans</a:t>
            </a:r>
          </a:p>
        </p:txBody>
      </p:sp>
      <p:sp>
        <p:nvSpPr>
          <p:cNvPr id="35" name="Text Box 6"/>
          <p:cNvSpPr txBox="1">
            <a:spLocks noChangeArrowheads="1"/>
          </p:cNvSpPr>
          <p:nvPr/>
        </p:nvSpPr>
        <p:spPr bwMode="auto">
          <a:xfrm>
            <a:off x="5221288" y="3022601"/>
            <a:ext cx="1909762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PAT</a:t>
            </a:r>
          </a:p>
        </p:txBody>
      </p:sp>
      <p:sp>
        <p:nvSpPr>
          <p:cNvPr id="36" name="Text Box 7"/>
          <p:cNvSpPr txBox="1">
            <a:spLocks noChangeArrowheads="1"/>
          </p:cNvSpPr>
          <p:nvPr/>
        </p:nvSpPr>
        <p:spPr bwMode="auto">
          <a:xfrm>
            <a:off x="7186613" y="3025776"/>
            <a:ext cx="3109912" cy="30797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 i="1">
                <a:solidFill>
                  <a:schemeClr val="tx2"/>
                </a:solidFill>
                <a:latin typeface="Comic Sans MS" panose="030F0702030302020204" pitchFamily="66" charset="0"/>
              </a:rPr>
              <a:t>Streptomyces viridochromogenes</a:t>
            </a:r>
          </a:p>
        </p:txBody>
      </p:sp>
      <p:sp>
        <p:nvSpPr>
          <p:cNvPr id="37" name="Text Box 6"/>
          <p:cNvSpPr txBox="1">
            <a:spLocks noChangeArrowheads="1"/>
          </p:cNvSpPr>
          <p:nvPr/>
        </p:nvSpPr>
        <p:spPr bwMode="auto">
          <a:xfrm>
            <a:off x="1847851" y="3022601"/>
            <a:ext cx="1439863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Soya</a:t>
            </a:r>
          </a:p>
        </p:txBody>
      </p:sp>
      <p:sp>
        <p:nvSpPr>
          <p:cNvPr id="38" name="Text Box 7"/>
          <p:cNvSpPr txBox="1">
            <a:spLocks noChangeArrowheads="1"/>
          </p:cNvSpPr>
          <p:nvPr/>
        </p:nvSpPr>
        <p:spPr bwMode="auto">
          <a:xfrm>
            <a:off x="3349625" y="3022601"/>
            <a:ext cx="1809750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Herbisite tolerans</a:t>
            </a:r>
          </a:p>
        </p:txBody>
      </p:sp>
      <p:sp>
        <p:nvSpPr>
          <p:cNvPr id="39" name="Text Box 6"/>
          <p:cNvSpPr txBox="1">
            <a:spLocks noChangeArrowheads="1"/>
          </p:cNvSpPr>
          <p:nvPr/>
        </p:nvSpPr>
        <p:spPr bwMode="auto">
          <a:xfrm>
            <a:off x="5221288" y="3419476"/>
            <a:ext cx="1909762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PAT</a:t>
            </a:r>
          </a:p>
        </p:txBody>
      </p:sp>
      <p:sp>
        <p:nvSpPr>
          <p:cNvPr id="40" name="Text Box 7"/>
          <p:cNvSpPr txBox="1">
            <a:spLocks noChangeArrowheads="1"/>
          </p:cNvSpPr>
          <p:nvPr/>
        </p:nvSpPr>
        <p:spPr bwMode="auto">
          <a:xfrm>
            <a:off x="7186613" y="3419476"/>
            <a:ext cx="3109912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 i="1">
                <a:solidFill>
                  <a:schemeClr val="tx2"/>
                </a:solidFill>
                <a:latin typeface="Comic Sans MS" panose="030F0702030302020204" pitchFamily="66" charset="0"/>
              </a:rPr>
              <a:t>Strepromyces hygroscopicus</a:t>
            </a:r>
          </a:p>
        </p:txBody>
      </p:sp>
      <p:sp>
        <p:nvSpPr>
          <p:cNvPr id="43" name="Text Box 6"/>
          <p:cNvSpPr txBox="1">
            <a:spLocks noChangeArrowheads="1"/>
          </p:cNvSpPr>
          <p:nvPr/>
        </p:nvSpPr>
        <p:spPr bwMode="auto">
          <a:xfrm>
            <a:off x="1847851" y="3419476"/>
            <a:ext cx="1439863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Çeltik</a:t>
            </a:r>
          </a:p>
        </p:txBody>
      </p:sp>
      <p:sp>
        <p:nvSpPr>
          <p:cNvPr id="46" name="Text Box 7"/>
          <p:cNvSpPr txBox="1">
            <a:spLocks noChangeArrowheads="1"/>
          </p:cNvSpPr>
          <p:nvPr/>
        </p:nvSpPr>
        <p:spPr bwMode="auto">
          <a:xfrm>
            <a:off x="3349625" y="3419476"/>
            <a:ext cx="1809750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Herbisite tolerans</a:t>
            </a: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5221288" y="3814764"/>
            <a:ext cx="1909762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PAT</a:t>
            </a:r>
          </a:p>
        </p:txBody>
      </p:sp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7186613" y="3814764"/>
            <a:ext cx="3109912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 i="1">
                <a:solidFill>
                  <a:schemeClr val="tx2"/>
                </a:solidFill>
                <a:latin typeface="Comic Sans MS" panose="030F0702030302020204" pitchFamily="66" charset="0"/>
              </a:rPr>
              <a:t>Strepromyces hygroscopicus</a:t>
            </a:r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1847851" y="3814764"/>
            <a:ext cx="1439863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Mısır</a:t>
            </a: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3349625" y="3814764"/>
            <a:ext cx="1809750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Herbisite tolerans</a:t>
            </a:r>
          </a:p>
        </p:txBody>
      </p:sp>
      <p:sp>
        <p:nvSpPr>
          <p:cNvPr id="27" name="Text Box 6"/>
          <p:cNvSpPr txBox="1">
            <a:spLocks noChangeArrowheads="1"/>
          </p:cNvSpPr>
          <p:nvPr/>
        </p:nvSpPr>
        <p:spPr bwMode="auto">
          <a:xfrm>
            <a:off x="5221288" y="4205289"/>
            <a:ext cx="1909762" cy="31432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 i="1">
                <a:solidFill>
                  <a:schemeClr val="tx2"/>
                </a:solidFill>
                <a:latin typeface="Comic Sans MS" panose="030F0702030302020204" pitchFamily="66" charset="0"/>
              </a:rPr>
              <a:t>Cry1Ac</a:t>
            </a:r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7186613" y="4205289"/>
            <a:ext cx="3109912" cy="31432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 i="1">
                <a:solidFill>
                  <a:schemeClr val="tx2"/>
                </a:solidFill>
                <a:latin typeface="Comic Sans MS" panose="030F0702030302020204" pitchFamily="66" charset="0"/>
              </a:rPr>
              <a:t>Bacillus thuringiensis</a:t>
            </a:r>
          </a:p>
        </p:txBody>
      </p:sp>
      <p:sp>
        <p:nvSpPr>
          <p:cNvPr id="29" name="Text Box 6"/>
          <p:cNvSpPr txBox="1">
            <a:spLocks noChangeArrowheads="1"/>
          </p:cNvSpPr>
          <p:nvPr/>
        </p:nvSpPr>
        <p:spPr bwMode="auto">
          <a:xfrm>
            <a:off x="1847851" y="4208464"/>
            <a:ext cx="1439863" cy="30797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Pamuk</a:t>
            </a:r>
          </a:p>
        </p:txBody>
      </p:sp>
      <p:sp>
        <p:nvSpPr>
          <p:cNvPr id="30" name="Text Box 7"/>
          <p:cNvSpPr txBox="1">
            <a:spLocks noChangeArrowheads="1"/>
          </p:cNvSpPr>
          <p:nvPr/>
        </p:nvSpPr>
        <p:spPr bwMode="auto">
          <a:xfrm>
            <a:off x="3349625" y="4205289"/>
            <a:ext cx="1809750" cy="31432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Zararlı dayanımı</a:t>
            </a:r>
          </a:p>
        </p:txBody>
      </p: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5221288" y="4586289"/>
            <a:ext cx="1909762" cy="31432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 i="1">
                <a:solidFill>
                  <a:schemeClr val="tx2"/>
                </a:solidFill>
                <a:latin typeface="Comic Sans MS" panose="030F0702030302020204" pitchFamily="66" charset="0"/>
              </a:rPr>
              <a:t>Cry1Ac</a:t>
            </a:r>
          </a:p>
        </p:txBody>
      </p:sp>
      <p:sp>
        <p:nvSpPr>
          <p:cNvPr id="32" name="Text Box 7"/>
          <p:cNvSpPr txBox="1">
            <a:spLocks noChangeArrowheads="1"/>
          </p:cNvSpPr>
          <p:nvPr/>
        </p:nvSpPr>
        <p:spPr bwMode="auto">
          <a:xfrm>
            <a:off x="7186613" y="4586289"/>
            <a:ext cx="3109912" cy="31432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 i="1">
                <a:solidFill>
                  <a:schemeClr val="tx2"/>
                </a:solidFill>
                <a:latin typeface="Comic Sans MS" panose="030F0702030302020204" pitchFamily="66" charset="0"/>
              </a:rPr>
              <a:t>Bacillus thuringiensis</a:t>
            </a:r>
          </a:p>
        </p:txBody>
      </p:sp>
      <p:sp>
        <p:nvSpPr>
          <p:cNvPr id="33" name="Text Box 6"/>
          <p:cNvSpPr txBox="1">
            <a:spLocks noChangeArrowheads="1"/>
          </p:cNvSpPr>
          <p:nvPr/>
        </p:nvSpPr>
        <p:spPr bwMode="auto">
          <a:xfrm>
            <a:off x="1847851" y="4589464"/>
            <a:ext cx="1439863" cy="30797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Domates</a:t>
            </a:r>
          </a:p>
        </p:txBody>
      </p:sp>
      <p:sp>
        <p:nvSpPr>
          <p:cNvPr id="34" name="Text Box 7"/>
          <p:cNvSpPr txBox="1">
            <a:spLocks noChangeArrowheads="1"/>
          </p:cNvSpPr>
          <p:nvPr/>
        </p:nvSpPr>
        <p:spPr bwMode="auto">
          <a:xfrm>
            <a:off x="3349625" y="4586289"/>
            <a:ext cx="1809750" cy="31432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Zararlı dayanımı</a:t>
            </a:r>
          </a:p>
        </p:txBody>
      </p:sp>
      <p:sp>
        <p:nvSpPr>
          <p:cNvPr id="47" name="Text Box 6"/>
          <p:cNvSpPr txBox="1">
            <a:spLocks noChangeArrowheads="1"/>
          </p:cNvSpPr>
          <p:nvPr/>
        </p:nvSpPr>
        <p:spPr bwMode="auto">
          <a:xfrm>
            <a:off x="5221288" y="4967289"/>
            <a:ext cx="1909762" cy="31432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 i="1">
                <a:solidFill>
                  <a:schemeClr val="tx2"/>
                </a:solidFill>
                <a:latin typeface="Comic Sans MS" panose="030F0702030302020204" pitchFamily="66" charset="0"/>
              </a:rPr>
              <a:t>Cry3A</a:t>
            </a:r>
          </a:p>
        </p:txBody>
      </p:sp>
      <p:sp>
        <p:nvSpPr>
          <p:cNvPr id="48" name="Text Box 7"/>
          <p:cNvSpPr txBox="1">
            <a:spLocks noChangeArrowheads="1"/>
          </p:cNvSpPr>
          <p:nvPr/>
        </p:nvSpPr>
        <p:spPr bwMode="auto">
          <a:xfrm>
            <a:off x="7186613" y="4967289"/>
            <a:ext cx="3109912" cy="31432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 i="1">
                <a:solidFill>
                  <a:schemeClr val="tx2"/>
                </a:solidFill>
                <a:latin typeface="Comic Sans MS" panose="030F0702030302020204" pitchFamily="66" charset="0"/>
              </a:rPr>
              <a:t>Bacillus thuringiensis</a:t>
            </a:r>
          </a:p>
        </p:txBody>
      </p:sp>
      <p:sp>
        <p:nvSpPr>
          <p:cNvPr id="49" name="Text Box 6"/>
          <p:cNvSpPr txBox="1">
            <a:spLocks noChangeArrowheads="1"/>
          </p:cNvSpPr>
          <p:nvPr/>
        </p:nvSpPr>
        <p:spPr bwMode="auto">
          <a:xfrm>
            <a:off x="1847851" y="4970464"/>
            <a:ext cx="1439863" cy="306387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Patates</a:t>
            </a:r>
          </a:p>
        </p:txBody>
      </p:sp>
      <p:sp>
        <p:nvSpPr>
          <p:cNvPr id="50" name="Text Box 7"/>
          <p:cNvSpPr txBox="1">
            <a:spLocks noChangeArrowheads="1"/>
          </p:cNvSpPr>
          <p:nvPr/>
        </p:nvSpPr>
        <p:spPr bwMode="auto">
          <a:xfrm>
            <a:off x="3349625" y="4967289"/>
            <a:ext cx="1809750" cy="31432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Zararlı dayanımı</a:t>
            </a:r>
          </a:p>
        </p:txBody>
      </p:sp>
      <p:sp>
        <p:nvSpPr>
          <p:cNvPr id="51" name="Text Box 6"/>
          <p:cNvSpPr txBox="1">
            <a:spLocks noChangeArrowheads="1"/>
          </p:cNvSpPr>
          <p:nvPr/>
        </p:nvSpPr>
        <p:spPr bwMode="auto">
          <a:xfrm>
            <a:off x="5221288" y="5346701"/>
            <a:ext cx="1909762" cy="31432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 i="1">
                <a:solidFill>
                  <a:schemeClr val="tx2"/>
                </a:solidFill>
                <a:latin typeface="Comic Sans MS" panose="030F0702030302020204" pitchFamily="66" charset="0"/>
              </a:rPr>
              <a:t>Cry1Ab</a:t>
            </a:r>
          </a:p>
        </p:txBody>
      </p:sp>
      <p:sp>
        <p:nvSpPr>
          <p:cNvPr id="56" name="Text Box 7"/>
          <p:cNvSpPr txBox="1">
            <a:spLocks noChangeArrowheads="1"/>
          </p:cNvSpPr>
          <p:nvPr/>
        </p:nvSpPr>
        <p:spPr bwMode="auto">
          <a:xfrm>
            <a:off x="7186613" y="5346701"/>
            <a:ext cx="3109912" cy="31432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 i="1">
                <a:solidFill>
                  <a:schemeClr val="tx2"/>
                </a:solidFill>
                <a:latin typeface="Comic Sans MS" panose="030F0702030302020204" pitchFamily="66" charset="0"/>
              </a:rPr>
              <a:t>Bacillus thuringiensis</a:t>
            </a:r>
          </a:p>
        </p:txBody>
      </p:sp>
      <p:sp>
        <p:nvSpPr>
          <p:cNvPr id="57" name="Text Box 6"/>
          <p:cNvSpPr txBox="1">
            <a:spLocks noChangeArrowheads="1"/>
          </p:cNvSpPr>
          <p:nvPr/>
        </p:nvSpPr>
        <p:spPr bwMode="auto">
          <a:xfrm>
            <a:off x="1847851" y="5349876"/>
            <a:ext cx="1439863" cy="30797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Mısır</a:t>
            </a:r>
          </a:p>
        </p:txBody>
      </p:sp>
      <p:sp>
        <p:nvSpPr>
          <p:cNvPr id="58" name="Text Box 7"/>
          <p:cNvSpPr txBox="1">
            <a:spLocks noChangeArrowheads="1"/>
          </p:cNvSpPr>
          <p:nvPr/>
        </p:nvSpPr>
        <p:spPr bwMode="auto">
          <a:xfrm>
            <a:off x="3349625" y="5346701"/>
            <a:ext cx="1809750" cy="31432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Zararlı dayanımı</a:t>
            </a:r>
          </a:p>
        </p:txBody>
      </p:sp>
    </p:spTree>
    <p:extLst>
      <p:ext uri="{BB962C8B-B14F-4D97-AF65-F5344CB8AC3E}">
        <p14:creationId xmlns:p14="http://schemas.microsoft.com/office/powerpoint/2010/main" val="36483119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4" grpId="0" animBg="1"/>
      <p:bldP spid="45" grpId="0" animBg="1"/>
      <p:bldP spid="52" grpId="0" animBg="1"/>
      <p:bldP spid="53" grpId="0" animBg="1"/>
      <p:bldP spid="54" grpId="0" animBg="1"/>
      <p:bldP spid="55" grpId="0" animBg="1"/>
      <p:bldP spid="19" grpId="0" animBg="1"/>
      <p:bldP spid="20" grpId="0" animBg="1"/>
      <p:bldP spid="21" grpId="0" animBg="1"/>
      <p:bldP spid="22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3" grpId="0" animBg="1"/>
      <p:bldP spid="46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6" grpId="0" animBg="1"/>
      <p:bldP spid="57" grpId="0" animBg="1"/>
      <p:bldP spid="5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 txBox="1">
            <a:spLocks noChangeArrowheads="1"/>
          </p:cNvSpPr>
          <p:nvPr/>
        </p:nvSpPr>
        <p:spPr bwMode="auto">
          <a:xfrm>
            <a:off x="1760538" y="466726"/>
            <a:ext cx="5199062" cy="93662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ClrTx/>
              <a:buFontTx/>
              <a:buNone/>
            </a:pPr>
            <a:r>
              <a:rPr lang="tr-TR" altLang="tr-TR" sz="3000" b="1">
                <a:solidFill>
                  <a:srgbClr val="FF0000"/>
                </a:solidFill>
                <a:latin typeface="Comic Sans MS" panose="030F0702030302020204" pitchFamily="66" charset="0"/>
              </a:rPr>
              <a:t>Aktarılan Genler –    Agronomik Özellikler</a:t>
            </a:r>
            <a:endParaRPr lang="en-US" altLang="tr-TR" sz="30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Text Box 3"/>
          <p:cNvSpPr txBox="1">
            <a:spLocks noChangeArrowheads="1"/>
          </p:cNvSpPr>
          <p:nvPr/>
        </p:nvSpPr>
        <p:spPr bwMode="auto">
          <a:xfrm>
            <a:off x="5221288" y="1835151"/>
            <a:ext cx="1909762" cy="314325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AKTARILAN GEN</a:t>
            </a:r>
          </a:p>
        </p:txBody>
      </p:sp>
      <p:sp>
        <p:nvSpPr>
          <p:cNvPr id="42" name="Text Box 4"/>
          <p:cNvSpPr txBox="1">
            <a:spLocks noChangeArrowheads="1"/>
          </p:cNvSpPr>
          <p:nvPr/>
        </p:nvSpPr>
        <p:spPr bwMode="auto">
          <a:xfrm>
            <a:off x="7186613" y="1835151"/>
            <a:ext cx="3109912" cy="314325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KAYNAĞI</a:t>
            </a:r>
          </a:p>
        </p:txBody>
      </p:sp>
      <p:sp>
        <p:nvSpPr>
          <p:cNvPr id="44" name="Text Box 6"/>
          <p:cNvSpPr txBox="1">
            <a:spLocks noChangeArrowheads="1"/>
          </p:cNvSpPr>
          <p:nvPr/>
        </p:nvSpPr>
        <p:spPr bwMode="auto">
          <a:xfrm>
            <a:off x="5221288" y="2241551"/>
            <a:ext cx="1909762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Thioesterase</a:t>
            </a:r>
          </a:p>
        </p:txBody>
      </p:sp>
      <p:sp>
        <p:nvSpPr>
          <p:cNvPr id="45" name="Text Box 7"/>
          <p:cNvSpPr txBox="1">
            <a:spLocks noChangeArrowheads="1"/>
          </p:cNvSpPr>
          <p:nvPr/>
        </p:nvSpPr>
        <p:spPr bwMode="auto">
          <a:xfrm>
            <a:off x="7186613" y="2241551"/>
            <a:ext cx="3109912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 i="1">
                <a:solidFill>
                  <a:schemeClr val="tx2"/>
                </a:solidFill>
                <a:latin typeface="Comic Sans MS" panose="030F0702030302020204" pitchFamily="66" charset="0"/>
              </a:rPr>
              <a:t>Umbellularia californica</a:t>
            </a:r>
          </a:p>
        </p:txBody>
      </p:sp>
      <p:sp>
        <p:nvSpPr>
          <p:cNvPr id="52" name="Text Box 3"/>
          <p:cNvSpPr txBox="1">
            <a:spLocks noChangeArrowheads="1"/>
          </p:cNvSpPr>
          <p:nvPr/>
        </p:nvSpPr>
        <p:spPr bwMode="auto">
          <a:xfrm>
            <a:off x="1847851" y="1835151"/>
            <a:ext cx="1439863" cy="314325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BİTKİ</a:t>
            </a:r>
          </a:p>
        </p:txBody>
      </p:sp>
      <p:sp>
        <p:nvSpPr>
          <p:cNvPr id="53" name="Text Box 4"/>
          <p:cNvSpPr txBox="1">
            <a:spLocks noChangeArrowheads="1"/>
          </p:cNvSpPr>
          <p:nvPr/>
        </p:nvSpPr>
        <p:spPr bwMode="auto">
          <a:xfrm>
            <a:off x="3349625" y="1838326"/>
            <a:ext cx="1809750" cy="307975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ÖZELLİK</a:t>
            </a:r>
          </a:p>
        </p:txBody>
      </p:sp>
      <p:sp>
        <p:nvSpPr>
          <p:cNvPr id="54" name="Text Box 6"/>
          <p:cNvSpPr txBox="1">
            <a:spLocks noChangeArrowheads="1"/>
          </p:cNvSpPr>
          <p:nvPr/>
        </p:nvSpPr>
        <p:spPr bwMode="auto">
          <a:xfrm>
            <a:off x="1847851" y="2244726"/>
            <a:ext cx="1439863" cy="30797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Kolza</a:t>
            </a:r>
          </a:p>
        </p:txBody>
      </p:sp>
      <p:sp>
        <p:nvSpPr>
          <p:cNvPr id="55" name="Text Box 7"/>
          <p:cNvSpPr txBox="1">
            <a:spLocks noChangeArrowheads="1"/>
          </p:cNvSpPr>
          <p:nvPr/>
        </p:nvSpPr>
        <p:spPr bwMode="auto">
          <a:xfrm>
            <a:off x="3349625" y="2241551"/>
            <a:ext cx="1809750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Yüksek yağ asidi</a:t>
            </a: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5221288" y="2627314"/>
            <a:ext cx="1909762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GmFad2-1</a:t>
            </a:r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7186613" y="2627314"/>
            <a:ext cx="3109912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Soya</a:t>
            </a: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1847851" y="2627314"/>
            <a:ext cx="1439863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Soya</a:t>
            </a: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3349625" y="2627314"/>
            <a:ext cx="1809750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Yüksek yağ asidi</a:t>
            </a:r>
          </a:p>
        </p:txBody>
      </p:sp>
      <p:sp>
        <p:nvSpPr>
          <p:cNvPr id="35" name="Text Box 6"/>
          <p:cNvSpPr txBox="1">
            <a:spLocks noChangeArrowheads="1"/>
          </p:cNvSpPr>
          <p:nvPr/>
        </p:nvSpPr>
        <p:spPr bwMode="auto">
          <a:xfrm>
            <a:off x="5221288" y="3022601"/>
            <a:ext cx="1909762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ACC</a:t>
            </a:r>
          </a:p>
        </p:txBody>
      </p:sp>
      <p:sp>
        <p:nvSpPr>
          <p:cNvPr id="36" name="Text Box 7"/>
          <p:cNvSpPr txBox="1">
            <a:spLocks noChangeArrowheads="1"/>
          </p:cNvSpPr>
          <p:nvPr/>
        </p:nvSpPr>
        <p:spPr bwMode="auto">
          <a:xfrm>
            <a:off x="7186613" y="3025776"/>
            <a:ext cx="3109912" cy="30797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tr-TR" altLang="tr-TR" sz="1400" b="1" i="1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Text Box 6"/>
          <p:cNvSpPr txBox="1">
            <a:spLocks noChangeArrowheads="1"/>
          </p:cNvSpPr>
          <p:nvPr/>
        </p:nvSpPr>
        <p:spPr bwMode="auto">
          <a:xfrm>
            <a:off x="1847851" y="3022601"/>
            <a:ext cx="1439863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Domates</a:t>
            </a:r>
          </a:p>
        </p:txBody>
      </p:sp>
      <p:sp>
        <p:nvSpPr>
          <p:cNvPr id="38" name="Text Box 7"/>
          <p:cNvSpPr txBox="1">
            <a:spLocks noChangeArrowheads="1"/>
          </p:cNvSpPr>
          <p:nvPr/>
        </p:nvSpPr>
        <p:spPr bwMode="auto">
          <a:xfrm>
            <a:off x="3349625" y="3022601"/>
            <a:ext cx="1809750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Uzun raf ömrü</a:t>
            </a:r>
          </a:p>
        </p:txBody>
      </p:sp>
      <p:sp>
        <p:nvSpPr>
          <p:cNvPr id="39" name="Text Box 6"/>
          <p:cNvSpPr txBox="1">
            <a:spLocks noChangeArrowheads="1"/>
          </p:cNvSpPr>
          <p:nvPr/>
        </p:nvSpPr>
        <p:spPr bwMode="auto">
          <a:xfrm>
            <a:off x="5221288" y="3419476"/>
            <a:ext cx="1909762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PAT</a:t>
            </a:r>
          </a:p>
        </p:txBody>
      </p:sp>
      <p:sp>
        <p:nvSpPr>
          <p:cNvPr id="40" name="Text Box 7"/>
          <p:cNvSpPr txBox="1">
            <a:spLocks noChangeArrowheads="1"/>
          </p:cNvSpPr>
          <p:nvPr/>
        </p:nvSpPr>
        <p:spPr bwMode="auto">
          <a:xfrm>
            <a:off x="7186613" y="3419476"/>
            <a:ext cx="3109912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 i="1">
                <a:solidFill>
                  <a:schemeClr val="tx2"/>
                </a:solidFill>
                <a:latin typeface="Comic Sans MS" panose="030F0702030302020204" pitchFamily="66" charset="0"/>
              </a:rPr>
              <a:t>Escherichia coli</a:t>
            </a:r>
          </a:p>
        </p:txBody>
      </p:sp>
      <p:sp>
        <p:nvSpPr>
          <p:cNvPr id="43" name="Text Box 6"/>
          <p:cNvSpPr txBox="1">
            <a:spLocks noChangeArrowheads="1"/>
          </p:cNvSpPr>
          <p:nvPr/>
        </p:nvSpPr>
        <p:spPr bwMode="auto">
          <a:xfrm>
            <a:off x="1847851" y="3419476"/>
            <a:ext cx="1439863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Mısır</a:t>
            </a:r>
          </a:p>
        </p:txBody>
      </p:sp>
      <p:sp>
        <p:nvSpPr>
          <p:cNvPr id="46" name="Text Box 7"/>
          <p:cNvSpPr txBox="1">
            <a:spLocks noChangeArrowheads="1"/>
          </p:cNvSpPr>
          <p:nvPr/>
        </p:nvSpPr>
        <p:spPr bwMode="auto">
          <a:xfrm>
            <a:off x="3349625" y="3419476"/>
            <a:ext cx="1809750" cy="314325"/>
          </a:xfrm>
          <a:prstGeom prst="rect">
            <a:avLst/>
          </a:prstGeom>
          <a:solidFill>
            <a:srgbClr val="EAEAEA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Erkek kısırlık</a:t>
            </a:r>
          </a:p>
        </p:txBody>
      </p:sp>
      <p:sp>
        <p:nvSpPr>
          <p:cNvPr id="63" name="Text Box 6"/>
          <p:cNvSpPr txBox="1">
            <a:spLocks noChangeArrowheads="1"/>
          </p:cNvSpPr>
          <p:nvPr/>
        </p:nvSpPr>
        <p:spPr bwMode="auto">
          <a:xfrm>
            <a:off x="5221288" y="3808414"/>
            <a:ext cx="1909762" cy="31432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CP</a:t>
            </a:r>
          </a:p>
        </p:txBody>
      </p:sp>
      <p:sp>
        <p:nvSpPr>
          <p:cNvPr id="64" name="Text Box 7"/>
          <p:cNvSpPr txBox="1">
            <a:spLocks noChangeArrowheads="1"/>
          </p:cNvSpPr>
          <p:nvPr/>
        </p:nvSpPr>
        <p:spPr bwMode="auto">
          <a:xfrm>
            <a:off x="7186613" y="3808414"/>
            <a:ext cx="3109912" cy="31432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Bitki virüsü</a:t>
            </a:r>
          </a:p>
        </p:txBody>
      </p:sp>
      <p:sp>
        <p:nvSpPr>
          <p:cNvPr id="65" name="Text Box 6"/>
          <p:cNvSpPr txBox="1">
            <a:spLocks noChangeArrowheads="1"/>
          </p:cNvSpPr>
          <p:nvPr/>
        </p:nvSpPr>
        <p:spPr bwMode="auto">
          <a:xfrm>
            <a:off x="1847851" y="3811589"/>
            <a:ext cx="1439863" cy="30797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Papaya</a:t>
            </a:r>
          </a:p>
        </p:txBody>
      </p:sp>
      <p:sp>
        <p:nvSpPr>
          <p:cNvPr id="66" name="Text Box 7"/>
          <p:cNvSpPr txBox="1">
            <a:spLocks noChangeArrowheads="1"/>
          </p:cNvSpPr>
          <p:nvPr/>
        </p:nvSpPr>
        <p:spPr bwMode="auto">
          <a:xfrm>
            <a:off x="3349625" y="3808414"/>
            <a:ext cx="1809750" cy="31432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Virüs dayanımı</a:t>
            </a:r>
          </a:p>
        </p:txBody>
      </p:sp>
      <p:sp>
        <p:nvSpPr>
          <p:cNvPr id="67" name="Text Box 6"/>
          <p:cNvSpPr txBox="1">
            <a:spLocks noChangeArrowheads="1"/>
          </p:cNvSpPr>
          <p:nvPr/>
        </p:nvSpPr>
        <p:spPr bwMode="auto">
          <a:xfrm>
            <a:off x="5221288" y="4187826"/>
            <a:ext cx="1909762" cy="31432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CP</a:t>
            </a:r>
          </a:p>
        </p:txBody>
      </p:sp>
      <p:sp>
        <p:nvSpPr>
          <p:cNvPr id="68" name="Text Box 7"/>
          <p:cNvSpPr txBox="1">
            <a:spLocks noChangeArrowheads="1"/>
          </p:cNvSpPr>
          <p:nvPr/>
        </p:nvSpPr>
        <p:spPr bwMode="auto">
          <a:xfrm>
            <a:off x="7186613" y="4187826"/>
            <a:ext cx="3109912" cy="31432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Bitki virüsü</a:t>
            </a:r>
          </a:p>
        </p:txBody>
      </p:sp>
      <p:sp>
        <p:nvSpPr>
          <p:cNvPr id="69" name="Text Box 6"/>
          <p:cNvSpPr txBox="1">
            <a:spLocks noChangeArrowheads="1"/>
          </p:cNvSpPr>
          <p:nvPr/>
        </p:nvSpPr>
        <p:spPr bwMode="auto">
          <a:xfrm>
            <a:off x="1847851" y="4191001"/>
            <a:ext cx="1439863" cy="30797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Kabak</a:t>
            </a:r>
          </a:p>
        </p:txBody>
      </p:sp>
      <p:sp>
        <p:nvSpPr>
          <p:cNvPr id="70" name="Text Box 7"/>
          <p:cNvSpPr txBox="1">
            <a:spLocks noChangeArrowheads="1"/>
          </p:cNvSpPr>
          <p:nvPr/>
        </p:nvSpPr>
        <p:spPr bwMode="auto">
          <a:xfrm>
            <a:off x="3349625" y="4187826"/>
            <a:ext cx="1809750" cy="314325"/>
          </a:xfrm>
          <a:prstGeom prst="rect">
            <a:avLst/>
          </a:prstGeom>
          <a:solidFill>
            <a:srgbClr val="66FFFF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400" b="1">
                <a:solidFill>
                  <a:schemeClr val="tx2"/>
                </a:solidFill>
                <a:latin typeface="Comic Sans MS" panose="030F0702030302020204" pitchFamily="66" charset="0"/>
              </a:rPr>
              <a:t>Virüs dayanımı</a:t>
            </a:r>
          </a:p>
        </p:txBody>
      </p:sp>
    </p:spTree>
    <p:extLst>
      <p:ext uri="{BB962C8B-B14F-4D97-AF65-F5344CB8AC3E}">
        <p14:creationId xmlns:p14="http://schemas.microsoft.com/office/powerpoint/2010/main" val="2680036503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4" grpId="0" animBg="1"/>
      <p:bldP spid="45" grpId="0" animBg="1"/>
      <p:bldP spid="52" grpId="0" animBg="1"/>
      <p:bldP spid="53" grpId="0" animBg="1"/>
      <p:bldP spid="54" grpId="0" animBg="1"/>
      <p:bldP spid="55" grpId="0" animBg="1"/>
      <p:bldP spid="19" grpId="0" animBg="1"/>
      <p:bldP spid="20" grpId="0" animBg="1"/>
      <p:bldP spid="21" grpId="0" animBg="1"/>
      <p:bldP spid="22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3" grpId="0" animBg="1"/>
      <p:bldP spid="46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_s31756"/>
          <p:cNvSpPr>
            <a:spLocks noChangeShapeType="1"/>
          </p:cNvSpPr>
          <p:nvPr/>
        </p:nvSpPr>
        <p:spPr bwMode="auto">
          <a:xfrm flipV="1">
            <a:off x="5972175" y="2395539"/>
            <a:ext cx="1588" cy="403225"/>
          </a:xfrm>
          <a:prstGeom prst="line">
            <a:avLst/>
          </a:prstGeom>
          <a:noFill/>
          <a:ln w="28575">
            <a:solidFill>
              <a:srgbClr val="4B595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tr-TR"/>
          </a:p>
        </p:txBody>
      </p:sp>
      <p:sp>
        <p:nvSpPr>
          <p:cNvPr id="13" name="_s31755"/>
          <p:cNvSpPr>
            <a:spLocks noChangeArrowheads="1"/>
          </p:cNvSpPr>
          <p:nvPr/>
        </p:nvSpPr>
        <p:spPr bwMode="auto">
          <a:xfrm>
            <a:off x="5173663" y="1593851"/>
            <a:ext cx="1598612" cy="803275"/>
          </a:xfrm>
          <a:prstGeom prst="ellipse">
            <a:avLst/>
          </a:prstGeom>
          <a:solidFill>
            <a:srgbClr val="00FF99"/>
          </a:solidFill>
          <a:ln w="9525">
            <a:solidFill>
              <a:srgbClr val="4B595B"/>
            </a:solidFill>
            <a:round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100"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Pestisit Kullanımında Azalma</a:t>
            </a:r>
          </a:p>
        </p:txBody>
      </p:sp>
      <p:sp>
        <p:nvSpPr>
          <p:cNvPr id="14" name="_s31754"/>
          <p:cNvSpPr>
            <a:spLocks noChangeShapeType="1"/>
          </p:cNvSpPr>
          <p:nvPr/>
        </p:nvSpPr>
        <p:spPr bwMode="auto">
          <a:xfrm flipV="1">
            <a:off x="6731001" y="2951164"/>
            <a:ext cx="760413" cy="123825"/>
          </a:xfrm>
          <a:prstGeom prst="line">
            <a:avLst/>
          </a:prstGeom>
          <a:noFill/>
          <a:ln w="28575">
            <a:solidFill>
              <a:srgbClr val="4B595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tr-TR"/>
          </a:p>
        </p:txBody>
      </p:sp>
      <p:sp>
        <p:nvSpPr>
          <p:cNvPr id="15" name="_s31753"/>
          <p:cNvSpPr>
            <a:spLocks noChangeArrowheads="1"/>
          </p:cNvSpPr>
          <p:nvPr/>
        </p:nvSpPr>
        <p:spPr bwMode="auto">
          <a:xfrm>
            <a:off x="7453314" y="2425701"/>
            <a:ext cx="1597025" cy="803275"/>
          </a:xfrm>
          <a:prstGeom prst="ellipse">
            <a:avLst/>
          </a:prstGeom>
          <a:solidFill>
            <a:srgbClr val="FF99CC"/>
          </a:solidFill>
          <a:ln w="9525">
            <a:solidFill>
              <a:srgbClr val="4B595B"/>
            </a:solidFill>
            <a:round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100"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Toprak ve Suyun Korunması</a:t>
            </a:r>
          </a:p>
        </p:txBody>
      </p:sp>
      <p:sp>
        <p:nvSpPr>
          <p:cNvPr id="16" name="_s31752"/>
          <p:cNvSpPr>
            <a:spLocks noChangeShapeType="1"/>
          </p:cNvSpPr>
          <p:nvPr/>
        </p:nvSpPr>
        <p:spPr bwMode="auto">
          <a:xfrm>
            <a:off x="6442075" y="3524250"/>
            <a:ext cx="469900" cy="325438"/>
          </a:xfrm>
          <a:prstGeom prst="line">
            <a:avLst/>
          </a:prstGeom>
          <a:noFill/>
          <a:ln w="28575">
            <a:solidFill>
              <a:srgbClr val="4B595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tr-TR"/>
          </a:p>
        </p:txBody>
      </p:sp>
      <p:sp>
        <p:nvSpPr>
          <p:cNvPr id="17" name="_s31751"/>
          <p:cNvSpPr>
            <a:spLocks noChangeArrowheads="1"/>
          </p:cNvSpPr>
          <p:nvPr/>
        </p:nvSpPr>
        <p:spPr bwMode="auto">
          <a:xfrm>
            <a:off x="6583364" y="3771901"/>
            <a:ext cx="1597025" cy="803275"/>
          </a:xfrm>
          <a:prstGeom prst="ellipse">
            <a:avLst/>
          </a:prstGeom>
          <a:solidFill>
            <a:srgbClr val="FFFF00"/>
          </a:solidFill>
          <a:ln w="9525">
            <a:solidFill>
              <a:srgbClr val="4B595B"/>
            </a:solidFill>
            <a:round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100"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Toprak ve Su Kaynaklarının Temizlenmesi</a:t>
            </a:r>
          </a:p>
        </p:txBody>
      </p:sp>
      <p:sp>
        <p:nvSpPr>
          <p:cNvPr id="18" name="_s31750"/>
          <p:cNvSpPr>
            <a:spLocks noChangeShapeType="1"/>
          </p:cNvSpPr>
          <p:nvPr/>
        </p:nvSpPr>
        <p:spPr bwMode="auto">
          <a:xfrm flipH="1">
            <a:off x="5032375" y="3524250"/>
            <a:ext cx="469900" cy="325438"/>
          </a:xfrm>
          <a:prstGeom prst="line">
            <a:avLst/>
          </a:prstGeom>
          <a:noFill/>
          <a:ln w="28575">
            <a:solidFill>
              <a:srgbClr val="4B595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tr-TR"/>
          </a:p>
        </p:txBody>
      </p:sp>
      <p:sp>
        <p:nvSpPr>
          <p:cNvPr id="19" name="_s31749"/>
          <p:cNvSpPr>
            <a:spLocks noChangeArrowheads="1"/>
          </p:cNvSpPr>
          <p:nvPr/>
        </p:nvSpPr>
        <p:spPr bwMode="auto">
          <a:xfrm>
            <a:off x="3765551" y="3773489"/>
            <a:ext cx="1598613" cy="803275"/>
          </a:xfrm>
          <a:prstGeom prst="ellipse">
            <a:avLst/>
          </a:prstGeom>
          <a:solidFill>
            <a:srgbClr val="FF00FF"/>
          </a:solidFill>
          <a:ln w="9525">
            <a:solidFill>
              <a:srgbClr val="4B595B"/>
            </a:solidFill>
            <a:round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100"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Ürün Kalitesinin Artması</a:t>
            </a:r>
          </a:p>
        </p:txBody>
      </p:sp>
      <p:sp>
        <p:nvSpPr>
          <p:cNvPr id="20" name="_s31748"/>
          <p:cNvSpPr>
            <a:spLocks noChangeShapeType="1"/>
          </p:cNvSpPr>
          <p:nvPr/>
        </p:nvSpPr>
        <p:spPr bwMode="auto">
          <a:xfrm flipH="1" flipV="1">
            <a:off x="4452938" y="2951164"/>
            <a:ext cx="760412" cy="123825"/>
          </a:xfrm>
          <a:prstGeom prst="line">
            <a:avLst/>
          </a:prstGeom>
          <a:noFill/>
          <a:ln w="28575">
            <a:solidFill>
              <a:srgbClr val="4B595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tr-TR"/>
          </a:p>
        </p:txBody>
      </p:sp>
      <p:sp>
        <p:nvSpPr>
          <p:cNvPr id="21" name="_s31747"/>
          <p:cNvSpPr>
            <a:spLocks noChangeArrowheads="1"/>
          </p:cNvSpPr>
          <p:nvPr/>
        </p:nvSpPr>
        <p:spPr bwMode="auto">
          <a:xfrm>
            <a:off x="2894013" y="2427289"/>
            <a:ext cx="1598612" cy="801687"/>
          </a:xfrm>
          <a:prstGeom prst="ellipse">
            <a:avLst/>
          </a:prstGeom>
          <a:solidFill>
            <a:srgbClr val="00FFFF"/>
          </a:solidFill>
          <a:ln w="9525">
            <a:solidFill>
              <a:srgbClr val="4B595B"/>
            </a:solidFill>
            <a:round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100"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Herbisit Kullanımında Azalma</a:t>
            </a:r>
          </a:p>
        </p:txBody>
      </p:sp>
      <p:sp>
        <p:nvSpPr>
          <p:cNvPr id="22" name="_s31746"/>
          <p:cNvSpPr>
            <a:spLocks noChangeArrowheads="1"/>
          </p:cNvSpPr>
          <p:nvPr/>
        </p:nvSpPr>
        <p:spPr bwMode="auto">
          <a:xfrm>
            <a:off x="5173663" y="2798764"/>
            <a:ext cx="1598612" cy="803275"/>
          </a:xfrm>
          <a:prstGeom prst="ellipse">
            <a:avLst/>
          </a:prstGeom>
          <a:solidFill>
            <a:srgbClr val="BBE0E3"/>
          </a:solidFill>
          <a:ln w="9525">
            <a:solidFill>
              <a:srgbClr val="4B595B"/>
            </a:solidFill>
            <a:round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200" b="1">
                <a:latin typeface="Comic Sans MS" panose="030F0702030302020204" pitchFamily="66" charset="0"/>
                <a:cs typeface="Times New Roman" panose="02020603050405020304" pitchFamily="18" charset="0"/>
              </a:rPr>
              <a:t>Genetiği Değiştirilmiş Ürünlerin Faydaları</a:t>
            </a:r>
            <a:endParaRPr lang="tr-TR" altLang="tr-TR" sz="1200">
              <a:latin typeface="Comic Sans MS" panose="030F0702030302020204" pitchFamily="66" charset="0"/>
            </a:endParaRPr>
          </a:p>
        </p:txBody>
      </p:sp>
      <p:pic>
        <p:nvPicPr>
          <p:cNvPr id="23" name="Picture 22" descr="a9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813" y="4594226"/>
            <a:ext cx="1492250" cy="145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4" descr="a2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4665664"/>
            <a:ext cx="1587500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9" name="Rectangle 3"/>
          <p:cNvSpPr txBox="1">
            <a:spLocks noChangeArrowheads="1"/>
          </p:cNvSpPr>
          <p:nvPr/>
        </p:nvSpPr>
        <p:spPr bwMode="auto">
          <a:xfrm>
            <a:off x="1760538" y="466726"/>
            <a:ext cx="5199062" cy="93662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ClrTx/>
              <a:buFontTx/>
              <a:buNone/>
            </a:pPr>
            <a:r>
              <a:rPr lang="tr-TR" altLang="tr-TR" sz="3000" b="1">
                <a:solidFill>
                  <a:srgbClr val="FF0000"/>
                </a:solidFill>
                <a:latin typeface="Comic Sans MS" panose="030F0702030302020204" pitchFamily="66" charset="0"/>
              </a:rPr>
              <a:t>GD Ürünlerin Muhtemel Faydaları</a:t>
            </a:r>
            <a:endParaRPr lang="en-US" altLang="tr-TR" sz="30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172603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_s31756"/>
          <p:cNvSpPr>
            <a:spLocks noChangeShapeType="1"/>
          </p:cNvSpPr>
          <p:nvPr/>
        </p:nvSpPr>
        <p:spPr bwMode="auto">
          <a:xfrm flipV="1">
            <a:off x="5972175" y="3121026"/>
            <a:ext cx="0" cy="403225"/>
          </a:xfrm>
          <a:prstGeom prst="line">
            <a:avLst/>
          </a:prstGeom>
          <a:noFill/>
          <a:ln w="28575">
            <a:solidFill>
              <a:srgbClr val="4B595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tr-TR"/>
          </a:p>
        </p:txBody>
      </p:sp>
      <p:sp>
        <p:nvSpPr>
          <p:cNvPr id="26" name="_s31755"/>
          <p:cNvSpPr>
            <a:spLocks noChangeArrowheads="1"/>
          </p:cNvSpPr>
          <p:nvPr/>
        </p:nvSpPr>
        <p:spPr bwMode="auto">
          <a:xfrm>
            <a:off x="4972051" y="2319339"/>
            <a:ext cx="2016125" cy="803275"/>
          </a:xfrm>
          <a:prstGeom prst="ellipse">
            <a:avLst/>
          </a:prstGeom>
          <a:solidFill>
            <a:srgbClr val="00FF99"/>
          </a:solidFill>
          <a:ln w="9525">
            <a:solidFill>
              <a:srgbClr val="4B595B"/>
            </a:solidFill>
            <a:round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100">
                <a:latin typeface="Comic Sans MS" panose="030F0702030302020204" pitchFamily="66" charset="0"/>
                <a:cs typeface="Times New Roman" panose="02020603050405020304" pitchFamily="18" charset="0"/>
              </a:rPr>
              <a:t>Faunada Değişim</a:t>
            </a:r>
            <a:endParaRPr lang="tr-TR" altLang="tr-TR" sz="1100">
              <a:latin typeface="Comic Sans MS" panose="030F0702030302020204" pitchFamily="66" charset="0"/>
            </a:endParaRPr>
          </a:p>
        </p:txBody>
      </p:sp>
      <p:sp>
        <p:nvSpPr>
          <p:cNvPr id="27" name="_s31754"/>
          <p:cNvSpPr>
            <a:spLocks noChangeShapeType="1"/>
          </p:cNvSpPr>
          <p:nvPr/>
        </p:nvSpPr>
        <p:spPr bwMode="auto">
          <a:xfrm flipV="1">
            <a:off x="6731001" y="3676651"/>
            <a:ext cx="760413" cy="123825"/>
          </a:xfrm>
          <a:prstGeom prst="line">
            <a:avLst/>
          </a:prstGeom>
          <a:noFill/>
          <a:ln w="28575">
            <a:solidFill>
              <a:srgbClr val="4B595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tr-TR"/>
          </a:p>
        </p:txBody>
      </p:sp>
      <p:sp>
        <p:nvSpPr>
          <p:cNvPr id="28" name="_s31753"/>
          <p:cNvSpPr>
            <a:spLocks noChangeArrowheads="1"/>
          </p:cNvSpPr>
          <p:nvPr/>
        </p:nvSpPr>
        <p:spPr bwMode="auto">
          <a:xfrm>
            <a:off x="7453314" y="3151189"/>
            <a:ext cx="2016125" cy="1069975"/>
          </a:xfrm>
          <a:prstGeom prst="ellipse">
            <a:avLst/>
          </a:prstGeom>
          <a:solidFill>
            <a:srgbClr val="FF99CC"/>
          </a:solidFill>
          <a:ln w="9525">
            <a:solidFill>
              <a:srgbClr val="4B595B"/>
            </a:solidFill>
            <a:round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>
            <a:lvl1pPr defTabSz="1076325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76325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76325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763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76325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76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76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76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763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100">
                <a:latin typeface="Comic Sans MS" panose="030F0702030302020204" pitchFamily="66" charset="0"/>
                <a:cs typeface="Times New Roman" panose="02020603050405020304" pitchFamily="18" charset="0"/>
              </a:rPr>
              <a:t>Mikroorganizmalarda Değişim</a:t>
            </a:r>
            <a:endParaRPr lang="tr-TR" altLang="tr-TR" sz="1100">
              <a:latin typeface="Comic Sans MS" panose="030F0702030302020204" pitchFamily="66" charset="0"/>
            </a:endParaRPr>
          </a:p>
        </p:txBody>
      </p:sp>
      <p:sp>
        <p:nvSpPr>
          <p:cNvPr id="29" name="_s31752"/>
          <p:cNvSpPr>
            <a:spLocks noChangeShapeType="1"/>
          </p:cNvSpPr>
          <p:nvPr/>
        </p:nvSpPr>
        <p:spPr bwMode="auto">
          <a:xfrm>
            <a:off x="6442075" y="4249739"/>
            <a:ext cx="469900" cy="325437"/>
          </a:xfrm>
          <a:prstGeom prst="line">
            <a:avLst/>
          </a:prstGeom>
          <a:noFill/>
          <a:ln w="28575">
            <a:solidFill>
              <a:srgbClr val="4B595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tr-TR"/>
          </a:p>
        </p:txBody>
      </p:sp>
      <p:sp>
        <p:nvSpPr>
          <p:cNvPr id="30" name="_s31751"/>
          <p:cNvSpPr>
            <a:spLocks noChangeArrowheads="1"/>
          </p:cNvSpPr>
          <p:nvPr/>
        </p:nvSpPr>
        <p:spPr bwMode="auto">
          <a:xfrm>
            <a:off x="6311901" y="4510089"/>
            <a:ext cx="2016125" cy="803275"/>
          </a:xfrm>
          <a:prstGeom prst="ellipse">
            <a:avLst/>
          </a:prstGeom>
          <a:solidFill>
            <a:srgbClr val="FFFF00"/>
          </a:solidFill>
          <a:ln w="9525">
            <a:solidFill>
              <a:srgbClr val="4B595B"/>
            </a:solidFill>
            <a:round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100">
                <a:latin typeface="Comic Sans MS" panose="030F0702030302020204" pitchFamily="66" charset="0"/>
                <a:cs typeface="Times New Roman" panose="02020603050405020304" pitchFamily="18" charset="0"/>
              </a:rPr>
              <a:t>Florada Değişim</a:t>
            </a:r>
            <a:endParaRPr lang="tr-TR" altLang="tr-TR" sz="1100">
              <a:latin typeface="Comic Sans MS" panose="030F0702030302020204" pitchFamily="66" charset="0"/>
            </a:endParaRPr>
          </a:p>
        </p:txBody>
      </p:sp>
      <p:sp>
        <p:nvSpPr>
          <p:cNvPr id="31" name="_s31750"/>
          <p:cNvSpPr>
            <a:spLocks noChangeShapeType="1"/>
          </p:cNvSpPr>
          <p:nvPr/>
        </p:nvSpPr>
        <p:spPr bwMode="auto">
          <a:xfrm flipH="1">
            <a:off x="5032375" y="4249739"/>
            <a:ext cx="469900" cy="325437"/>
          </a:xfrm>
          <a:prstGeom prst="line">
            <a:avLst/>
          </a:prstGeom>
          <a:noFill/>
          <a:ln w="28575">
            <a:solidFill>
              <a:srgbClr val="4B595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tr-TR"/>
          </a:p>
        </p:txBody>
      </p:sp>
      <p:sp>
        <p:nvSpPr>
          <p:cNvPr id="32" name="_s31749"/>
          <p:cNvSpPr>
            <a:spLocks noChangeArrowheads="1"/>
          </p:cNvSpPr>
          <p:nvPr/>
        </p:nvSpPr>
        <p:spPr bwMode="auto">
          <a:xfrm>
            <a:off x="3765550" y="4570414"/>
            <a:ext cx="2052638" cy="803275"/>
          </a:xfrm>
          <a:prstGeom prst="ellipse">
            <a:avLst/>
          </a:prstGeom>
          <a:solidFill>
            <a:srgbClr val="FF00FF"/>
          </a:solidFill>
          <a:ln w="9525">
            <a:solidFill>
              <a:srgbClr val="4B595B"/>
            </a:solidFill>
            <a:round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100">
                <a:latin typeface="Comic Sans MS" panose="030F0702030302020204" pitchFamily="66" charset="0"/>
                <a:cs typeface="Times New Roman" panose="02020603050405020304" pitchFamily="18" charset="0"/>
              </a:rPr>
              <a:t>Beklenmeyen Sonuçlar</a:t>
            </a:r>
            <a:endParaRPr lang="tr-TR" altLang="tr-TR" sz="1100">
              <a:latin typeface="Comic Sans MS" panose="030F0702030302020204" pitchFamily="66" charset="0"/>
            </a:endParaRPr>
          </a:p>
        </p:txBody>
      </p:sp>
      <p:sp>
        <p:nvSpPr>
          <p:cNvPr id="33" name="_s31748"/>
          <p:cNvSpPr>
            <a:spLocks noChangeShapeType="1"/>
          </p:cNvSpPr>
          <p:nvPr/>
        </p:nvSpPr>
        <p:spPr bwMode="auto">
          <a:xfrm flipH="1" flipV="1">
            <a:off x="4452938" y="3676651"/>
            <a:ext cx="760412" cy="123825"/>
          </a:xfrm>
          <a:prstGeom prst="line">
            <a:avLst/>
          </a:prstGeom>
          <a:noFill/>
          <a:ln w="28575">
            <a:solidFill>
              <a:srgbClr val="4B595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tr-TR"/>
          </a:p>
        </p:txBody>
      </p:sp>
      <p:sp>
        <p:nvSpPr>
          <p:cNvPr id="34" name="_s31747"/>
          <p:cNvSpPr>
            <a:spLocks noChangeArrowheads="1"/>
          </p:cNvSpPr>
          <p:nvPr/>
        </p:nvSpPr>
        <p:spPr bwMode="auto">
          <a:xfrm>
            <a:off x="2495551" y="3276600"/>
            <a:ext cx="2016125" cy="801688"/>
          </a:xfrm>
          <a:prstGeom prst="ellipse">
            <a:avLst/>
          </a:prstGeom>
          <a:solidFill>
            <a:srgbClr val="00FFFF"/>
          </a:solidFill>
          <a:ln w="9525">
            <a:solidFill>
              <a:srgbClr val="4B595B"/>
            </a:solidFill>
            <a:round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100">
                <a:latin typeface="Comic Sans MS" panose="030F0702030302020204" pitchFamily="66" charset="0"/>
                <a:cs typeface="Times New Roman" panose="02020603050405020304" pitchFamily="18" charset="0"/>
              </a:rPr>
              <a:t>Toprak ve Su Kaynaklarının Kirlenmesi</a:t>
            </a:r>
            <a:endParaRPr lang="tr-TR" altLang="tr-TR" sz="1100">
              <a:latin typeface="Comic Sans MS" panose="030F0702030302020204" pitchFamily="66" charset="0"/>
            </a:endParaRPr>
          </a:p>
        </p:txBody>
      </p:sp>
      <p:sp>
        <p:nvSpPr>
          <p:cNvPr id="35" name="_s31746"/>
          <p:cNvSpPr>
            <a:spLocks noChangeArrowheads="1"/>
          </p:cNvSpPr>
          <p:nvPr/>
        </p:nvSpPr>
        <p:spPr bwMode="auto">
          <a:xfrm>
            <a:off x="5173663" y="3524251"/>
            <a:ext cx="1598612" cy="803275"/>
          </a:xfrm>
          <a:prstGeom prst="ellipse">
            <a:avLst/>
          </a:prstGeom>
          <a:solidFill>
            <a:srgbClr val="BBE0E3"/>
          </a:solidFill>
          <a:ln w="9525">
            <a:solidFill>
              <a:srgbClr val="4B595B"/>
            </a:solidFill>
            <a:round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>
            <a:lvl1pPr defTabSz="107950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795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795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795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795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795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795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795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795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200" b="1">
                <a:latin typeface="Comic Sans MS" panose="030F0702030302020204" pitchFamily="66" charset="0"/>
                <a:cs typeface="Times New Roman" panose="02020603050405020304" pitchFamily="18" charset="0"/>
              </a:rPr>
              <a:t>Çevresel Riskler</a:t>
            </a:r>
            <a:endParaRPr lang="tr-TR" altLang="tr-TR" sz="1200">
              <a:latin typeface="Comic Sans MS" panose="030F0702030302020204" pitchFamily="66" charset="0"/>
            </a:endParaRPr>
          </a:p>
        </p:txBody>
      </p:sp>
      <p:pic>
        <p:nvPicPr>
          <p:cNvPr id="36" name="Picture 35" descr="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26" y="1701801"/>
            <a:ext cx="1133475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6" name="Rectangle 3"/>
          <p:cNvSpPr txBox="1">
            <a:spLocks noChangeArrowheads="1"/>
          </p:cNvSpPr>
          <p:nvPr/>
        </p:nvSpPr>
        <p:spPr bwMode="auto">
          <a:xfrm>
            <a:off x="1760538" y="466726"/>
            <a:ext cx="5199062" cy="93662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ClrTx/>
              <a:buFontTx/>
              <a:buNone/>
            </a:pPr>
            <a:r>
              <a:rPr lang="tr-TR" altLang="tr-TR" sz="3000" b="1">
                <a:solidFill>
                  <a:srgbClr val="FF0000"/>
                </a:solidFill>
                <a:latin typeface="Comic Sans MS" panose="030F0702030302020204" pitchFamily="66" charset="0"/>
              </a:rPr>
              <a:t>GD Ürünlerin Muhtemel Riskleri – Çevresel Açıdan</a:t>
            </a:r>
            <a:endParaRPr lang="en-US" altLang="tr-TR" sz="30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429490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_s31756"/>
          <p:cNvSpPr>
            <a:spLocks noChangeShapeType="1"/>
          </p:cNvSpPr>
          <p:nvPr/>
        </p:nvSpPr>
        <p:spPr bwMode="auto">
          <a:xfrm flipV="1">
            <a:off x="5972175" y="2760664"/>
            <a:ext cx="0" cy="403225"/>
          </a:xfrm>
          <a:prstGeom prst="line">
            <a:avLst/>
          </a:prstGeom>
          <a:noFill/>
          <a:ln w="28575">
            <a:solidFill>
              <a:srgbClr val="4B595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tr-TR"/>
          </a:p>
        </p:txBody>
      </p:sp>
      <p:sp>
        <p:nvSpPr>
          <p:cNvPr id="18" name="_s31755"/>
          <p:cNvSpPr>
            <a:spLocks noChangeArrowheads="1"/>
          </p:cNvSpPr>
          <p:nvPr/>
        </p:nvSpPr>
        <p:spPr bwMode="auto">
          <a:xfrm>
            <a:off x="5173663" y="1958976"/>
            <a:ext cx="1598612" cy="803275"/>
          </a:xfrm>
          <a:prstGeom prst="ellipse">
            <a:avLst/>
          </a:prstGeom>
          <a:solidFill>
            <a:srgbClr val="00FF99"/>
          </a:solidFill>
          <a:ln w="9525">
            <a:solidFill>
              <a:srgbClr val="4B595B"/>
            </a:solidFill>
            <a:round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100">
                <a:latin typeface="Comic Sans MS" panose="030F0702030302020204" pitchFamily="66" charset="0"/>
                <a:cs typeface="Times New Roman" panose="02020603050405020304" pitchFamily="18" charset="0"/>
              </a:rPr>
              <a:t>Toksisite</a:t>
            </a:r>
            <a:endParaRPr lang="tr-TR" altLang="tr-TR" sz="1100">
              <a:latin typeface="Comic Sans MS" panose="030F0702030302020204" pitchFamily="66" charset="0"/>
            </a:endParaRPr>
          </a:p>
        </p:txBody>
      </p:sp>
      <p:sp>
        <p:nvSpPr>
          <p:cNvPr id="19" name="_s31754"/>
          <p:cNvSpPr>
            <a:spLocks noChangeShapeType="1"/>
          </p:cNvSpPr>
          <p:nvPr/>
        </p:nvSpPr>
        <p:spPr bwMode="auto">
          <a:xfrm flipV="1">
            <a:off x="6731001" y="3316289"/>
            <a:ext cx="760413" cy="123825"/>
          </a:xfrm>
          <a:prstGeom prst="line">
            <a:avLst/>
          </a:prstGeom>
          <a:noFill/>
          <a:ln w="28575">
            <a:solidFill>
              <a:srgbClr val="4B595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tr-TR"/>
          </a:p>
        </p:txBody>
      </p:sp>
      <p:sp>
        <p:nvSpPr>
          <p:cNvPr id="20" name="_s31753"/>
          <p:cNvSpPr>
            <a:spLocks noChangeArrowheads="1"/>
          </p:cNvSpPr>
          <p:nvPr/>
        </p:nvSpPr>
        <p:spPr bwMode="auto">
          <a:xfrm>
            <a:off x="7453314" y="2790826"/>
            <a:ext cx="1597025" cy="803275"/>
          </a:xfrm>
          <a:prstGeom prst="ellipse">
            <a:avLst/>
          </a:prstGeom>
          <a:solidFill>
            <a:srgbClr val="FF99CC"/>
          </a:solidFill>
          <a:ln w="9525">
            <a:solidFill>
              <a:srgbClr val="4B595B"/>
            </a:solidFill>
            <a:round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100">
                <a:latin typeface="Comic Sans MS" panose="030F0702030302020204" pitchFamily="66" charset="0"/>
                <a:cs typeface="Times New Roman" panose="02020603050405020304" pitchFamily="18" charset="0"/>
              </a:rPr>
              <a:t>Kanser</a:t>
            </a:r>
            <a:endParaRPr lang="tr-TR" altLang="tr-TR" sz="1100">
              <a:latin typeface="Comic Sans MS" panose="030F0702030302020204" pitchFamily="66" charset="0"/>
            </a:endParaRPr>
          </a:p>
        </p:txBody>
      </p:sp>
      <p:sp>
        <p:nvSpPr>
          <p:cNvPr id="21" name="_s31752"/>
          <p:cNvSpPr>
            <a:spLocks noChangeShapeType="1"/>
          </p:cNvSpPr>
          <p:nvPr/>
        </p:nvSpPr>
        <p:spPr bwMode="auto">
          <a:xfrm>
            <a:off x="6442075" y="3889375"/>
            <a:ext cx="469900" cy="325438"/>
          </a:xfrm>
          <a:prstGeom prst="line">
            <a:avLst/>
          </a:prstGeom>
          <a:noFill/>
          <a:ln w="28575">
            <a:solidFill>
              <a:srgbClr val="4B595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tr-TR"/>
          </a:p>
        </p:txBody>
      </p:sp>
      <p:sp>
        <p:nvSpPr>
          <p:cNvPr id="22" name="_s31751"/>
          <p:cNvSpPr>
            <a:spLocks noChangeArrowheads="1"/>
          </p:cNvSpPr>
          <p:nvPr/>
        </p:nvSpPr>
        <p:spPr bwMode="auto">
          <a:xfrm>
            <a:off x="6583364" y="4137026"/>
            <a:ext cx="1597025" cy="803275"/>
          </a:xfrm>
          <a:prstGeom prst="ellipse">
            <a:avLst/>
          </a:prstGeom>
          <a:solidFill>
            <a:srgbClr val="FFFF00"/>
          </a:solidFill>
          <a:ln w="9525">
            <a:solidFill>
              <a:srgbClr val="4B595B"/>
            </a:solidFill>
            <a:round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100">
                <a:latin typeface="Comic Sans MS" panose="030F0702030302020204" pitchFamily="66" charset="0"/>
                <a:cs typeface="Times New Roman" panose="02020603050405020304" pitchFamily="18" charset="0"/>
              </a:rPr>
              <a:t>İnsan Bünyesinde Antibiyotik Direnci</a:t>
            </a:r>
            <a:endParaRPr lang="tr-TR" altLang="tr-TR" sz="1100">
              <a:latin typeface="Comic Sans MS" panose="030F0702030302020204" pitchFamily="66" charset="0"/>
            </a:endParaRPr>
          </a:p>
        </p:txBody>
      </p:sp>
      <p:sp>
        <p:nvSpPr>
          <p:cNvPr id="23" name="_s31750"/>
          <p:cNvSpPr>
            <a:spLocks noChangeShapeType="1"/>
          </p:cNvSpPr>
          <p:nvPr/>
        </p:nvSpPr>
        <p:spPr bwMode="auto">
          <a:xfrm flipH="1">
            <a:off x="5032375" y="3889375"/>
            <a:ext cx="469900" cy="325438"/>
          </a:xfrm>
          <a:prstGeom prst="line">
            <a:avLst/>
          </a:prstGeom>
          <a:noFill/>
          <a:ln w="28575">
            <a:solidFill>
              <a:srgbClr val="4B595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tr-TR"/>
          </a:p>
        </p:txBody>
      </p:sp>
      <p:sp>
        <p:nvSpPr>
          <p:cNvPr id="24" name="_s31749"/>
          <p:cNvSpPr>
            <a:spLocks noChangeArrowheads="1"/>
          </p:cNvSpPr>
          <p:nvPr/>
        </p:nvSpPr>
        <p:spPr bwMode="auto">
          <a:xfrm>
            <a:off x="3765551" y="4138614"/>
            <a:ext cx="1598613" cy="803275"/>
          </a:xfrm>
          <a:prstGeom prst="ellipse">
            <a:avLst/>
          </a:prstGeom>
          <a:solidFill>
            <a:srgbClr val="FF00FF"/>
          </a:solidFill>
          <a:ln w="9525">
            <a:solidFill>
              <a:srgbClr val="4B595B"/>
            </a:solidFill>
            <a:round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100">
                <a:latin typeface="Comic Sans MS" panose="030F0702030302020204" pitchFamily="66" charset="0"/>
                <a:cs typeface="Times New Roman" panose="02020603050405020304" pitchFamily="18" charset="0"/>
              </a:rPr>
              <a:t>Besin Kalitesinde Azalma</a:t>
            </a:r>
            <a:endParaRPr lang="tr-TR" altLang="tr-TR" sz="1100">
              <a:latin typeface="Comic Sans MS" panose="030F0702030302020204" pitchFamily="66" charset="0"/>
            </a:endParaRPr>
          </a:p>
        </p:txBody>
      </p:sp>
      <p:sp>
        <p:nvSpPr>
          <p:cNvPr id="37" name="_s31748"/>
          <p:cNvSpPr>
            <a:spLocks noChangeShapeType="1"/>
          </p:cNvSpPr>
          <p:nvPr/>
        </p:nvSpPr>
        <p:spPr bwMode="auto">
          <a:xfrm flipH="1" flipV="1">
            <a:off x="4452938" y="3316289"/>
            <a:ext cx="760412" cy="123825"/>
          </a:xfrm>
          <a:prstGeom prst="line">
            <a:avLst/>
          </a:prstGeom>
          <a:noFill/>
          <a:ln w="28575">
            <a:solidFill>
              <a:srgbClr val="4B595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tr-TR"/>
          </a:p>
        </p:txBody>
      </p:sp>
      <p:sp>
        <p:nvSpPr>
          <p:cNvPr id="38" name="_s31747"/>
          <p:cNvSpPr>
            <a:spLocks noChangeArrowheads="1"/>
          </p:cNvSpPr>
          <p:nvPr/>
        </p:nvSpPr>
        <p:spPr bwMode="auto">
          <a:xfrm>
            <a:off x="2894013" y="2792414"/>
            <a:ext cx="1598612" cy="801687"/>
          </a:xfrm>
          <a:prstGeom prst="ellipse">
            <a:avLst/>
          </a:prstGeom>
          <a:solidFill>
            <a:srgbClr val="00FFFF"/>
          </a:solidFill>
          <a:ln w="9525">
            <a:solidFill>
              <a:srgbClr val="4B595B"/>
            </a:solidFill>
            <a:round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100">
                <a:latin typeface="Comic Sans MS" panose="030F0702030302020204" pitchFamily="66" charset="0"/>
                <a:cs typeface="Times New Roman" panose="02020603050405020304" pitchFamily="18" charset="0"/>
              </a:rPr>
              <a:t>Allerji</a:t>
            </a:r>
            <a:endParaRPr lang="tr-TR" altLang="tr-TR" sz="1100">
              <a:latin typeface="Comic Sans MS" panose="030F0702030302020204" pitchFamily="66" charset="0"/>
            </a:endParaRPr>
          </a:p>
        </p:txBody>
      </p:sp>
      <p:sp>
        <p:nvSpPr>
          <p:cNvPr id="39" name="_s31746"/>
          <p:cNvSpPr>
            <a:spLocks noChangeArrowheads="1"/>
          </p:cNvSpPr>
          <p:nvPr/>
        </p:nvSpPr>
        <p:spPr bwMode="auto">
          <a:xfrm>
            <a:off x="5173663" y="3163889"/>
            <a:ext cx="1598612" cy="803275"/>
          </a:xfrm>
          <a:prstGeom prst="ellipse">
            <a:avLst/>
          </a:prstGeom>
          <a:solidFill>
            <a:srgbClr val="BBE0E3"/>
          </a:solidFill>
          <a:ln w="9525">
            <a:solidFill>
              <a:srgbClr val="4B595B"/>
            </a:solidFill>
            <a:round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200" b="1">
                <a:latin typeface="Comic Sans MS" panose="030F0702030302020204" pitchFamily="66" charset="0"/>
                <a:cs typeface="Times New Roman" panose="02020603050405020304" pitchFamily="18" charset="0"/>
              </a:rPr>
              <a:t>Sağlık Riskleri</a:t>
            </a:r>
            <a:endParaRPr lang="tr-TR" altLang="tr-TR" sz="1200">
              <a:latin typeface="Comic Sans MS" panose="030F0702030302020204" pitchFamily="66" charset="0"/>
            </a:endParaRPr>
          </a:p>
        </p:txBody>
      </p:sp>
      <p:sp>
        <p:nvSpPr>
          <p:cNvPr id="46093" name="Rectangle 3"/>
          <p:cNvSpPr txBox="1">
            <a:spLocks noChangeArrowheads="1"/>
          </p:cNvSpPr>
          <p:nvPr/>
        </p:nvSpPr>
        <p:spPr bwMode="auto">
          <a:xfrm>
            <a:off x="1760538" y="466726"/>
            <a:ext cx="5199062" cy="93662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ClrTx/>
              <a:buFontTx/>
              <a:buNone/>
            </a:pPr>
            <a:r>
              <a:rPr lang="tr-TR" altLang="tr-TR" sz="3000" b="1">
                <a:solidFill>
                  <a:srgbClr val="FF0000"/>
                </a:solidFill>
                <a:latin typeface="Comic Sans MS" panose="030F0702030302020204" pitchFamily="66" charset="0"/>
              </a:rPr>
              <a:t>GD Ürünlerin Muhtemel Riskleri – Sağlık Açısından</a:t>
            </a:r>
            <a:endParaRPr lang="en-US" altLang="tr-TR" sz="30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228001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37" grpId="0" animBg="1"/>
      <p:bldP spid="38" grpId="0" animBg="1"/>
      <p:bldP spid="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_s31756"/>
          <p:cNvSpPr>
            <a:spLocks noChangeShapeType="1"/>
          </p:cNvSpPr>
          <p:nvPr/>
        </p:nvSpPr>
        <p:spPr bwMode="auto">
          <a:xfrm flipV="1">
            <a:off x="5972175" y="2760664"/>
            <a:ext cx="0" cy="403225"/>
          </a:xfrm>
          <a:prstGeom prst="line">
            <a:avLst/>
          </a:prstGeom>
          <a:noFill/>
          <a:ln w="28575">
            <a:solidFill>
              <a:srgbClr val="4B595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tr-TR"/>
          </a:p>
        </p:txBody>
      </p:sp>
      <p:sp>
        <p:nvSpPr>
          <p:cNvPr id="18" name="_s31755"/>
          <p:cNvSpPr>
            <a:spLocks noChangeArrowheads="1"/>
          </p:cNvSpPr>
          <p:nvPr/>
        </p:nvSpPr>
        <p:spPr bwMode="auto">
          <a:xfrm>
            <a:off x="5173663" y="1958976"/>
            <a:ext cx="1598612" cy="803275"/>
          </a:xfrm>
          <a:prstGeom prst="ellipse">
            <a:avLst/>
          </a:prstGeom>
          <a:solidFill>
            <a:srgbClr val="00FF99"/>
          </a:solidFill>
          <a:ln w="9525">
            <a:solidFill>
              <a:srgbClr val="4B595B"/>
            </a:solidFill>
            <a:round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100">
                <a:latin typeface="Comic Sans MS" panose="030F0702030302020204" pitchFamily="66" charset="0"/>
                <a:cs typeface="Times New Roman" panose="02020603050405020304" pitchFamily="18" charset="0"/>
              </a:rPr>
              <a:t>Tek Tip Çeşit ve İlaç Kullanımı </a:t>
            </a:r>
            <a:endParaRPr lang="tr-TR" altLang="tr-TR" sz="1100">
              <a:latin typeface="Comic Sans MS" panose="030F0702030302020204" pitchFamily="66" charset="0"/>
            </a:endParaRPr>
          </a:p>
        </p:txBody>
      </p:sp>
      <p:sp>
        <p:nvSpPr>
          <p:cNvPr id="19" name="_s31754"/>
          <p:cNvSpPr>
            <a:spLocks noChangeShapeType="1"/>
          </p:cNvSpPr>
          <p:nvPr/>
        </p:nvSpPr>
        <p:spPr bwMode="auto">
          <a:xfrm flipV="1">
            <a:off x="6661150" y="2708275"/>
            <a:ext cx="647700" cy="649288"/>
          </a:xfrm>
          <a:prstGeom prst="line">
            <a:avLst/>
          </a:prstGeom>
          <a:noFill/>
          <a:ln w="28575">
            <a:solidFill>
              <a:srgbClr val="4B595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tr-TR"/>
          </a:p>
        </p:txBody>
      </p:sp>
      <p:sp>
        <p:nvSpPr>
          <p:cNvPr id="20" name="_s31753"/>
          <p:cNvSpPr>
            <a:spLocks noChangeArrowheads="1"/>
          </p:cNvSpPr>
          <p:nvPr/>
        </p:nvSpPr>
        <p:spPr bwMode="auto">
          <a:xfrm>
            <a:off x="7104064" y="2060576"/>
            <a:ext cx="1597025" cy="803275"/>
          </a:xfrm>
          <a:prstGeom prst="ellipse">
            <a:avLst/>
          </a:prstGeom>
          <a:solidFill>
            <a:srgbClr val="FF99CC"/>
          </a:solidFill>
          <a:ln w="9525">
            <a:solidFill>
              <a:srgbClr val="4B595B"/>
            </a:solidFill>
            <a:round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100">
                <a:latin typeface="Comic Sans MS" panose="030F0702030302020204" pitchFamily="66" charset="0"/>
                <a:cs typeface="Times New Roman" panose="02020603050405020304" pitchFamily="18" charset="0"/>
              </a:rPr>
              <a:t>Tohumluğun Her Yıl Yenilenme Zorunluluğu</a:t>
            </a:r>
            <a:endParaRPr lang="tr-TR" altLang="tr-TR" sz="1100">
              <a:latin typeface="Comic Sans MS" panose="030F0702030302020204" pitchFamily="66" charset="0"/>
            </a:endParaRPr>
          </a:p>
        </p:txBody>
      </p:sp>
      <p:sp>
        <p:nvSpPr>
          <p:cNvPr id="21" name="_s31752"/>
          <p:cNvSpPr>
            <a:spLocks noChangeShapeType="1"/>
          </p:cNvSpPr>
          <p:nvPr/>
        </p:nvSpPr>
        <p:spPr bwMode="auto">
          <a:xfrm flipV="1">
            <a:off x="6743701" y="3644900"/>
            <a:ext cx="720725" cy="0"/>
          </a:xfrm>
          <a:prstGeom prst="line">
            <a:avLst/>
          </a:prstGeom>
          <a:noFill/>
          <a:ln w="28575">
            <a:solidFill>
              <a:srgbClr val="4B595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tr-TR"/>
          </a:p>
        </p:txBody>
      </p:sp>
      <p:sp>
        <p:nvSpPr>
          <p:cNvPr id="22" name="_s31751"/>
          <p:cNvSpPr>
            <a:spLocks noChangeArrowheads="1"/>
          </p:cNvSpPr>
          <p:nvPr/>
        </p:nvSpPr>
        <p:spPr bwMode="auto">
          <a:xfrm>
            <a:off x="7464426" y="3213101"/>
            <a:ext cx="1597025" cy="803275"/>
          </a:xfrm>
          <a:prstGeom prst="ellipse">
            <a:avLst/>
          </a:prstGeom>
          <a:solidFill>
            <a:srgbClr val="FFFF00"/>
          </a:solidFill>
          <a:ln w="9525">
            <a:solidFill>
              <a:srgbClr val="4B595B"/>
            </a:solidFill>
            <a:round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100">
                <a:latin typeface="Comic Sans MS" panose="030F0702030302020204" pitchFamily="66" charset="0"/>
                <a:cs typeface="Times New Roman" panose="02020603050405020304" pitchFamily="18" charset="0"/>
              </a:rPr>
              <a:t>Tohumluğun ve İlacın Pahalı Olması</a:t>
            </a:r>
            <a:endParaRPr lang="tr-TR" altLang="tr-TR" sz="1100">
              <a:latin typeface="Comic Sans MS" panose="030F0702030302020204" pitchFamily="66" charset="0"/>
            </a:endParaRPr>
          </a:p>
        </p:txBody>
      </p:sp>
      <p:sp>
        <p:nvSpPr>
          <p:cNvPr id="23" name="_s31750"/>
          <p:cNvSpPr>
            <a:spLocks noChangeShapeType="1"/>
          </p:cNvSpPr>
          <p:nvPr/>
        </p:nvSpPr>
        <p:spPr bwMode="auto">
          <a:xfrm>
            <a:off x="6311901" y="3933825"/>
            <a:ext cx="1008063" cy="647700"/>
          </a:xfrm>
          <a:prstGeom prst="line">
            <a:avLst/>
          </a:prstGeom>
          <a:noFill/>
          <a:ln w="28575">
            <a:solidFill>
              <a:srgbClr val="4B595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tr-TR"/>
          </a:p>
        </p:txBody>
      </p:sp>
      <p:sp>
        <p:nvSpPr>
          <p:cNvPr id="24" name="_s31749"/>
          <p:cNvSpPr>
            <a:spLocks noChangeArrowheads="1"/>
          </p:cNvSpPr>
          <p:nvPr/>
        </p:nvSpPr>
        <p:spPr bwMode="auto">
          <a:xfrm>
            <a:off x="6888163" y="4508501"/>
            <a:ext cx="1598612" cy="80327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4B595B"/>
            </a:solidFill>
            <a:round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defRPr/>
            </a:pPr>
            <a:r>
              <a:rPr lang="tr-TR" sz="1100" dirty="0">
                <a:latin typeface="Comic Sans MS" pitchFamily="66" charset="0"/>
                <a:cs typeface="Times New Roman" pitchFamily="18" charset="0"/>
              </a:rPr>
              <a:t>Transgenik Çeşit Özelliğinin Bozulması</a:t>
            </a:r>
            <a:endParaRPr lang="tr-TR" sz="1100" dirty="0">
              <a:latin typeface="Comic Sans MS" pitchFamily="66" charset="0"/>
            </a:endParaRPr>
          </a:p>
        </p:txBody>
      </p:sp>
      <p:sp>
        <p:nvSpPr>
          <p:cNvPr id="37" name="_s31748"/>
          <p:cNvSpPr>
            <a:spLocks noChangeShapeType="1"/>
          </p:cNvSpPr>
          <p:nvPr/>
        </p:nvSpPr>
        <p:spPr bwMode="auto">
          <a:xfrm flipH="1" flipV="1">
            <a:off x="4224338" y="2781301"/>
            <a:ext cx="1079500" cy="576263"/>
          </a:xfrm>
          <a:prstGeom prst="line">
            <a:avLst/>
          </a:prstGeom>
          <a:noFill/>
          <a:ln w="28575">
            <a:solidFill>
              <a:srgbClr val="4B595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tr-TR"/>
          </a:p>
        </p:txBody>
      </p:sp>
      <p:sp>
        <p:nvSpPr>
          <p:cNvPr id="38" name="_s31747"/>
          <p:cNvSpPr>
            <a:spLocks noChangeArrowheads="1"/>
          </p:cNvSpPr>
          <p:nvPr/>
        </p:nvSpPr>
        <p:spPr bwMode="auto">
          <a:xfrm>
            <a:off x="2711451" y="2205039"/>
            <a:ext cx="1598613" cy="801687"/>
          </a:xfrm>
          <a:prstGeom prst="ellipse">
            <a:avLst/>
          </a:prstGeom>
          <a:solidFill>
            <a:srgbClr val="00FFFF"/>
          </a:solidFill>
          <a:ln w="9525">
            <a:solidFill>
              <a:srgbClr val="4B595B"/>
            </a:solidFill>
            <a:round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100">
                <a:latin typeface="Comic Sans MS" panose="030F0702030302020204" pitchFamily="66" charset="0"/>
                <a:cs typeface="Times New Roman" panose="02020603050405020304" pitchFamily="18" charset="0"/>
              </a:rPr>
              <a:t>Transgenik ve Klasik Ürünlerin Karışımı</a:t>
            </a:r>
            <a:endParaRPr lang="tr-TR" altLang="tr-TR" sz="1100">
              <a:latin typeface="Comic Sans MS" panose="030F0702030302020204" pitchFamily="66" charset="0"/>
            </a:endParaRPr>
          </a:p>
        </p:txBody>
      </p:sp>
      <p:sp>
        <p:nvSpPr>
          <p:cNvPr id="39" name="_s31746"/>
          <p:cNvSpPr>
            <a:spLocks noChangeArrowheads="1"/>
          </p:cNvSpPr>
          <p:nvPr/>
        </p:nvSpPr>
        <p:spPr bwMode="auto">
          <a:xfrm>
            <a:off x="5173663" y="3163889"/>
            <a:ext cx="1598612" cy="803275"/>
          </a:xfrm>
          <a:prstGeom prst="ellipse">
            <a:avLst/>
          </a:prstGeom>
          <a:solidFill>
            <a:srgbClr val="BBE0E3"/>
          </a:solidFill>
          <a:ln w="9525">
            <a:solidFill>
              <a:srgbClr val="4B595B"/>
            </a:solidFill>
            <a:round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200" b="1">
                <a:latin typeface="Comic Sans MS" panose="030F0702030302020204" pitchFamily="66" charset="0"/>
                <a:cs typeface="Times New Roman" panose="02020603050405020304" pitchFamily="18" charset="0"/>
              </a:rPr>
              <a:t>Sosyo-Ekonomik Riskleri</a:t>
            </a:r>
            <a:endParaRPr lang="tr-TR" altLang="tr-TR" sz="1200">
              <a:latin typeface="Comic Sans MS" panose="030F0702030302020204" pitchFamily="66" charset="0"/>
            </a:endParaRPr>
          </a:p>
        </p:txBody>
      </p:sp>
      <p:sp>
        <p:nvSpPr>
          <p:cNvPr id="14" name="_s31749"/>
          <p:cNvSpPr>
            <a:spLocks noChangeArrowheads="1"/>
          </p:cNvSpPr>
          <p:nvPr/>
        </p:nvSpPr>
        <p:spPr bwMode="auto">
          <a:xfrm>
            <a:off x="4656138" y="4735514"/>
            <a:ext cx="1598612" cy="803275"/>
          </a:xfrm>
          <a:prstGeom prst="ellipse">
            <a:avLst/>
          </a:prstGeom>
          <a:solidFill>
            <a:srgbClr val="FF00FF"/>
          </a:solidFill>
          <a:ln w="9525">
            <a:solidFill>
              <a:srgbClr val="4B595B"/>
            </a:solidFill>
            <a:round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tr-TR" altLang="tr-TR" sz="1100">
                <a:latin typeface="Comic Sans MS" panose="030F0702030302020204" pitchFamily="66" charset="0"/>
                <a:cs typeface="Times New Roman" panose="02020603050405020304" pitchFamily="18" charset="0"/>
              </a:rPr>
              <a:t>Transgenik Bitki Üreten Ülke Konumuna Gelinmesi</a:t>
            </a:r>
            <a:endParaRPr lang="tr-TR" altLang="tr-TR" sz="1100">
              <a:latin typeface="Comic Sans MS" panose="030F0702030302020204" pitchFamily="66" charset="0"/>
            </a:endParaRPr>
          </a:p>
        </p:txBody>
      </p:sp>
      <p:sp>
        <p:nvSpPr>
          <p:cNvPr id="15" name="_s31750"/>
          <p:cNvSpPr>
            <a:spLocks noChangeShapeType="1"/>
          </p:cNvSpPr>
          <p:nvPr/>
        </p:nvSpPr>
        <p:spPr bwMode="auto">
          <a:xfrm flipH="1">
            <a:off x="5519739" y="3954463"/>
            <a:ext cx="288925" cy="792162"/>
          </a:xfrm>
          <a:prstGeom prst="line">
            <a:avLst/>
          </a:prstGeom>
          <a:noFill/>
          <a:ln w="28575">
            <a:solidFill>
              <a:srgbClr val="4B595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tr-TR"/>
          </a:p>
        </p:txBody>
      </p:sp>
      <p:sp>
        <p:nvSpPr>
          <p:cNvPr id="25" name="_s31749"/>
          <p:cNvSpPr>
            <a:spLocks noChangeArrowheads="1"/>
          </p:cNvSpPr>
          <p:nvPr/>
        </p:nvSpPr>
        <p:spPr bwMode="auto">
          <a:xfrm>
            <a:off x="2938463" y="4210051"/>
            <a:ext cx="1598612" cy="80327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4B595B"/>
            </a:solidFill>
            <a:round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defRPr/>
            </a:pPr>
            <a:r>
              <a:rPr lang="tr-TR" sz="1100" dirty="0">
                <a:latin typeface="Comic Sans MS" pitchFamily="66" charset="0"/>
                <a:cs typeface="Times New Roman" pitchFamily="18" charset="0"/>
              </a:rPr>
              <a:t>Transgenik ve Klasik Çeşitlerin Karışımı</a:t>
            </a:r>
            <a:endParaRPr lang="tr-TR" sz="1100" dirty="0">
              <a:latin typeface="Comic Sans MS" pitchFamily="66" charset="0"/>
            </a:endParaRPr>
          </a:p>
        </p:txBody>
      </p:sp>
      <p:sp>
        <p:nvSpPr>
          <p:cNvPr id="26" name="_s31750"/>
          <p:cNvSpPr>
            <a:spLocks noChangeShapeType="1"/>
          </p:cNvSpPr>
          <p:nvPr/>
        </p:nvSpPr>
        <p:spPr bwMode="auto">
          <a:xfrm flipH="1">
            <a:off x="4367214" y="3789363"/>
            <a:ext cx="936625" cy="576262"/>
          </a:xfrm>
          <a:prstGeom prst="line">
            <a:avLst/>
          </a:prstGeom>
          <a:noFill/>
          <a:ln w="28575">
            <a:solidFill>
              <a:srgbClr val="4B595B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tr-TR"/>
          </a:p>
        </p:txBody>
      </p:sp>
      <p:sp>
        <p:nvSpPr>
          <p:cNvPr id="48145" name="Rectangle 3"/>
          <p:cNvSpPr txBox="1">
            <a:spLocks noChangeArrowheads="1"/>
          </p:cNvSpPr>
          <p:nvPr/>
        </p:nvSpPr>
        <p:spPr bwMode="auto">
          <a:xfrm>
            <a:off x="1760538" y="547689"/>
            <a:ext cx="5199062" cy="93662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ClrTx/>
              <a:buFontTx/>
              <a:buNone/>
            </a:pPr>
            <a:r>
              <a:rPr lang="tr-TR" altLang="tr-TR" sz="2500" b="1">
                <a:solidFill>
                  <a:srgbClr val="FF0000"/>
                </a:solidFill>
                <a:latin typeface="Comic Sans MS" panose="030F0702030302020204" pitchFamily="66" charset="0"/>
              </a:rPr>
              <a:t>GD Ürünlerin Muhtemel Riskleri – Sosyo-Ekonomik Açısından</a:t>
            </a:r>
            <a:endParaRPr lang="en-US" altLang="tr-TR" sz="25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917000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37" grpId="0" animBg="1"/>
      <p:bldP spid="38" grpId="0" animBg="1"/>
      <p:bldP spid="39" grpId="0" animBg="1"/>
      <p:bldP spid="14" grpId="0" animBg="1"/>
      <p:bldP spid="15" grpId="0" animBg="1"/>
      <p:bldP spid="25" grpId="0" animBg="1"/>
      <p:bldP spid="26" grpId="0" animBg="1"/>
    </p:bld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467</Words>
  <Application>Microsoft Office PowerPoint</Application>
  <PresentationFormat>Geniş ekran</PresentationFormat>
  <Paragraphs>176</Paragraphs>
  <Slides>12</Slides>
  <Notes>8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20" baseType="lpstr">
      <vt:lpstr>Arial</vt:lpstr>
      <vt:lpstr>Calibri</vt:lpstr>
      <vt:lpstr>Century Gothic</vt:lpstr>
      <vt:lpstr>Comic Sans MS</vt:lpstr>
      <vt:lpstr>Times New Roman</vt:lpstr>
      <vt:lpstr>Wingdings 3</vt:lpstr>
      <vt:lpstr>Duman</vt:lpstr>
      <vt:lpstr>Klip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Burak</dc:creator>
  <cp:lastModifiedBy>Burak</cp:lastModifiedBy>
  <cp:revision>1</cp:revision>
  <dcterms:created xsi:type="dcterms:W3CDTF">2018-03-22T08:24:49Z</dcterms:created>
  <dcterms:modified xsi:type="dcterms:W3CDTF">2018-03-22T08:25:10Z</dcterms:modified>
</cp:coreProperties>
</file>