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1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D42F63-FE7C-8F42-B664-E13FF0CD9B7D}" type="doc">
      <dgm:prSet loTypeId="urn:microsoft.com/office/officeart/2005/8/layout/matrix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48E5E2-D2A9-C24F-81F3-E1A2675063F8}">
      <dgm:prSet phldrT="[Text]"/>
      <dgm:spPr/>
      <dgm:t>
        <a:bodyPr/>
        <a:lstStyle/>
        <a:p>
          <a:r>
            <a:rPr lang="en-US" dirty="0" smtClean="0"/>
            <a:t>TARHİYAT ÇEŞİTLERİ</a:t>
          </a:r>
          <a:endParaRPr lang="en-US" dirty="0"/>
        </a:p>
      </dgm:t>
    </dgm:pt>
    <dgm:pt modelId="{46AAA050-0914-274C-940E-F8439175993E}" type="parTrans" cxnId="{755F769F-7C88-8447-A82C-94A91EB57A2D}">
      <dgm:prSet/>
      <dgm:spPr/>
      <dgm:t>
        <a:bodyPr/>
        <a:lstStyle/>
        <a:p>
          <a:endParaRPr lang="en-US"/>
        </a:p>
      </dgm:t>
    </dgm:pt>
    <dgm:pt modelId="{E65652AE-2B3D-AA49-BD3A-A97D0E088CBC}" type="sibTrans" cxnId="{755F769F-7C88-8447-A82C-94A91EB57A2D}">
      <dgm:prSet/>
      <dgm:spPr/>
      <dgm:t>
        <a:bodyPr/>
        <a:lstStyle/>
        <a:p>
          <a:endParaRPr lang="en-US"/>
        </a:p>
      </dgm:t>
    </dgm:pt>
    <dgm:pt modelId="{F6D9A24D-CC83-0043-9350-D912E15F5D02}">
      <dgm:prSet phldrT="[Text]"/>
      <dgm:spPr/>
      <dgm:t>
        <a:bodyPr/>
        <a:lstStyle/>
        <a:p>
          <a:r>
            <a:rPr lang="en-US" dirty="0" smtClean="0"/>
            <a:t>1. BEYANA DAYALI TARHİYAT</a:t>
          </a:r>
          <a:endParaRPr lang="en-US" dirty="0"/>
        </a:p>
      </dgm:t>
    </dgm:pt>
    <dgm:pt modelId="{47518FAE-0045-784C-B16D-E9393D475EDE}" type="parTrans" cxnId="{4952E173-7863-5D45-ADC7-2E3514F8ACA8}">
      <dgm:prSet/>
      <dgm:spPr/>
      <dgm:t>
        <a:bodyPr/>
        <a:lstStyle/>
        <a:p>
          <a:endParaRPr lang="en-US"/>
        </a:p>
      </dgm:t>
    </dgm:pt>
    <dgm:pt modelId="{7B0FC390-CEC9-7640-B719-C3ACDDB92A25}" type="sibTrans" cxnId="{4952E173-7863-5D45-ADC7-2E3514F8ACA8}">
      <dgm:prSet/>
      <dgm:spPr/>
      <dgm:t>
        <a:bodyPr/>
        <a:lstStyle/>
        <a:p>
          <a:endParaRPr lang="en-US"/>
        </a:p>
      </dgm:t>
    </dgm:pt>
    <dgm:pt modelId="{8ED5F0D5-DEA8-C541-BB61-06EEC7816852}">
      <dgm:prSet phldrT="[Text]"/>
      <dgm:spPr/>
      <dgm:t>
        <a:bodyPr/>
        <a:lstStyle/>
        <a:p>
          <a:r>
            <a:rPr lang="en-US" dirty="0" smtClean="0"/>
            <a:t>2. İKMALEN TARHİYAT</a:t>
          </a:r>
          <a:endParaRPr lang="en-US" dirty="0"/>
        </a:p>
      </dgm:t>
    </dgm:pt>
    <dgm:pt modelId="{EDC1C02B-5298-154C-B79E-340A1047823E}" type="parTrans" cxnId="{F3AD8C87-265B-E84B-BBA0-1CA1896ECD0C}">
      <dgm:prSet/>
      <dgm:spPr/>
      <dgm:t>
        <a:bodyPr/>
        <a:lstStyle/>
        <a:p>
          <a:endParaRPr lang="en-US"/>
        </a:p>
      </dgm:t>
    </dgm:pt>
    <dgm:pt modelId="{2BC6EDB1-3516-194A-8297-9489C6B36D73}" type="sibTrans" cxnId="{F3AD8C87-265B-E84B-BBA0-1CA1896ECD0C}">
      <dgm:prSet/>
      <dgm:spPr/>
      <dgm:t>
        <a:bodyPr/>
        <a:lstStyle/>
        <a:p>
          <a:endParaRPr lang="en-US"/>
        </a:p>
      </dgm:t>
    </dgm:pt>
    <dgm:pt modelId="{9AD88A2C-0804-EA4A-BDB6-FE198D503A99}">
      <dgm:prSet phldrT="[Text]"/>
      <dgm:spPr/>
      <dgm:t>
        <a:bodyPr/>
        <a:lstStyle/>
        <a:p>
          <a:r>
            <a:rPr lang="en-US" dirty="0" smtClean="0"/>
            <a:t>3.RE’SEN TARHİYAT</a:t>
          </a:r>
          <a:endParaRPr lang="en-US" dirty="0"/>
        </a:p>
      </dgm:t>
    </dgm:pt>
    <dgm:pt modelId="{3FB1E810-68AB-B648-B391-8CA189AD8B63}" type="parTrans" cxnId="{245104F7-C4D5-F744-B918-2DA4BC0A26F0}">
      <dgm:prSet/>
      <dgm:spPr/>
      <dgm:t>
        <a:bodyPr/>
        <a:lstStyle/>
        <a:p>
          <a:endParaRPr lang="en-US"/>
        </a:p>
      </dgm:t>
    </dgm:pt>
    <dgm:pt modelId="{8E4660AD-7A15-0A45-9BC4-017859931B13}" type="sibTrans" cxnId="{245104F7-C4D5-F744-B918-2DA4BC0A26F0}">
      <dgm:prSet/>
      <dgm:spPr/>
      <dgm:t>
        <a:bodyPr/>
        <a:lstStyle/>
        <a:p>
          <a:endParaRPr lang="en-US"/>
        </a:p>
      </dgm:t>
    </dgm:pt>
    <dgm:pt modelId="{FD28ABBD-76ED-1946-AE8F-800F1C67149D}">
      <dgm:prSet phldrT="[Text]"/>
      <dgm:spPr/>
      <dgm:t>
        <a:bodyPr/>
        <a:lstStyle/>
        <a:p>
          <a:r>
            <a:rPr lang="en-US" dirty="0" smtClean="0"/>
            <a:t>4.İDARECE TARHİYAT</a:t>
          </a:r>
          <a:endParaRPr lang="en-US" dirty="0"/>
        </a:p>
      </dgm:t>
    </dgm:pt>
    <dgm:pt modelId="{20CEACDD-0D89-A543-8E20-EA79FDAE0662}" type="parTrans" cxnId="{17CBEA95-0280-FF44-AABF-B63E8F0CE6DC}">
      <dgm:prSet/>
      <dgm:spPr/>
      <dgm:t>
        <a:bodyPr/>
        <a:lstStyle/>
        <a:p>
          <a:endParaRPr lang="en-US"/>
        </a:p>
      </dgm:t>
    </dgm:pt>
    <dgm:pt modelId="{51284586-B0E4-3741-B3CE-580DEE99E369}" type="sibTrans" cxnId="{17CBEA95-0280-FF44-AABF-B63E8F0CE6DC}">
      <dgm:prSet/>
      <dgm:spPr/>
      <dgm:t>
        <a:bodyPr/>
        <a:lstStyle/>
        <a:p>
          <a:endParaRPr lang="en-US"/>
        </a:p>
      </dgm:t>
    </dgm:pt>
    <dgm:pt modelId="{18CACA82-EDF9-9D42-A2C5-7D1E005DCCDF}" type="pres">
      <dgm:prSet presAssocID="{52D42F63-FE7C-8F42-B664-E13FF0CD9B7D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69C8CF-0D5D-A64F-8A2B-88AAD28ED171}" type="pres">
      <dgm:prSet presAssocID="{52D42F63-FE7C-8F42-B664-E13FF0CD9B7D}" presName="matrix" presStyleCnt="0"/>
      <dgm:spPr/>
    </dgm:pt>
    <dgm:pt modelId="{56CD542A-AFFE-8E45-8234-ED1258BA94DA}" type="pres">
      <dgm:prSet presAssocID="{52D42F63-FE7C-8F42-B664-E13FF0CD9B7D}" presName="tile1" presStyleLbl="node1" presStyleIdx="0" presStyleCnt="4"/>
      <dgm:spPr/>
      <dgm:t>
        <a:bodyPr/>
        <a:lstStyle/>
        <a:p>
          <a:endParaRPr lang="en-US"/>
        </a:p>
      </dgm:t>
    </dgm:pt>
    <dgm:pt modelId="{A21E531C-3E99-C841-9BC7-1191421AAC27}" type="pres">
      <dgm:prSet presAssocID="{52D42F63-FE7C-8F42-B664-E13FF0CD9B7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DFD449-BB6B-6941-B804-644AE75A5281}" type="pres">
      <dgm:prSet presAssocID="{52D42F63-FE7C-8F42-B664-E13FF0CD9B7D}" presName="tile2" presStyleLbl="node1" presStyleIdx="1" presStyleCnt="4"/>
      <dgm:spPr/>
      <dgm:t>
        <a:bodyPr/>
        <a:lstStyle/>
        <a:p>
          <a:endParaRPr lang="en-US"/>
        </a:p>
      </dgm:t>
    </dgm:pt>
    <dgm:pt modelId="{27138B37-5599-854B-8A0C-65BE0848AAE8}" type="pres">
      <dgm:prSet presAssocID="{52D42F63-FE7C-8F42-B664-E13FF0CD9B7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C5919B-4790-1140-9645-2661E81CF178}" type="pres">
      <dgm:prSet presAssocID="{52D42F63-FE7C-8F42-B664-E13FF0CD9B7D}" presName="tile3" presStyleLbl="node1" presStyleIdx="2" presStyleCnt="4"/>
      <dgm:spPr/>
      <dgm:t>
        <a:bodyPr/>
        <a:lstStyle/>
        <a:p>
          <a:endParaRPr lang="en-US"/>
        </a:p>
      </dgm:t>
    </dgm:pt>
    <dgm:pt modelId="{0EB301E2-3417-EE49-9425-DD7A688A5788}" type="pres">
      <dgm:prSet presAssocID="{52D42F63-FE7C-8F42-B664-E13FF0CD9B7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78D44A-C586-0644-8A31-58C1C3AFFDE2}" type="pres">
      <dgm:prSet presAssocID="{52D42F63-FE7C-8F42-B664-E13FF0CD9B7D}" presName="tile4" presStyleLbl="node1" presStyleIdx="3" presStyleCnt="4"/>
      <dgm:spPr/>
      <dgm:t>
        <a:bodyPr/>
        <a:lstStyle/>
        <a:p>
          <a:endParaRPr lang="en-US"/>
        </a:p>
      </dgm:t>
    </dgm:pt>
    <dgm:pt modelId="{580181E7-BB10-724A-8D12-E2AB6AD0336C}" type="pres">
      <dgm:prSet presAssocID="{52D42F63-FE7C-8F42-B664-E13FF0CD9B7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A79C54-A1CE-B74A-9FBB-C9D0044D713A}" type="pres">
      <dgm:prSet presAssocID="{52D42F63-FE7C-8F42-B664-E13FF0CD9B7D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4BE83B9E-78A6-7B4A-A2FB-9F0E84A4230F}" type="presOf" srcId="{9AD88A2C-0804-EA4A-BDB6-FE198D503A99}" destId="{0EB301E2-3417-EE49-9425-DD7A688A5788}" srcOrd="1" destOrd="0" presId="urn:microsoft.com/office/officeart/2005/8/layout/matrix1"/>
    <dgm:cxn modelId="{49A4BDC9-865D-7E4F-813E-998F4B57FDDE}" type="presOf" srcId="{F6D9A24D-CC83-0043-9350-D912E15F5D02}" destId="{A21E531C-3E99-C841-9BC7-1191421AAC27}" srcOrd="1" destOrd="0" presId="urn:microsoft.com/office/officeart/2005/8/layout/matrix1"/>
    <dgm:cxn modelId="{C226C858-209C-AB44-A1F1-79F8C4A66908}" type="presOf" srcId="{FD28ABBD-76ED-1946-AE8F-800F1C67149D}" destId="{DA78D44A-C586-0644-8A31-58C1C3AFFDE2}" srcOrd="0" destOrd="0" presId="urn:microsoft.com/office/officeart/2005/8/layout/matrix1"/>
    <dgm:cxn modelId="{4952E173-7863-5D45-ADC7-2E3514F8ACA8}" srcId="{0148E5E2-D2A9-C24F-81F3-E1A2675063F8}" destId="{F6D9A24D-CC83-0043-9350-D912E15F5D02}" srcOrd="0" destOrd="0" parTransId="{47518FAE-0045-784C-B16D-E9393D475EDE}" sibTransId="{7B0FC390-CEC9-7640-B719-C3ACDDB92A25}"/>
    <dgm:cxn modelId="{F3AD8C87-265B-E84B-BBA0-1CA1896ECD0C}" srcId="{0148E5E2-D2A9-C24F-81F3-E1A2675063F8}" destId="{8ED5F0D5-DEA8-C541-BB61-06EEC7816852}" srcOrd="1" destOrd="0" parTransId="{EDC1C02B-5298-154C-B79E-340A1047823E}" sibTransId="{2BC6EDB1-3516-194A-8297-9489C6B36D73}"/>
    <dgm:cxn modelId="{7262B33C-852E-684B-A2A6-B710F09FA84D}" type="presOf" srcId="{52D42F63-FE7C-8F42-B664-E13FF0CD9B7D}" destId="{18CACA82-EDF9-9D42-A2C5-7D1E005DCCDF}" srcOrd="0" destOrd="0" presId="urn:microsoft.com/office/officeart/2005/8/layout/matrix1"/>
    <dgm:cxn modelId="{E890C475-2FE4-554C-A71A-37CBBF96DD56}" type="presOf" srcId="{FD28ABBD-76ED-1946-AE8F-800F1C67149D}" destId="{580181E7-BB10-724A-8D12-E2AB6AD0336C}" srcOrd="1" destOrd="0" presId="urn:microsoft.com/office/officeart/2005/8/layout/matrix1"/>
    <dgm:cxn modelId="{245104F7-C4D5-F744-B918-2DA4BC0A26F0}" srcId="{0148E5E2-D2A9-C24F-81F3-E1A2675063F8}" destId="{9AD88A2C-0804-EA4A-BDB6-FE198D503A99}" srcOrd="2" destOrd="0" parTransId="{3FB1E810-68AB-B648-B391-8CA189AD8B63}" sibTransId="{8E4660AD-7A15-0A45-9BC4-017859931B13}"/>
    <dgm:cxn modelId="{17CBEA95-0280-FF44-AABF-B63E8F0CE6DC}" srcId="{0148E5E2-D2A9-C24F-81F3-E1A2675063F8}" destId="{FD28ABBD-76ED-1946-AE8F-800F1C67149D}" srcOrd="3" destOrd="0" parTransId="{20CEACDD-0D89-A543-8E20-EA79FDAE0662}" sibTransId="{51284586-B0E4-3741-B3CE-580DEE99E369}"/>
    <dgm:cxn modelId="{B453C6B1-84EE-174C-A8A5-74BD0C6E3A9C}" type="presOf" srcId="{F6D9A24D-CC83-0043-9350-D912E15F5D02}" destId="{56CD542A-AFFE-8E45-8234-ED1258BA94DA}" srcOrd="0" destOrd="0" presId="urn:microsoft.com/office/officeart/2005/8/layout/matrix1"/>
    <dgm:cxn modelId="{3D9C6EB1-5330-B949-98F1-F1628CDF1486}" type="presOf" srcId="{8ED5F0D5-DEA8-C541-BB61-06EEC7816852}" destId="{27138B37-5599-854B-8A0C-65BE0848AAE8}" srcOrd="1" destOrd="0" presId="urn:microsoft.com/office/officeart/2005/8/layout/matrix1"/>
    <dgm:cxn modelId="{755F769F-7C88-8447-A82C-94A91EB57A2D}" srcId="{52D42F63-FE7C-8F42-B664-E13FF0CD9B7D}" destId="{0148E5E2-D2A9-C24F-81F3-E1A2675063F8}" srcOrd="0" destOrd="0" parTransId="{46AAA050-0914-274C-940E-F8439175993E}" sibTransId="{E65652AE-2B3D-AA49-BD3A-A97D0E088CBC}"/>
    <dgm:cxn modelId="{624B263C-5CFA-424D-B4D6-CFAD542DB320}" type="presOf" srcId="{0148E5E2-D2A9-C24F-81F3-E1A2675063F8}" destId="{3FA79C54-A1CE-B74A-9FBB-C9D0044D713A}" srcOrd="0" destOrd="0" presId="urn:microsoft.com/office/officeart/2005/8/layout/matrix1"/>
    <dgm:cxn modelId="{84DA3C24-D92C-8C48-A6BA-138F4C56164F}" type="presOf" srcId="{8ED5F0D5-DEA8-C541-BB61-06EEC7816852}" destId="{1DDFD449-BB6B-6941-B804-644AE75A5281}" srcOrd="0" destOrd="0" presId="urn:microsoft.com/office/officeart/2005/8/layout/matrix1"/>
    <dgm:cxn modelId="{241EFF22-2425-E84E-8EAB-2CFDEA8B7FDA}" type="presOf" srcId="{9AD88A2C-0804-EA4A-BDB6-FE198D503A99}" destId="{6FC5919B-4790-1140-9645-2661E81CF178}" srcOrd="0" destOrd="0" presId="urn:microsoft.com/office/officeart/2005/8/layout/matrix1"/>
    <dgm:cxn modelId="{51F2CD90-FC36-B84C-A694-AFB3AD77907F}" type="presParOf" srcId="{18CACA82-EDF9-9D42-A2C5-7D1E005DCCDF}" destId="{7F69C8CF-0D5D-A64F-8A2B-88AAD28ED171}" srcOrd="0" destOrd="0" presId="urn:microsoft.com/office/officeart/2005/8/layout/matrix1"/>
    <dgm:cxn modelId="{DF5CF5C9-DD6F-EE4A-82CB-B0DCEAC43D2B}" type="presParOf" srcId="{7F69C8CF-0D5D-A64F-8A2B-88AAD28ED171}" destId="{56CD542A-AFFE-8E45-8234-ED1258BA94DA}" srcOrd="0" destOrd="0" presId="urn:microsoft.com/office/officeart/2005/8/layout/matrix1"/>
    <dgm:cxn modelId="{36BFCF5F-C5F9-4743-8071-3BCF1AFFEBF6}" type="presParOf" srcId="{7F69C8CF-0D5D-A64F-8A2B-88AAD28ED171}" destId="{A21E531C-3E99-C841-9BC7-1191421AAC27}" srcOrd="1" destOrd="0" presId="urn:microsoft.com/office/officeart/2005/8/layout/matrix1"/>
    <dgm:cxn modelId="{DDEB7D12-899F-6945-922E-1DB6F95E7701}" type="presParOf" srcId="{7F69C8CF-0D5D-A64F-8A2B-88AAD28ED171}" destId="{1DDFD449-BB6B-6941-B804-644AE75A5281}" srcOrd="2" destOrd="0" presId="urn:microsoft.com/office/officeart/2005/8/layout/matrix1"/>
    <dgm:cxn modelId="{0ADFFD7E-DF99-7946-87C6-44C186EE5472}" type="presParOf" srcId="{7F69C8CF-0D5D-A64F-8A2B-88AAD28ED171}" destId="{27138B37-5599-854B-8A0C-65BE0848AAE8}" srcOrd="3" destOrd="0" presId="urn:microsoft.com/office/officeart/2005/8/layout/matrix1"/>
    <dgm:cxn modelId="{27321F65-57AB-DB43-9DEA-A7F51DF3A665}" type="presParOf" srcId="{7F69C8CF-0D5D-A64F-8A2B-88AAD28ED171}" destId="{6FC5919B-4790-1140-9645-2661E81CF178}" srcOrd="4" destOrd="0" presId="urn:microsoft.com/office/officeart/2005/8/layout/matrix1"/>
    <dgm:cxn modelId="{63F87D93-EA04-0C4D-A5EB-761348A6F993}" type="presParOf" srcId="{7F69C8CF-0D5D-A64F-8A2B-88AAD28ED171}" destId="{0EB301E2-3417-EE49-9425-DD7A688A5788}" srcOrd="5" destOrd="0" presId="urn:microsoft.com/office/officeart/2005/8/layout/matrix1"/>
    <dgm:cxn modelId="{7D193F24-190B-5B40-9E32-FCBA62EFAC97}" type="presParOf" srcId="{7F69C8CF-0D5D-A64F-8A2B-88AAD28ED171}" destId="{DA78D44A-C586-0644-8A31-58C1C3AFFDE2}" srcOrd="6" destOrd="0" presId="urn:microsoft.com/office/officeart/2005/8/layout/matrix1"/>
    <dgm:cxn modelId="{5969AC5D-0DDA-D34B-802E-C7DEEE1D4CD7}" type="presParOf" srcId="{7F69C8CF-0D5D-A64F-8A2B-88AAD28ED171}" destId="{580181E7-BB10-724A-8D12-E2AB6AD0336C}" srcOrd="7" destOrd="0" presId="urn:microsoft.com/office/officeart/2005/8/layout/matrix1"/>
    <dgm:cxn modelId="{E9D5B16D-A1E3-AE4B-B79D-D1B60B70DBE8}" type="presParOf" srcId="{18CACA82-EDF9-9D42-A2C5-7D1E005DCCDF}" destId="{3FA79C54-A1CE-B74A-9FBB-C9D0044D713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CD542A-AFFE-8E45-8234-ED1258BA94DA}">
      <dsp:nvSpPr>
        <dsp:cNvPr id="0" name=""/>
        <dsp:cNvSpPr/>
      </dsp:nvSpPr>
      <dsp:spPr>
        <a:xfrm rot="16200000">
          <a:off x="1011280" y="-1011280"/>
          <a:ext cx="2129982" cy="415254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1. BEYANA DAYALI TARHİYAT</a:t>
          </a:r>
          <a:endParaRPr lang="en-US" sz="2700" kern="1200" dirty="0"/>
        </a:p>
      </dsp:txBody>
      <dsp:txXfrm rot="5400000">
        <a:off x="-1" y="1"/>
        <a:ext cx="4152542" cy="1597486"/>
      </dsp:txXfrm>
    </dsp:sp>
    <dsp:sp modelId="{1DDFD449-BB6B-6941-B804-644AE75A5281}">
      <dsp:nvSpPr>
        <dsp:cNvPr id="0" name=""/>
        <dsp:cNvSpPr/>
      </dsp:nvSpPr>
      <dsp:spPr>
        <a:xfrm>
          <a:off x="4152542" y="0"/>
          <a:ext cx="4152542" cy="212998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2. İKMALEN TARHİYAT</a:t>
          </a:r>
          <a:endParaRPr lang="en-US" sz="2700" kern="1200" dirty="0"/>
        </a:p>
      </dsp:txBody>
      <dsp:txXfrm>
        <a:off x="4152542" y="0"/>
        <a:ext cx="4152542" cy="1597486"/>
      </dsp:txXfrm>
    </dsp:sp>
    <dsp:sp modelId="{6FC5919B-4790-1140-9645-2661E81CF178}">
      <dsp:nvSpPr>
        <dsp:cNvPr id="0" name=""/>
        <dsp:cNvSpPr/>
      </dsp:nvSpPr>
      <dsp:spPr>
        <a:xfrm rot="10800000">
          <a:off x="0" y="2129982"/>
          <a:ext cx="4152542" cy="212998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3.RE’SEN TARHİYAT</a:t>
          </a:r>
          <a:endParaRPr lang="en-US" sz="2700" kern="1200" dirty="0"/>
        </a:p>
      </dsp:txBody>
      <dsp:txXfrm rot="10800000">
        <a:off x="0" y="2662478"/>
        <a:ext cx="4152542" cy="1597486"/>
      </dsp:txXfrm>
    </dsp:sp>
    <dsp:sp modelId="{DA78D44A-C586-0644-8A31-58C1C3AFFDE2}">
      <dsp:nvSpPr>
        <dsp:cNvPr id="0" name=""/>
        <dsp:cNvSpPr/>
      </dsp:nvSpPr>
      <dsp:spPr>
        <a:xfrm rot="5400000">
          <a:off x="5163822" y="1118702"/>
          <a:ext cx="2129982" cy="415254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4.İDARECE TARHİYAT</a:t>
          </a:r>
          <a:endParaRPr lang="en-US" sz="2700" kern="1200" dirty="0"/>
        </a:p>
      </dsp:txBody>
      <dsp:txXfrm rot="-5400000">
        <a:off x="4152542" y="2662478"/>
        <a:ext cx="4152542" cy="1597486"/>
      </dsp:txXfrm>
    </dsp:sp>
    <dsp:sp modelId="{3FA79C54-A1CE-B74A-9FBB-C9D0044D713A}">
      <dsp:nvSpPr>
        <dsp:cNvPr id="0" name=""/>
        <dsp:cNvSpPr/>
      </dsp:nvSpPr>
      <dsp:spPr>
        <a:xfrm>
          <a:off x="2906779" y="1597486"/>
          <a:ext cx="2491525" cy="1064991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TARHİYAT ÇEŞİTLERİ</a:t>
          </a:r>
          <a:endParaRPr lang="en-US" sz="2700" kern="1200" dirty="0"/>
        </a:p>
      </dsp:txBody>
      <dsp:txXfrm>
        <a:off x="2958768" y="1649475"/>
        <a:ext cx="2387547" cy="9610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18.01.21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Hukuku</a:t>
            </a:r>
            <a:r>
              <a:rPr lang="en-US" dirty="0" smtClean="0"/>
              <a:t> I</a:t>
            </a:r>
            <a:r>
              <a:rPr lang="en-US" dirty="0" smtClean="0"/>
              <a:t>-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</a:t>
            </a:r>
            <a:r>
              <a:rPr lang="en-US" dirty="0" smtClean="0"/>
              <a:t>. Dilek ÖZKÖK ÇUBUKÇU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437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TARH</a:t>
            </a:r>
          </a:p>
          <a:p>
            <a:pPr marL="0" indent="0">
              <a:buNone/>
            </a:pP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</a:t>
            </a:r>
            <a:endParaRPr lang="en-US" dirty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TEBLİĞ</a:t>
            </a:r>
          </a:p>
          <a:p>
            <a:pPr marL="0" indent="0">
              <a:buNone/>
            </a:pP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</a:t>
            </a:r>
            <a:endParaRPr lang="en-US" dirty="0">
              <a:latin typeface="Times New Roman"/>
              <a:ea typeface="Wingdings"/>
              <a:cs typeface="Times New Roman"/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TAHAKKUK</a:t>
            </a:r>
          </a:p>
          <a:p>
            <a:pPr marL="0" indent="0">
              <a:buNone/>
            </a:pP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</a:t>
            </a:r>
            <a:endParaRPr lang="en-US" dirty="0">
              <a:latin typeface="Times New Roman"/>
              <a:ea typeface="Wingdings"/>
              <a:cs typeface="Times New Roman"/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TAHSİL</a:t>
            </a:r>
          </a:p>
        </p:txBody>
      </p:sp>
    </p:spTree>
    <p:extLst>
      <p:ext uri="{BB962C8B-B14F-4D97-AF65-F5344CB8AC3E}">
        <p14:creationId xmlns:p14="http://schemas.microsoft.com/office/powerpoint/2010/main" val="3911067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1. AŞAMA: VERGİNİN TARHI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702" y="1842912"/>
            <a:ext cx="8267732" cy="42226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kanunlarında</a:t>
            </a:r>
            <a:r>
              <a:rPr lang="en-US" dirty="0" smtClean="0"/>
              <a:t> </a:t>
            </a:r>
            <a:r>
              <a:rPr lang="en-US" dirty="0" err="1" smtClean="0"/>
              <a:t>gösterilen</a:t>
            </a:r>
            <a:r>
              <a:rPr lang="en-US" dirty="0" smtClean="0"/>
              <a:t> VDO </a:t>
            </a:r>
            <a:r>
              <a:rPr lang="en-US" dirty="0" err="1" smtClean="0"/>
              <a:t>gerçeleşerek</a:t>
            </a:r>
            <a:r>
              <a:rPr lang="en-US" dirty="0" smtClean="0"/>
              <a:t> </a:t>
            </a:r>
            <a:r>
              <a:rPr lang="en-US" dirty="0" err="1" smtClean="0"/>
              <a:t>tipiklik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çıkınca</a:t>
            </a:r>
            <a:r>
              <a:rPr lang="en-US" dirty="0" smtClean="0"/>
              <a:t> </a:t>
            </a:r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r>
              <a:rPr lang="en-US" dirty="0" smtClean="0"/>
              <a:t> </a:t>
            </a:r>
            <a:r>
              <a:rPr lang="en-US" dirty="0" err="1" smtClean="0"/>
              <a:t>hukuken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çıkmış</a:t>
            </a:r>
            <a:r>
              <a:rPr lang="en-US" dirty="0" smtClean="0"/>
              <a:t> </a:t>
            </a:r>
            <a:r>
              <a:rPr lang="en-US" dirty="0" err="1" smtClean="0"/>
              <a:t>sayılır</a:t>
            </a:r>
            <a:r>
              <a:rPr lang="en-US" dirty="0" smtClean="0"/>
              <a:t>.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VERGİNİN SEBEP UNSURU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var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ve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süreç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başlamalıdır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. </a:t>
            </a:r>
          </a:p>
          <a:p>
            <a:pPr marL="0" indent="0">
              <a:buNone/>
            </a:pP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Ancak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bu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aşamada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borç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hukuken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var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ancak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miktar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olarak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belli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olmadığından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bunu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tespit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etmek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gerekir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. Bu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tespit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işi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TARH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aşamasında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gerçekleşir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. </a:t>
            </a:r>
          </a:p>
          <a:p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VUK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md.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 20 TARH </a:t>
            </a:r>
            <a:r>
              <a:rPr lang="en-US" dirty="0" err="1" smtClean="0">
                <a:latin typeface="Times New Roman"/>
                <a:ea typeface="Wingdings"/>
                <a:cs typeface="Times New Roman"/>
                <a:sym typeface="Wingdings"/>
              </a:rPr>
              <a:t>tanımı</a:t>
            </a:r>
            <a:r>
              <a:rPr lang="en-US" dirty="0" smtClean="0">
                <a:latin typeface="Times New Roman"/>
                <a:ea typeface="Wingdings"/>
                <a:cs typeface="Times New Roman"/>
                <a:sym typeface="Wingdings"/>
              </a:rPr>
              <a:t>: “</a:t>
            </a:r>
            <a:r>
              <a:rPr lang="en-US" dirty="0" err="1" smtClean="0"/>
              <a:t>Verginin</a:t>
            </a:r>
            <a:r>
              <a:rPr lang="en-US" dirty="0" smtClean="0"/>
              <a:t> </a:t>
            </a:r>
            <a:r>
              <a:rPr lang="en-US" dirty="0" err="1"/>
              <a:t>tarhı</a:t>
            </a:r>
            <a:r>
              <a:rPr lang="en-US" dirty="0"/>
              <a:t>,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alacağının</a:t>
            </a:r>
            <a:r>
              <a:rPr lang="en-US" dirty="0"/>
              <a:t> </a:t>
            </a:r>
            <a:r>
              <a:rPr lang="en-US" dirty="0" err="1"/>
              <a:t>kanunlarında</a:t>
            </a:r>
            <a:r>
              <a:rPr lang="en-US" dirty="0"/>
              <a:t> </a:t>
            </a:r>
            <a:r>
              <a:rPr lang="en-US" dirty="0" err="1"/>
              <a:t>gösterilen</a:t>
            </a:r>
            <a:r>
              <a:rPr lang="en-US" dirty="0"/>
              <a:t> </a:t>
            </a:r>
            <a:r>
              <a:rPr lang="en-US" dirty="0" err="1"/>
              <a:t>matrah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nispetler</a:t>
            </a:r>
            <a:r>
              <a:rPr lang="en-US" dirty="0"/>
              <a:t> </a:t>
            </a:r>
            <a:r>
              <a:rPr lang="en-US" dirty="0" err="1"/>
              <a:t>üzerinden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dairesi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hesaplanarak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alacağı</a:t>
            </a:r>
            <a:r>
              <a:rPr lang="en-US" dirty="0"/>
              <a:t> </a:t>
            </a:r>
            <a:r>
              <a:rPr lang="en-US" dirty="0" err="1"/>
              <a:t>miktar</a:t>
            </a:r>
            <a:r>
              <a:rPr lang="en-US" dirty="0"/>
              <a:t> </a:t>
            </a:r>
            <a:r>
              <a:rPr lang="en-US" dirty="0" err="1"/>
              <a:t>itibariyle</a:t>
            </a:r>
            <a:r>
              <a:rPr lang="en-US" dirty="0"/>
              <a:t> </a:t>
            </a:r>
            <a:r>
              <a:rPr lang="en-US" dirty="0" err="1"/>
              <a:t>tesbit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idari</a:t>
            </a:r>
            <a:r>
              <a:rPr lang="en-US" dirty="0"/>
              <a:t> </a:t>
            </a:r>
            <a:r>
              <a:rPr lang="en-US" dirty="0" err="1"/>
              <a:t>muameledir</a:t>
            </a:r>
            <a:r>
              <a:rPr lang="en-US" dirty="0" smtClean="0"/>
              <a:t>.”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>
              <a:latin typeface="Times New Roman"/>
              <a:ea typeface="Wingdings"/>
              <a:cs typeface="Times New Roman"/>
              <a:sym typeface="Wingding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465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11312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TARH İŞLEMİNİN ÇEŞİTLERİ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0856541"/>
              </p:ext>
            </p:extLst>
          </p:nvPr>
        </p:nvGraphicFramePr>
        <p:xfrm>
          <a:off x="485605" y="1805556"/>
          <a:ext cx="8305085" cy="4259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8415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BEYANA DAYALI TARHİYAT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702" y="1892721"/>
            <a:ext cx="8280184" cy="4172800"/>
          </a:xfrm>
        </p:spPr>
        <p:txBody>
          <a:bodyPr/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sistemindeki</a:t>
            </a:r>
            <a:r>
              <a:rPr lang="en-US" dirty="0" smtClean="0"/>
              <a:t> </a:t>
            </a:r>
            <a:r>
              <a:rPr lang="en-US" dirty="0" err="1" smtClean="0"/>
              <a:t>vergilerin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kısmı</a:t>
            </a:r>
            <a:r>
              <a:rPr lang="en-US" dirty="0" smtClean="0"/>
              <a:t> </a:t>
            </a:r>
            <a:r>
              <a:rPr lang="en-US" dirty="0" err="1" smtClean="0"/>
              <a:t>beyana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tarhiyat</a:t>
            </a:r>
            <a:r>
              <a:rPr lang="en-US" dirty="0" smtClean="0"/>
              <a:t> </a:t>
            </a:r>
            <a:r>
              <a:rPr lang="en-US" dirty="0" err="1" smtClean="0"/>
              <a:t>yöntemini</a:t>
            </a:r>
            <a:r>
              <a:rPr lang="en-US" dirty="0" smtClean="0"/>
              <a:t> </a:t>
            </a:r>
            <a:r>
              <a:rPr lang="en-US" dirty="0" err="1" smtClean="0"/>
              <a:t>kullanır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Mükellefin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borcunu</a:t>
            </a:r>
            <a:r>
              <a:rPr lang="en-US" dirty="0" smtClean="0"/>
              <a:t> </a:t>
            </a:r>
            <a:r>
              <a:rPr lang="en-US" dirty="0" err="1" smtClean="0"/>
              <a:t>beyanname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kendisinin</a:t>
            </a:r>
            <a:r>
              <a:rPr lang="en-US" dirty="0" smtClean="0"/>
              <a:t> </a:t>
            </a:r>
            <a:r>
              <a:rPr lang="en-US" dirty="0" err="1" smtClean="0"/>
              <a:t>hesaplayarak</a:t>
            </a:r>
            <a:r>
              <a:rPr lang="en-US" dirty="0" smtClean="0"/>
              <a:t> </a:t>
            </a:r>
            <a:r>
              <a:rPr lang="en-US" dirty="0" err="1" smtClean="0"/>
              <a:t>borcunu</a:t>
            </a:r>
            <a:r>
              <a:rPr lang="en-US" dirty="0" smtClean="0"/>
              <a:t> belli </a:t>
            </a:r>
            <a:r>
              <a:rPr lang="en-US" dirty="0" err="1" smtClean="0"/>
              <a:t>ettiği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bunu</a:t>
            </a:r>
            <a:r>
              <a:rPr lang="en-US" dirty="0" smtClean="0"/>
              <a:t> </a:t>
            </a:r>
            <a:r>
              <a:rPr lang="en-US" dirty="0" err="1" smtClean="0"/>
              <a:t>idareye</a:t>
            </a:r>
            <a:r>
              <a:rPr lang="en-US" dirty="0" smtClean="0"/>
              <a:t> </a:t>
            </a:r>
            <a:r>
              <a:rPr lang="en-US" dirty="0" err="1" smtClean="0"/>
              <a:t>beyan</a:t>
            </a:r>
            <a:r>
              <a:rPr lang="en-US" dirty="0" smtClean="0"/>
              <a:t> </a:t>
            </a:r>
            <a:r>
              <a:rPr lang="en-US" dirty="0" err="1" smtClean="0"/>
              <a:t>ettiği</a:t>
            </a:r>
            <a:r>
              <a:rPr lang="en-US" dirty="0" smtClean="0"/>
              <a:t> </a:t>
            </a:r>
            <a:r>
              <a:rPr lang="en-US" dirty="0" err="1" smtClean="0"/>
              <a:t>usuldür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Denetim</a:t>
            </a:r>
            <a:r>
              <a:rPr lang="en-US" dirty="0" smtClean="0"/>
              <a:t> </a:t>
            </a:r>
            <a:r>
              <a:rPr lang="en-US" dirty="0" err="1" smtClean="0"/>
              <a:t>beyana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tarhiyatın</a:t>
            </a:r>
            <a:r>
              <a:rPr lang="en-US" dirty="0" smtClean="0"/>
              <a:t> </a:t>
            </a:r>
            <a:r>
              <a:rPr lang="en-US" dirty="0" err="1" smtClean="0"/>
              <a:t>izdüşümüdür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Beyan</a:t>
            </a:r>
            <a:r>
              <a:rPr lang="en-US" dirty="0" smtClean="0"/>
              <a:t> </a:t>
            </a:r>
            <a:r>
              <a:rPr lang="en-US" dirty="0" err="1" smtClean="0"/>
              <a:t>öncelikle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edilerek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tarh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doğruluğunun</a:t>
            </a:r>
            <a:r>
              <a:rPr lang="en-US" dirty="0" smtClean="0"/>
              <a:t> </a:t>
            </a:r>
            <a:r>
              <a:rPr lang="en-US" dirty="0" err="1" smtClean="0"/>
              <a:t>denetlenmesi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r>
              <a:rPr lang="en-US" dirty="0" smtClean="0"/>
              <a:t> </a:t>
            </a:r>
            <a:r>
              <a:rPr lang="en-US" dirty="0" err="1" smtClean="0"/>
              <a:t>idarenindir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759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İKMALEN VERGİ TARHI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VUK </a:t>
            </a:r>
            <a:r>
              <a:rPr lang="en-US" dirty="0" err="1" smtClean="0"/>
              <a:t>md.</a:t>
            </a:r>
            <a:r>
              <a:rPr lang="en-US" dirty="0" smtClean="0"/>
              <a:t> 29: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İkmalen</a:t>
            </a:r>
            <a:r>
              <a:rPr lang="en-US" dirty="0" smtClean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tarhı</a:t>
            </a:r>
            <a:r>
              <a:rPr lang="en-US" dirty="0"/>
              <a:t>, her ne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olursa</a:t>
            </a:r>
            <a:r>
              <a:rPr lang="en-US" dirty="0"/>
              <a:t> </a:t>
            </a:r>
            <a:r>
              <a:rPr lang="en-US" dirty="0" err="1"/>
              <a:t>olsun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tarh</a:t>
            </a:r>
            <a:r>
              <a:rPr lang="en-US" dirty="0"/>
              <a:t> </a:t>
            </a:r>
            <a:r>
              <a:rPr lang="en-US" dirty="0" err="1"/>
              <a:t>edildikten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vergiye</a:t>
            </a:r>
            <a:r>
              <a:rPr lang="en-US" dirty="0"/>
              <a:t> </a:t>
            </a:r>
            <a:r>
              <a:rPr lang="en-US" dirty="0" err="1"/>
              <a:t>müteallik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defter, </a:t>
            </a:r>
            <a:r>
              <a:rPr lang="en-US" dirty="0" err="1"/>
              <a:t>kayıt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belgelere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kanuni</a:t>
            </a:r>
            <a:r>
              <a:rPr lang="en-US" dirty="0"/>
              <a:t> </a:t>
            </a:r>
            <a:r>
              <a:rPr lang="en-US" dirty="0" err="1"/>
              <a:t>ölçülere</a:t>
            </a:r>
            <a:r>
              <a:rPr lang="en-US" dirty="0"/>
              <a:t> </a:t>
            </a:r>
            <a:r>
              <a:rPr lang="en-US" dirty="0" err="1"/>
              <a:t>dayanılarak</a:t>
            </a:r>
            <a:r>
              <a:rPr lang="en-US" dirty="0"/>
              <a:t> </a:t>
            </a:r>
            <a:r>
              <a:rPr lang="en-US" dirty="0" err="1"/>
              <a:t>miktarı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olunan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matrah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matrah</a:t>
            </a:r>
            <a:r>
              <a:rPr lang="en-US" dirty="0"/>
              <a:t> </a:t>
            </a:r>
            <a:r>
              <a:rPr lang="en-US" dirty="0" err="1"/>
              <a:t>farkı</a:t>
            </a:r>
            <a:r>
              <a:rPr lang="en-US" dirty="0"/>
              <a:t> </a:t>
            </a:r>
            <a:r>
              <a:rPr lang="en-US" dirty="0" err="1"/>
              <a:t>üzerinden</a:t>
            </a:r>
            <a:r>
              <a:rPr lang="en-US" dirty="0"/>
              <a:t> </a:t>
            </a:r>
            <a:r>
              <a:rPr lang="en-US" dirty="0" err="1"/>
              <a:t>alınacak</a:t>
            </a:r>
            <a:r>
              <a:rPr lang="en-US" dirty="0"/>
              <a:t>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/>
              <a:t>tarh</a:t>
            </a:r>
            <a:r>
              <a:rPr lang="en-US" dirty="0"/>
              <a:t> </a:t>
            </a:r>
            <a:r>
              <a:rPr lang="en-US" dirty="0" err="1"/>
              <a:t>edilmesidir</a:t>
            </a:r>
            <a:r>
              <a:rPr lang="en-US" dirty="0"/>
              <a:t>.</a:t>
            </a:r>
          </a:p>
          <a:p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kanunlarında</a:t>
            </a:r>
            <a:r>
              <a:rPr lang="en-US" dirty="0"/>
              <a:t> </a:t>
            </a:r>
            <a:r>
              <a:rPr lang="en-US" dirty="0" err="1"/>
              <a:t>ikmalen</a:t>
            </a:r>
            <a:r>
              <a:rPr lang="en-US" dirty="0"/>
              <a:t> </a:t>
            </a:r>
            <a:r>
              <a:rPr lang="en-US" dirty="0" err="1"/>
              <a:t>tarhiyata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hükümler</a:t>
            </a:r>
            <a:r>
              <a:rPr lang="en-US" dirty="0"/>
              <a:t> </a:t>
            </a:r>
            <a:r>
              <a:rPr lang="en-US" dirty="0" err="1"/>
              <a:t>saklıdır</a:t>
            </a:r>
            <a:r>
              <a:rPr lang="en-US" dirty="0" smtClean="0"/>
              <a:t>.”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309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RE’SEN TARHİYAT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8446" y="1805556"/>
            <a:ext cx="8342440" cy="4482760"/>
          </a:xfrm>
        </p:spPr>
        <p:txBody>
          <a:bodyPr/>
          <a:lstStyle/>
          <a:p>
            <a:r>
              <a:rPr lang="en-US" dirty="0" err="1"/>
              <a:t>Resen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tarhı</a:t>
            </a:r>
            <a:r>
              <a:rPr lang="en-US" dirty="0"/>
              <a:t>, </a:t>
            </a:r>
            <a:r>
              <a:rPr lang="en-US" u="sng" dirty="0" err="1"/>
              <a:t>vergi</a:t>
            </a:r>
            <a:r>
              <a:rPr lang="en-US" u="sng" dirty="0"/>
              <a:t> </a:t>
            </a:r>
            <a:r>
              <a:rPr lang="en-US" u="sng" dirty="0" err="1"/>
              <a:t>matrahının</a:t>
            </a:r>
            <a:r>
              <a:rPr lang="en-US" u="sng" dirty="0"/>
              <a:t> </a:t>
            </a:r>
            <a:r>
              <a:rPr lang="en-US" u="sng" dirty="0" err="1"/>
              <a:t>tamamen</a:t>
            </a:r>
            <a:r>
              <a:rPr lang="en-US" u="sng" dirty="0"/>
              <a:t> </a:t>
            </a:r>
            <a:r>
              <a:rPr lang="en-US" u="sng" dirty="0" err="1"/>
              <a:t>veya</a:t>
            </a:r>
            <a:r>
              <a:rPr lang="en-US" u="sng" dirty="0"/>
              <a:t> </a:t>
            </a:r>
            <a:r>
              <a:rPr lang="en-US" u="sng" dirty="0" err="1"/>
              <a:t>kısmen</a:t>
            </a:r>
            <a:r>
              <a:rPr lang="en-US" u="sng" dirty="0"/>
              <a:t> defter, </a:t>
            </a:r>
            <a:r>
              <a:rPr lang="en-US" u="sng" dirty="0" err="1"/>
              <a:t>kayıt</a:t>
            </a:r>
            <a:r>
              <a:rPr lang="en-US" u="sng" dirty="0"/>
              <a:t> </a:t>
            </a:r>
            <a:r>
              <a:rPr lang="en-US" u="sng" dirty="0" err="1"/>
              <a:t>ve</a:t>
            </a:r>
            <a:r>
              <a:rPr lang="en-US" u="sng" dirty="0"/>
              <a:t> </a:t>
            </a:r>
            <a:r>
              <a:rPr lang="en-US" u="sng" dirty="0" err="1"/>
              <a:t>belgelere</a:t>
            </a:r>
            <a:r>
              <a:rPr lang="en-US" u="sng" dirty="0"/>
              <a:t> </a:t>
            </a:r>
            <a:r>
              <a:rPr lang="en-US" u="sng" dirty="0" err="1"/>
              <a:t>veya</a:t>
            </a:r>
            <a:r>
              <a:rPr lang="en-US" u="sng" dirty="0"/>
              <a:t> </a:t>
            </a:r>
            <a:r>
              <a:rPr lang="en-US" u="sng" dirty="0" err="1"/>
              <a:t>kanunî</a:t>
            </a:r>
            <a:r>
              <a:rPr lang="en-US" u="sng" dirty="0"/>
              <a:t> </a:t>
            </a:r>
            <a:r>
              <a:rPr lang="en-US" u="sng" dirty="0" err="1"/>
              <a:t>ölçülere</a:t>
            </a:r>
            <a:r>
              <a:rPr lang="en-US" u="sng" dirty="0"/>
              <a:t> </a:t>
            </a:r>
            <a:r>
              <a:rPr lang="en-US" u="sng" dirty="0" err="1"/>
              <a:t>dayanılarak</a:t>
            </a:r>
            <a:r>
              <a:rPr lang="en-US" u="sng" dirty="0"/>
              <a:t> </a:t>
            </a:r>
            <a:r>
              <a:rPr lang="en-US" u="sng" dirty="0" err="1"/>
              <a:t>tespitine</a:t>
            </a:r>
            <a:r>
              <a:rPr lang="en-US" u="sng" dirty="0"/>
              <a:t> </a:t>
            </a:r>
            <a:r>
              <a:rPr lang="en-US" u="sng" dirty="0" err="1"/>
              <a:t>imkân</a:t>
            </a:r>
            <a:r>
              <a:rPr lang="en-US" u="sng" dirty="0"/>
              <a:t> </a:t>
            </a:r>
            <a:r>
              <a:rPr lang="en-US" u="sng" dirty="0" err="1"/>
              <a:t>bulunmayan</a:t>
            </a:r>
            <a:r>
              <a:rPr lang="en-US" u="sng" dirty="0"/>
              <a:t> </a:t>
            </a:r>
            <a:r>
              <a:rPr lang="en-US" u="sng" dirty="0" err="1"/>
              <a:t>hallerde</a:t>
            </a:r>
            <a:r>
              <a:rPr lang="en-US" u="sng" dirty="0"/>
              <a:t> </a:t>
            </a:r>
            <a:r>
              <a:rPr lang="en-US" u="sng" dirty="0" err="1"/>
              <a:t>takdir</a:t>
            </a:r>
            <a:r>
              <a:rPr lang="en-US" u="sng" dirty="0"/>
              <a:t> </a:t>
            </a:r>
            <a:r>
              <a:rPr lang="en-US" u="sng" dirty="0" err="1"/>
              <a:t>komisyonları</a:t>
            </a:r>
            <a:r>
              <a:rPr lang="en-US" u="sng" dirty="0"/>
              <a:t> </a:t>
            </a:r>
            <a:r>
              <a:rPr lang="en-US" u="sng" dirty="0" err="1"/>
              <a:t>tarafından</a:t>
            </a:r>
            <a:r>
              <a:rPr lang="en-US" u="sng" dirty="0"/>
              <a:t> </a:t>
            </a:r>
            <a:r>
              <a:rPr lang="en-US" u="sng" dirty="0" err="1"/>
              <a:t>takdir</a:t>
            </a:r>
            <a:r>
              <a:rPr lang="en-US" u="sng" dirty="0"/>
              <a:t> </a:t>
            </a:r>
            <a:r>
              <a:rPr lang="en-US" u="sng" dirty="0" err="1"/>
              <a:t>edilen</a:t>
            </a:r>
            <a:r>
              <a:rPr lang="en-US" u="sng" dirty="0"/>
              <a:t> </a:t>
            </a:r>
            <a:r>
              <a:rPr lang="en-US" u="sng" dirty="0" err="1"/>
              <a:t>veya</a:t>
            </a:r>
            <a:r>
              <a:rPr lang="en-US" u="sng" dirty="0"/>
              <a:t> </a:t>
            </a:r>
            <a:r>
              <a:rPr lang="en-US" u="sng" dirty="0" err="1"/>
              <a:t>vergi</a:t>
            </a:r>
            <a:r>
              <a:rPr lang="en-US" u="sng" dirty="0"/>
              <a:t> </a:t>
            </a:r>
            <a:r>
              <a:rPr lang="en-US" u="sng" dirty="0" err="1"/>
              <a:t>incelemesi</a:t>
            </a:r>
            <a:r>
              <a:rPr lang="en-US" u="sng" dirty="0"/>
              <a:t> </a:t>
            </a:r>
            <a:r>
              <a:rPr lang="en-US" u="sng" dirty="0" err="1"/>
              <a:t>yapmaya</a:t>
            </a:r>
            <a:r>
              <a:rPr lang="en-US" u="sng" dirty="0"/>
              <a:t> </a:t>
            </a:r>
            <a:r>
              <a:rPr lang="en-US" u="sng" dirty="0" err="1"/>
              <a:t>yetkili</a:t>
            </a:r>
            <a:r>
              <a:rPr lang="en-US" u="sng" dirty="0"/>
              <a:t> </a:t>
            </a:r>
            <a:r>
              <a:rPr lang="en-US" u="sng" dirty="0" err="1"/>
              <a:t>olanlarca</a:t>
            </a:r>
            <a:r>
              <a:rPr lang="en-US" u="sng" dirty="0"/>
              <a:t> </a:t>
            </a:r>
            <a:r>
              <a:rPr lang="en-US" u="sng" dirty="0" err="1"/>
              <a:t>düzenlenmiş</a:t>
            </a:r>
            <a:r>
              <a:rPr lang="en-US" u="sng" dirty="0"/>
              <a:t> </a:t>
            </a:r>
            <a:r>
              <a:rPr lang="en-US" u="sng" dirty="0" err="1"/>
              <a:t>vergi</a:t>
            </a:r>
            <a:r>
              <a:rPr lang="en-US" u="sng" dirty="0"/>
              <a:t> </a:t>
            </a:r>
            <a:r>
              <a:rPr lang="en-US" u="sng" dirty="0" err="1"/>
              <a:t>inceleme</a:t>
            </a:r>
            <a:r>
              <a:rPr lang="en-US" u="sng" dirty="0"/>
              <a:t> </a:t>
            </a:r>
            <a:r>
              <a:rPr lang="en-US" u="sng" dirty="0" err="1"/>
              <a:t>raporlarında</a:t>
            </a:r>
            <a:r>
              <a:rPr lang="en-US" u="sng" dirty="0"/>
              <a:t> </a:t>
            </a:r>
            <a:r>
              <a:rPr lang="en-US" u="sng" dirty="0" err="1"/>
              <a:t>belirtilen</a:t>
            </a:r>
            <a:r>
              <a:rPr lang="en-US" u="sng" dirty="0"/>
              <a:t> </a:t>
            </a:r>
            <a:r>
              <a:rPr lang="en-US" u="sng" dirty="0" err="1"/>
              <a:t>matrah</a:t>
            </a:r>
            <a:r>
              <a:rPr lang="en-US" u="sng" dirty="0"/>
              <a:t> </a:t>
            </a:r>
            <a:r>
              <a:rPr lang="en-US" u="sng" dirty="0" err="1"/>
              <a:t>veya</a:t>
            </a:r>
            <a:r>
              <a:rPr lang="en-US" u="sng" dirty="0"/>
              <a:t> </a:t>
            </a:r>
            <a:r>
              <a:rPr lang="en-US" u="sng" dirty="0" err="1"/>
              <a:t>matrah</a:t>
            </a:r>
            <a:r>
              <a:rPr lang="en-US" u="sng" dirty="0"/>
              <a:t> </a:t>
            </a:r>
            <a:r>
              <a:rPr lang="en-US" u="sng" dirty="0" err="1"/>
              <a:t>kısmı</a:t>
            </a:r>
            <a:r>
              <a:rPr lang="en-US" u="sng" dirty="0"/>
              <a:t> </a:t>
            </a:r>
            <a:r>
              <a:rPr lang="en-US" u="sng" dirty="0" err="1"/>
              <a:t>üzerinden</a:t>
            </a:r>
            <a:r>
              <a:rPr lang="en-US" u="sng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tarh</a:t>
            </a:r>
            <a:r>
              <a:rPr lang="en-US" dirty="0"/>
              <a:t> </a:t>
            </a:r>
            <a:r>
              <a:rPr lang="en-US" dirty="0" err="1"/>
              <a:t>olunmasıdır</a:t>
            </a:r>
            <a:r>
              <a:rPr lang="en-US" dirty="0"/>
              <a:t>. </a:t>
            </a:r>
            <a:r>
              <a:rPr lang="en-US" dirty="0" smtClean="0"/>
              <a:t> (VUK md.30)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676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İDARECE TARHİYAT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VUK </a:t>
            </a:r>
            <a:r>
              <a:rPr lang="en-US" dirty="0" err="1" smtClean="0"/>
              <a:t>mükerrer</a:t>
            </a:r>
            <a:r>
              <a:rPr lang="en-US" dirty="0" smtClean="0"/>
              <a:t> 30: “</a:t>
            </a:r>
            <a:r>
              <a:rPr lang="en-US" dirty="0" err="1" smtClean="0"/>
              <a:t>Verginin</a:t>
            </a:r>
            <a:r>
              <a:rPr lang="en-US" dirty="0" smtClean="0"/>
              <a:t> </a:t>
            </a:r>
            <a:r>
              <a:rPr lang="en-US" dirty="0" err="1"/>
              <a:t>idarece</a:t>
            </a:r>
            <a:r>
              <a:rPr lang="en-US" dirty="0"/>
              <a:t> </a:t>
            </a:r>
            <a:r>
              <a:rPr lang="en-US" dirty="0" err="1"/>
              <a:t>tarhı</a:t>
            </a:r>
            <a:r>
              <a:rPr lang="en-US" dirty="0"/>
              <a:t>; 29 </a:t>
            </a:r>
            <a:r>
              <a:rPr lang="en-US" dirty="0" err="1"/>
              <a:t>ncu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30 </a:t>
            </a:r>
            <a:r>
              <a:rPr lang="en-US" dirty="0" err="1"/>
              <a:t>ncu</a:t>
            </a:r>
            <a:r>
              <a:rPr lang="en-US" dirty="0"/>
              <a:t> </a:t>
            </a:r>
            <a:r>
              <a:rPr lang="en-US" dirty="0" err="1"/>
              <a:t>maddeler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 </a:t>
            </a:r>
            <a:r>
              <a:rPr lang="en-US" dirty="0" err="1"/>
              <a:t>hallerde</a:t>
            </a:r>
            <a:r>
              <a:rPr lang="en-US" dirty="0"/>
              <a:t>, </a:t>
            </a:r>
            <a:r>
              <a:rPr lang="en-US" dirty="0" err="1"/>
              <a:t>mükelleflerin</a:t>
            </a:r>
            <a:r>
              <a:rPr lang="en-US" dirty="0"/>
              <a:t>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/>
              <a:t>tarhı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kanunları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muayyen</a:t>
            </a:r>
            <a:r>
              <a:rPr lang="en-US" dirty="0"/>
              <a:t> </a:t>
            </a:r>
            <a:r>
              <a:rPr lang="en-US" dirty="0" err="1"/>
              <a:t>zamanlarda</a:t>
            </a:r>
            <a:r>
              <a:rPr lang="en-US" dirty="0"/>
              <a:t> </a:t>
            </a:r>
            <a:r>
              <a:rPr lang="en-US" dirty="0" err="1"/>
              <a:t>müracaat</a:t>
            </a:r>
            <a:r>
              <a:rPr lang="en-US" dirty="0"/>
              <a:t> </a:t>
            </a:r>
            <a:r>
              <a:rPr lang="en-US" dirty="0" err="1"/>
              <a:t>etmemeleri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kanunlarla</a:t>
            </a:r>
            <a:r>
              <a:rPr lang="en-US" dirty="0"/>
              <a:t> </a:t>
            </a:r>
            <a:r>
              <a:rPr lang="en-US" dirty="0" err="1"/>
              <a:t>kendilerine</a:t>
            </a:r>
            <a:r>
              <a:rPr lang="en-US" dirty="0"/>
              <a:t> </a:t>
            </a:r>
            <a:r>
              <a:rPr lang="en-US" dirty="0" err="1"/>
              <a:t>tahmil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mecburiyetleri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getirmemeleri</a:t>
            </a:r>
            <a:r>
              <a:rPr lang="en-US" dirty="0"/>
              <a:t> </a:t>
            </a:r>
            <a:r>
              <a:rPr lang="en-US" dirty="0" err="1"/>
              <a:t>sebebiyle</a:t>
            </a:r>
            <a:r>
              <a:rPr lang="en-US" dirty="0"/>
              <a:t> </a:t>
            </a:r>
            <a:r>
              <a:rPr lang="en-US" dirty="0" err="1"/>
              <a:t>zamanında</a:t>
            </a:r>
            <a:r>
              <a:rPr lang="en-US" dirty="0"/>
              <a:t> </a:t>
            </a:r>
            <a:r>
              <a:rPr lang="en-US" dirty="0" err="1"/>
              <a:t>tarh</a:t>
            </a:r>
            <a:r>
              <a:rPr lang="en-US" dirty="0"/>
              <a:t> </a:t>
            </a:r>
            <a:r>
              <a:rPr lang="en-US" dirty="0" err="1"/>
              <a:t>edilemiyen</a:t>
            </a:r>
            <a:r>
              <a:rPr lang="en-US" dirty="0"/>
              <a:t>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/>
              <a:t>kanunen</a:t>
            </a:r>
            <a:r>
              <a:rPr lang="en-US" dirty="0"/>
              <a:t> belli </a:t>
            </a:r>
            <a:r>
              <a:rPr lang="en-US" dirty="0" err="1"/>
              <a:t>matrahlar</a:t>
            </a:r>
            <a:r>
              <a:rPr lang="en-US" dirty="0"/>
              <a:t> </a:t>
            </a:r>
            <a:r>
              <a:rPr lang="en-US" dirty="0" err="1"/>
              <a:t>üzerinden</a:t>
            </a:r>
            <a:r>
              <a:rPr lang="en-US" dirty="0"/>
              <a:t> </a:t>
            </a:r>
            <a:r>
              <a:rPr lang="en-US" dirty="0" err="1"/>
              <a:t>idarece</a:t>
            </a:r>
            <a:r>
              <a:rPr lang="en-US" dirty="0"/>
              <a:t> </a:t>
            </a:r>
            <a:r>
              <a:rPr lang="en-US" dirty="0" err="1"/>
              <a:t>tarh</a:t>
            </a:r>
            <a:r>
              <a:rPr lang="en-US" dirty="0"/>
              <a:t> </a:t>
            </a:r>
            <a:r>
              <a:rPr lang="en-US" dirty="0" err="1"/>
              <a:t>edilmesidir</a:t>
            </a:r>
            <a:r>
              <a:rPr lang="en-US" dirty="0" smtClean="0"/>
              <a:t>.”</a:t>
            </a:r>
            <a:endParaRPr lang="en-US" dirty="0"/>
          </a:p>
          <a:p>
            <a:r>
              <a:rPr lang="en-US" dirty="0"/>
              <a:t> </a:t>
            </a:r>
            <a:r>
              <a:rPr lang="en-US" dirty="0" err="1" smtClean="0"/>
              <a:t>örneğin</a:t>
            </a:r>
            <a:r>
              <a:rPr lang="en-US" dirty="0" smtClean="0"/>
              <a:t> </a:t>
            </a:r>
            <a:r>
              <a:rPr lang="en-US" dirty="0" err="1" smtClean="0"/>
              <a:t>karne</a:t>
            </a:r>
            <a:r>
              <a:rPr lang="en-US" dirty="0" smtClean="0"/>
              <a:t> </a:t>
            </a:r>
            <a:r>
              <a:rPr lang="en-US" dirty="0" err="1" smtClean="0"/>
              <a:t>esasına</a:t>
            </a:r>
            <a:r>
              <a:rPr lang="en-US" dirty="0" smtClean="0"/>
              <a:t> </a:t>
            </a:r>
            <a:r>
              <a:rPr lang="en-US" dirty="0" err="1" smtClean="0"/>
              <a:t>uyulmaması</a:t>
            </a:r>
            <a:r>
              <a:rPr lang="en-US" dirty="0" smtClean="0"/>
              <a:t>, </a:t>
            </a:r>
            <a:r>
              <a:rPr lang="en-US" dirty="0" err="1" smtClean="0"/>
              <a:t>emlak</a:t>
            </a:r>
            <a:r>
              <a:rPr lang="en-US" dirty="0" smtClean="0"/>
              <a:t> </a:t>
            </a:r>
            <a:r>
              <a:rPr lang="en-US" dirty="0" err="1" smtClean="0"/>
              <a:t>vergisi</a:t>
            </a:r>
            <a:r>
              <a:rPr lang="en-US" dirty="0" smtClean="0"/>
              <a:t> </a:t>
            </a:r>
            <a:r>
              <a:rPr lang="en-US" dirty="0" err="1" smtClean="0"/>
              <a:t>bildiriminin</a:t>
            </a:r>
            <a:r>
              <a:rPr lang="en-US" dirty="0" smtClean="0"/>
              <a:t> </a:t>
            </a:r>
            <a:r>
              <a:rPr lang="en-US" dirty="0" err="1" smtClean="0"/>
              <a:t>yapılmaması</a:t>
            </a:r>
            <a:r>
              <a:rPr lang="en-US" dirty="0" smtClean="0"/>
              <a:t>,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kanunlarda</a:t>
            </a:r>
            <a:r>
              <a:rPr lang="en-US" dirty="0" smtClean="0"/>
              <a:t>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görevleri</a:t>
            </a:r>
            <a:r>
              <a:rPr lang="en-US" dirty="0" smtClean="0"/>
              <a:t> </a:t>
            </a:r>
            <a:r>
              <a:rPr lang="en-US" dirty="0" err="1" smtClean="0"/>
              <a:t>yapmayan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beyana</a:t>
            </a:r>
            <a:r>
              <a:rPr lang="en-US" dirty="0" smtClean="0"/>
              <a:t> </a:t>
            </a:r>
            <a:r>
              <a:rPr lang="en-US" dirty="0" err="1" smtClean="0"/>
              <a:t>dayanmayan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geçerlidir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Ödevlerin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getirilmemesi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daireleri</a:t>
            </a:r>
            <a:r>
              <a:rPr lang="en-US" dirty="0" smtClean="0"/>
              <a:t> </a:t>
            </a:r>
            <a:r>
              <a:rPr lang="en-US" dirty="0" err="1" smtClean="0"/>
              <a:t>kendiliğinden</a:t>
            </a:r>
            <a:r>
              <a:rPr lang="en-US" dirty="0" smtClean="0"/>
              <a:t> </a:t>
            </a:r>
            <a:r>
              <a:rPr lang="en-US" dirty="0" err="1" smtClean="0"/>
              <a:t>kanunlarda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hazır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mattahları</a:t>
            </a:r>
            <a:r>
              <a:rPr lang="en-US" dirty="0" smtClean="0"/>
              <a:t> </a:t>
            </a:r>
            <a:r>
              <a:rPr lang="en-US" dirty="0" err="1" smtClean="0"/>
              <a:t>kullanarak</a:t>
            </a:r>
            <a:r>
              <a:rPr lang="en-US" dirty="0" smtClean="0"/>
              <a:t> </a:t>
            </a:r>
            <a:r>
              <a:rPr lang="en-US" dirty="0" err="1" smtClean="0"/>
              <a:t>idarece</a:t>
            </a:r>
            <a:r>
              <a:rPr lang="en-US" dirty="0" smtClean="0"/>
              <a:t> </a:t>
            </a:r>
            <a:r>
              <a:rPr lang="en-US" dirty="0" err="1" smtClean="0"/>
              <a:t>tarhiyatı</a:t>
            </a:r>
            <a:r>
              <a:rPr lang="en-US" dirty="0" smtClean="0"/>
              <a:t> </a:t>
            </a:r>
            <a:r>
              <a:rPr lang="en-US" dirty="0" err="1" smtClean="0"/>
              <a:t>gerçrekleştirir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tarhiyat</a:t>
            </a:r>
            <a:r>
              <a:rPr lang="en-US" dirty="0" smtClean="0"/>
              <a:t> “</a:t>
            </a:r>
            <a:r>
              <a:rPr lang="en-US" dirty="0" err="1" smtClean="0"/>
              <a:t>yoklama</a:t>
            </a:r>
            <a:r>
              <a:rPr lang="en-US" dirty="0" smtClean="0"/>
              <a:t> </a:t>
            </a:r>
            <a:r>
              <a:rPr lang="en-US" dirty="0" err="1" smtClean="0"/>
              <a:t>fişi</a:t>
            </a:r>
            <a:r>
              <a:rPr lang="en-US" dirty="0" smtClean="0"/>
              <a:t>” </a:t>
            </a:r>
            <a:r>
              <a:rPr lang="en-US" dirty="0" err="1" smtClean="0"/>
              <a:t>esasına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gerçekleştirilir</a:t>
            </a:r>
            <a:r>
              <a:rPr lang="en-US" dirty="0" smtClean="0"/>
              <a:t>.  (VUK </a:t>
            </a:r>
            <a:r>
              <a:rPr lang="en-US" dirty="0" err="1" smtClean="0"/>
              <a:t>mükerrer</a:t>
            </a:r>
            <a:r>
              <a:rPr lang="en-US" dirty="0" smtClean="0"/>
              <a:t> md 30/2 </a:t>
            </a:r>
            <a:r>
              <a:rPr lang="en-US" dirty="0" err="1" smtClean="0"/>
              <a:t>ve</a:t>
            </a:r>
            <a:r>
              <a:rPr lang="en-US" dirty="0" smtClean="0"/>
              <a:t> VUK </a:t>
            </a:r>
            <a:r>
              <a:rPr lang="en-US" dirty="0" err="1" smtClean="0"/>
              <a:t>md.</a:t>
            </a:r>
            <a:r>
              <a:rPr lang="en-US" dirty="0" smtClean="0"/>
              <a:t> 131)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889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5</TotalTime>
  <Words>359</Words>
  <Application>Microsoft Macintosh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Vergi Hukuku I- Vergilendirme Süreci </vt:lpstr>
      <vt:lpstr>Vergilendirme Süreci</vt:lpstr>
      <vt:lpstr>1. AŞAMA: VERGİNİN TARHI</vt:lpstr>
      <vt:lpstr>TARH İŞLEMİNİN ÇEŞİTLERİ</vt:lpstr>
      <vt:lpstr>BEYANA DAYALI TARHİYAT</vt:lpstr>
      <vt:lpstr>2. İKMALEN VERGİ TARHI</vt:lpstr>
      <vt:lpstr>3. RE’SEN TARHİYAT</vt:lpstr>
      <vt:lpstr>4. İDARECE TARHİYAT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Vergi Hukuku I- Vergilendirme Süreci </dc:title>
  <dc:creator>Dilek Özkök  Çubukçu</dc:creator>
  <cp:lastModifiedBy>Dilek Özkök  Çubukçu</cp:lastModifiedBy>
  <cp:revision>2</cp:revision>
  <dcterms:created xsi:type="dcterms:W3CDTF">2021-01-18T13:45:34Z</dcterms:created>
  <dcterms:modified xsi:type="dcterms:W3CDTF">2021-01-18T13:50:42Z</dcterms:modified>
</cp:coreProperties>
</file>