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80905-CD8F-43A7-A65B-CD8AD8F09086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042B17-7437-40B5-B3E5-A3B77FDF486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C91C6-6943-49D9-8046-4AA32CF8F693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1CBC-3F7E-4FBE-B571-BDE15A0418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C91C6-6943-49D9-8046-4AA32CF8F693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1CBC-3F7E-4FBE-B571-BDE15A0418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C91C6-6943-49D9-8046-4AA32CF8F693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1CBC-3F7E-4FBE-B571-BDE15A0418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1887900" y="579433"/>
            <a:ext cx="5368200" cy="114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1224425" y="1970333"/>
            <a:ext cx="6695100" cy="459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✣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⨳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ldNum" idx="12"/>
          </p:nvPr>
        </p:nvSpPr>
        <p:spPr>
          <a:xfrm>
            <a:off x="4297650" y="6333201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C91C6-6943-49D9-8046-4AA32CF8F693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1CBC-3F7E-4FBE-B571-BDE15A0418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C91C6-6943-49D9-8046-4AA32CF8F693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1CBC-3F7E-4FBE-B571-BDE15A0418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C91C6-6943-49D9-8046-4AA32CF8F693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1CBC-3F7E-4FBE-B571-BDE15A0418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C91C6-6943-49D9-8046-4AA32CF8F693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1CBC-3F7E-4FBE-B571-BDE15A0418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C91C6-6943-49D9-8046-4AA32CF8F693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1CBC-3F7E-4FBE-B571-BDE15A0418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C91C6-6943-49D9-8046-4AA32CF8F693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1CBC-3F7E-4FBE-B571-BDE15A0418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C91C6-6943-49D9-8046-4AA32CF8F693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1CBC-3F7E-4FBE-B571-BDE15A0418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C91C6-6943-49D9-8046-4AA32CF8F693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1CBC-3F7E-4FBE-B571-BDE15A0418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C91C6-6943-49D9-8046-4AA32CF8F693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31CBC-3F7E-4FBE-B571-BDE15A04184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35696" y="260648"/>
            <a:ext cx="5368200" cy="672075"/>
          </a:xfrm>
        </p:spPr>
        <p:txBody>
          <a:bodyPr/>
          <a:lstStyle/>
          <a:p>
            <a:r>
              <a:rPr lang="tr-TR" sz="3600" dirty="0" err="1" smtClean="0">
                <a:latin typeface="Times New Roman" pitchFamily="18" charset="0"/>
                <a:cs typeface="Times New Roman" pitchFamily="18" charset="0"/>
              </a:rPr>
              <a:t>İKTİSADî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 TARİH</a:t>
            </a:r>
            <a:endParaRPr lang="tr-TR" sz="3600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836712"/>
            <a:ext cx="8280920" cy="5731221"/>
          </a:xfrm>
        </p:spPr>
        <p:txBody>
          <a:bodyPr/>
          <a:lstStyle/>
          <a:p>
            <a:pPr algn="just"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	Tarım toplumu – Tarımsal toplum ayırımı </a:t>
            </a:r>
          </a:p>
          <a:p>
            <a:pPr algn="just"/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	Hayat Tarzları ve kronolojisi: </a:t>
            </a:r>
            <a:r>
              <a:rPr lang="tr-TR" sz="20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(Okuma: İnsan Nüfusunun Tarihi makalesi)</a:t>
            </a:r>
          </a:p>
          <a:p>
            <a:pPr algn="just"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	1) avcılık-toplayıcılık</a:t>
            </a:r>
          </a:p>
          <a:p>
            <a:pPr algn="just"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	2) yerleşik hayat / tarım </a:t>
            </a:r>
          </a:p>
          <a:p>
            <a:pPr algn="just"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	3) göçebelik-otlatıcılık </a:t>
            </a:r>
          </a:p>
          <a:p>
            <a:pPr algn="just"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	İktisadî tarih ve iktisat tarihi ayırımı bu noktada (hayat tarzları konusunda) hatırlanmalı. Günümüz toplumlarının “iktisadi” olarak nitelendirdikleri ya da “iktisadi alanı” hayatın ayrı bir alanıdır.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Modernite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öncesi toplumlarda ise iktisadi olan ve olmayan alanlar iç içe geçmiş ya da iktisadi olanlar iktisadi olmayanların içine “gömülmüş” durumdadır.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</a:t>
            </a:fld>
            <a:endParaRPr lang="e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3"/>
          <p:cNvSpPr txBox="1">
            <a:spLocks noGrp="1"/>
          </p:cNvSpPr>
          <p:nvPr>
            <p:ph type="title"/>
          </p:nvPr>
        </p:nvSpPr>
        <p:spPr>
          <a:xfrm>
            <a:off x="457200" y="164639"/>
            <a:ext cx="8229600" cy="76808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Bir Bakışta Dünya Nüfus Tarihi</a:t>
            </a:r>
            <a:endParaRPr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2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97152"/>
          </a:xfrm>
        </p:spPr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105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1050" dirty="0">
              <a:latin typeface="Times New Roman" pitchFamily="18" charset="0"/>
              <a:cs typeface="Times New Roman" pitchFamily="18" charset="0"/>
            </a:endParaRPr>
          </a:p>
          <a:p>
            <a:endParaRPr lang="tr-TR" sz="105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105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1050" dirty="0" smtClean="0">
                <a:latin typeface="Times New Roman" pitchFamily="18" charset="0"/>
                <a:cs typeface="Times New Roman" pitchFamily="18" charset="0"/>
              </a:rPr>
              <a:t>Kaynak</a:t>
            </a:r>
            <a:r>
              <a:rPr lang="tr-TR" sz="105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1050" dirty="0" err="1" smtClean="0">
                <a:latin typeface="Times New Roman" pitchFamily="18" charset="0"/>
                <a:cs typeface="Times New Roman" pitchFamily="18" charset="0"/>
              </a:rPr>
              <a:t>Ansley</a:t>
            </a:r>
            <a:r>
              <a:rPr lang="tr-TR" sz="1050" dirty="0" smtClean="0">
                <a:latin typeface="Times New Roman" pitchFamily="18" charset="0"/>
                <a:cs typeface="Times New Roman" pitchFamily="18" charset="0"/>
              </a:rPr>
              <a:t> J. </a:t>
            </a:r>
            <a:r>
              <a:rPr lang="tr-TR" sz="1050" dirty="0" err="1" smtClean="0">
                <a:latin typeface="Times New Roman" pitchFamily="18" charset="0"/>
                <a:cs typeface="Times New Roman" pitchFamily="18" charset="0"/>
              </a:rPr>
              <a:t>Coale</a:t>
            </a:r>
            <a:r>
              <a:rPr lang="tr-TR" sz="1050" dirty="0" smtClean="0">
                <a:latin typeface="Times New Roman" pitchFamily="18" charset="0"/>
                <a:cs typeface="Times New Roman" pitchFamily="18" charset="0"/>
              </a:rPr>
              <a:t>, "</a:t>
            </a:r>
            <a:r>
              <a:rPr lang="tr-TR" sz="1050" dirty="0" err="1" smtClean="0">
                <a:latin typeface="Times New Roman" pitchFamily="18" charset="0"/>
                <a:cs typeface="Times New Roman" pitchFamily="18" charset="0"/>
              </a:rPr>
              <a:t>History</a:t>
            </a:r>
            <a:r>
              <a:rPr lang="tr-TR" sz="105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050" dirty="0" err="1" smtClean="0">
                <a:latin typeface="Times New Roman" pitchFamily="18" charset="0"/>
                <a:cs typeface="Times New Roman" pitchFamily="18" charset="0"/>
              </a:rPr>
              <a:t>Human</a:t>
            </a:r>
            <a:r>
              <a:rPr lang="tr-TR" sz="10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050" dirty="0" err="1" smtClean="0">
                <a:latin typeface="Times New Roman" pitchFamily="18" charset="0"/>
                <a:cs typeface="Times New Roman" pitchFamily="18" charset="0"/>
              </a:rPr>
              <a:t>Population</a:t>
            </a:r>
            <a:r>
              <a:rPr lang="tr-TR" sz="1050" dirty="0" smtClean="0">
                <a:latin typeface="Times New Roman" pitchFamily="18" charset="0"/>
                <a:cs typeface="Times New Roman" pitchFamily="18" charset="0"/>
              </a:rPr>
              <a:t>", A </a:t>
            </a:r>
            <a:r>
              <a:rPr lang="tr-TR" sz="1050" dirty="0" err="1" smtClean="0">
                <a:latin typeface="Times New Roman" pitchFamily="18" charset="0"/>
                <a:cs typeface="Times New Roman" pitchFamily="18" charset="0"/>
              </a:rPr>
              <a:t>Scientific</a:t>
            </a:r>
            <a:r>
              <a:rPr lang="tr-TR" sz="10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050" dirty="0" err="1" smtClean="0">
                <a:latin typeface="Times New Roman" pitchFamily="18" charset="0"/>
                <a:cs typeface="Times New Roman" pitchFamily="18" charset="0"/>
              </a:rPr>
              <a:t>American</a:t>
            </a:r>
            <a:r>
              <a:rPr lang="tr-TR" sz="10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050" dirty="0" err="1" smtClean="0">
                <a:latin typeface="Times New Roman" pitchFamily="18" charset="0"/>
                <a:cs typeface="Times New Roman" pitchFamily="18" charset="0"/>
              </a:rPr>
              <a:t>Book</a:t>
            </a:r>
            <a:r>
              <a:rPr lang="tr-TR" sz="1050" dirty="0" smtClean="0">
                <a:latin typeface="Times New Roman" pitchFamily="18" charset="0"/>
                <a:cs typeface="Times New Roman" pitchFamily="18" charset="0"/>
              </a:rPr>
              <a:t>, 1974 (San Francisco:W.H. </a:t>
            </a:r>
            <a:r>
              <a:rPr lang="tr-TR" sz="1050" dirty="0" err="1" smtClean="0">
                <a:latin typeface="Times New Roman" pitchFamily="18" charset="0"/>
                <a:cs typeface="Times New Roman" pitchFamily="18" charset="0"/>
              </a:rPr>
              <a:t>Freeman</a:t>
            </a:r>
            <a:r>
              <a:rPr lang="tr-TR" sz="105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tr-TR" sz="1050" dirty="0" err="1" smtClean="0">
                <a:latin typeface="Times New Roman" pitchFamily="18" charset="0"/>
                <a:cs typeface="Times New Roman" pitchFamily="18" charset="0"/>
              </a:rPr>
              <a:t>Company</a:t>
            </a:r>
            <a:r>
              <a:rPr lang="tr-TR" sz="105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endParaRPr lang="tr-TR" sz="1200" dirty="0" smtClean="0"/>
          </a:p>
          <a:p>
            <a:r>
              <a:rPr lang="tr-TR" sz="1200" dirty="0" smtClean="0"/>
              <a:t>*: 	Tarım Devrimi </a:t>
            </a:r>
          </a:p>
          <a:p>
            <a:r>
              <a:rPr lang="tr-TR" sz="1200" dirty="0" smtClean="0"/>
              <a:t>**: 	Sanayi Devrimi </a:t>
            </a:r>
          </a:p>
        </p:txBody>
      </p:sp>
      <p:sp>
        <p:nvSpPr>
          <p:cNvPr id="148" name="Google Shape;148;p2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/>
          </a:p>
        </p:txBody>
      </p:sp>
      <p:graphicFrame>
        <p:nvGraphicFramePr>
          <p:cNvPr id="147" name="Google Shape;147;p23"/>
          <p:cNvGraphicFramePr/>
          <p:nvPr/>
        </p:nvGraphicFramePr>
        <p:xfrm>
          <a:off x="971600" y="1508787"/>
          <a:ext cx="6336704" cy="3836044"/>
        </p:xfrm>
        <a:graphic>
          <a:graphicData uri="http://schemas.openxmlformats.org/drawingml/2006/table">
            <a:tbl>
              <a:tblPr/>
              <a:tblGrid>
                <a:gridCol w="1433302"/>
                <a:gridCol w="1099144"/>
                <a:gridCol w="1993771"/>
                <a:gridCol w="1810487"/>
              </a:tblGrid>
              <a:tr h="790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Yıl</a:t>
                      </a:r>
                      <a:endParaRPr lang="tr-TR" sz="1500" b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Dünya Nüfusu </a:t>
                      </a:r>
                      <a:r>
                        <a:rPr lang="tr-TR" sz="16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(Kişi)</a:t>
                      </a:r>
                      <a:endParaRPr lang="tr-TR" sz="1500" b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Yıllık </a:t>
                      </a:r>
                      <a:r>
                        <a:rPr lang="tr-TR" sz="16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Ortalama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Nüfus Artış Hızı (Milyonda)  </a:t>
                      </a:r>
                      <a:endParaRPr lang="tr-TR" sz="1500" b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Dünya Nüfusunun İkiye </a:t>
                      </a:r>
                      <a:r>
                        <a:rPr lang="tr-TR" sz="16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Katlanma Süresi (Yıl) </a:t>
                      </a:r>
                      <a:endParaRPr lang="tr-TR" sz="1500" b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335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M.Ö. 15.000-10.000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5 - 10 milyon </a:t>
                      </a:r>
                      <a:endParaRPr lang="tr-TR" sz="150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% 0,001 - 0,002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34.650 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335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Milat</a:t>
                      </a:r>
                      <a:r>
                        <a:rPr lang="tr-TR" sz="1500" baseline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 - 0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300 milyon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u="none" strike="noStrike" cap="none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sym typeface="Arial"/>
                        </a:rPr>
                        <a:t>0,036%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1925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1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1750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800 milyon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0,056%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1237,5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1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1800</a:t>
                      </a:r>
                      <a:endParaRPr lang="tr-TR" sz="150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1 milyar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0,440%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157,5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1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1850</a:t>
                      </a:r>
                      <a:endParaRPr lang="tr-TR" sz="150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1,3 milyar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0,520%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133,2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1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1900</a:t>
                      </a:r>
                      <a:endParaRPr lang="tr-TR" sz="150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1,7 milyar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0,540%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128,3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1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1950</a:t>
                      </a:r>
                      <a:endParaRPr lang="tr-TR" sz="150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2,5 milyar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0,790%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87,7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1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1974</a:t>
                      </a:r>
                      <a:endParaRPr lang="tr-TR" sz="150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3,9 milyar</a:t>
                      </a:r>
                      <a:endParaRPr lang="tr-TR" sz="150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1,710%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40,5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1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2000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6,2 milyar</a:t>
                      </a:r>
                      <a:endParaRPr lang="tr-TR" sz="150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1,740%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39,8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1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2020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7,75 milyar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1,121%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5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61,8</a:t>
                      </a:r>
                      <a:endParaRPr lang="tr-TR" sz="15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grpSp>
        <p:nvGrpSpPr>
          <p:cNvPr id="2" name="20 Grup"/>
          <p:cNvGrpSpPr/>
          <p:nvPr/>
        </p:nvGrpSpPr>
        <p:grpSpPr>
          <a:xfrm>
            <a:off x="7380313" y="2420888"/>
            <a:ext cx="648072" cy="1008112"/>
            <a:chOff x="6444207" y="2551179"/>
            <a:chExt cx="524062" cy="678932"/>
          </a:xfrm>
        </p:grpSpPr>
        <p:sp>
          <p:nvSpPr>
            <p:cNvPr id="13" name="12 Sağ Ayraç"/>
            <p:cNvSpPr/>
            <p:nvPr/>
          </p:nvSpPr>
          <p:spPr>
            <a:xfrm>
              <a:off x="6444208" y="2983226"/>
              <a:ext cx="216024" cy="246885"/>
            </a:xfrm>
            <a:prstGeom prst="rightBrac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r-TR" sz="120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13 Sağ Ayraç"/>
            <p:cNvSpPr/>
            <p:nvPr/>
          </p:nvSpPr>
          <p:spPr>
            <a:xfrm>
              <a:off x="6444207" y="2551179"/>
              <a:ext cx="216024" cy="308606"/>
            </a:xfrm>
            <a:prstGeom prst="rightBrac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r-TR" sz="120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16 5-Nokta Yıldız"/>
            <p:cNvSpPr/>
            <p:nvPr/>
          </p:nvSpPr>
          <p:spPr>
            <a:xfrm>
              <a:off x="6853969" y="2674620"/>
              <a:ext cx="114300" cy="114300"/>
            </a:xfrm>
            <a:prstGeom prst="star5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18 5-Nokta Yıldız"/>
            <p:cNvSpPr/>
            <p:nvPr/>
          </p:nvSpPr>
          <p:spPr>
            <a:xfrm>
              <a:off x="6853969" y="3044947"/>
              <a:ext cx="114300" cy="114300"/>
            </a:xfrm>
            <a:prstGeom prst="star5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2" name="21 5-Nokta Yıldız"/>
          <p:cNvSpPr/>
          <p:nvPr/>
        </p:nvSpPr>
        <p:spPr>
          <a:xfrm>
            <a:off x="7740353" y="3140968"/>
            <a:ext cx="120517" cy="177800"/>
          </a:xfrm>
          <a:prstGeom prst="star5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07704" y="260649"/>
            <a:ext cx="5368200" cy="672075"/>
          </a:xfrm>
        </p:spPr>
        <p:txBody>
          <a:bodyPr/>
          <a:lstStyle/>
          <a:p>
            <a:r>
              <a:rPr lang="tr-TR" sz="3600" dirty="0" err="1" smtClean="0">
                <a:latin typeface="Times New Roman" pitchFamily="18" charset="0"/>
                <a:cs typeface="Times New Roman" pitchFamily="18" charset="0"/>
              </a:rPr>
              <a:t>İKTİSADî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 TARİH</a:t>
            </a:r>
            <a:endParaRPr lang="tr-TR" sz="3600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11560" y="836712"/>
            <a:ext cx="8064896" cy="5731221"/>
          </a:xfrm>
        </p:spPr>
        <p:txBody>
          <a:bodyPr/>
          <a:lstStyle/>
          <a:p>
            <a:pPr algn="ctr"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Antik Çağ: Yunan ve Roma ekonomileri (Köleci toplumlar) </a:t>
            </a:r>
          </a:p>
          <a:p>
            <a:pPr algn="ctr"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[ Bu konu gerekli görüldüğü takdirde işlenecektir.] </a:t>
            </a:r>
          </a:p>
          <a:p>
            <a:pPr algn="just"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	- Antik Çağdan Ortaçağ’a geçiş: Roma dünyasının çöküşü, 3. yüzyıl ekonomik krizi ve alınan tedbirler (İsteğe bağlı ilgili okuma: Peter Brown, Geç Antikçağ dünyası)  </a:t>
            </a:r>
          </a:p>
          <a:p>
            <a:pPr algn="just"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	- “Ortaçağ” ya da “Ortaçağlar” ifadesi: (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Middle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Age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Middle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Ages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just"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	Avrupa tarihi için genel olarak 5-15. yüzyıllar arasındaki dönemi ifade eden dönem Erken (5-9.yy), orta (9-12.yy) ve geç (12-15.yy) Ortaçağ olarak kendi içinde bölümlendirilebilir.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 lang="e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Ekran Gösterisi (4:3)</PresentationFormat>
  <Paragraphs>79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İKTİSADî TARİH</vt:lpstr>
      <vt:lpstr>Bir Bakışta Dünya Nüfus Tarihi</vt:lpstr>
      <vt:lpstr>İKTİSADî TARİH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İKTİSADî TARİH</dc:title>
  <dc:creator>MURAT BASKICI</dc:creator>
  <cp:lastModifiedBy>MURAT BASKICI</cp:lastModifiedBy>
  <cp:revision>1</cp:revision>
  <dcterms:created xsi:type="dcterms:W3CDTF">2020-05-19T19:21:24Z</dcterms:created>
  <dcterms:modified xsi:type="dcterms:W3CDTF">2020-05-19T19:22:23Z</dcterms:modified>
</cp:coreProperties>
</file>