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76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5" r:id="rId13"/>
    <p:sldId id="274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tr.wikipedia.org/w/index.php?title=Anlam&amp;action=edit&amp;redlink=1" TargetMode="External"/><Relationship Id="rId3" Type="http://schemas.openxmlformats.org/officeDocument/2006/relationships/hyperlink" Target="https://tr.wikipedia.org/w/index.php?title=Say%C4%B1m&amp;action=edit&amp;redlink=1" TargetMode="External"/><Relationship Id="rId7" Type="http://schemas.openxmlformats.org/officeDocument/2006/relationships/hyperlink" Target="https://tr.wikipedia.org/wiki/Bilgisayar" TargetMode="External"/><Relationship Id="rId2" Type="http://schemas.openxmlformats.org/officeDocument/2006/relationships/hyperlink" Target="https://tr.wikipedia.org/wiki/%C3%96l%C3%A7%C3%BC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.wikipedia.org/wiki/Ara%C5%9Ft%C4%B1rma" TargetMode="External"/><Relationship Id="rId5" Type="http://schemas.openxmlformats.org/officeDocument/2006/relationships/hyperlink" Target="https://tr.wikipedia.org/wiki/G%C3%B6zlem" TargetMode="External"/><Relationship Id="rId4" Type="http://schemas.openxmlformats.org/officeDocument/2006/relationships/hyperlink" Target="https://tr.wikipedia.org/wiki/Deney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42910" y="1928802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ANKARA ÜNİVERSİTESİ</a:t>
            </a:r>
            <a:br>
              <a:rPr lang="tr-TR" dirty="0" smtClean="0"/>
            </a:br>
            <a:r>
              <a:rPr lang="tr-TR" dirty="0" smtClean="0"/>
              <a:t>SAĞLIK BİLİMLERİ FAKÜLTESİ</a:t>
            </a:r>
            <a:br>
              <a:rPr lang="tr-TR" dirty="0" smtClean="0"/>
            </a:br>
            <a:r>
              <a:rPr lang="tr-TR" dirty="0" smtClean="0"/>
              <a:t>SOSYAL HİZMET BÖLÜMÜ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785786" y="4214818"/>
            <a:ext cx="7772400" cy="2143140"/>
          </a:xfrm>
        </p:spPr>
        <p:txBody>
          <a:bodyPr>
            <a:normAutofit/>
          </a:bodyPr>
          <a:lstStyle/>
          <a:p>
            <a:pPr algn="ctr"/>
            <a:r>
              <a:rPr lang="tr-TR" sz="3800" dirty="0" smtClean="0"/>
              <a:t>“SOSYAL HİZMETTE </a:t>
            </a:r>
          </a:p>
          <a:p>
            <a:pPr algn="ctr"/>
            <a:r>
              <a:rPr lang="tr-TR" sz="3800" dirty="0" smtClean="0"/>
              <a:t>BİLİŞİM TEKNOLOJİLERİ”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Rekabet Üstünlüğü Sağlayan Bilgiler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İşaretsel bilgi: ulusal ve uluslararası çevrelerdeki ekonomik, sosyal, ekolojik ve politik değişiklerin işaretlerini hızlı bir şekilde izleyip varsayımlar geliştirmeli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sz="2000" dirty="0" smtClean="0"/>
              <a:t>Seçim sonrası döviz kuru ne olur? İkinci el piyasası artar mı?</a:t>
            </a:r>
          </a:p>
          <a:p>
            <a:r>
              <a:rPr lang="tr-TR" dirty="0" smtClean="0"/>
              <a:t>Deneyimsel bilgi: </a:t>
            </a:r>
            <a:r>
              <a:rPr lang="tr-TR" dirty="0" err="1" smtClean="0"/>
              <a:t>deneyimleme</a:t>
            </a:r>
            <a:r>
              <a:rPr lang="tr-TR" dirty="0" smtClean="0"/>
              <a:t> </a:t>
            </a:r>
          </a:p>
          <a:p>
            <a:r>
              <a:rPr lang="tr-TR" dirty="0" smtClean="0"/>
              <a:t>Girişimci bilgi: </a:t>
            </a:r>
            <a:r>
              <a:rPr lang="tr-TR" i="1" dirty="0" smtClean="0"/>
              <a:t>Başkalarını fark etmedikleri fırsatları fark ederek yeni bir ürün ya da hizmet üretme çabası içine girerler.</a:t>
            </a:r>
          </a:p>
          <a:p>
            <a:pPr>
              <a:buNone/>
            </a:pPr>
            <a:r>
              <a:rPr lang="tr-TR" sz="2200" dirty="0" smtClean="0"/>
              <a:t>solucan gübresi</a:t>
            </a:r>
          </a:p>
          <a:p>
            <a:r>
              <a:rPr lang="tr-TR" sz="3000" dirty="0" smtClean="0"/>
              <a:t>Kurumsal bilgi:</a:t>
            </a:r>
            <a:r>
              <a:rPr lang="tr-TR" sz="2400" dirty="0" smtClean="0"/>
              <a:t> bireysel bilgiler kurumsal bilgide temel.</a:t>
            </a:r>
            <a:endParaRPr lang="tr-TR" sz="2200" dirty="0" smtClean="0"/>
          </a:p>
          <a:p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Niteliklerine Göre Bilgi Çeşitleri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Kişisel bilgi:</a:t>
            </a:r>
          </a:p>
          <a:p>
            <a:r>
              <a:rPr lang="tr-TR" dirty="0" smtClean="0"/>
              <a:t>Yapısal bilgi:örgütlerde özümsenmiş, benimsenmiş, süreçlerde kullanılan, ürünlere ve hizmetlere yansıyan yapısal bilgi</a:t>
            </a:r>
          </a:p>
          <a:p>
            <a:r>
              <a:rPr lang="tr-TR" dirty="0" smtClean="0"/>
              <a:t>Müracaatçı/müşteri bilgisi: örgütten hizmet alan müracaatçıların sayısı, başvuru sıklığı, yoğunluğu, başvuru nedenleri, yaş aralığı, cinsiyeti gibi bilgiler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Dunlop, J., </a:t>
            </a:r>
            <a:r>
              <a:rPr lang="en-US" dirty="0" err="1"/>
              <a:t>Holosko</a:t>
            </a:r>
            <a:r>
              <a:rPr lang="en-US" dirty="0"/>
              <a:t>, M., 2006. Information technology and Evidence Based Social Work Practice. </a:t>
            </a:r>
            <a:r>
              <a:rPr lang="en-US" dirty="0" err="1"/>
              <a:t>Hawort</a:t>
            </a:r>
            <a:r>
              <a:rPr lang="en-US" dirty="0"/>
              <a:t> Press</a:t>
            </a:r>
            <a:endParaRPr lang="tr-TR" dirty="0"/>
          </a:p>
          <a:p>
            <a:r>
              <a:rPr lang="en-US" dirty="0" err="1"/>
              <a:t>LaMendola</a:t>
            </a:r>
            <a:r>
              <a:rPr lang="en-US" dirty="0"/>
              <a:t>, W., Glastonbury, B., Toole, S.,1989. A Casebook of Computer Applications in the Social and Human </a:t>
            </a:r>
            <a:r>
              <a:rPr lang="en-US" dirty="0" err="1"/>
              <a:t>Sevices</a:t>
            </a:r>
            <a:r>
              <a:rPr lang="en-US" dirty="0"/>
              <a:t>. </a:t>
            </a:r>
            <a:r>
              <a:rPr lang="en-US" dirty="0" err="1"/>
              <a:t>Hawort</a:t>
            </a:r>
            <a:r>
              <a:rPr lang="en-US" dirty="0"/>
              <a:t> Press.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3624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6c93cb6b5cd3e43f284428049caf6beb_126531817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357166"/>
            <a:ext cx="8501122" cy="6143668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3429000"/>
            <a:ext cx="8183880" cy="1051560"/>
          </a:xfrm>
        </p:spPr>
        <p:txBody>
          <a:bodyPr/>
          <a:lstStyle/>
          <a:p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TEŞEKKÜRLER</a:t>
            </a:r>
            <a:endParaRPr lang="tr-TR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98978"/>
          </a:xfrm>
        </p:spPr>
        <p:txBody>
          <a:bodyPr/>
          <a:lstStyle/>
          <a:p>
            <a:endParaRPr lang="tr-TR" dirty="0" smtClean="0"/>
          </a:p>
          <a:p>
            <a:r>
              <a:rPr lang="tr-TR" b="1" dirty="0" smtClean="0"/>
              <a:t>Bilgi nedir?</a:t>
            </a:r>
          </a:p>
          <a:p>
            <a:pPr>
              <a:buFont typeface="Wingdings"/>
              <a:buChar char="à"/>
            </a:pPr>
            <a:r>
              <a:rPr lang="tr-TR" dirty="0" smtClean="0">
                <a:sym typeface="Wingdings" pitchFamily="2" charset="2"/>
              </a:rPr>
              <a:t>Toplanmış</a:t>
            </a:r>
          </a:p>
          <a:p>
            <a:pPr>
              <a:buFont typeface="Wingdings"/>
              <a:buChar char="à"/>
            </a:pPr>
            <a:r>
              <a:rPr lang="tr-TR" dirty="0" smtClean="0">
                <a:sym typeface="Wingdings" pitchFamily="2" charset="2"/>
              </a:rPr>
              <a:t>Organize edilmiş</a:t>
            </a:r>
          </a:p>
          <a:p>
            <a:pPr>
              <a:buFont typeface="Wingdings"/>
              <a:buChar char="à"/>
            </a:pPr>
            <a:r>
              <a:rPr lang="tr-TR" dirty="0" smtClean="0">
                <a:sym typeface="Wingdings" pitchFamily="2" charset="2"/>
              </a:rPr>
              <a:t>Yorumlanmış</a:t>
            </a:r>
          </a:p>
          <a:p>
            <a:pPr>
              <a:buFont typeface="Wingdings"/>
              <a:buChar char="à"/>
            </a:pPr>
            <a:r>
              <a:rPr lang="tr-TR" dirty="0" smtClean="0">
                <a:sym typeface="Wingdings" pitchFamily="2" charset="2"/>
              </a:rPr>
              <a:t>Belirli bir yöntemle etkin karar amacıyla</a:t>
            </a:r>
          </a:p>
          <a:p>
            <a:pPr>
              <a:buFont typeface="Wingdings"/>
              <a:buChar char="à"/>
            </a:pPr>
            <a:r>
              <a:rPr lang="tr-TR" dirty="0" smtClean="0">
                <a:sym typeface="Wingdings" pitchFamily="2" charset="2"/>
              </a:rPr>
              <a:t>İlgili birime </a:t>
            </a:r>
            <a:r>
              <a:rPr lang="tr-TR" dirty="0" err="1" smtClean="0">
                <a:sym typeface="Wingdings" pitchFamily="2" charset="2"/>
              </a:rPr>
              <a:t>sevkedilmiş</a:t>
            </a:r>
            <a:endParaRPr lang="tr-TR" dirty="0" smtClean="0">
              <a:sym typeface="Wingdings" pitchFamily="2" charset="2"/>
            </a:endParaRPr>
          </a:p>
          <a:p>
            <a:pPr>
              <a:buFont typeface="Wingdings"/>
              <a:buChar char="à"/>
            </a:pPr>
            <a:r>
              <a:rPr lang="tr-TR" dirty="0" smtClean="0">
                <a:sym typeface="Wingdings" pitchFamily="2" charset="2"/>
              </a:rPr>
              <a:t>Belirli bir amaç için faydalı hale getirilmiş</a:t>
            </a:r>
          </a:p>
          <a:p>
            <a:pPr>
              <a:buFont typeface="Wingdings"/>
              <a:buChar char="à"/>
            </a:pPr>
            <a:r>
              <a:rPr lang="tr-TR" dirty="0" smtClean="0">
                <a:sym typeface="Wingdings" pitchFamily="2" charset="2"/>
              </a:rPr>
              <a:t>Kullanana değer sağlayan</a:t>
            </a:r>
          </a:p>
          <a:p>
            <a:pPr algn="ctr">
              <a:buFont typeface="Wingdings"/>
              <a:buChar char="à"/>
            </a:pPr>
            <a:r>
              <a:rPr lang="tr-TR" b="1" dirty="0" smtClean="0">
                <a:sym typeface="Wingdings" pitchFamily="2" charset="2"/>
              </a:rPr>
              <a:t>VERİ</a:t>
            </a:r>
            <a:endParaRPr lang="tr-TR" b="1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4" name="3 Sağ Ok"/>
          <p:cNvSpPr/>
          <p:nvPr/>
        </p:nvSpPr>
        <p:spPr>
          <a:xfrm>
            <a:off x="3143240" y="1142984"/>
            <a:ext cx="978408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5286388"/>
            <a:ext cx="8183880" cy="748652"/>
          </a:xfrm>
        </p:spPr>
        <p:txBody>
          <a:bodyPr>
            <a:noAutofit/>
          </a:bodyPr>
          <a:lstStyle/>
          <a:p>
            <a:r>
              <a:rPr lang="tr-TR" sz="2400" dirty="0" smtClean="0"/>
              <a:t>Bilgi ne demekti? </a:t>
            </a:r>
            <a:br>
              <a:rPr lang="tr-TR" sz="2400" dirty="0" smtClean="0"/>
            </a:br>
            <a:r>
              <a:rPr lang="tr-TR" sz="2400" dirty="0" smtClean="0"/>
              <a:t>Bilgi sevgiydi, </a:t>
            </a:r>
            <a:br>
              <a:rPr lang="tr-TR" sz="2400" dirty="0" smtClean="0"/>
            </a:br>
            <a:r>
              <a:rPr lang="tr-TR" sz="2400" dirty="0" smtClean="0"/>
              <a:t>Bilgi emekti,</a:t>
            </a:r>
            <a:br>
              <a:rPr lang="tr-TR" sz="2400" dirty="0" smtClean="0"/>
            </a:br>
            <a:r>
              <a:rPr lang="tr-TR" sz="2400" dirty="0" smtClean="0"/>
              <a:t>bilgi seni sen yapan tek değerdi. </a:t>
            </a:r>
            <a:r>
              <a:rPr lang="tr-TR" sz="2400" dirty="0" smtClean="0">
                <a:sym typeface="Wingdings" pitchFamily="2" charset="2"/>
              </a:rPr>
              <a:t>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3970218"/>
          </a:xfrm>
        </p:spPr>
        <p:txBody>
          <a:bodyPr>
            <a:normAutofit/>
          </a:bodyPr>
          <a:lstStyle/>
          <a:p>
            <a:r>
              <a:rPr lang="tr-TR" dirty="0" smtClean="0"/>
              <a:t>Düşünme, yargılama,okuma,araştırma, gözlem ve deney sonucunda elde edilen zihinsel ürün veya öğrenilen şey olarak belli bir süreçten geçen </a:t>
            </a:r>
            <a:r>
              <a:rPr lang="tr-TR" b="1" dirty="0" smtClean="0"/>
              <a:t>işlenmiş veri</a:t>
            </a:r>
            <a:r>
              <a:rPr lang="tr-TR" dirty="0" smtClean="0"/>
              <a:t>.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Verinin işlenmemişi ne ola ki? Ham veri</a:t>
            </a:r>
          </a:p>
          <a:p>
            <a:r>
              <a:rPr lang="tr-TR" dirty="0"/>
              <a:t>Veriler </a:t>
            </a:r>
            <a:r>
              <a:rPr lang="tr-TR" dirty="0">
                <a:hlinkClick r:id="rId2" tooltip="Ölçüm"/>
              </a:rPr>
              <a:t>ölçüm</a:t>
            </a:r>
            <a:r>
              <a:rPr lang="tr-TR" dirty="0"/>
              <a:t>, </a:t>
            </a:r>
            <a:r>
              <a:rPr lang="tr-TR" dirty="0">
                <a:hlinkClick r:id="rId3" tooltip="Sayım (sayfa mevcut değil)"/>
              </a:rPr>
              <a:t>sayım</a:t>
            </a:r>
            <a:r>
              <a:rPr lang="tr-TR" dirty="0"/>
              <a:t>, </a:t>
            </a:r>
            <a:r>
              <a:rPr lang="tr-TR" dirty="0">
                <a:hlinkClick r:id="rId4" tooltip="Deney"/>
              </a:rPr>
              <a:t>deney</a:t>
            </a:r>
            <a:r>
              <a:rPr lang="tr-TR" dirty="0"/>
              <a:t>, </a:t>
            </a:r>
            <a:r>
              <a:rPr lang="tr-TR" dirty="0">
                <a:hlinkClick r:id="rId5" tooltip="Gözlem"/>
              </a:rPr>
              <a:t>gözlem</a:t>
            </a:r>
            <a:r>
              <a:rPr lang="tr-TR" dirty="0"/>
              <a:t> ya da </a:t>
            </a:r>
            <a:r>
              <a:rPr lang="tr-TR" dirty="0">
                <a:hlinkClick r:id="rId6" tooltip="Araştırma"/>
              </a:rPr>
              <a:t>araştırma</a:t>
            </a:r>
            <a:r>
              <a:rPr lang="tr-TR" dirty="0"/>
              <a:t> yolu ile elde edilmektedir.</a:t>
            </a:r>
          </a:p>
          <a:p>
            <a:r>
              <a:rPr lang="tr-TR" dirty="0"/>
              <a:t> Veriler toplandıktan sonra gruplanarak, sıralanarak ve özetlenerek, elle ya da </a:t>
            </a:r>
            <a:r>
              <a:rPr lang="tr-TR" dirty="0">
                <a:hlinkClick r:id="rId7" tooltip="Bilgisayar"/>
              </a:rPr>
              <a:t>bilgisayarla</a:t>
            </a:r>
            <a:r>
              <a:rPr lang="tr-TR" dirty="0"/>
              <a:t> işlenip enformasyona dönüştürüldüklerinde </a:t>
            </a:r>
            <a:r>
              <a:rPr lang="tr-TR" dirty="0">
                <a:hlinkClick r:id="rId8" tooltip="Anlam (sayfa mevcut değil)"/>
              </a:rPr>
              <a:t>anlam</a:t>
            </a:r>
            <a:r>
              <a:rPr lang="tr-TR"/>
              <a:t> </a:t>
            </a:r>
            <a:r>
              <a:rPr lang="tr-TR" smtClean="0"/>
              <a:t>kazanmaktadırlar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0787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 Çeşitleri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Bilgi çeşitleri genel olarak şu şekilde sıralanır:</a:t>
            </a:r>
          </a:p>
          <a:p>
            <a:endParaRPr lang="tr-TR" dirty="0" smtClean="0"/>
          </a:p>
          <a:p>
            <a:pPr algn="ctr">
              <a:buNone/>
            </a:pPr>
            <a:r>
              <a:rPr lang="tr-TR" dirty="0" smtClean="0"/>
              <a:t>1- Gündelik Bilgi</a:t>
            </a:r>
          </a:p>
          <a:p>
            <a:pPr algn="ctr">
              <a:buNone/>
            </a:pPr>
            <a:r>
              <a:rPr lang="tr-TR" dirty="0" smtClean="0"/>
              <a:t>2- Dinsel Bilgi</a:t>
            </a:r>
          </a:p>
          <a:p>
            <a:pPr algn="ctr">
              <a:buNone/>
            </a:pPr>
            <a:r>
              <a:rPr lang="tr-TR" dirty="0" smtClean="0"/>
              <a:t>3- Teknik Bilgi</a:t>
            </a:r>
          </a:p>
          <a:p>
            <a:pPr algn="ctr">
              <a:buNone/>
            </a:pPr>
            <a:r>
              <a:rPr lang="tr-TR" dirty="0" smtClean="0"/>
              <a:t>4- Sanat Bilgisi</a:t>
            </a:r>
          </a:p>
          <a:p>
            <a:pPr algn="ctr">
              <a:buNone/>
            </a:pPr>
            <a:r>
              <a:rPr lang="tr-TR" dirty="0" smtClean="0"/>
              <a:t>5- Bilimsel Bilgi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3 İçerik Yer Tutucusu" descr="bilgi_turlerinin_ozellikleri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019" y="1296986"/>
            <a:ext cx="7620000" cy="391796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Bilgi toplumundaki bilgiye dayalı örgütlerde bilgi;</a:t>
            </a:r>
          </a:p>
          <a:p>
            <a:pPr>
              <a:buNone/>
            </a:pPr>
            <a:r>
              <a:rPr lang="tr-TR" dirty="0" smtClean="0"/>
              <a:t>	- kullanılma biçimi,</a:t>
            </a:r>
          </a:p>
          <a:p>
            <a:pPr>
              <a:buNone/>
            </a:pPr>
            <a:r>
              <a:rPr lang="tr-TR" dirty="0" smtClean="0"/>
              <a:t>	- kaynağı,</a:t>
            </a:r>
          </a:p>
          <a:p>
            <a:pPr>
              <a:buNone/>
            </a:pPr>
            <a:r>
              <a:rPr lang="tr-TR" dirty="0" smtClean="0"/>
              <a:t>	- rekabet üstünlüğü,</a:t>
            </a:r>
          </a:p>
          <a:p>
            <a:pPr>
              <a:buNone/>
            </a:pPr>
            <a:r>
              <a:rPr lang="tr-TR" dirty="0" smtClean="0"/>
              <a:t>	- niteliğine göre ayrılmaktadır.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1435386">
            <a:off x="245422" y="3041416"/>
            <a:ext cx="8786842" cy="605776"/>
          </a:xfrm>
        </p:spPr>
        <p:txBody>
          <a:bodyPr>
            <a:normAutofit/>
          </a:bodyPr>
          <a:lstStyle/>
          <a:p>
            <a:r>
              <a:rPr lang="tr-TR" sz="2800" dirty="0" smtClean="0"/>
              <a:t>Kullanılma Biçimlerine Göre Bilgi Çeşitleri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 rot="19915533">
            <a:off x="932589" y="1893649"/>
            <a:ext cx="8183880" cy="4187952"/>
          </a:xfrm>
        </p:spPr>
        <p:txBody>
          <a:bodyPr/>
          <a:lstStyle/>
          <a:p>
            <a:r>
              <a:rPr lang="tr-TR" dirty="0" smtClean="0"/>
              <a:t>İdealist bilgi: karar vermeye katkı veren</a:t>
            </a:r>
          </a:p>
          <a:p>
            <a:r>
              <a:rPr lang="tr-TR" dirty="0" smtClean="0"/>
              <a:t>Sistematik bilgi:yöntem ve kılavuz oluşturmaya yarayan</a:t>
            </a:r>
          </a:p>
          <a:p>
            <a:r>
              <a:rPr lang="tr-TR" dirty="0" smtClean="0"/>
              <a:t>Pragmatik bilgi: herkesin kullandığı</a:t>
            </a:r>
          </a:p>
          <a:p>
            <a:r>
              <a:rPr lang="tr-TR" dirty="0" smtClean="0"/>
              <a:t>Otomatik bilgi:rutin işlerin temelinde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Kaynağına Göre Bilgi Çeşitleri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Açık bilgi: </a:t>
            </a:r>
            <a:r>
              <a:rPr lang="tr-TR" i="1" dirty="0" smtClean="0"/>
              <a:t>kaybolmayan kayıtlı bilgi </a:t>
            </a:r>
            <a:r>
              <a:rPr lang="tr-TR" dirty="0" smtClean="0"/>
              <a:t>Kitaplar, broşürler, patentler, veri tabanları, raporlar</a:t>
            </a:r>
          </a:p>
          <a:p>
            <a:endParaRPr lang="tr-TR" dirty="0" smtClean="0"/>
          </a:p>
          <a:p>
            <a:r>
              <a:rPr lang="tr-TR" b="1" dirty="0" smtClean="0"/>
              <a:t>Örtülü bilgi: </a:t>
            </a:r>
            <a:r>
              <a:rPr lang="tr-TR" i="1" dirty="0" smtClean="0"/>
              <a:t>Gerçekte örtülü bilgi, insan bilincindeki bilgelik ve uzmanlık bilgisidir.</a:t>
            </a:r>
          </a:p>
          <a:p>
            <a:endParaRPr lang="tr-TR" i="1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Görünüş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118</TotalTime>
  <Words>287</Words>
  <Application>Microsoft Office PowerPoint</Application>
  <PresentationFormat>Ekran Gösterisi (4:3)</PresentationFormat>
  <Paragraphs>57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Verdana</vt:lpstr>
      <vt:lpstr>Wingdings</vt:lpstr>
      <vt:lpstr>Wingdings 2</vt:lpstr>
      <vt:lpstr>Görünüş</vt:lpstr>
      <vt:lpstr>ANKARA ÜNİVERSİTESİ SAĞLIK BİLİMLERİ FAKÜLTESİ SOSYAL HİZMET BÖLÜMÜ</vt:lpstr>
      <vt:lpstr>PowerPoint Sunusu</vt:lpstr>
      <vt:lpstr>Bilgi ne demekti?  Bilgi sevgiydi,  Bilgi emekti, bilgi seni sen yapan tek değerdi. </vt:lpstr>
      <vt:lpstr>PowerPoint Sunusu</vt:lpstr>
      <vt:lpstr>Bilgi Çeşitleri</vt:lpstr>
      <vt:lpstr>PowerPoint Sunusu</vt:lpstr>
      <vt:lpstr>PowerPoint Sunusu</vt:lpstr>
      <vt:lpstr>Kullanılma Biçimlerine Göre Bilgi Çeşitleri</vt:lpstr>
      <vt:lpstr>Kaynağına Göre Bilgi Çeşitleri</vt:lpstr>
      <vt:lpstr>Rekabet Üstünlüğü Sağlayan Bilgiler</vt:lpstr>
      <vt:lpstr>Niteliklerine Göre Bilgi Çeşitleri</vt:lpstr>
      <vt:lpstr>Kaynaklar</vt:lpstr>
      <vt:lpstr>TEŞEKKÜRLER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SAĞLIK BİLİMLERİ FAKÜLTESİ SOSYAL HİZMET BÖLÜMÜ</dc:title>
  <dc:creator>sssSeRNeBeysss</dc:creator>
  <cp:lastModifiedBy>Yazar</cp:lastModifiedBy>
  <cp:revision>18</cp:revision>
  <dcterms:created xsi:type="dcterms:W3CDTF">2017-03-21T21:41:26Z</dcterms:created>
  <dcterms:modified xsi:type="dcterms:W3CDTF">2020-05-04T07:24:55Z</dcterms:modified>
</cp:coreProperties>
</file>