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4" r:id="rId5"/>
    <p:sldId id="260" r:id="rId6"/>
    <p:sldId id="262" r:id="rId7"/>
    <p:sldId id="263" r:id="rId8"/>
    <p:sldId id="264" r:id="rId9"/>
    <p:sldId id="266" r:id="rId10"/>
    <p:sldId id="268" r:id="rId11"/>
    <p:sldId id="29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9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0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5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4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Energy and the</a:t>
            </a:r>
            <a:br>
              <a:rPr lang="en-US" dirty="0" smtClean="0"/>
            </a:br>
            <a:r>
              <a:rPr lang="tr-TR" dirty="0"/>
              <a:t>E</a:t>
            </a:r>
            <a:r>
              <a:rPr lang="en-US" dirty="0" err="1" smtClean="0"/>
              <a:t>nvironment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ENE 304 </a:t>
            </a:r>
            <a:r>
              <a:rPr lang="tr-TR" dirty="0" err="1" smtClean="0"/>
              <a:t>Materials</a:t>
            </a:r>
            <a:r>
              <a:rPr lang="tr-TR" dirty="0" smtClean="0"/>
              <a:t> in </a:t>
            </a:r>
            <a:r>
              <a:rPr lang="tr-TR" dirty="0" err="1" smtClean="0"/>
              <a:t>Energy</a:t>
            </a:r>
            <a:r>
              <a:rPr lang="tr-TR" dirty="0" smtClean="0"/>
              <a:t> Technologies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2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/>
              <a:t> Environment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84061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temperature increase in the second half of that period (0.13 ° C / decade) is twice as fast for the whole time (0.07 ° C / decade).</a:t>
            </a:r>
          </a:p>
          <a:p>
            <a:r>
              <a:rPr lang="en-US" sz="2400" dirty="0"/>
              <a:t>Warming was not fixed.</a:t>
            </a:r>
          </a:p>
          <a:p>
            <a:r>
              <a:rPr lang="en-US" sz="2400" dirty="0"/>
              <a:t>Until 1915, there was little overall change (natural variability, volcanic activity and changes in solar radiation and short-term heating and cooling, possibly reflecting poor quality measurements).</a:t>
            </a:r>
          </a:p>
          <a:p>
            <a:r>
              <a:rPr lang="en-US" sz="2400" dirty="0" smtClean="0"/>
              <a:t>Surface </a:t>
            </a:r>
            <a:r>
              <a:rPr lang="en-US" sz="2400" dirty="0"/>
              <a:t>air temperatures on the land have warmed twice as much (0.27 ° C / decade) since 1979 compared to the ocean (0.13 ° C / decade).</a:t>
            </a:r>
          </a:p>
          <a:p>
            <a:r>
              <a:rPr lang="en-US" sz="2400" dirty="0"/>
              <a:t>Moreover, the average temperatures in the Arctic over the past century have nearly doubled from the global rate.</a:t>
            </a:r>
          </a:p>
          <a:p>
            <a:r>
              <a:rPr lang="en-US" sz="2400" dirty="0"/>
              <a:t>The temperature gradient causes lower ice and snow cover, which causes more solar energy to be absorbed on the surface.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4679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Melinda</a:t>
            </a:r>
            <a:r>
              <a:rPr lang="tr-TR" sz="2400" dirty="0"/>
              <a:t> </a:t>
            </a:r>
            <a:r>
              <a:rPr lang="tr-TR" sz="2400" dirty="0" err="1"/>
              <a:t>Marquis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Pieter</a:t>
            </a:r>
            <a:r>
              <a:rPr lang="tr-TR" sz="2400" dirty="0"/>
              <a:t> </a:t>
            </a:r>
            <a:r>
              <a:rPr lang="tr-TR" sz="2400" dirty="0" err="1" smtClean="0"/>
              <a:t>Tans</a:t>
            </a:r>
            <a:r>
              <a:rPr lang="tr-TR" sz="2400" dirty="0" smtClean="0"/>
              <a:t>, A </a:t>
            </a:r>
            <a:r>
              <a:rPr lang="tr-TR" sz="2400" dirty="0" err="1"/>
              <a:t>primer</a:t>
            </a:r>
            <a:r>
              <a:rPr lang="tr-TR" sz="2400" dirty="0"/>
              <a:t> on </a:t>
            </a:r>
            <a:r>
              <a:rPr lang="tr-TR" sz="2400" dirty="0" err="1"/>
              <a:t>climate</a:t>
            </a:r>
            <a:r>
              <a:rPr lang="tr-TR" sz="2400" dirty="0"/>
              <a:t> </a:t>
            </a:r>
            <a:r>
              <a:rPr lang="tr-TR" sz="2400" dirty="0" err="1" smtClean="0"/>
              <a:t>change</a:t>
            </a:r>
            <a:r>
              <a:rPr lang="tr-TR" sz="2400" dirty="0" smtClean="0"/>
              <a:t>, in </a:t>
            </a:r>
            <a:r>
              <a:rPr lang="en-US" sz="2400" dirty="0"/>
              <a:t>Fundamentals of</a:t>
            </a:r>
            <a:r>
              <a:rPr lang="tr-TR" sz="2400" dirty="0"/>
              <a:t> </a:t>
            </a:r>
            <a:r>
              <a:rPr lang="en-US" sz="2400" dirty="0"/>
              <a:t>Materials for </a:t>
            </a:r>
            <a:r>
              <a:rPr lang="en-US" sz="2400" dirty="0" smtClean="0"/>
              <a:t>Energy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Environmental</a:t>
            </a:r>
            <a:r>
              <a:rPr lang="tr-TR" sz="2400" dirty="0"/>
              <a:t> </a:t>
            </a:r>
            <a:r>
              <a:rPr lang="en-US" sz="2400" dirty="0" smtClean="0"/>
              <a:t>Sustainability</a:t>
            </a:r>
            <a:r>
              <a:rPr lang="tr-TR" sz="2400" dirty="0" smtClean="0"/>
              <a:t>, (</a:t>
            </a:r>
            <a:r>
              <a:rPr lang="tr-TR" sz="2400" dirty="0" err="1" smtClean="0"/>
              <a:t>Eds</a:t>
            </a:r>
            <a:r>
              <a:rPr lang="tr-TR" sz="2400" dirty="0" smtClean="0"/>
              <a:t>. D</a:t>
            </a:r>
            <a:r>
              <a:rPr lang="en-US" sz="2400" dirty="0" smtClean="0"/>
              <a:t>avid </a:t>
            </a:r>
            <a:r>
              <a:rPr lang="tr-TR" sz="2400" dirty="0" smtClean="0"/>
              <a:t>S</a:t>
            </a:r>
            <a:r>
              <a:rPr lang="en-US" sz="2400" dirty="0" smtClean="0"/>
              <a:t>. </a:t>
            </a:r>
            <a:r>
              <a:rPr lang="tr-TR" sz="2400" dirty="0" smtClean="0"/>
              <a:t>G</a:t>
            </a:r>
            <a:r>
              <a:rPr lang="en-US" sz="2400" dirty="0" err="1" smtClean="0"/>
              <a:t>inley</a:t>
            </a:r>
            <a:r>
              <a:rPr lang="tr-TR" sz="2400" dirty="0" smtClean="0"/>
              <a:t>, </a:t>
            </a:r>
            <a:r>
              <a:rPr lang="tr-TR" sz="2400" dirty="0"/>
              <a:t>D</a:t>
            </a:r>
            <a:r>
              <a:rPr lang="en-US" sz="2400" dirty="0" smtClean="0"/>
              <a:t>avid </a:t>
            </a:r>
            <a:r>
              <a:rPr lang="tr-TR" sz="2400" dirty="0" smtClean="0"/>
              <a:t>C</a:t>
            </a:r>
            <a:r>
              <a:rPr lang="en-US" sz="2400" dirty="0" err="1" smtClean="0"/>
              <a:t>ahen</a:t>
            </a:r>
            <a:r>
              <a:rPr lang="tr-TR" sz="2400" dirty="0"/>
              <a:t>), </a:t>
            </a:r>
            <a:r>
              <a:rPr lang="tr-TR" sz="2400" dirty="0" smtClean="0"/>
              <a:t>Cambridge </a:t>
            </a:r>
            <a:r>
              <a:rPr lang="tr-TR" sz="2400" dirty="0" err="1" smtClean="0"/>
              <a:t>University</a:t>
            </a:r>
            <a:r>
              <a:rPr lang="tr-TR" sz="2400" dirty="0" smtClean="0"/>
              <a:t> </a:t>
            </a:r>
            <a:r>
              <a:rPr lang="tr-TR" sz="2400" dirty="0" err="1" smtClean="0"/>
              <a:t>Press</a:t>
            </a:r>
            <a:r>
              <a:rPr lang="tr-TR" sz="2400" dirty="0" smtClean="0"/>
              <a:t>, 2012.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69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/>
              <a:t>E</a:t>
            </a:r>
            <a:r>
              <a:rPr lang="tr-TR" dirty="0" smtClean="0"/>
              <a:t>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38587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Existing </a:t>
            </a:r>
            <a:r>
              <a:rPr lang="en-US" sz="2400" dirty="0"/>
              <a:t>atmospheric carbon dioxide, methane and nitrous oxide levels exceed the pre-industrial levels that existed at least hundreds of thousands of years ago.</a:t>
            </a:r>
          </a:p>
          <a:p>
            <a:r>
              <a:rPr lang="en-US" sz="2400" dirty="0"/>
              <a:t>The increase in global atmospheric concentration of carbon </a:t>
            </a:r>
            <a:r>
              <a:rPr lang="en-US" sz="2400" dirty="0" smtClean="0"/>
              <a:t>dioxide </a:t>
            </a:r>
            <a:r>
              <a:rPr lang="en-US" sz="2400" dirty="0"/>
              <a:t>is mostly caused by the burning of fossil fuels and the change of land use such as deforestation.</a:t>
            </a:r>
          </a:p>
          <a:p>
            <a:r>
              <a:rPr lang="en-US" sz="2400" dirty="0"/>
              <a:t>The increase in atmospheric concentrations of </a:t>
            </a:r>
            <a:r>
              <a:rPr lang="en-US" sz="2400" dirty="0" smtClean="0"/>
              <a:t>methane </a:t>
            </a:r>
            <a:r>
              <a:rPr lang="en-US" sz="2400" dirty="0"/>
              <a:t>and nitrogen </a:t>
            </a:r>
            <a:r>
              <a:rPr lang="en-US" sz="2400" dirty="0" smtClean="0"/>
              <a:t>oxide </a:t>
            </a:r>
            <a:r>
              <a:rPr lang="en-US" sz="2400" dirty="0"/>
              <a:t>is mostly due to agriculture.</a:t>
            </a:r>
          </a:p>
          <a:p>
            <a:r>
              <a:rPr lang="en-US" sz="2400" dirty="0"/>
              <a:t>The global climate is changing: the average surface temperature has increased, the ocean pH has decreased, the precipitation patterns have changed, and the sea valley has increased since the industrial revolution.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81454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Environment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It </a:t>
            </a:r>
            <a:r>
              <a:rPr lang="en-US" sz="2400" dirty="0"/>
              <a:t>is expected that further acidification of the world's oceans will lead directly to higher atmospheric CO2 levels.</a:t>
            </a:r>
          </a:p>
          <a:p>
            <a:r>
              <a:rPr lang="en-US" sz="2400" dirty="0"/>
              <a:t>The sea ice in both poles is expected to shrink.</a:t>
            </a:r>
          </a:p>
          <a:p>
            <a:r>
              <a:rPr lang="en-US" sz="2400" dirty="0"/>
              <a:t>The frequency of heat waves and heavy precipitation events is expected to increase.</a:t>
            </a:r>
          </a:p>
          <a:p>
            <a:r>
              <a:rPr lang="en-US" sz="2400" dirty="0"/>
              <a:t>To avoid the worst effects of climate change, society will have to move quickly to turn the energy system into a sustainable system - resulting in zero emissions of CO2.</a:t>
            </a:r>
          </a:p>
          <a:p>
            <a:r>
              <a:rPr lang="en-US" sz="2400" dirty="0"/>
              <a:t>In the middle of the century, at the beginning of this century, primary energy demand up to 28 TW is predicted twice as much as 13 TW (equal to one terawatt = one million megawatts (MW)).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70119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Environment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089" y="1494638"/>
            <a:ext cx="6724449" cy="527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8229601" y="2498501"/>
            <a:ext cx="3962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1. </a:t>
            </a:r>
            <a:r>
              <a:rPr lang="en-US" dirty="0" smtClean="0"/>
              <a:t>An </a:t>
            </a:r>
            <a:r>
              <a:rPr lang="en-US" dirty="0"/>
              <a:t>idealized model</a:t>
            </a:r>
          </a:p>
          <a:p>
            <a:r>
              <a:rPr lang="en-US" dirty="0"/>
              <a:t>of the natural greenhouse </a:t>
            </a:r>
            <a:r>
              <a:rPr lang="en-US" dirty="0" smtClean="0"/>
              <a:t>effect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Modified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«</a:t>
            </a:r>
            <a:r>
              <a:rPr lang="tr-TR" dirty="0" err="1" smtClean="0"/>
              <a:t>Melinda</a:t>
            </a:r>
            <a:r>
              <a:rPr lang="tr-TR" dirty="0" smtClean="0"/>
              <a:t> </a:t>
            </a:r>
            <a:r>
              <a:rPr lang="tr-TR" dirty="0" err="1"/>
              <a:t>Marquis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Pieter</a:t>
            </a:r>
            <a:r>
              <a:rPr lang="tr-TR" dirty="0"/>
              <a:t> </a:t>
            </a:r>
            <a:r>
              <a:rPr lang="tr-TR" dirty="0" err="1"/>
              <a:t>Tans</a:t>
            </a:r>
            <a:r>
              <a:rPr lang="tr-TR" dirty="0"/>
              <a:t>, A </a:t>
            </a:r>
            <a:r>
              <a:rPr lang="tr-TR" dirty="0" err="1"/>
              <a:t>primer</a:t>
            </a:r>
            <a:r>
              <a:rPr lang="tr-TR" dirty="0"/>
              <a:t> on </a:t>
            </a:r>
            <a:r>
              <a:rPr lang="tr-TR" dirty="0" err="1"/>
              <a:t>climate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, in Fundamentals of </a:t>
            </a:r>
            <a:r>
              <a:rPr lang="tr-TR" dirty="0" err="1"/>
              <a:t>Materials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Environmental</a:t>
            </a:r>
            <a:r>
              <a:rPr lang="tr-TR" dirty="0"/>
              <a:t> </a:t>
            </a:r>
            <a:r>
              <a:rPr lang="tr-TR" dirty="0" err="1"/>
              <a:t>Sustainability</a:t>
            </a:r>
            <a:r>
              <a:rPr lang="tr-TR" dirty="0"/>
              <a:t>, (</a:t>
            </a:r>
            <a:r>
              <a:rPr lang="tr-TR" dirty="0" err="1"/>
              <a:t>Eds</a:t>
            </a:r>
            <a:r>
              <a:rPr lang="tr-TR" dirty="0"/>
              <a:t>. David S. </a:t>
            </a:r>
            <a:r>
              <a:rPr lang="tr-TR" dirty="0" err="1"/>
              <a:t>Ginley</a:t>
            </a:r>
            <a:r>
              <a:rPr lang="tr-TR" dirty="0"/>
              <a:t>, David </a:t>
            </a:r>
            <a:r>
              <a:rPr lang="tr-TR" dirty="0" err="1"/>
              <a:t>Cahen</a:t>
            </a:r>
            <a:r>
              <a:rPr lang="tr-TR" dirty="0"/>
              <a:t>), Cambridge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, 2012</a:t>
            </a:r>
            <a:r>
              <a:rPr lang="tr-TR" dirty="0" smtClean="0"/>
              <a:t>.»)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26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Energy and the Environment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atmosphere of the world is composed of more than one gas; The dry atmosphere consists of two main gases: nitrogen (N2, 78.09%) and oxygen (O2, 20.94%).</a:t>
            </a:r>
          </a:p>
          <a:p>
            <a:r>
              <a:rPr lang="en-US" sz="2400" dirty="0"/>
              <a:t>Most of the equilibrium consists of inert gas argon (</a:t>
            </a:r>
            <a:r>
              <a:rPr lang="en-US" sz="2400" dirty="0" err="1"/>
              <a:t>Ar</a:t>
            </a:r>
            <a:r>
              <a:rPr lang="en-US" sz="2400" dirty="0"/>
              <a:t>, 0.93%).</a:t>
            </a:r>
          </a:p>
          <a:p>
            <a:r>
              <a:rPr lang="en-US" sz="2400" dirty="0"/>
              <a:t>Very small residues consist of various gases, including greenhouse gases (GHGs).</a:t>
            </a:r>
          </a:p>
          <a:p>
            <a:r>
              <a:rPr lang="en-US" sz="2400" dirty="0"/>
              <a:t>Both natural and man-made greenhouse gases </a:t>
            </a:r>
            <a:r>
              <a:rPr lang="en-US" sz="2400" dirty="0" smtClean="0"/>
              <a:t>emit </a:t>
            </a:r>
            <a:r>
              <a:rPr lang="en-US" sz="2400" dirty="0"/>
              <a:t>radiation of certain wavelengths in the infrared (IR) region of the electromagnetic spectrum (~ 0.7 to ~300 </a:t>
            </a:r>
            <a:r>
              <a:rPr lang="en-US" sz="2400" dirty="0" err="1"/>
              <a:t>μm</a:t>
            </a:r>
            <a:r>
              <a:rPr lang="en-US" sz="2400" dirty="0"/>
              <a:t>).</a:t>
            </a:r>
          </a:p>
          <a:p>
            <a:r>
              <a:rPr lang="en-US" sz="2400" dirty="0"/>
              <a:t>The surface of the Earth absorbs the IR radiation emitted by the gases and clouds in the atmosphere.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3592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Energy and the Environment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most important </a:t>
            </a:r>
            <a:r>
              <a:rPr lang="tr-TR" sz="2400" dirty="0" err="1" smtClean="0"/>
              <a:t>green</a:t>
            </a:r>
            <a:r>
              <a:rPr lang="tr-TR" sz="2400" dirty="0" smtClean="0"/>
              <a:t> </a:t>
            </a:r>
            <a:r>
              <a:rPr lang="tr-TR" sz="2400" dirty="0" err="1" smtClean="0"/>
              <a:t>house</a:t>
            </a:r>
            <a:r>
              <a:rPr lang="tr-TR" sz="2400" dirty="0" smtClean="0"/>
              <a:t> </a:t>
            </a:r>
            <a:r>
              <a:rPr lang="tr-TR" sz="2400" dirty="0" err="1" smtClean="0"/>
              <a:t>gases</a:t>
            </a:r>
            <a:r>
              <a:rPr lang="en-US" sz="2400" dirty="0" smtClean="0"/>
              <a:t> </a:t>
            </a:r>
            <a:r>
              <a:rPr lang="en-US" sz="2400" dirty="0"/>
              <a:t>are water vapor (H2O, 0.40%), carbon dioxide (CO2, 0.039%), methane (CH4, 0.00018%) and nitrogen oxides (N2O, 0.00003%).</a:t>
            </a:r>
          </a:p>
          <a:p>
            <a:r>
              <a:rPr lang="en-US" sz="2400" dirty="0"/>
              <a:t>At very low concentrations, there are many other important </a:t>
            </a:r>
            <a:r>
              <a:rPr lang="tr-TR" sz="2400" dirty="0" err="1" smtClean="0"/>
              <a:t>green</a:t>
            </a:r>
            <a:r>
              <a:rPr lang="tr-TR" sz="2400" dirty="0" smtClean="0"/>
              <a:t> </a:t>
            </a:r>
            <a:r>
              <a:rPr lang="tr-TR" sz="2400" dirty="0" err="1" smtClean="0"/>
              <a:t>house</a:t>
            </a:r>
            <a:r>
              <a:rPr lang="tr-TR" sz="2400" dirty="0" smtClean="0"/>
              <a:t> </a:t>
            </a:r>
            <a:r>
              <a:rPr lang="tr-TR" sz="2400" dirty="0" err="1" smtClean="0"/>
              <a:t>gases</a:t>
            </a:r>
            <a:r>
              <a:rPr lang="en-US" sz="2400" dirty="0" smtClean="0"/>
              <a:t>, </a:t>
            </a:r>
            <a:r>
              <a:rPr lang="en-US" sz="2400" dirty="0"/>
              <a:t>such </a:t>
            </a:r>
            <a:r>
              <a:rPr lang="en-US" sz="2400" dirty="0" smtClean="0"/>
              <a:t>as </a:t>
            </a:r>
            <a:r>
              <a:rPr lang="en-US" sz="2400" dirty="0"/>
              <a:t>halogen compounds; They are mostly produced by human activities.</a:t>
            </a:r>
          </a:p>
          <a:p>
            <a:r>
              <a:rPr lang="en-US" sz="2400" dirty="0"/>
              <a:t>Due to the use of fossil fuels in the transport, manufacturing, heating and cooling sectors, the atmospheric concentration of CO2 has increased in the industrial age.</a:t>
            </a:r>
          </a:p>
          <a:p>
            <a:r>
              <a:rPr lang="en-US" sz="2400" dirty="0"/>
              <a:t>Deforestation and cement production also release atmospheric carbon dioxide.</a:t>
            </a:r>
          </a:p>
          <a:p>
            <a:r>
              <a:rPr lang="en-US" sz="2400" dirty="0"/>
              <a:t>Methane is a naturally occurring gas and is produced by some microbes under anaerobic conditions.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4851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Energy and the Environment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atmospheric concentration of methane has increased in the last </a:t>
            </a:r>
            <a:r>
              <a:rPr lang="en-US" sz="2400" dirty="0" smtClean="0"/>
              <a:t>years</a:t>
            </a:r>
            <a:r>
              <a:rPr lang="en-US" sz="2400" dirty="0"/>
              <a:t>, mostly due to agricultural practices, landfill and the mining and distribution of fossil fuels.</a:t>
            </a:r>
          </a:p>
          <a:p>
            <a:r>
              <a:rPr lang="en-US" sz="2400" dirty="0" smtClean="0"/>
              <a:t>N</a:t>
            </a:r>
            <a:r>
              <a:rPr lang="tr-TR" sz="2400" dirty="0" err="1" smtClean="0"/>
              <a:t>Ox</a:t>
            </a:r>
            <a:r>
              <a:rPr lang="en-US" sz="2400" dirty="0" smtClean="0"/>
              <a:t> </a:t>
            </a:r>
            <a:r>
              <a:rPr lang="en-US" sz="2400" dirty="0"/>
              <a:t>is another naturally occurring gas produced by organisms in the soil and in the oceans.</a:t>
            </a:r>
          </a:p>
          <a:p>
            <a:r>
              <a:rPr lang="en-US" sz="2400" dirty="0"/>
              <a:t>However, atmospheric concentrations have increased </a:t>
            </a:r>
            <a:r>
              <a:rPr lang="tr-TR" sz="2400" dirty="0" err="1" smtClean="0"/>
              <a:t>due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the industrial revolution, mainly due to the use of nitrogen-containing fertilizers for agriculture.</a:t>
            </a:r>
          </a:p>
          <a:p>
            <a:r>
              <a:rPr lang="en-US" sz="2400" dirty="0"/>
              <a:t>Although halocarbons are a few natural sources, the increase in the atmospheric concentration of these gases is primarily due to human activities.</a:t>
            </a:r>
          </a:p>
          <a:p>
            <a:r>
              <a:rPr lang="tr-TR" sz="2400" dirty="0" err="1" smtClean="0"/>
              <a:t>CFCs</a:t>
            </a:r>
            <a:r>
              <a:rPr lang="tr-TR" sz="2400" dirty="0" smtClean="0"/>
              <a:t> (</a:t>
            </a:r>
            <a:r>
              <a:rPr lang="en-US" sz="2400" dirty="0" smtClean="0"/>
              <a:t>Chlorofluorocarbons</a:t>
            </a:r>
            <a:r>
              <a:rPr lang="tr-TR" sz="2400" dirty="0" smtClean="0"/>
              <a:t>)</a:t>
            </a:r>
            <a:r>
              <a:rPr lang="en-US" sz="2400" dirty="0" smtClean="0"/>
              <a:t> </a:t>
            </a:r>
            <a:r>
              <a:rPr lang="en-US" sz="2400" dirty="0"/>
              <a:t>have been used as refrigerants (</a:t>
            </a:r>
            <a:r>
              <a:rPr lang="en-US" sz="2400" dirty="0" err="1"/>
              <a:t>eg</a:t>
            </a:r>
            <a:r>
              <a:rPr lang="en-US" sz="2400" dirty="0"/>
              <a:t> in offices, at home and in automobiles for air conditioning) and in refrigerators, as well as in aerosol propellants (</a:t>
            </a:r>
            <a:r>
              <a:rPr lang="en-US" sz="2400" dirty="0" err="1"/>
              <a:t>eg</a:t>
            </a:r>
            <a:r>
              <a:rPr lang="en-US" sz="2400" dirty="0"/>
              <a:t> hair sprays and deodorants) and foam insulation.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40274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Energy and the Environment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After </a:t>
            </a:r>
            <a:r>
              <a:rPr lang="en-US" sz="2400" dirty="0"/>
              <a:t>agreeing that ozone was destroyed by halocarbons in the stratosphere, governments of many countries of the world had signed the Montreal Protocol. </a:t>
            </a:r>
            <a:endParaRPr lang="tr-TR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protocol required the removal of production, consumption and emissions of some of these substances.</a:t>
            </a:r>
          </a:p>
          <a:p>
            <a:r>
              <a:rPr lang="en-US" sz="2400" dirty="0"/>
              <a:t>As a consequence of the Montreal Protocol, the most devastating atmospheric concentrations of the substances have been balanced or reduced.</a:t>
            </a:r>
          </a:p>
          <a:p>
            <a:r>
              <a:rPr lang="en-US" sz="2400" dirty="0"/>
              <a:t>Water vapor is the most important and abundant greenhouse gas.</a:t>
            </a:r>
          </a:p>
          <a:p>
            <a:r>
              <a:rPr lang="en-US" sz="2400" dirty="0"/>
              <a:t>The total global evaporation and precipitation amount is around 500,000 billion metric tons annually.</a:t>
            </a:r>
          </a:p>
          <a:p>
            <a:r>
              <a:rPr lang="en-US" sz="2400" dirty="0"/>
              <a:t>The direct human influence on this amount is unimportant.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35010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Environment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Carbon </a:t>
            </a:r>
            <a:r>
              <a:rPr lang="en-US" sz="2400" dirty="0"/>
              <a:t>dioxide </a:t>
            </a:r>
            <a:r>
              <a:rPr lang="tr-TR" sz="2400" dirty="0" err="1" smtClean="0"/>
              <a:t>like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greenhouse</a:t>
            </a:r>
            <a:r>
              <a:rPr lang="tr-TR" sz="2400" dirty="0" smtClean="0"/>
              <a:t> </a:t>
            </a:r>
            <a:r>
              <a:rPr lang="tr-TR" sz="2400" dirty="0" err="1" smtClean="0"/>
              <a:t>geses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not chemically destroyed in the </a:t>
            </a:r>
            <a:r>
              <a:rPr lang="en-US" sz="2400" dirty="0" smtClean="0"/>
              <a:t>oceans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</a:t>
            </a:r>
            <a:r>
              <a:rPr lang="en-US" sz="2400" dirty="0"/>
              <a:t>in the </a:t>
            </a:r>
            <a:r>
              <a:rPr lang="en-US" sz="2400" dirty="0" smtClean="0"/>
              <a:t>atmosphere</a:t>
            </a:r>
            <a:r>
              <a:rPr lang="tr-TR" sz="2400" dirty="0" smtClean="0"/>
              <a:t>.</a:t>
            </a:r>
          </a:p>
          <a:p>
            <a:r>
              <a:rPr lang="en-US" sz="2400" dirty="0" smtClean="0"/>
              <a:t>Approximately </a:t>
            </a:r>
            <a:r>
              <a:rPr lang="en-US" sz="2400" dirty="0"/>
              <a:t>80% of the emissions can be expected to be dissolved in the ocean as carbonic acid and (bi) carbonate ions.</a:t>
            </a:r>
          </a:p>
          <a:p>
            <a:r>
              <a:rPr lang="en-US" sz="2400" dirty="0"/>
              <a:t>Carbonic acid is neutralized by the dissolution of calcium and magnesium carbonate minerals, which eventually reduce the atmospheric concentration of CO2, but the estimated time scale is 3,000-7,000 years.</a:t>
            </a:r>
          </a:p>
          <a:p>
            <a:r>
              <a:rPr lang="en-US" sz="2400" dirty="0"/>
              <a:t>Methane and nitrogen oxide </a:t>
            </a:r>
            <a:r>
              <a:rPr lang="tr-TR" sz="2400" dirty="0" err="1" smtClean="0"/>
              <a:t>have</a:t>
            </a:r>
            <a:r>
              <a:rPr lang="tr-TR" sz="2400" dirty="0" smtClean="0"/>
              <a:t> a </a:t>
            </a:r>
            <a:r>
              <a:rPr lang="tr-TR" sz="2400" dirty="0" err="1" smtClean="0"/>
              <a:t>long</a:t>
            </a:r>
            <a:r>
              <a:rPr lang="tr-TR" sz="2400" dirty="0" smtClean="0"/>
              <a:t> </a:t>
            </a:r>
            <a:r>
              <a:rPr lang="en-US" sz="2400" dirty="0" smtClean="0"/>
              <a:t>life</a:t>
            </a:r>
            <a:r>
              <a:rPr lang="tr-TR" sz="2400" dirty="0" err="1" smtClean="0"/>
              <a:t>times</a:t>
            </a:r>
            <a:r>
              <a:rPr lang="en-US" sz="2400" dirty="0" smtClean="0"/>
              <a:t>: </a:t>
            </a:r>
            <a:r>
              <a:rPr lang="en-US" sz="2400" dirty="0"/>
              <a:t>methane 9 years, nitrogen oxide ~ 110 years.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8712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1068</Words>
  <Application>Microsoft Office PowerPoint</Application>
  <PresentationFormat>Özel</PresentationFormat>
  <Paragraphs>56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Energy and the Environment</vt:lpstr>
      <vt:lpstr>Energy and the Environment</vt:lpstr>
      <vt:lpstr>Energy and the Environment</vt:lpstr>
      <vt:lpstr>Energy and the Environment</vt:lpstr>
      <vt:lpstr>Energy and the Environment</vt:lpstr>
      <vt:lpstr>Energy and the Environment</vt:lpstr>
      <vt:lpstr>Energy and the Environment</vt:lpstr>
      <vt:lpstr>Energy and the Environment</vt:lpstr>
      <vt:lpstr>Energy and the Environment</vt:lpstr>
      <vt:lpstr>Energy and the Environment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the environment: the global landscape</dc:title>
  <dc:creator>pc205</dc:creator>
  <cp:lastModifiedBy>ew1</cp:lastModifiedBy>
  <cp:revision>79</cp:revision>
  <dcterms:created xsi:type="dcterms:W3CDTF">2018-01-03T07:12:09Z</dcterms:created>
  <dcterms:modified xsi:type="dcterms:W3CDTF">2018-02-02T12:02:18Z</dcterms:modified>
</cp:coreProperties>
</file>