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89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47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67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416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593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139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0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7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43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83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04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96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29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30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3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F56F3F-60AB-4ABF-9317-D4B146261712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DA9964-6BA8-46A3-8AC4-566F458BA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0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260ACC13-B825-49F3-93DE-C8B8F2FA3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F947B31F-CA03-4793-845D-FD86BABC1A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xmlns="" id="{DCDDE94D-F78C-4A48-AEA6-E922FC99A1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xmlns="" id="{3445A886-F3CA-4DE4-90D7-535F9707B7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xmlns="" id="{A8999CB6-C053-418B-AE37-E470804D2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xmlns="" id="{81EA3E26-BFCD-4396-AE8A-2A9828BFFB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xmlns="" id="{5F9BC582-73A6-4D8A-8738-E36476489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xmlns="" id="{2FCD9B94-D70B-4446-85E5-ACD390428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raining at home concept Free Vector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639099"/>
            <a:ext cx="3647493" cy="49658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Mit</a:t>
            </a:r>
            <a:r>
              <a:rPr lang="en-US" sz="4000" b="1" dirty="0"/>
              <a:t> </a:t>
            </a:r>
            <a:r>
              <a:rPr lang="en-US" sz="4000" b="1" dirty="0" err="1"/>
              <a:t>sportolsz</a:t>
            </a:r>
            <a:r>
              <a:rPr lang="en-US" sz="4000" b="1" dirty="0"/>
              <a:t>?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3378FF8B-3743-48E1-88E3-F4CADB3DEC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43454" y="946083"/>
            <a:ext cx="6591346" cy="496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b="1" dirty="0" err="1"/>
              <a:t>jóga</a:t>
            </a:r>
            <a:r>
              <a:rPr lang="en-US" sz="3000" b="1" dirty="0"/>
              <a:t> </a:t>
            </a:r>
            <a:r>
              <a:rPr lang="en-US" sz="3000" b="1" dirty="0">
                <a:sym typeface="Wingdings" panose="05000000000000000000" pitchFamily="2" charset="2"/>
              </a:rPr>
              <a:t> </a:t>
            </a:r>
            <a:r>
              <a:rPr lang="en-US" sz="3000" b="1" dirty="0" err="1">
                <a:sym typeface="Wingdings" panose="05000000000000000000" pitchFamily="2" charset="2"/>
              </a:rPr>
              <a:t>jóg</a:t>
            </a:r>
            <a:r>
              <a:rPr lang="en-US" sz="3000" b="1" u="sng" dirty="0" err="1">
                <a:sym typeface="Wingdings" panose="05000000000000000000" pitchFamily="2" charset="2"/>
              </a:rPr>
              <a:t>á</a:t>
            </a:r>
            <a:r>
              <a:rPr lang="en-US" sz="3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zik</a:t>
            </a:r>
            <a:endParaRPr lang="en-US" sz="3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b="1" dirty="0" err="1">
                <a:sym typeface="Wingdings" panose="05000000000000000000" pitchFamily="2" charset="2"/>
              </a:rPr>
              <a:t>tenisz</a:t>
            </a:r>
            <a:r>
              <a:rPr lang="en-US" sz="3000" b="1" dirty="0">
                <a:sym typeface="Wingdings" panose="05000000000000000000" pitchFamily="2" charset="2"/>
              </a:rPr>
              <a:t>  </a:t>
            </a:r>
            <a:r>
              <a:rPr lang="en-US" sz="3000" b="1" dirty="0" err="1">
                <a:sym typeface="Wingdings" panose="05000000000000000000" pitchFamily="2" charset="2"/>
              </a:rPr>
              <a:t>tenisz</a:t>
            </a:r>
            <a:r>
              <a:rPr lang="en-US" sz="3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ezik</a:t>
            </a:r>
            <a:endParaRPr lang="en-US" sz="3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b="1" dirty="0">
                <a:sym typeface="Wingdings" panose="05000000000000000000" pitchFamily="2" charset="2"/>
              </a:rPr>
              <a:t>foci  </a:t>
            </a:r>
            <a:r>
              <a:rPr lang="en-US" sz="3000" b="1" dirty="0" err="1">
                <a:sym typeface="Wingdings" panose="05000000000000000000" pitchFamily="2" charset="2"/>
              </a:rPr>
              <a:t>foci</a:t>
            </a:r>
            <a:r>
              <a:rPr lang="en-US" sz="3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zik</a:t>
            </a:r>
            <a:endParaRPr lang="en-US" sz="3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b="1" dirty="0" err="1">
                <a:sym typeface="Wingdings" panose="05000000000000000000" pitchFamily="2" charset="2"/>
              </a:rPr>
              <a:t>kosárlabda</a:t>
            </a:r>
            <a:r>
              <a:rPr lang="en-US" sz="3000" b="1" dirty="0">
                <a:sym typeface="Wingdings" panose="05000000000000000000" pitchFamily="2" charset="2"/>
              </a:rPr>
              <a:t>  </a:t>
            </a:r>
            <a:r>
              <a:rPr lang="en-US" sz="3000" b="1" dirty="0" err="1">
                <a:sym typeface="Wingdings" panose="05000000000000000000" pitchFamily="2" charset="2"/>
              </a:rPr>
              <a:t>kosárlabd</a:t>
            </a:r>
            <a:r>
              <a:rPr lang="en-US" sz="3000" b="1" u="sng" dirty="0" err="1">
                <a:sym typeface="Wingdings" panose="05000000000000000000" pitchFamily="2" charset="2"/>
              </a:rPr>
              <a:t>á</a:t>
            </a:r>
            <a:r>
              <a:rPr lang="en-US" sz="3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zik</a:t>
            </a:r>
            <a:endParaRPr lang="en-US" sz="3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b="1" dirty="0" err="1">
                <a:sym typeface="Wingdings" panose="05000000000000000000" pitchFamily="2" charset="2"/>
              </a:rPr>
              <a:t>vízilabda</a:t>
            </a:r>
            <a:r>
              <a:rPr lang="en-US" sz="3000" b="1" dirty="0">
                <a:sym typeface="Wingdings" panose="05000000000000000000" pitchFamily="2" charset="2"/>
              </a:rPr>
              <a:t>  </a:t>
            </a:r>
            <a:r>
              <a:rPr lang="en-US" sz="3000" b="1" dirty="0" err="1">
                <a:sym typeface="Wingdings" panose="05000000000000000000" pitchFamily="2" charset="2"/>
              </a:rPr>
              <a:t>vízilabd</a:t>
            </a:r>
            <a:r>
              <a:rPr lang="en-US" sz="3000" b="1" u="sng" dirty="0" err="1">
                <a:sym typeface="Wingdings" panose="05000000000000000000" pitchFamily="2" charset="2"/>
              </a:rPr>
              <a:t>á</a:t>
            </a:r>
            <a:r>
              <a:rPr lang="en-US" sz="3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zik</a:t>
            </a:r>
            <a:endParaRPr lang="en-US" sz="3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b="1" dirty="0" err="1">
                <a:sym typeface="Wingdings" panose="05000000000000000000" pitchFamily="2" charset="2"/>
              </a:rPr>
              <a:t>szörf</a:t>
            </a:r>
            <a:r>
              <a:rPr lang="en-US" sz="3000" b="1" dirty="0">
                <a:sym typeface="Wingdings" panose="05000000000000000000" pitchFamily="2" charset="2"/>
              </a:rPr>
              <a:t>  </a:t>
            </a:r>
            <a:r>
              <a:rPr lang="en-US" sz="3000" b="1" dirty="0" err="1">
                <a:sym typeface="Wingdings" panose="05000000000000000000" pitchFamily="2" charset="2"/>
              </a:rPr>
              <a:t>szörf</a:t>
            </a:r>
            <a:r>
              <a:rPr lang="en-US" sz="3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özik</a:t>
            </a:r>
            <a:endParaRPr lang="en-US" sz="3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b="1" dirty="0" err="1">
                <a:sym typeface="Wingdings" panose="05000000000000000000" pitchFamily="2" charset="2"/>
              </a:rPr>
              <a:t>tollaslabda</a:t>
            </a:r>
            <a:r>
              <a:rPr lang="en-US" sz="3000" b="1" dirty="0">
                <a:sym typeface="Wingdings" panose="05000000000000000000" pitchFamily="2" charset="2"/>
              </a:rPr>
              <a:t>  </a:t>
            </a:r>
            <a:r>
              <a:rPr lang="en-US" sz="3000" b="1" dirty="0" err="1">
                <a:sym typeface="Wingdings" panose="05000000000000000000" pitchFamily="2" charset="2"/>
              </a:rPr>
              <a:t>tollaslabd</a:t>
            </a:r>
            <a:r>
              <a:rPr lang="en-US" sz="3000" b="1" u="sng" dirty="0" err="1">
                <a:sym typeface="Wingdings" panose="05000000000000000000" pitchFamily="2" charset="2"/>
              </a:rPr>
              <a:t>á</a:t>
            </a:r>
            <a:r>
              <a:rPr lang="en-US" sz="3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zik</a:t>
            </a:r>
            <a:endParaRPr lang="en-US" sz="3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b="1" dirty="0" err="1">
                <a:sym typeface="Wingdings" panose="05000000000000000000" pitchFamily="2" charset="2"/>
              </a:rPr>
              <a:t>pingpong</a:t>
            </a:r>
            <a:r>
              <a:rPr lang="en-US" sz="3000" b="1" dirty="0">
                <a:sym typeface="Wingdings" panose="05000000000000000000" pitchFamily="2" charset="2"/>
              </a:rPr>
              <a:t>  </a:t>
            </a:r>
            <a:r>
              <a:rPr lang="en-US" sz="3000" b="1" dirty="0" err="1">
                <a:sym typeface="Wingdings" panose="05000000000000000000" pitchFamily="2" charset="2"/>
              </a:rPr>
              <a:t>pingpong</a:t>
            </a:r>
            <a:r>
              <a:rPr lang="en-US" sz="3000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ozik</a:t>
            </a:r>
            <a:endParaRPr lang="en-US" sz="30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0263AE-0CC5-477E-A800-4C0044CB030E}"/>
              </a:ext>
            </a:extLst>
          </p:cNvPr>
          <p:cNvSpPr/>
          <p:nvPr/>
        </p:nvSpPr>
        <p:spPr>
          <a:xfrm>
            <a:off x="4067" y="6595677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www.freepik.com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90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84E03DA-B800-46E1-AF36-59DF74A4B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7A9900B-CB87-464C-884A-B15D70B64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095369B-D528-438E-80C9-A093047670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31624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56C03A6-430A-4439-A938-BF33BAFBB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246" y="1172714"/>
            <a:ext cx="2522016" cy="163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7C713AC-2D3E-45B4-B1B7-C839E5569DAB}"/>
              </a:ext>
            </a:extLst>
          </p:cNvPr>
          <p:cNvSpPr txBox="1">
            <a:spLocks/>
          </p:cNvSpPr>
          <p:nvPr/>
        </p:nvSpPr>
        <p:spPr>
          <a:xfrm>
            <a:off x="1580271" y="292369"/>
            <a:ext cx="9144000" cy="7951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Híres magyar sportolók. A képek segítenek. (Ketten ugyanazt teszik.)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  <a:t>vízilabdázik, kajakozik, lő, kézilabdázik, teniszezik, úszik, tornázik, úszik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448AD50-1B5A-4B4C-A980-2508FDE5E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787" y="1244898"/>
            <a:ext cx="3112703" cy="179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F159A5B-9988-4954-97DA-DECFDDAE9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402" y="1776310"/>
            <a:ext cx="2931338" cy="183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A4105C3-4114-4A0F-A7D1-172478F5B4A7}"/>
              </a:ext>
            </a:extLst>
          </p:cNvPr>
          <p:cNvSpPr/>
          <p:nvPr/>
        </p:nvSpPr>
        <p:spPr>
          <a:xfrm>
            <a:off x="213213" y="3649932"/>
            <a:ext cx="6647974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Babos Tímea ___________________</a:t>
            </a:r>
            <a:r>
              <a:rPr lang="hu-HU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</a:p>
          <a:p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Kásás Tamás ____________________</a:t>
            </a:r>
            <a:r>
              <a:rPr lang="hu-HU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</a:p>
          <a:p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Kammerer Zoltán ________________</a:t>
            </a:r>
            <a:r>
              <a:rPr lang="hu-HU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</a:p>
          <a:p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Görbicz Anita _________________</a:t>
            </a:r>
            <a:r>
              <a:rPr lang="hu-HU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hu-HU" sz="2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Gyurta Dániel ___________________</a:t>
            </a:r>
            <a:r>
              <a:rPr lang="hu-HU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</a:p>
          <a:p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Hosszú Katinka ________________</a:t>
            </a:r>
            <a:r>
              <a:rPr lang="hu-HU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</a:t>
            </a:r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hu-HU" sz="2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Igaly Diána ___________________</a:t>
            </a:r>
            <a:r>
              <a:rPr lang="hu-HU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hu-HU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tr-T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	</a:t>
            </a:r>
          </a:p>
          <a:p>
            <a:pPr algn="ctr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281694E-7484-4E21-8432-B148816BF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144" y="3520137"/>
            <a:ext cx="2787160" cy="186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539AF9E-10C2-4DCD-A66C-06C8EDCE6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4817" y="4409510"/>
            <a:ext cx="2403599" cy="220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F262109-D19A-4976-AD44-6779BD356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1857" y="1706723"/>
            <a:ext cx="2480227" cy="198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xmlns="" id="{C05F848E-DC74-4F63-8AA4-A5F758EB4042}"/>
              </a:ext>
            </a:extLst>
          </p:cNvPr>
          <p:cNvSpPr txBox="1">
            <a:spLocks/>
          </p:cNvSpPr>
          <p:nvPr/>
        </p:nvSpPr>
        <p:spPr>
          <a:xfrm>
            <a:off x="3036702" y="6633445"/>
            <a:ext cx="6341540" cy="39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spcAft>
                <a:spcPts val="600"/>
              </a:spcAft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Forrás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SZILI,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Katalin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Magyar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utca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Budape</a:t>
            </a: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ELTE Magyar mint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idegen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nyelv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módszertani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műhely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2018.</a:t>
            </a:r>
          </a:p>
          <a:p>
            <a:pPr marL="0">
              <a:spcBef>
                <a:spcPct val="0"/>
              </a:spcBef>
              <a:spcAft>
                <a:spcPts val="600"/>
              </a:spcAft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71AB0F9-DCE4-46C4-A858-E55FB0627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349" y="2926206"/>
            <a:ext cx="2716246" cy="179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884C0D3-5D8F-4A27-B517-417C9D2B1FDF}"/>
              </a:ext>
            </a:extLst>
          </p:cNvPr>
          <p:cNvSpPr/>
          <p:nvPr/>
        </p:nvSpPr>
        <p:spPr>
          <a:xfrm>
            <a:off x="210420" y="612845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857D027-6A05-444C-8125-A036CB97B4C9}"/>
              </a:ext>
            </a:extLst>
          </p:cNvPr>
          <p:cNvSpPr/>
          <p:nvPr/>
        </p:nvSpPr>
        <p:spPr>
          <a:xfrm>
            <a:off x="4067" y="6595677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www.freepik.com/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550905B-A7C2-4E6C-953D-DED58A1291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9027" y="4618068"/>
            <a:ext cx="2755722" cy="166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F1527C3-06F4-4F4D-B364-8E9726645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BF1C23D2-D74F-4456-AD7B-904A6E287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578577AD-563A-4936-9ACB-FDCF298412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1C9F3743-BFAB-4636-81C7-ACD99C694B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FC58029E-BC15-45E4-AA28-CC80C96A3F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41CBB721-7EDD-4FEA-9D6B-A3656D9F4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4C945CDA-4F14-4FA0-B272-B1E25B4FA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112" y="685801"/>
            <a:ext cx="27432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 err="1">
                <a:solidFill>
                  <a:srgbClr val="FFFFFF"/>
                </a:solidFill>
              </a:rPr>
              <a:t>Mikor</a:t>
            </a:r>
            <a:r>
              <a:rPr lang="en-US" b="1" dirty="0">
                <a:solidFill>
                  <a:srgbClr val="FFFFFF"/>
                </a:solidFill>
              </a:rPr>
              <a:t>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xmlns="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xmlns="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" name="Rectangle 5"/>
          <p:cNvSpPr/>
          <p:nvPr/>
        </p:nvSpPr>
        <p:spPr>
          <a:xfrm>
            <a:off x="5117106" y="685801"/>
            <a:ext cx="6385918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700" dirty="0" err="1"/>
              <a:t>mikor</a:t>
            </a:r>
            <a:r>
              <a:rPr lang="en-US" sz="1700" dirty="0"/>
              <a:t>? → </a:t>
            </a:r>
            <a:r>
              <a:rPr lang="en-US" sz="1700" dirty="0" err="1"/>
              <a:t>reggel</a:t>
            </a:r>
            <a:r>
              <a:rPr lang="en-US" sz="1700" dirty="0"/>
              <a:t>, </a:t>
            </a:r>
            <a:r>
              <a:rPr lang="en-US" sz="1700" dirty="0" err="1"/>
              <a:t>délelőtt</a:t>
            </a:r>
            <a:r>
              <a:rPr lang="en-US" sz="1700" dirty="0"/>
              <a:t>, </a:t>
            </a:r>
            <a:r>
              <a:rPr lang="en-US" sz="1700" dirty="0" err="1"/>
              <a:t>délután</a:t>
            </a:r>
            <a:r>
              <a:rPr lang="en-US" sz="1700" dirty="0"/>
              <a:t>, </a:t>
            </a:r>
            <a:r>
              <a:rPr lang="en-US" sz="1700" dirty="0" err="1"/>
              <a:t>este</a:t>
            </a:r>
            <a:r>
              <a:rPr lang="en-US" sz="1700" dirty="0"/>
              <a:t>, </a:t>
            </a:r>
            <a:r>
              <a:rPr lang="en-US" sz="1700" dirty="0" err="1"/>
              <a:t>éjszaka</a:t>
            </a:r>
            <a:r>
              <a:rPr lang="en-US" sz="1700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700" dirty="0" err="1"/>
              <a:t>mindig</a:t>
            </a:r>
            <a:r>
              <a:rPr lang="en-US" sz="1700" dirty="0"/>
              <a:t>, </a:t>
            </a:r>
            <a:r>
              <a:rPr lang="en-US" sz="1700" dirty="0" err="1"/>
              <a:t>gyakran</a:t>
            </a:r>
            <a:r>
              <a:rPr lang="en-US" sz="1700" dirty="0"/>
              <a:t>, </a:t>
            </a:r>
            <a:r>
              <a:rPr lang="en-US" sz="1700" dirty="0" err="1"/>
              <a:t>néha</a:t>
            </a:r>
            <a:r>
              <a:rPr lang="en-US" sz="1700" dirty="0"/>
              <a:t>, </a:t>
            </a:r>
            <a:r>
              <a:rPr lang="en-US" sz="1700" dirty="0" err="1"/>
              <a:t>ritkán</a:t>
            </a:r>
            <a:r>
              <a:rPr lang="en-US" sz="1700" dirty="0"/>
              <a:t>,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700" dirty="0">
                <a:solidFill>
                  <a:schemeClr val="accent1"/>
                </a:solidFill>
              </a:rPr>
              <a:t>☻</a:t>
            </a:r>
            <a:r>
              <a:rPr lang="en-US" sz="1700" dirty="0" err="1"/>
              <a:t>soha</a:t>
            </a:r>
            <a:r>
              <a:rPr lang="en-US" sz="1700" dirty="0"/>
              <a:t> + </a:t>
            </a:r>
            <a:r>
              <a:rPr lang="en-US" sz="1700" dirty="0" err="1"/>
              <a:t>nem</a:t>
            </a:r>
            <a:r>
              <a:rPr lang="en-US" sz="1700" dirty="0"/>
              <a:t>: </a:t>
            </a:r>
            <a:r>
              <a:rPr lang="en-US" sz="1700" dirty="0" err="1"/>
              <a:t>Soha</a:t>
            </a:r>
            <a:r>
              <a:rPr lang="en-US" sz="1700" dirty="0"/>
              <a:t> </a:t>
            </a:r>
            <a:r>
              <a:rPr lang="en-US" sz="1700" b="1" dirty="0" err="1">
                <a:solidFill>
                  <a:schemeClr val="accent1"/>
                </a:solidFill>
              </a:rPr>
              <a:t>nem</a:t>
            </a:r>
            <a:r>
              <a:rPr lang="en-US" sz="1700" b="1" dirty="0">
                <a:solidFill>
                  <a:schemeClr val="accent1"/>
                </a:solidFill>
              </a:rPr>
              <a:t> </a:t>
            </a:r>
            <a:r>
              <a:rPr lang="en-US" sz="1700" b="1" dirty="0" err="1">
                <a:solidFill>
                  <a:schemeClr val="accent1"/>
                </a:solidFill>
              </a:rPr>
              <a:t>iszom</a:t>
            </a:r>
            <a:r>
              <a:rPr lang="en-US" sz="1700" b="1" dirty="0">
                <a:solidFill>
                  <a:schemeClr val="accent1"/>
                </a:solidFill>
              </a:rPr>
              <a:t> </a:t>
            </a:r>
            <a:r>
              <a:rPr lang="en-US" sz="1700" dirty="0" err="1"/>
              <a:t>alkoholt</a:t>
            </a:r>
            <a:r>
              <a:rPr lang="en-US" sz="1700" dirty="0"/>
              <a:t>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700" dirty="0" err="1"/>
              <a:t>mikor</a:t>
            </a:r>
            <a:r>
              <a:rPr lang="en-US" sz="1700" dirty="0"/>
              <a:t>? → </a:t>
            </a:r>
            <a:r>
              <a:rPr lang="en-US" sz="1700" b="1" dirty="0">
                <a:solidFill>
                  <a:schemeClr val="accent1"/>
                </a:solidFill>
              </a:rPr>
              <a:t>-ban, -ben </a:t>
            </a:r>
            <a:endParaRPr lang="en-US" sz="17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700" dirty="0" err="1"/>
              <a:t>január</a:t>
            </a:r>
            <a:r>
              <a:rPr lang="en-US" sz="1700" b="1" dirty="0" err="1">
                <a:solidFill>
                  <a:schemeClr val="accent1"/>
                </a:solidFill>
              </a:rPr>
              <a:t>ban</a:t>
            </a:r>
            <a:r>
              <a:rPr lang="en-US" sz="1700" dirty="0"/>
              <a:t>, </a:t>
            </a:r>
            <a:r>
              <a:rPr lang="en-US" sz="1700" dirty="0" err="1"/>
              <a:t>február</a:t>
            </a:r>
            <a:r>
              <a:rPr lang="en-US" sz="1700" b="1" dirty="0" err="1">
                <a:solidFill>
                  <a:schemeClr val="accent1"/>
                </a:solidFill>
              </a:rPr>
              <a:t>ban</a:t>
            </a:r>
            <a:r>
              <a:rPr lang="en-US" sz="1700" dirty="0"/>
              <a:t>, </a:t>
            </a:r>
            <a:r>
              <a:rPr lang="en-US" sz="1700" dirty="0" err="1"/>
              <a:t>március</a:t>
            </a:r>
            <a:r>
              <a:rPr lang="en-US" sz="1700" b="1" dirty="0" err="1">
                <a:solidFill>
                  <a:schemeClr val="accent1"/>
                </a:solidFill>
              </a:rPr>
              <a:t>ban</a:t>
            </a:r>
            <a:r>
              <a:rPr lang="en-US" sz="1700" dirty="0"/>
              <a:t>, </a:t>
            </a:r>
            <a:r>
              <a:rPr lang="en-US" sz="1700" dirty="0" err="1"/>
              <a:t>április</a:t>
            </a:r>
            <a:r>
              <a:rPr lang="en-US" sz="1700" b="1" dirty="0" err="1">
                <a:solidFill>
                  <a:schemeClr val="accent1"/>
                </a:solidFill>
              </a:rPr>
              <a:t>ban</a:t>
            </a:r>
            <a:r>
              <a:rPr lang="en-US" sz="1700" dirty="0"/>
              <a:t>, </a:t>
            </a:r>
            <a:r>
              <a:rPr lang="en-US" sz="1700" dirty="0" err="1"/>
              <a:t>május</a:t>
            </a:r>
            <a:r>
              <a:rPr lang="en-US" sz="1700" b="1" dirty="0" err="1">
                <a:solidFill>
                  <a:schemeClr val="accent1"/>
                </a:solidFill>
              </a:rPr>
              <a:t>ban</a:t>
            </a:r>
            <a:r>
              <a:rPr lang="en-US" sz="1700" dirty="0"/>
              <a:t>, </a:t>
            </a:r>
            <a:r>
              <a:rPr lang="en-US" sz="1700" dirty="0" err="1"/>
              <a:t>június</a:t>
            </a:r>
            <a:r>
              <a:rPr lang="en-US" sz="1700" b="1" dirty="0" err="1">
                <a:solidFill>
                  <a:schemeClr val="accent1"/>
                </a:solidFill>
              </a:rPr>
              <a:t>ban</a:t>
            </a:r>
            <a:r>
              <a:rPr lang="en-US" sz="1700" dirty="0"/>
              <a:t>, </a:t>
            </a:r>
            <a:r>
              <a:rPr lang="en-US" sz="1700" dirty="0" err="1"/>
              <a:t>július</a:t>
            </a:r>
            <a:r>
              <a:rPr lang="en-US" sz="1700" b="1" dirty="0" err="1">
                <a:solidFill>
                  <a:schemeClr val="accent1"/>
                </a:solidFill>
              </a:rPr>
              <a:t>ban</a:t>
            </a:r>
            <a:r>
              <a:rPr lang="en-US" sz="1700" dirty="0"/>
              <a:t>, </a:t>
            </a:r>
            <a:r>
              <a:rPr lang="en-US" sz="1700" dirty="0" err="1"/>
              <a:t>augusztus</a:t>
            </a:r>
            <a:r>
              <a:rPr lang="en-US" sz="1700" b="1" dirty="0" err="1">
                <a:solidFill>
                  <a:schemeClr val="accent1"/>
                </a:solidFill>
              </a:rPr>
              <a:t>ban</a:t>
            </a:r>
            <a:r>
              <a:rPr lang="en-US" sz="1700" dirty="0"/>
              <a:t>, </a:t>
            </a:r>
            <a:r>
              <a:rPr lang="en-US" sz="1700" dirty="0" err="1"/>
              <a:t>szeptember</a:t>
            </a:r>
            <a:r>
              <a:rPr lang="en-US" sz="1700" b="1" dirty="0" err="1">
                <a:solidFill>
                  <a:schemeClr val="accent1"/>
                </a:solidFill>
              </a:rPr>
              <a:t>ben</a:t>
            </a:r>
            <a:r>
              <a:rPr lang="en-US" sz="1700" dirty="0"/>
              <a:t>, </a:t>
            </a:r>
            <a:r>
              <a:rPr lang="en-US" sz="1700" dirty="0" err="1"/>
              <a:t>október</a:t>
            </a:r>
            <a:r>
              <a:rPr lang="en-US" sz="1700" b="1" dirty="0" err="1">
                <a:solidFill>
                  <a:schemeClr val="accent1"/>
                </a:solidFill>
              </a:rPr>
              <a:t>ben</a:t>
            </a:r>
            <a:r>
              <a:rPr lang="en-US" sz="1700" dirty="0"/>
              <a:t>, </a:t>
            </a:r>
            <a:r>
              <a:rPr lang="en-US" sz="1700" dirty="0" err="1"/>
              <a:t>november</a:t>
            </a:r>
            <a:r>
              <a:rPr lang="en-US" sz="1700" b="1" dirty="0" err="1">
                <a:solidFill>
                  <a:schemeClr val="accent1"/>
                </a:solidFill>
              </a:rPr>
              <a:t>ben</a:t>
            </a:r>
            <a:r>
              <a:rPr lang="en-US" sz="1700" dirty="0"/>
              <a:t>, </a:t>
            </a:r>
            <a:r>
              <a:rPr lang="en-US" sz="1700" dirty="0" err="1"/>
              <a:t>december</a:t>
            </a:r>
            <a:r>
              <a:rPr lang="en-US" sz="1700" b="1" dirty="0" err="1">
                <a:solidFill>
                  <a:schemeClr val="accent1"/>
                </a:solidFill>
              </a:rPr>
              <a:t>ben</a:t>
            </a:r>
            <a:r>
              <a:rPr lang="en-US" sz="1700" b="1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700" dirty="0" err="1"/>
              <a:t>mikor</a:t>
            </a:r>
            <a:r>
              <a:rPr lang="en-US" sz="1700" dirty="0"/>
              <a:t>? → </a:t>
            </a:r>
            <a:r>
              <a:rPr lang="en-US" sz="1700" b="1" dirty="0">
                <a:solidFill>
                  <a:schemeClr val="accent1"/>
                </a:solidFill>
              </a:rPr>
              <a:t>-n, -on, -</a:t>
            </a:r>
            <a:r>
              <a:rPr lang="en-US" sz="1700" b="1" dirty="0" err="1">
                <a:solidFill>
                  <a:schemeClr val="accent1"/>
                </a:solidFill>
              </a:rPr>
              <a:t>en</a:t>
            </a:r>
            <a:r>
              <a:rPr lang="en-US" sz="1700" b="1" dirty="0">
                <a:solidFill>
                  <a:schemeClr val="accent1"/>
                </a:solidFill>
              </a:rPr>
              <a:t>, -</a:t>
            </a:r>
            <a:r>
              <a:rPr lang="en-US" sz="1700" b="1" dirty="0" err="1">
                <a:solidFill>
                  <a:schemeClr val="accent1"/>
                </a:solidFill>
              </a:rPr>
              <a:t>ön</a:t>
            </a:r>
            <a:r>
              <a:rPr lang="en-US" sz="1700" b="1" dirty="0">
                <a:solidFill>
                  <a:schemeClr val="accent1"/>
                </a:solidFill>
              </a:rPr>
              <a:t> </a:t>
            </a:r>
            <a:endParaRPr lang="en-US" sz="17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700" dirty="0"/>
              <a:t>a </a:t>
            </a:r>
            <a:r>
              <a:rPr lang="en-US" sz="1700" dirty="0" err="1"/>
              <a:t>hétvégén</a:t>
            </a:r>
            <a:r>
              <a:rPr lang="en-US" sz="1700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700" dirty="0" err="1"/>
              <a:t>hétfő</a:t>
            </a:r>
            <a:r>
              <a:rPr lang="en-US" sz="1700" b="1" dirty="0" err="1">
                <a:solidFill>
                  <a:schemeClr val="accent1"/>
                </a:solidFill>
              </a:rPr>
              <a:t>n</a:t>
            </a:r>
            <a:r>
              <a:rPr lang="en-US" sz="1700" dirty="0"/>
              <a:t>, </a:t>
            </a:r>
            <a:r>
              <a:rPr lang="en-US" sz="1700" dirty="0" err="1"/>
              <a:t>kedd</a:t>
            </a:r>
            <a:r>
              <a:rPr lang="en-US" sz="1700" b="1" dirty="0" err="1">
                <a:solidFill>
                  <a:schemeClr val="accent1"/>
                </a:solidFill>
              </a:rPr>
              <a:t>en</a:t>
            </a:r>
            <a:r>
              <a:rPr lang="en-US" sz="1700" dirty="0"/>
              <a:t>, </a:t>
            </a:r>
            <a:r>
              <a:rPr lang="en-US" sz="1700" dirty="0" err="1"/>
              <a:t>szerdá</a:t>
            </a:r>
            <a:r>
              <a:rPr lang="en-US" sz="1700" b="1" dirty="0" err="1">
                <a:solidFill>
                  <a:schemeClr val="accent1"/>
                </a:solidFill>
              </a:rPr>
              <a:t>n</a:t>
            </a:r>
            <a:r>
              <a:rPr lang="en-US" sz="1700" dirty="0"/>
              <a:t>, </a:t>
            </a:r>
            <a:r>
              <a:rPr lang="en-US" sz="1700" dirty="0" err="1"/>
              <a:t>csütörtök</a:t>
            </a:r>
            <a:r>
              <a:rPr lang="en-US" sz="1700" b="1" dirty="0" err="1">
                <a:solidFill>
                  <a:schemeClr val="accent1"/>
                </a:solidFill>
              </a:rPr>
              <a:t>ön</a:t>
            </a:r>
            <a:r>
              <a:rPr lang="en-US" sz="1700" dirty="0"/>
              <a:t>, </a:t>
            </a:r>
            <a:r>
              <a:rPr lang="en-US" sz="1700" dirty="0" err="1"/>
              <a:t>péntek</a:t>
            </a:r>
            <a:r>
              <a:rPr lang="en-US" sz="1700" b="1" dirty="0" err="1">
                <a:solidFill>
                  <a:schemeClr val="accent1"/>
                </a:solidFill>
              </a:rPr>
              <a:t>en</a:t>
            </a:r>
            <a:r>
              <a:rPr lang="en-US" sz="1700" dirty="0"/>
              <a:t>, </a:t>
            </a:r>
            <a:r>
              <a:rPr lang="en-US" sz="1700" dirty="0" err="1"/>
              <a:t>szombat</a:t>
            </a:r>
            <a:r>
              <a:rPr lang="en-US" sz="1700" b="1" dirty="0" err="1">
                <a:solidFill>
                  <a:schemeClr val="accent1"/>
                </a:solidFill>
              </a:rPr>
              <a:t>on</a:t>
            </a:r>
            <a:r>
              <a:rPr lang="en-US" sz="1700" dirty="0"/>
              <a:t>, </a:t>
            </a:r>
            <a:r>
              <a:rPr lang="en-US" sz="1700" dirty="0">
                <a:solidFill>
                  <a:schemeClr val="accent1"/>
                </a:solidFill>
              </a:rPr>
              <a:t>☻</a:t>
            </a:r>
            <a:r>
              <a:rPr lang="en-US" sz="1700" dirty="0" err="1"/>
              <a:t>vasárnap</a:t>
            </a:r>
            <a:r>
              <a:rPr lang="en-US" sz="1700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700" dirty="0"/>
              <a:t>a </a:t>
            </a:r>
            <a:r>
              <a:rPr lang="en-US" sz="1700" dirty="0" err="1"/>
              <a:t>múlt</a:t>
            </a:r>
            <a:r>
              <a:rPr lang="en-US" sz="1700" dirty="0"/>
              <a:t> </a:t>
            </a:r>
            <a:r>
              <a:rPr lang="en-US" sz="1700" dirty="0" err="1"/>
              <a:t>hét</a:t>
            </a:r>
            <a:r>
              <a:rPr lang="en-US" sz="1700" b="1" dirty="0" err="1">
                <a:solidFill>
                  <a:schemeClr val="accent1"/>
                </a:solidFill>
              </a:rPr>
              <a:t>en</a:t>
            </a:r>
            <a:r>
              <a:rPr lang="en-US" sz="1700" dirty="0"/>
              <a:t>, </a:t>
            </a:r>
            <a:r>
              <a:rPr lang="en-US" sz="1700" dirty="0" err="1"/>
              <a:t>ez</a:t>
            </a:r>
            <a:r>
              <a:rPr lang="en-US" sz="1700" b="1" dirty="0" err="1">
                <a:solidFill>
                  <a:schemeClr val="accent1"/>
                </a:solidFill>
              </a:rPr>
              <a:t>en</a:t>
            </a:r>
            <a:r>
              <a:rPr lang="en-US" sz="1700" b="1" dirty="0"/>
              <a:t> </a:t>
            </a:r>
            <a:r>
              <a:rPr lang="en-US" sz="1700" dirty="0"/>
              <a:t>a </a:t>
            </a:r>
            <a:r>
              <a:rPr lang="en-US" sz="1700" dirty="0" err="1"/>
              <a:t>hét</a:t>
            </a:r>
            <a:r>
              <a:rPr lang="en-US" sz="1700" b="1" dirty="0" err="1">
                <a:solidFill>
                  <a:schemeClr val="accent1"/>
                </a:solidFill>
              </a:rPr>
              <a:t>en</a:t>
            </a:r>
            <a:r>
              <a:rPr lang="en-US" sz="1700" dirty="0"/>
              <a:t>, a </a:t>
            </a:r>
            <a:r>
              <a:rPr lang="en-US" sz="1700" dirty="0" err="1"/>
              <a:t>jövő</a:t>
            </a:r>
            <a:r>
              <a:rPr lang="en-US" sz="1700" dirty="0"/>
              <a:t> </a:t>
            </a:r>
            <a:r>
              <a:rPr lang="en-US" sz="1700" dirty="0" err="1"/>
              <a:t>hét</a:t>
            </a:r>
            <a:r>
              <a:rPr lang="en-US" sz="1700" b="1" dirty="0" err="1">
                <a:solidFill>
                  <a:schemeClr val="accent1"/>
                </a:solidFill>
              </a:rPr>
              <a:t>en</a:t>
            </a:r>
            <a:r>
              <a:rPr lang="en-US" sz="1700" b="1" dirty="0"/>
              <a:t> </a:t>
            </a: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700" b="1" dirty="0">
                <a:solidFill>
                  <a:schemeClr val="accent1"/>
                </a:solidFill>
              </a:rPr>
              <a:t>!</a:t>
            </a:r>
            <a:r>
              <a:rPr lang="en-US" sz="1700" dirty="0"/>
              <a:t>: </a:t>
            </a:r>
            <a:r>
              <a:rPr lang="en-US" sz="1700" dirty="0" err="1"/>
              <a:t>tavasz</a:t>
            </a:r>
            <a:r>
              <a:rPr lang="en-US" sz="1700" dirty="0"/>
              <a:t> → </a:t>
            </a:r>
            <a:r>
              <a:rPr lang="en-US" sz="1700" dirty="0" err="1"/>
              <a:t>tavasszal</a:t>
            </a:r>
            <a:r>
              <a:rPr lang="en-US" sz="1700" dirty="0"/>
              <a:t> (!), </a:t>
            </a:r>
            <a:r>
              <a:rPr lang="en-US" sz="1700" dirty="0" err="1"/>
              <a:t>nyár</a:t>
            </a:r>
            <a:r>
              <a:rPr lang="en-US" sz="1700" b="1" dirty="0" err="1">
                <a:solidFill>
                  <a:schemeClr val="accent1"/>
                </a:solidFill>
              </a:rPr>
              <a:t>on</a:t>
            </a:r>
            <a:r>
              <a:rPr lang="en-US" sz="1700" dirty="0"/>
              <a:t>, </a:t>
            </a:r>
            <a:r>
              <a:rPr lang="en-US" sz="1700" dirty="0" err="1"/>
              <a:t>ősz</a:t>
            </a:r>
            <a:r>
              <a:rPr lang="en-US" sz="1700" dirty="0"/>
              <a:t> → </a:t>
            </a:r>
            <a:r>
              <a:rPr lang="en-US" sz="1700" dirty="0" err="1"/>
              <a:t>ősszel</a:t>
            </a:r>
            <a:r>
              <a:rPr lang="en-US" sz="1700" dirty="0"/>
              <a:t> (!), </a:t>
            </a:r>
            <a:r>
              <a:rPr lang="en-US" sz="1700" dirty="0" err="1"/>
              <a:t>tél</a:t>
            </a:r>
            <a:r>
              <a:rPr lang="en-US" sz="1700" b="1" dirty="0" err="1">
                <a:solidFill>
                  <a:schemeClr val="accent1"/>
                </a:solidFill>
              </a:rPr>
              <a:t>en</a:t>
            </a:r>
            <a:r>
              <a:rPr lang="en-US" sz="1700" b="1" dirty="0">
                <a:solidFill>
                  <a:schemeClr val="accent1"/>
                </a:solidFill>
              </a:rPr>
              <a:t> </a:t>
            </a:r>
            <a:endParaRPr lang="en-US" sz="1700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78072" y="6660621"/>
            <a:ext cx="6341540" cy="39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Forrás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: SZILI,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Katalin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Magyar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utca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1,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Budape</a:t>
            </a: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ELTE Magyar mint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idegen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nyelv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módszertani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műhely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2018.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4" name="Group 80">
            <a:extLst>
              <a:ext uri="{FF2B5EF4-FFF2-40B4-BE49-F238E27FC236}">
                <a16:creationId xmlns:a16="http://schemas.microsoft.com/office/drawing/2014/main" xmlns="" id="{260ACC13-B825-49F3-93DE-C8B8F2FA3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xmlns="" id="{F947B31F-CA03-4793-845D-FD86BABC1A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xmlns="" id="{DCDDE94D-F78C-4A48-AEA6-E922FC99A1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xmlns="" id="{3445A886-F3CA-4DE4-90D7-535F9707B7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xmlns="" id="{A8999CB6-C053-418B-AE37-E470804D2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xmlns="" id="{81EA3E26-BFCD-4396-AE8A-2A9828BFFB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xmlns="" id="{5F9BC582-73A6-4D8A-8738-E36476489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4345" name="Rectangle 88">
            <a:extLst>
              <a:ext uri="{FF2B5EF4-FFF2-40B4-BE49-F238E27FC236}">
                <a16:creationId xmlns:a16="http://schemas.microsoft.com/office/drawing/2014/main" xmlns="" id="{2FCD9B94-D70B-4446-85E5-ACD390428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Pack of people enjoying their hobbies Free Vector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6" b="84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639099"/>
            <a:ext cx="3647493" cy="49658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Mikor</a:t>
            </a:r>
            <a:r>
              <a:rPr lang="en-US" sz="4000" b="1" dirty="0"/>
              <a:t>?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3378FF8B-3743-48E1-88E3-F4CADB3DEC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979938" y="639099"/>
            <a:ext cx="6591346" cy="496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dirty="0" err="1"/>
              <a:t>Hétfő</a:t>
            </a:r>
            <a:r>
              <a:rPr lang="en-US" sz="3000" dirty="0" err="1">
                <a:solidFill>
                  <a:schemeClr val="accent1"/>
                </a:solidFill>
              </a:rPr>
              <a:t>n</a:t>
            </a:r>
            <a:r>
              <a:rPr lang="en-US" sz="3000" dirty="0"/>
              <a:t> </a:t>
            </a:r>
            <a:r>
              <a:rPr lang="en-US" sz="3000" dirty="0" err="1"/>
              <a:t>és</a:t>
            </a:r>
            <a:r>
              <a:rPr lang="en-US" sz="3000" dirty="0"/>
              <a:t> </a:t>
            </a:r>
            <a:r>
              <a:rPr lang="en-US" sz="3000" dirty="0" err="1"/>
              <a:t>szerdán</a:t>
            </a:r>
            <a:r>
              <a:rPr lang="en-US" sz="3000" dirty="0"/>
              <a:t> </a:t>
            </a:r>
            <a:r>
              <a:rPr lang="en-US" sz="3000" dirty="0" err="1"/>
              <a:t>sportolok</a:t>
            </a:r>
            <a:r>
              <a:rPr lang="en-US" sz="3000" dirty="0"/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dirty="0" err="1"/>
              <a:t>Kedd</a:t>
            </a:r>
            <a:r>
              <a:rPr lang="en-US" sz="3000" dirty="0" err="1">
                <a:solidFill>
                  <a:schemeClr val="accent1"/>
                </a:solidFill>
              </a:rPr>
              <a:t>en</a:t>
            </a:r>
            <a:r>
              <a:rPr lang="en-US" sz="3000" dirty="0"/>
              <a:t> a </a:t>
            </a:r>
            <a:r>
              <a:rPr lang="en-US" sz="3000" dirty="0" err="1"/>
              <a:t>könyvtárban</a:t>
            </a:r>
            <a:r>
              <a:rPr lang="en-US" sz="3000" dirty="0"/>
              <a:t> </a:t>
            </a:r>
            <a:r>
              <a:rPr lang="en-US" sz="3000" dirty="0" err="1"/>
              <a:t>olvasok</a:t>
            </a:r>
            <a:r>
              <a:rPr lang="en-US" sz="3000" dirty="0"/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dirty="0" err="1"/>
              <a:t>Szerd</a:t>
            </a:r>
            <a:r>
              <a:rPr lang="en-US" sz="3000" u="sng" dirty="0" err="1"/>
              <a:t>á</a:t>
            </a:r>
            <a:r>
              <a:rPr lang="en-US" sz="3000" dirty="0" err="1">
                <a:solidFill>
                  <a:schemeClr val="accent1"/>
                </a:solidFill>
              </a:rPr>
              <a:t>n</a:t>
            </a:r>
            <a:r>
              <a:rPr lang="en-US" sz="3000" dirty="0"/>
              <a:t> </a:t>
            </a:r>
            <a:r>
              <a:rPr lang="en-US" sz="3000" dirty="0" err="1"/>
              <a:t>tanulok</a:t>
            </a:r>
            <a:r>
              <a:rPr lang="en-US" sz="3000" dirty="0"/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dirty="0" err="1"/>
              <a:t>Péntek</a:t>
            </a:r>
            <a:r>
              <a:rPr lang="en-US" sz="3000" dirty="0" err="1">
                <a:solidFill>
                  <a:schemeClr val="accent1"/>
                </a:solidFill>
              </a:rPr>
              <a:t>en</a:t>
            </a:r>
            <a:r>
              <a:rPr lang="en-US" sz="3000" dirty="0"/>
              <a:t> </a:t>
            </a:r>
            <a:r>
              <a:rPr lang="en-US" sz="3000" dirty="0" err="1"/>
              <a:t>moziba</a:t>
            </a:r>
            <a:r>
              <a:rPr lang="en-US" sz="3000" dirty="0"/>
              <a:t> </a:t>
            </a:r>
            <a:r>
              <a:rPr lang="en-US" sz="3000" dirty="0" err="1"/>
              <a:t>megyek</a:t>
            </a:r>
            <a:r>
              <a:rPr lang="en-US" sz="3000" dirty="0"/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000" dirty="0" err="1"/>
              <a:t>Hétvég</a:t>
            </a:r>
            <a:r>
              <a:rPr lang="en-US" sz="3000" u="sng" dirty="0" err="1"/>
              <a:t>é</a:t>
            </a:r>
            <a:r>
              <a:rPr lang="en-US" sz="3000" dirty="0" err="1">
                <a:solidFill>
                  <a:schemeClr val="accent1"/>
                </a:solidFill>
              </a:rPr>
              <a:t>n</a:t>
            </a:r>
            <a:r>
              <a:rPr lang="en-US" sz="3000" dirty="0"/>
              <a:t>, </a:t>
            </a:r>
            <a:r>
              <a:rPr lang="en-US" sz="3000" dirty="0" err="1"/>
              <a:t>szombat</a:t>
            </a:r>
            <a:r>
              <a:rPr lang="en-US" sz="3000" dirty="0" err="1">
                <a:solidFill>
                  <a:schemeClr val="accent1"/>
                </a:solidFill>
              </a:rPr>
              <a:t>on</a:t>
            </a:r>
            <a:r>
              <a:rPr lang="en-US" sz="3000" dirty="0"/>
              <a:t> </a:t>
            </a:r>
            <a:r>
              <a:rPr lang="en-US" sz="3000" dirty="0" err="1"/>
              <a:t>és</a:t>
            </a:r>
            <a:r>
              <a:rPr lang="en-US" sz="3000" dirty="0"/>
              <a:t> </a:t>
            </a:r>
            <a:r>
              <a:rPr lang="en-US" sz="3000" dirty="0" err="1">
                <a:solidFill>
                  <a:schemeClr val="accent1"/>
                </a:solidFill>
              </a:rPr>
              <a:t>vasárnap</a:t>
            </a:r>
            <a:r>
              <a:rPr lang="en-US" sz="3000" dirty="0"/>
              <a:t> </a:t>
            </a:r>
            <a:r>
              <a:rPr lang="en-US" sz="3000" dirty="0" err="1"/>
              <a:t>kirándolok</a:t>
            </a:r>
            <a:r>
              <a:rPr lang="en-US" sz="3000" dirty="0"/>
              <a:t>, </a:t>
            </a:r>
            <a:r>
              <a:rPr lang="en-US" sz="3000" dirty="0" err="1"/>
              <a:t>étteremben</a:t>
            </a:r>
            <a:r>
              <a:rPr lang="en-US" sz="3000" dirty="0"/>
              <a:t> </a:t>
            </a:r>
            <a:r>
              <a:rPr lang="en-US" sz="3000" dirty="0" err="1"/>
              <a:t>eszem</a:t>
            </a:r>
            <a:r>
              <a:rPr lang="en-US" sz="3000" dirty="0"/>
              <a:t>, </a:t>
            </a:r>
            <a:r>
              <a:rPr lang="en-US" sz="3000" dirty="0" err="1"/>
              <a:t>olvasok</a:t>
            </a:r>
            <a:r>
              <a:rPr lang="en-US" sz="3000" dirty="0"/>
              <a:t> </a:t>
            </a:r>
            <a:r>
              <a:rPr lang="en-US" sz="3000" dirty="0" err="1"/>
              <a:t>vagy</a:t>
            </a:r>
            <a:r>
              <a:rPr lang="en-US" sz="3000" dirty="0"/>
              <a:t> </a:t>
            </a:r>
            <a:r>
              <a:rPr lang="en-US" sz="3000" dirty="0" err="1"/>
              <a:t>pihenek</a:t>
            </a:r>
            <a:r>
              <a:rPr lang="en-US" sz="3000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F2045D5-D88A-4A73-A899-EE3D1C706689}"/>
              </a:ext>
            </a:extLst>
          </p:cNvPr>
          <p:cNvSpPr/>
          <p:nvPr/>
        </p:nvSpPr>
        <p:spPr>
          <a:xfrm>
            <a:off x="4067" y="6595677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www.freepik.com/</a:t>
            </a:r>
          </a:p>
        </p:txBody>
      </p:sp>
    </p:spTree>
    <p:extLst>
      <p:ext uri="{BB962C8B-B14F-4D97-AF65-F5344CB8AC3E}">
        <p14:creationId xmlns:p14="http://schemas.microsoft.com/office/powerpoint/2010/main" val="3087020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60ACC13-B825-49F3-93DE-C8B8F2FA3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F947B31F-CA03-4793-845D-FD86BABC1A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DCDDE94D-F78C-4A48-AEA6-E922FC99A1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3445A886-F3CA-4DE4-90D7-535F9707B7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A8999CB6-C053-418B-AE37-E470804D2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81EA3E26-BFCD-4396-AE8A-2A9828BFFB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5F9BC582-73A6-4D8A-8738-E36476489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6081" y="4229099"/>
            <a:ext cx="5260680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 err="1"/>
              <a:t>Mettől</a:t>
            </a:r>
            <a:r>
              <a:rPr lang="en-US" sz="4000" b="1" dirty="0"/>
              <a:t> </a:t>
            </a:r>
            <a:r>
              <a:rPr lang="en-US" sz="4000" b="1" dirty="0" err="1"/>
              <a:t>meddig</a:t>
            </a:r>
            <a:r>
              <a:rPr lang="en-US" sz="4000" b="1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468" y="2666999"/>
            <a:ext cx="5260680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b="1" dirty="0" err="1"/>
              <a:t>Mettől</a:t>
            </a:r>
            <a:r>
              <a:rPr lang="en-US" sz="2000" b="1" dirty="0"/>
              <a:t> </a:t>
            </a:r>
            <a:r>
              <a:rPr lang="en-US" sz="2000" b="1" dirty="0" err="1"/>
              <a:t>meddig</a:t>
            </a:r>
            <a:r>
              <a:rPr lang="en-US" sz="2000" b="1" dirty="0"/>
              <a:t>? → -</a:t>
            </a:r>
            <a:r>
              <a:rPr lang="en-US" sz="2000" b="1" dirty="0" err="1"/>
              <a:t>tól</a:t>
            </a:r>
            <a:r>
              <a:rPr lang="en-US" sz="2000" b="1" dirty="0"/>
              <a:t>, -</a:t>
            </a:r>
            <a:r>
              <a:rPr lang="en-US" sz="2000" b="1" dirty="0" err="1"/>
              <a:t>től-ig</a:t>
            </a:r>
            <a:endParaRPr lang="en-US" sz="2000" b="1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000" dirty="0"/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dirty="0"/>
              <a:t>9-</a:t>
            </a:r>
            <a:r>
              <a:rPr lang="en-US" sz="2000" dirty="0">
                <a:solidFill>
                  <a:schemeClr val="accent1"/>
                </a:solidFill>
              </a:rPr>
              <a:t>től</a:t>
            </a:r>
            <a:r>
              <a:rPr lang="en-US" sz="2000" dirty="0"/>
              <a:t> 12-</a:t>
            </a:r>
            <a:r>
              <a:rPr lang="en-US" sz="2000" dirty="0">
                <a:solidFill>
                  <a:schemeClr val="accent1"/>
                </a:solidFill>
              </a:rPr>
              <a:t>ig</a:t>
            </a:r>
            <a:r>
              <a:rPr lang="en-US" sz="2000" dirty="0"/>
              <a:t> </a:t>
            </a:r>
            <a:r>
              <a:rPr lang="en-US" sz="2000" dirty="0" err="1"/>
              <a:t>tanulok</a:t>
            </a:r>
            <a:r>
              <a:rPr lang="en-US" sz="2000" dirty="0"/>
              <a:t>. 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dirty="0"/>
              <a:t>3-</a:t>
            </a:r>
            <a:r>
              <a:rPr lang="en-US" sz="2000" dirty="0">
                <a:solidFill>
                  <a:schemeClr val="accent1"/>
                </a:solidFill>
              </a:rPr>
              <a:t>tól</a:t>
            </a:r>
            <a:r>
              <a:rPr lang="en-US" sz="2000" dirty="0"/>
              <a:t> 6-</a:t>
            </a:r>
            <a:r>
              <a:rPr lang="en-US" sz="2000" dirty="0">
                <a:solidFill>
                  <a:schemeClr val="accent1"/>
                </a:solidFill>
              </a:rPr>
              <a:t>ig</a:t>
            </a:r>
            <a:r>
              <a:rPr lang="en-US" sz="2000" dirty="0"/>
              <a:t> </a:t>
            </a:r>
            <a:r>
              <a:rPr lang="en-US" sz="2000" dirty="0" err="1"/>
              <a:t>pihenek</a:t>
            </a:r>
            <a:r>
              <a:rPr lang="en-US" sz="2000" dirty="0"/>
              <a:t>. 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dirty="0" err="1"/>
              <a:t>Hétfő</a:t>
            </a:r>
            <a:r>
              <a:rPr lang="en-US" sz="2000" b="1" dirty="0" err="1">
                <a:solidFill>
                  <a:schemeClr val="accent1"/>
                </a:solidFill>
              </a:rPr>
              <a:t>től</a:t>
            </a:r>
            <a:r>
              <a:rPr lang="en-US" sz="2000" b="1" dirty="0"/>
              <a:t> </a:t>
            </a:r>
            <a:r>
              <a:rPr lang="en-US" sz="2000" dirty="0" err="1"/>
              <a:t>péntek</a:t>
            </a:r>
            <a:r>
              <a:rPr lang="en-US" sz="2000" b="1" dirty="0" err="1">
                <a:solidFill>
                  <a:schemeClr val="accent1"/>
                </a:solidFill>
              </a:rPr>
              <a:t>ig</a:t>
            </a:r>
            <a:r>
              <a:rPr lang="en-US" sz="2000" dirty="0"/>
              <a:t>. 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dirty="0" err="1"/>
              <a:t>Március</a:t>
            </a:r>
            <a:r>
              <a:rPr lang="en-US" sz="2000" b="1" dirty="0" err="1">
                <a:solidFill>
                  <a:schemeClr val="accent1"/>
                </a:solidFill>
              </a:rPr>
              <a:t>tól</a:t>
            </a:r>
            <a:r>
              <a:rPr lang="en-US" sz="2000" b="1" dirty="0"/>
              <a:t> </a:t>
            </a:r>
            <a:r>
              <a:rPr lang="en-US" sz="2000" dirty="0" err="1"/>
              <a:t>május</a:t>
            </a:r>
            <a:r>
              <a:rPr lang="en-US" sz="2000" b="1" dirty="0" err="1">
                <a:solidFill>
                  <a:schemeClr val="accent1"/>
                </a:solidFill>
              </a:rPr>
              <a:t>ig</a:t>
            </a:r>
            <a:r>
              <a:rPr lang="en-US" sz="2000" b="1" dirty="0"/>
              <a:t> </a:t>
            </a:r>
            <a:r>
              <a:rPr lang="en-US" sz="2000" dirty="0" err="1"/>
              <a:t>tavasz</a:t>
            </a:r>
            <a:r>
              <a:rPr lang="en-US" sz="2000" dirty="0"/>
              <a:t> van.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3038" y="6510867"/>
            <a:ext cx="6341540" cy="39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Forrás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: SZILI,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Katalin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Magyar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utca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1,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Budape</a:t>
            </a: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ELTE Magyar mint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idegen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nyelv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módszertani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műhely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, 2018.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60ACC13-B825-49F3-93DE-C8B8F2FA3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F947B31F-CA03-4793-845D-FD86BABC1A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DCDDE94D-F78C-4A48-AEA6-E922FC99A1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3445A886-F3CA-4DE4-90D7-535F9707B7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A8999CB6-C053-418B-AE37-E470804D2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81EA3E26-BFCD-4396-AE8A-2A9828BFFB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5F9BC582-73A6-4D8A-8738-E36476489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2FCD9B94-D70B-4446-85E5-ACD3904289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0" name="Picture 2" descr="People buying online Free Vector">
            <a:extLst>
              <a:ext uri="{FF2B5EF4-FFF2-40B4-BE49-F238E27FC236}">
                <a16:creationId xmlns:a16="http://schemas.microsoft.com/office/drawing/2014/main" xmlns="" id="{DDC6424D-B4D8-4C25-AA66-43D5D8139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b="140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F4AEACDD-852F-4B1D-95F1-A6CC93B84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412" y="723899"/>
            <a:ext cx="10018713" cy="17525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b="1" dirty="0" err="1"/>
              <a:t>Feladat</a:t>
            </a:r>
            <a:endParaRPr lang="en-US" sz="4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444BBD-8F6B-4ABA-9F3C-61F687897598}"/>
              </a:ext>
            </a:extLst>
          </p:cNvPr>
          <p:cNvSpPr/>
          <p:nvPr/>
        </p:nvSpPr>
        <p:spPr>
          <a:xfrm>
            <a:off x="1264940" y="3105148"/>
            <a:ext cx="10233621" cy="3124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b="1" dirty="0" err="1"/>
              <a:t>Mettől</a:t>
            </a:r>
            <a:r>
              <a:rPr lang="en-US" b="1" dirty="0"/>
              <a:t> </a:t>
            </a:r>
            <a:r>
              <a:rPr lang="en-US" b="1" dirty="0" err="1"/>
              <a:t>meddig</a:t>
            </a:r>
            <a:r>
              <a:rPr lang="en-US" b="1" dirty="0"/>
              <a:t> </a:t>
            </a:r>
            <a:r>
              <a:rPr lang="en-US" b="1" dirty="0" err="1"/>
              <a:t>vannak</a:t>
            </a:r>
            <a:r>
              <a:rPr lang="en-US" b="1" dirty="0"/>
              <a:t> </a:t>
            </a:r>
            <a:r>
              <a:rPr lang="en-US" b="1" dirty="0" err="1"/>
              <a:t>nyitva</a:t>
            </a:r>
            <a:r>
              <a:rPr lang="en-US" b="1" dirty="0"/>
              <a:t>?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b="1" dirty="0" smtClean="0"/>
              <a:t>Magyar </a:t>
            </a:r>
            <a:r>
              <a:rPr lang="en-US" b="1" dirty="0" err="1"/>
              <a:t>Étterem</a:t>
            </a:r>
            <a:r>
              <a:rPr lang="en-US" b="1" dirty="0"/>
              <a:t>: 12.00-23.00 </a:t>
            </a:r>
            <a:r>
              <a:rPr lang="en-US" b="1" dirty="0" smtClean="0"/>
              <a:t>__________________________________</a:t>
            </a:r>
            <a:endParaRPr lang="hu-HU" b="1" dirty="0" smtClean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b="1" dirty="0" err="1" smtClean="0"/>
              <a:t>Gellért</a:t>
            </a:r>
            <a:r>
              <a:rPr lang="en-US" b="1" dirty="0" smtClean="0"/>
              <a:t> </a:t>
            </a:r>
            <a:r>
              <a:rPr lang="en-US" b="1" dirty="0" err="1"/>
              <a:t>fürdő</a:t>
            </a:r>
            <a:r>
              <a:rPr lang="en-US" b="1" dirty="0"/>
              <a:t>: 6.00-21.00 ______________________________________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b="1" dirty="0" err="1"/>
              <a:t>Nemzeti</a:t>
            </a:r>
            <a:r>
              <a:rPr lang="en-US" b="1" dirty="0"/>
              <a:t> </a:t>
            </a:r>
            <a:r>
              <a:rPr lang="en-US" b="1" dirty="0" err="1"/>
              <a:t>Múzeum</a:t>
            </a:r>
            <a:r>
              <a:rPr lang="en-US" b="1" dirty="0"/>
              <a:t>: 10.00-18.00 </a:t>
            </a:r>
            <a:r>
              <a:rPr lang="en-US" b="1" dirty="0" smtClean="0"/>
              <a:t>_________________________________</a:t>
            </a:r>
            <a:endParaRPr lang="en-US" b="1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b="1" dirty="0" err="1"/>
              <a:t>élelmiszerbolt</a:t>
            </a:r>
            <a:r>
              <a:rPr lang="en-US" b="1" dirty="0"/>
              <a:t>: 6.00-18.00 </a:t>
            </a:r>
            <a:r>
              <a:rPr lang="en-US" b="1" dirty="0" smtClean="0"/>
              <a:t>_____________________________________</a:t>
            </a:r>
            <a:endParaRPr lang="en-US" b="1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b="1" dirty="0" err="1"/>
              <a:t>fodrász</a:t>
            </a:r>
            <a:r>
              <a:rPr lang="en-US" b="1" dirty="0"/>
              <a:t>–</a:t>
            </a:r>
            <a:r>
              <a:rPr lang="en-US" b="1" dirty="0" err="1"/>
              <a:t>kozmetika</a:t>
            </a:r>
            <a:r>
              <a:rPr lang="en-US" b="1" dirty="0"/>
              <a:t>: 8.00-20.00 </a:t>
            </a:r>
            <a:r>
              <a:rPr lang="en-US" b="1" dirty="0" smtClean="0"/>
              <a:t>________________________________</a:t>
            </a:r>
            <a:r>
              <a:rPr lang="hu-HU" b="1" dirty="0" smtClean="0"/>
              <a:t>_</a:t>
            </a:r>
            <a:endParaRPr lang="en-US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30D59AE0-5F09-4CB5-8D0A-FEF3E701B303}"/>
              </a:ext>
            </a:extLst>
          </p:cNvPr>
          <p:cNvSpPr txBox="1">
            <a:spLocks/>
          </p:cNvSpPr>
          <p:nvPr/>
        </p:nvSpPr>
        <p:spPr>
          <a:xfrm>
            <a:off x="2925230" y="6577542"/>
            <a:ext cx="6341540" cy="39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spcAft>
                <a:spcPts val="600"/>
              </a:spcAft>
            </a:pPr>
            <a:r>
              <a:rPr lang="en-US" sz="1050" b="1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Forrás</a:t>
            </a:r>
            <a:r>
              <a:rPr lang="en-US" sz="105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: SZILI, </a:t>
            </a:r>
            <a:r>
              <a:rPr lang="en-US" sz="1050" b="1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Katalin</a:t>
            </a:r>
            <a:r>
              <a:rPr lang="en-US" sz="105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Magyar </a:t>
            </a:r>
            <a:r>
              <a:rPr lang="en-US" sz="1050" b="1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utca</a:t>
            </a:r>
            <a:r>
              <a:rPr lang="en-US" sz="105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1, </a:t>
            </a:r>
            <a:r>
              <a:rPr lang="en-US" sz="105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Budape</a:t>
            </a:r>
            <a:r>
              <a:rPr lang="hu-HU" sz="105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en-US" sz="105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</a:t>
            </a:r>
            <a:r>
              <a:rPr lang="en-US" sz="105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ELTE Magyar mint </a:t>
            </a:r>
            <a:r>
              <a:rPr lang="en-US" sz="1050" b="1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idegen</a:t>
            </a:r>
            <a:r>
              <a:rPr lang="en-US" sz="105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nyelv</a:t>
            </a:r>
            <a:r>
              <a:rPr lang="en-US" sz="105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módszertani</a:t>
            </a:r>
            <a:r>
              <a:rPr lang="en-US" sz="105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050" b="1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műhely</a:t>
            </a:r>
            <a:r>
              <a:rPr lang="en-US" sz="105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2018.</a:t>
            </a:r>
          </a:p>
          <a:p>
            <a:pPr marL="0">
              <a:spcBef>
                <a:spcPct val="0"/>
              </a:spcBef>
              <a:spcAft>
                <a:spcPts val="600"/>
              </a:spcAft>
            </a:pPr>
            <a:endParaRPr lang="en-US" sz="18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67ED505-5BCE-4872-B501-C6478B5C8AA7}"/>
              </a:ext>
            </a:extLst>
          </p:cNvPr>
          <p:cNvSpPr/>
          <p:nvPr/>
        </p:nvSpPr>
        <p:spPr>
          <a:xfrm>
            <a:off x="4067" y="6595677"/>
            <a:ext cx="1207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tx1">
                    <a:lumMod val="50000"/>
                  </a:schemeClr>
                </a:solidFill>
              </a:rPr>
              <a:t>www.freepik.com/</a:t>
            </a:r>
          </a:p>
        </p:txBody>
      </p:sp>
    </p:spTree>
    <p:extLst>
      <p:ext uri="{BB962C8B-B14F-4D97-AF65-F5344CB8AC3E}">
        <p14:creationId xmlns:p14="http://schemas.microsoft.com/office/powerpoint/2010/main" val="3809593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3F1527C3-06F4-4F4D-B364-8E9726645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BF1C23D2-D74F-4456-AD7B-904A6E287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xmlns="" id="{578577AD-563A-4936-9ACB-FDCF298412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xmlns="" id="{1C9F3743-BFAB-4636-81C7-ACD99C694B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xmlns="" id="{FC58029E-BC15-45E4-AA28-CC80C96A3F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xmlns="" id="{41CBB721-7EDD-4FEA-9D6B-A3656D9F4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xmlns="" id="{4C945CDA-4F14-4FA0-B272-B1E25B4FA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112" y="685801"/>
            <a:ext cx="27432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>
                <a:solidFill>
                  <a:srgbClr val="FFFFFF"/>
                </a:solidFill>
              </a:rPr>
              <a:t>Napirend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xmlns="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xmlns="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xmlns="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xmlns="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xmlns="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xmlns="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17EC89A-9711-4E42-8224-82B778BF412C}"/>
              </a:ext>
            </a:extLst>
          </p:cNvPr>
          <p:cNvSpPr/>
          <p:nvPr/>
        </p:nvSpPr>
        <p:spPr>
          <a:xfrm>
            <a:off x="4908367" y="225082"/>
            <a:ext cx="7021036" cy="6077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b="1" dirty="0" smtClean="0"/>
              <a:t>Ki </a:t>
            </a:r>
            <a:r>
              <a:rPr lang="en-US" sz="1400" b="1" dirty="0" err="1"/>
              <a:t>mit</a:t>
            </a:r>
            <a:r>
              <a:rPr lang="en-US" sz="1400" b="1" dirty="0"/>
              <a:t> </a:t>
            </a:r>
            <a:r>
              <a:rPr lang="en-US" sz="1400" b="1" dirty="0" err="1"/>
              <a:t>csinál</a:t>
            </a:r>
            <a:r>
              <a:rPr lang="en-US" sz="1400" b="1" dirty="0"/>
              <a:t> </a:t>
            </a:r>
            <a:r>
              <a:rPr lang="en-US" sz="1400" b="1" dirty="0" err="1"/>
              <a:t>egy</a:t>
            </a:r>
            <a:r>
              <a:rPr lang="en-US" sz="1400" b="1" dirty="0"/>
              <a:t> nap? </a:t>
            </a:r>
            <a:endParaRPr lang="en-US" sz="1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b="1" dirty="0"/>
              <a:t>Giovanni, </a:t>
            </a:r>
            <a:r>
              <a:rPr lang="en-US" sz="1400" b="1" dirty="0" err="1"/>
              <a:t>az</a:t>
            </a:r>
            <a:r>
              <a:rPr lang="en-US" sz="1400" b="1" dirty="0"/>
              <a:t> </a:t>
            </a:r>
            <a:r>
              <a:rPr lang="en-US" sz="1400" b="1" dirty="0" err="1"/>
              <a:t>egyetemista</a:t>
            </a:r>
            <a:r>
              <a:rPr lang="en-US" sz="1400" b="1" dirty="0"/>
              <a:t> </a:t>
            </a:r>
            <a:endParaRPr lang="en-US" sz="1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i="1" dirty="0" err="1"/>
              <a:t>beszél</a:t>
            </a:r>
            <a:r>
              <a:rPr lang="en-US" sz="1400" i="1" dirty="0"/>
              <a:t>, </a:t>
            </a:r>
            <a:r>
              <a:rPr lang="en-US" sz="1400" i="1" dirty="0" err="1"/>
              <a:t>reggelizik</a:t>
            </a:r>
            <a:r>
              <a:rPr lang="en-US" sz="1400" i="1" dirty="0"/>
              <a:t>, </a:t>
            </a:r>
            <a:r>
              <a:rPr lang="en-US" sz="1400" i="1" dirty="0" err="1"/>
              <a:t>ebédel</a:t>
            </a:r>
            <a:r>
              <a:rPr lang="en-US" sz="1400" i="1" dirty="0"/>
              <a:t>, </a:t>
            </a:r>
            <a:r>
              <a:rPr lang="en-US" sz="1400" i="1" dirty="0" err="1"/>
              <a:t>él</a:t>
            </a:r>
            <a:r>
              <a:rPr lang="en-US" sz="1400" i="1" dirty="0"/>
              <a:t>, </a:t>
            </a:r>
            <a:r>
              <a:rPr lang="en-US" sz="1400" i="1" dirty="0" err="1"/>
              <a:t>kel</a:t>
            </a:r>
            <a:r>
              <a:rPr lang="en-US" sz="1400" i="1" dirty="0"/>
              <a:t>, van, </a:t>
            </a:r>
            <a:r>
              <a:rPr lang="en-US" sz="1400" i="1" dirty="0" err="1"/>
              <a:t>iszik</a:t>
            </a:r>
            <a:r>
              <a:rPr lang="en-US" sz="1400" i="1" dirty="0"/>
              <a:t>, </a:t>
            </a:r>
            <a:r>
              <a:rPr lang="en-US" sz="1400" i="1" dirty="0" err="1"/>
              <a:t>tanít</a:t>
            </a:r>
            <a:r>
              <a:rPr lang="en-US" sz="1400" i="1" dirty="0"/>
              <a:t>, </a:t>
            </a:r>
            <a:r>
              <a:rPr lang="en-US" sz="1400" i="1" dirty="0" err="1"/>
              <a:t>tanul</a:t>
            </a:r>
            <a:r>
              <a:rPr lang="en-US" sz="1400" i="1" dirty="0"/>
              <a:t>, </a:t>
            </a:r>
            <a:r>
              <a:rPr lang="en-US" sz="1400" i="1" dirty="0" err="1"/>
              <a:t>vásárol</a:t>
            </a:r>
            <a:r>
              <a:rPr lang="en-US" sz="1400" i="1" dirty="0"/>
              <a:t>, </a:t>
            </a:r>
            <a:r>
              <a:rPr lang="en-US" sz="1400" i="1" dirty="0" err="1"/>
              <a:t>úszik</a:t>
            </a:r>
            <a:r>
              <a:rPr lang="en-US" sz="1400" i="1" dirty="0"/>
              <a:t>, </a:t>
            </a:r>
            <a:r>
              <a:rPr lang="en-US" sz="1400" i="1" dirty="0" err="1"/>
              <a:t>marad</a:t>
            </a:r>
            <a:r>
              <a:rPr lang="en-US" sz="1400" i="1" dirty="0"/>
              <a:t>, </a:t>
            </a:r>
            <a:r>
              <a:rPr lang="en-US" sz="1400" i="1" dirty="0" err="1"/>
              <a:t>játszik</a:t>
            </a:r>
            <a:r>
              <a:rPr lang="en-US" sz="1400" i="1" dirty="0"/>
              <a:t>, </a:t>
            </a:r>
            <a:r>
              <a:rPr lang="en-US" sz="1400" i="1" dirty="0" err="1"/>
              <a:t>sportol</a:t>
            </a:r>
            <a:r>
              <a:rPr lang="en-US" sz="1400" i="1" dirty="0"/>
              <a:t> e-</a:t>
            </a:r>
            <a:r>
              <a:rPr lang="en-US" sz="1400" i="1" dirty="0" err="1"/>
              <a:t>mailezik</a:t>
            </a:r>
            <a:r>
              <a:rPr lang="en-US" sz="1400" i="1" dirty="0"/>
              <a:t>, </a:t>
            </a:r>
            <a:r>
              <a:rPr lang="en-US" sz="1400" i="1" dirty="0" err="1"/>
              <a:t>lefekszik</a:t>
            </a:r>
            <a:r>
              <a:rPr lang="en-US" sz="1400" i="1" dirty="0"/>
              <a:t>,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hu-HU" sz="1400" dirty="0" smtClean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dirty="0" smtClean="0"/>
              <a:t>Giovanni</a:t>
            </a:r>
            <a:r>
              <a:rPr lang="en-US" sz="1400" dirty="0"/>
              <a:t>, </a:t>
            </a:r>
            <a:r>
              <a:rPr lang="en-US" sz="1400" dirty="0" err="1"/>
              <a:t>olasz</a:t>
            </a:r>
            <a:r>
              <a:rPr lang="en-US" sz="1400" dirty="0"/>
              <a:t> </a:t>
            </a:r>
            <a:r>
              <a:rPr lang="en-US" sz="1400" dirty="0" err="1"/>
              <a:t>diák</a:t>
            </a:r>
            <a:r>
              <a:rPr lang="en-US" sz="1400" dirty="0"/>
              <a:t> </a:t>
            </a:r>
            <a:r>
              <a:rPr lang="en-US" sz="1400" dirty="0" err="1"/>
              <a:t>vagyok</a:t>
            </a:r>
            <a:r>
              <a:rPr lang="en-US" sz="1400" dirty="0"/>
              <a:t>. Most </a:t>
            </a:r>
            <a:r>
              <a:rPr lang="en-US" sz="1400" dirty="0" err="1"/>
              <a:t>Budapesten</a:t>
            </a:r>
            <a:r>
              <a:rPr lang="en-US" sz="1400" dirty="0"/>
              <a:t> ______________,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egy</a:t>
            </a:r>
            <a:r>
              <a:rPr lang="en-US" sz="1400" dirty="0"/>
              <a:t> </a:t>
            </a:r>
            <a:r>
              <a:rPr lang="en-US" sz="1400" dirty="0" err="1"/>
              <a:t>egyetemen</a:t>
            </a:r>
            <a:r>
              <a:rPr lang="en-US" sz="1400" dirty="0"/>
              <a:t> ______________. 7.30-kor ______________. A </a:t>
            </a:r>
            <a:r>
              <a:rPr lang="en-US" sz="1400" dirty="0" err="1"/>
              <a:t>kollégiumban</a:t>
            </a:r>
            <a:r>
              <a:rPr lang="en-US" sz="1400" dirty="0"/>
              <a:t> ______________. </a:t>
            </a:r>
            <a:r>
              <a:rPr lang="en-US" sz="1400" dirty="0" err="1"/>
              <a:t>Kávét</a:t>
            </a:r>
            <a:r>
              <a:rPr lang="en-US" sz="1400" dirty="0"/>
              <a:t> </a:t>
            </a:r>
            <a:r>
              <a:rPr lang="en-US" sz="1400" dirty="0" err="1"/>
              <a:t>egy</a:t>
            </a:r>
            <a:r>
              <a:rPr lang="en-US" sz="1400" dirty="0"/>
              <a:t> </a:t>
            </a:r>
            <a:r>
              <a:rPr lang="en-US" sz="1400" dirty="0" err="1"/>
              <a:t>közeli</a:t>
            </a:r>
            <a:r>
              <a:rPr lang="en-US" sz="1400" dirty="0"/>
              <a:t> </a:t>
            </a:r>
            <a:r>
              <a:rPr lang="en-US" sz="1400" dirty="0" err="1"/>
              <a:t>presszóban</a:t>
            </a:r>
            <a:r>
              <a:rPr lang="en-US" sz="1400" dirty="0"/>
              <a:t> ______________. (</a:t>
            </a:r>
            <a:r>
              <a:rPr lang="en-US" sz="1400" dirty="0" err="1"/>
              <a:t>Sajnos</a:t>
            </a:r>
            <a:r>
              <a:rPr lang="en-US" sz="1400" dirty="0"/>
              <a:t> a </a:t>
            </a:r>
            <a:r>
              <a:rPr lang="en-US" sz="1400" dirty="0" err="1"/>
              <a:t>magyar</a:t>
            </a:r>
            <a:r>
              <a:rPr lang="en-US" sz="1400" dirty="0"/>
              <a:t> </a:t>
            </a:r>
            <a:r>
              <a:rPr lang="en-US" sz="1400" dirty="0" err="1"/>
              <a:t>kávé</a:t>
            </a:r>
            <a:r>
              <a:rPr lang="en-US" sz="1400" dirty="0"/>
              <a:t> </a:t>
            </a:r>
            <a:r>
              <a:rPr lang="en-US" sz="1400" dirty="0" err="1"/>
              <a:t>nem</a:t>
            </a:r>
            <a:r>
              <a:rPr lang="en-US" sz="1400" dirty="0"/>
              <a:t> </a:t>
            </a:r>
            <a:r>
              <a:rPr lang="en-US" sz="1400" dirty="0" err="1"/>
              <a:t>olyan</a:t>
            </a:r>
            <a:r>
              <a:rPr lang="en-US" sz="1400" dirty="0"/>
              <a:t> </a:t>
            </a:r>
            <a:r>
              <a:rPr lang="en-US" sz="1400" dirty="0" err="1"/>
              <a:t>jó</a:t>
            </a:r>
            <a:r>
              <a:rPr lang="en-US" sz="1400" dirty="0"/>
              <a:t>.) </a:t>
            </a:r>
            <a:r>
              <a:rPr lang="en-US" sz="1400" dirty="0" err="1"/>
              <a:t>Egész</a:t>
            </a:r>
            <a:r>
              <a:rPr lang="en-US" sz="1400" dirty="0"/>
              <a:t> </a:t>
            </a:r>
            <a:r>
              <a:rPr lang="en-US" sz="1400" dirty="0" err="1"/>
              <a:t>délelőtt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egyetemen</a:t>
            </a:r>
            <a:r>
              <a:rPr lang="en-US" sz="1400" dirty="0"/>
              <a:t> ______________. Az </a:t>
            </a:r>
            <a:r>
              <a:rPr lang="en-US" sz="1400" dirty="0" err="1"/>
              <a:t>egyetemi</a:t>
            </a:r>
            <a:r>
              <a:rPr lang="en-US" sz="1400" dirty="0"/>
              <a:t> </a:t>
            </a:r>
            <a:r>
              <a:rPr lang="en-US" sz="1400" dirty="0" err="1"/>
              <a:t>menzán</a:t>
            </a:r>
            <a:r>
              <a:rPr lang="en-US" sz="1400" dirty="0"/>
              <a:t> </a:t>
            </a:r>
            <a:r>
              <a:rPr lang="en-US" sz="1400" dirty="0" err="1"/>
              <a:t>vagy</a:t>
            </a:r>
            <a:r>
              <a:rPr lang="en-US" sz="1400" dirty="0"/>
              <a:t> a </a:t>
            </a:r>
            <a:r>
              <a:rPr lang="en-US" sz="1400" dirty="0" err="1"/>
              <a:t>büfében</a:t>
            </a:r>
            <a:r>
              <a:rPr lang="en-US" sz="1400" dirty="0"/>
              <a:t> ______________. </a:t>
            </a:r>
            <a:r>
              <a:rPr lang="en-US" sz="1400" dirty="0" err="1"/>
              <a:t>Ebéd</a:t>
            </a:r>
            <a:r>
              <a:rPr lang="en-US" sz="1400" dirty="0"/>
              <a:t> </a:t>
            </a:r>
            <a:r>
              <a:rPr lang="en-US" sz="1400" dirty="0" err="1"/>
              <a:t>után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Olasz</a:t>
            </a:r>
            <a:r>
              <a:rPr lang="en-US" sz="1400" dirty="0"/>
              <a:t> </a:t>
            </a:r>
            <a:r>
              <a:rPr lang="en-US" sz="1400" dirty="0" err="1"/>
              <a:t>Intézetben</a:t>
            </a:r>
            <a:r>
              <a:rPr lang="en-US" sz="1400" dirty="0"/>
              <a:t> ______________ </a:t>
            </a:r>
            <a:r>
              <a:rPr lang="en-US" sz="1400" dirty="0" err="1"/>
              <a:t>egy</a:t>
            </a:r>
            <a:r>
              <a:rPr lang="en-US" sz="1400" dirty="0"/>
              <a:t> </a:t>
            </a:r>
            <a:r>
              <a:rPr lang="en-US" sz="1400" dirty="0" err="1"/>
              <a:t>magyar</a:t>
            </a:r>
            <a:r>
              <a:rPr lang="en-US" sz="1400" dirty="0"/>
              <a:t> </a:t>
            </a:r>
            <a:r>
              <a:rPr lang="en-US" sz="1400" dirty="0" err="1"/>
              <a:t>diákot</a:t>
            </a:r>
            <a:r>
              <a:rPr lang="en-US" sz="1400" dirty="0"/>
              <a:t>. </a:t>
            </a:r>
            <a:r>
              <a:rPr lang="en-US" sz="1400" dirty="0" err="1"/>
              <a:t>Már</a:t>
            </a:r>
            <a:r>
              <a:rPr lang="en-US" sz="1400" dirty="0"/>
              <a:t> </a:t>
            </a:r>
            <a:r>
              <a:rPr lang="en-US" sz="1400" dirty="0" err="1"/>
              <a:t>elég</a:t>
            </a:r>
            <a:r>
              <a:rPr lang="en-US" sz="1400" dirty="0"/>
              <a:t> </a:t>
            </a:r>
            <a:r>
              <a:rPr lang="en-US" sz="1400" dirty="0" err="1"/>
              <a:t>jól</a:t>
            </a:r>
            <a:r>
              <a:rPr lang="en-US" sz="1400" dirty="0"/>
              <a:t> ______________ </a:t>
            </a:r>
            <a:r>
              <a:rPr lang="en-US" sz="1400" dirty="0" err="1"/>
              <a:t>olaszul</a:t>
            </a:r>
            <a:r>
              <a:rPr lang="en-US" sz="1400" dirty="0"/>
              <a:t>. </a:t>
            </a:r>
            <a:r>
              <a:rPr lang="en-US" sz="1400" dirty="0" err="1"/>
              <a:t>Délután</a:t>
            </a:r>
            <a:r>
              <a:rPr lang="en-US" sz="1400" dirty="0"/>
              <a:t> ______________ </a:t>
            </a:r>
            <a:r>
              <a:rPr lang="en-US" sz="1400" dirty="0" err="1"/>
              <a:t>vagy</a:t>
            </a:r>
            <a:r>
              <a:rPr lang="en-US" sz="1400" dirty="0"/>
              <a:t> ______________. A </a:t>
            </a:r>
            <a:r>
              <a:rPr lang="en-US" sz="1400" dirty="0" err="1"/>
              <a:t>kollégium</a:t>
            </a:r>
            <a:r>
              <a:rPr lang="en-US" sz="1400" dirty="0"/>
              <a:t> </a:t>
            </a:r>
            <a:r>
              <a:rPr lang="en-US" sz="1400" dirty="0" err="1"/>
              <a:t>mellett</a:t>
            </a:r>
            <a:r>
              <a:rPr lang="en-US" sz="1400" dirty="0"/>
              <a:t> van </a:t>
            </a:r>
            <a:r>
              <a:rPr lang="en-US" sz="1400" dirty="0" err="1"/>
              <a:t>egy</a:t>
            </a:r>
            <a:r>
              <a:rPr lang="en-US" sz="1400" dirty="0"/>
              <a:t> </a:t>
            </a:r>
            <a:r>
              <a:rPr lang="en-US" sz="1400" dirty="0" err="1"/>
              <a:t>uszoda</a:t>
            </a:r>
            <a:r>
              <a:rPr lang="en-US" sz="1400" dirty="0"/>
              <a:t>, </a:t>
            </a:r>
            <a:r>
              <a:rPr lang="en-US" sz="1400" dirty="0" err="1"/>
              <a:t>ott</a:t>
            </a:r>
            <a:r>
              <a:rPr lang="en-US" sz="1400" dirty="0"/>
              <a:t> ______________. Este, ha </a:t>
            </a:r>
            <a:r>
              <a:rPr lang="en-US" sz="1400" dirty="0" err="1"/>
              <a:t>fáradt</a:t>
            </a:r>
            <a:r>
              <a:rPr lang="en-US" sz="1400" dirty="0"/>
              <a:t> </a:t>
            </a:r>
            <a:r>
              <a:rPr lang="en-US" sz="1400" dirty="0" err="1"/>
              <a:t>vagyok</a:t>
            </a:r>
            <a:r>
              <a:rPr lang="en-US" sz="1400" dirty="0"/>
              <a:t>, </a:t>
            </a:r>
            <a:r>
              <a:rPr lang="en-US" sz="1400" dirty="0" err="1"/>
              <a:t>otthon</a:t>
            </a:r>
            <a:r>
              <a:rPr lang="en-US" sz="1400" dirty="0"/>
              <a:t> ______________: ______________ a </a:t>
            </a:r>
            <a:r>
              <a:rPr lang="en-US" sz="1400" dirty="0" err="1"/>
              <a:t>számítógépen</a:t>
            </a:r>
            <a:r>
              <a:rPr lang="en-US" sz="1400" dirty="0"/>
              <a:t> </a:t>
            </a:r>
            <a:r>
              <a:rPr lang="en-US" sz="1400" dirty="0" err="1"/>
              <a:t>vagy</a:t>
            </a:r>
            <a:r>
              <a:rPr lang="en-US" sz="1400" dirty="0"/>
              <a:t> ______________. 11 </a:t>
            </a:r>
            <a:r>
              <a:rPr lang="en-US" sz="1400" dirty="0" err="1"/>
              <a:t>körül</a:t>
            </a:r>
            <a:r>
              <a:rPr lang="en-US" sz="1400" dirty="0"/>
              <a:t> ______________. </a:t>
            </a:r>
            <a:endParaRPr lang="hu-HU" sz="1400" dirty="0" smtClean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1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b="1" dirty="0" smtClean="0"/>
              <a:t> </a:t>
            </a:r>
            <a:r>
              <a:rPr lang="en-US" sz="1400" b="1" dirty="0" err="1"/>
              <a:t>Tímár</a:t>
            </a:r>
            <a:r>
              <a:rPr lang="en-US" sz="1400" b="1" dirty="0"/>
              <a:t> </a:t>
            </a:r>
            <a:r>
              <a:rPr lang="en-US" sz="1400" b="1" dirty="0" err="1"/>
              <a:t>János</a:t>
            </a:r>
            <a:r>
              <a:rPr lang="en-US" sz="1400" b="1" dirty="0"/>
              <a:t>, a </a:t>
            </a:r>
            <a:r>
              <a:rPr lang="en-US" sz="1400" b="1" dirty="0" err="1"/>
              <a:t>bankár</a:t>
            </a:r>
            <a:r>
              <a:rPr lang="en-US" sz="1400" b="1" dirty="0"/>
              <a:t> </a:t>
            </a:r>
            <a:endParaRPr lang="en-US" sz="1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i="1" dirty="0" err="1"/>
              <a:t>kel</a:t>
            </a:r>
            <a:r>
              <a:rPr lang="en-US" sz="1400" i="1" dirty="0"/>
              <a:t>, </a:t>
            </a:r>
            <a:r>
              <a:rPr lang="en-US" sz="1400" i="1" dirty="0" err="1"/>
              <a:t>ebédel</a:t>
            </a:r>
            <a:r>
              <a:rPr lang="en-US" sz="1400" i="1" dirty="0"/>
              <a:t>, </a:t>
            </a:r>
            <a:r>
              <a:rPr lang="en-US" sz="1400" i="1" dirty="0" err="1"/>
              <a:t>lefekszik</a:t>
            </a:r>
            <a:r>
              <a:rPr lang="en-US" sz="1400" i="1" dirty="0"/>
              <a:t>, </a:t>
            </a:r>
            <a:r>
              <a:rPr lang="en-US" sz="1400" i="1" dirty="0" err="1"/>
              <a:t>vacsorázik</a:t>
            </a:r>
            <a:r>
              <a:rPr lang="en-US" sz="1400" i="1" dirty="0"/>
              <a:t>, </a:t>
            </a:r>
            <a:r>
              <a:rPr lang="en-US" sz="1400" i="1" dirty="0" err="1"/>
              <a:t>zenét</a:t>
            </a:r>
            <a:r>
              <a:rPr lang="en-US" sz="1400" i="1" dirty="0"/>
              <a:t> </a:t>
            </a:r>
            <a:r>
              <a:rPr lang="en-US" sz="1400" i="1" dirty="0" err="1"/>
              <a:t>hallgat</a:t>
            </a:r>
            <a:r>
              <a:rPr lang="en-US" sz="1400" i="1" dirty="0"/>
              <a:t>, </a:t>
            </a:r>
            <a:r>
              <a:rPr lang="en-US" sz="1400" i="1" dirty="0" err="1"/>
              <a:t>marad</a:t>
            </a:r>
            <a:r>
              <a:rPr lang="en-US" sz="1400" i="1" dirty="0"/>
              <a:t>, </a:t>
            </a:r>
            <a:r>
              <a:rPr lang="en-US" sz="1400" i="1" dirty="0" err="1"/>
              <a:t>indul</a:t>
            </a:r>
            <a:r>
              <a:rPr lang="en-US" sz="1400" i="1" dirty="0"/>
              <a:t>, </a:t>
            </a:r>
            <a:r>
              <a:rPr lang="en-US" sz="1400" i="1" dirty="0" err="1"/>
              <a:t>érkezik</a:t>
            </a:r>
            <a:r>
              <a:rPr lang="en-US" sz="1400" i="1" dirty="0"/>
              <a:t>, </a:t>
            </a:r>
            <a:r>
              <a:rPr lang="en-US" sz="1400" i="1" dirty="0" err="1"/>
              <a:t>tévézik</a:t>
            </a:r>
            <a:r>
              <a:rPr lang="en-US" sz="1400" i="1" dirty="0"/>
              <a:t>, </a:t>
            </a:r>
            <a:r>
              <a:rPr lang="en-US" sz="1400" i="1" dirty="0" err="1"/>
              <a:t>dolgozik</a:t>
            </a:r>
            <a:r>
              <a:rPr lang="en-US" sz="1400" i="1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dirty="0" err="1"/>
              <a:t>Tímár</a:t>
            </a:r>
            <a:r>
              <a:rPr lang="en-US" sz="1400" dirty="0"/>
              <a:t> </a:t>
            </a:r>
            <a:r>
              <a:rPr lang="en-US" sz="1400" dirty="0" err="1"/>
              <a:t>János</a:t>
            </a:r>
            <a:r>
              <a:rPr lang="en-US" sz="1400" dirty="0"/>
              <a:t> </a:t>
            </a:r>
            <a:r>
              <a:rPr lang="en-US" sz="1400" dirty="0" err="1"/>
              <a:t>vagyok</a:t>
            </a:r>
            <a:r>
              <a:rPr lang="en-US" sz="1400" dirty="0"/>
              <a:t>. </a:t>
            </a:r>
            <a:r>
              <a:rPr lang="en-US" sz="1400" dirty="0" err="1"/>
              <a:t>Egy</a:t>
            </a:r>
            <a:r>
              <a:rPr lang="en-US" sz="1400" dirty="0"/>
              <a:t> </a:t>
            </a:r>
            <a:r>
              <a:rPr lang="en-US" sz="1400" dirty="0" err="1"/>
              <a:t>bankban</a:t>
            </a:r>
            <a:r>
              <a:rPr lang="en-US" sz="1400" dirty="0"/>
              <a:t> ______________. </a:t>
            </a:r>
            <a:r>
              <a:rPr lang="en-US" sz="1400" dirty="0" err="1"/>
              <a:t>Nagyon</a:t>
            </a:r>
            <a:r>
              <a:rPr lang="en-US" sz="1400" dirty="0"/>
              <a:t> </a:t>
            </a:r>
            <a:r>
              <a:rPr lang="en-US" sz="1400" dirty="0" err="1"/>
              <a:t>korán</a:t>
            </a:r>
            <a:r>
              <a:rPr lang="en-US" sz="1400" dirty="0"/>
              <a:t> ______________. 7-kor ______________ a </a:t>
            </a:r>
            <a:r>
              <a:rPr lang="en-US" sz="1400" dirty="0" err="1"/>
              <a:t>bankba</a:t>
            </a:r>
            <a:r>
              <a:rPr lang="en-US" sz="1400" dirty="0"/>
              <a:t>. </a:t>
            </a:r>
            <a:r>
              <a:rPr lang="en-US" sz="1400" dirty="0" err="1"/>
              <a:t>Délben</a:t>
            </a:r>
            <a:r>
              <a:rPr lang="en-US" sz="1400" dirty="0"/>
              <a:t>,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ebédszünetben</a:t>
            </a:r>
            <a:r>
              <a:rPr lang="en-US" sz="1400" dirty="0"/>
              <a:t> </a:t>
            </a:r>
            <a:r>
              <a:rPr lang="en-US" sz="1400" dirty="0" err="1"/>
              <a:t>egy</a:t>
            </a:r>
            <a:r>
              <a:rPr lang="en-US" sz="1400" dirty="0"/>
              <a:t> </a:t>
            </a:r>
            <a:r>
              <a:rPr lang="en-US" sz="1400" dirty="0" err="1"/>
              <a:t>kis</a:t>
            </a:r>
            <a:r>
              <a:rPr lang="en-US" sz="1400" dirty="0"/>
              <a:t> </a:t>
            </a:r>
            <a:r>
              <a:rPr lang="en-US" sz="1400" dirty="0" err="1"/>
              <a:t>étteremben</a:t>
            </a:r>
            <a:r>
              <a:rPr lang="en-US" sz="1400" dirty="0"/>
              <a:t> ______________, de </a:t>
            </a:r>
            <a:r>
              <a:rPr lang="en-US" sz="1400" dirty="0" err="1"/>
              <a:t>utána</a:t>
            </a:r>
            <a:r>
              <a:rPr lang="en-US" sz="1400" dirty="0"/>
              <a:t> 4 </a:t>
            </a:r>
            <a:r>
              <a:rPr lang="en-US" sz="1400" dirty="0" err="1"/>
              <a:t>óráig</a:t>
            </a:r>
            <a:r>
              <a:rPr lang="en-US" sz="1400" dirty="0"/>
              <a:t> a </a:t>
            </a:r>
            <a:r>
              <a:rPr lang="en-US" sz="1400" dirty="0" err="1"/>
              <a:t>bankban</a:t>
            </a:r>
            <a:r>
              <a:rPr lang="en-US" sz="1400" dirty="0"/>
              <a:t> ______________. 6 </a:t>
            </a:r>
            <a:r>
              <a:rPr lang="en-US" sz="1400" dirty="0" err="1"/>
              <a:t>óra</a:t>
            </a:r>
            <a:r>
              <a:rPr lang="en-US" sz="1400" dirty="0"/>
              <a:t> </a:t>
            </a:r>
            <a:r>
              <a:rPr lang="en-US" sz="1400" dirty="0" err="1"/>
              <a:t>körül</a:t>
            </a:r>
            <a:r>
              <a:rPr lang="en-US" sz="1400" dirty="0"/>
              <a:t> ______________ </a:t>
            </a:r>
            <a:r>
              <a:rPr lang="en-US" sz="1400" dirty="0" err="1"/>
              <a:t>haza</a:t>
            </a:r>
            <a:r>
              <a:rPr lang="en-US" sz="1400" dirty="0"/>
              <a:t>. </a:t>
            </a:r>
            <a:r>
              <a:rPr lang="en-US" sz="1400" dirty="0" err="1"/>
              <a:t>Otthon</a:t>
            </a:r>
            <a:r>
              <a:rPr lang="en-US" sz="1400" dirty="0"/>
              <a:t> ______________ Este, ha </a:t>
            </a:r>
            <a:r>
              <a:rPr lang="en-US" sz="1400" dirty="0" err="1"/>
              <a:t>jó</a:t>
            </a:r>
            <a:r>
              <a:rPr lang="en-US" sz="1400" dirty="0"/>
              <a:t> </a:t>
            </a:r>
            <a:r>
              <a:rPr lang="en-US" sz="1400" dirty="0" err="1"/>
              <a:t>műsor</a:t>
            </a:r>
            <a:r>
              <a:rPr lang="en-US" sz="1400" dirty="0"/>
              <a:t> van, ______________, ha </a:t>
            </a:r>
            <a:r>
              <a:rPr lang="en-US" sz="1400" dirty="0" err="1"/>
              <a:t>nincs</a:t>
            </a:r>
            <a:r>
              <a:rPr lang="en-US" sz="1400" dirty="0"/>
              <a:t>, ______________. </a:t>
            </a:r>
            <a:endParaRPr lang="hu-HU" sz="1400" dirty="0" smtClean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dirty="0" err="1" smtClean="0"/>
              <a:t>Korán</a:t>
            </a:r>
            <a:r>
              <a:rPr lang="en-US" sz="1400" dirty="0" smtClean="0"/>
              <a:t> </a:t>
            </a:r>
            <a:r>
              <a:rPr lang="en-US" sz="1400" dirty="0"/>
              <a:t>______________.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78072" y="6552126"/>
            <a:ext cx="6705808" cy="35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Forrás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 SZILI, Katalin, Magyar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utca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1, 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</a:rPr>
              <a:t>Budape</a:t>
            </a:r>
            <a:r>
              <a:rPr lang="hu-HU" sz="1100" dirty="0" smtClean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ELTE Magyar mint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idegen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nyelv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módszertani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műhely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2018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algn="ctr">
              <a:spcBef>
                <a:spcPct val="0"/>
              </a:spcBef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250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F1527C3-06F4-4F4D-B364-8E9726645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xmlns="" id="{BF1C23D2-D74F-4456-AD7B-904A6E287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xmlns="" id="{578577AD-563A-4936-9ACB-FDCF298412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xmlns="" id="{1C9F3743-BFAB-4636-81C7-ACD99C694B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FC58029E-BC15-45E4-AA28-CC80C96A3F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41CBB721-7EDD-4FEA-9D6B-A3656D9F45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C945CDA-4F14-4FA0-B272-B1E25B4FA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xmlns="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112" y="685801"/>
            <a:ext cx="27432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err="1">
                <a:solidFill>
                  <a:srgbClr val="FFFFFF"/>
                </a:solidFill>
              </a:rPr>
              <a:t>Feladat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xmlns="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xmlns="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xmlns="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xmlns="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xmlns="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xmlns="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7393407-50B8-4535-9F6D-FB3FE20C2A99}"/>
              </a:ext>
            </a:extLst>
          </p:cNvPr>
          <p:cNvSpPr/>
          <p:nvPr/>
        </p:nvSpPr>
        <p:spPr>
          <a:xfrm>
            <a:off x="5117106" y="-1"/>
            <a:ext cx="6385918" cy="579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csinál</a:t>
            </a:r>
            <a:r>
              <a:rPr lang="en-US" sz="2000" b="1" dirty="0"/>
              <a:t> </a:t>
            </a:r>
            <a:r>
              <a:rPr lang="en-US" sz="2000" b="1" dirty="0" err="1"/>
              <a:t>ön</a:t>
            </a:r>
            <a:r>
              <a:rPr lang="en-US" sz="2000" b="1" dirty="0"/>
              <a:t> </a:t>
            </a:r>
            <a:r>
              <a:rPr lang="en-US" sz="2000" b="1" dirty="0" err="1"/>
              <a:t>reggel</a:t>
            </a:r>
            <a:r>
              <a:rPr lang="en-US" sz="2000" b="1" dirty="0"/>
              <a:t>, </a:t>
            </a:r>
            <a:r>
              <a:rPr lang="en-US" sz="2000" b="1" dirty="0" err="1"/>
              <a:t>délelőtt</a:t>
            </a:r>
            <a:r>
              <a:rPr lang="en-US" sz="2000" b="1" dirty="0"/>
              <a:t>, </a:t>
            </a:r>
            <a:r>
              <a:rPr lang="en-US" sz="2000" b="1" dirty="0" err="1"/>
              <a:t>délután</a:t>
            </a:r>
            <a:r>
              <a:rPr lang="en-US" sz="2000" b="1" dirty="0"/>
              <a:t> </a:t>
            </a:r>
            <a:r>
              <a:rPr lang="en-US" sz="2000" b="1" dirty="0" err="1"/>
              <a:t>és</a:t>
            </a:r>
            <a:r>
              <a:rPr lang="en-US" sz="2000" b="1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i="1" dirty="0" err="1"/>
              <a:t>bulizik</a:t>
            </a:r>
            <a:r>
              <a:rPr lang="en-US" sz="2000" i="1" dirty="0"/>
              <a:t>, </a:t>
            </a:r>
            <a:r>
              <a:rPr lang="en-US" sz="2000" i="1" dirty="0" err="1"/>
              <a:t>kirándul</a:t>
            </a:r>
            <a:r>
              <a:rPr lang="en-US" sz="2000" i="1" dirty="0"/>
              <a:t>, </a:t>
            </a:r>
            <a:r>
              <a:rPr lang="en-US" sz="2000" i="1" dirty="0" err="1"/>
              <a:t>úszik</a:t>
            </a:r>
            <a:r>
              <a:rPr lang="en-US" sz="2000" i="1" dirty="0"/>
              <a:t>, </a:t>
            </a:r>
            <a:r>
              <a:rPr lang="en-US" sz="2000" i="1" dirty="0" err="1"/>
              <a:t>tanul</a:t>
            </a:r>
            <a:r>
              <a:rPr lang="en-US" sz="2000" i="1" dirty="0"/>
              <a:t>, </a:t>
            </a:r>
            <a:r>
              <a:rPr lang="en-US" sz="2000" i="1" dirty="0" err="1"/>
              <a:t>fogat</a:t>
            </a:r>
            <a:r>
              <a:rPr lang="en-US" sz="2000" i="1" dirty="0"/>
              <a:t> </a:t>
            </a:r>
            <a:r>
              <a:rPr lang="en-US" sz="2000" i="1" dirty="0" err="1"/>
              <a:t>mos</a:t>
            </a:r>
            <a:r>
              <a:rPr lang="en-US" sz="2000" i="1" dirty="0"/>
              <a:t>, </a:t>
            </a:r>
            <a:r>
              <a:rPr lang="en-US" sz="2000" i="1" dirty="0" err="1"/>
              <a:t>fut</a:t>
            </a:r>
            <a:r>
              <a:rPr lang="en-US" sz="2000" i="1" dirty="0"/>
              <a:t>, </a:t>
            </a:r>
            <a:r>
              <a:rPr lang="en-US" sz="2000" i="1" dirty="0" err="1"/>
              <a:t>dolgozik</a:t>
            </a:r>
            <a:r>
              <a:rPr lang="en-US" sz="2000" i="1" dirty="0"/>
              <a:t>, </a:t>
            </a:r>
            <a:r>
              <a:rPr lang="en-US" sz="2000" i="1" dirty="0" err="1"/>
              <a:t>ír</a:t>
            </a:r>
            <a:r>
              <a:rPr lang="en-US" sz="2000" i="1" dirty="0"/>
              <a:t>, </a:t>
            </a:r>
            <a:r>
              <a:rPr lang="en-US" sz="2000" i="1" dirty="0" err="1"/>
              <a:t>olvas</a:t>
            </a:r>
            <a:r>
              <a:rPr lang="en-US" sz="2000" i="1" dirty="0"/>
              <a:t>, </a:t>
            </a:r>
            <a:r>
              <a:rPr lang="en-US" sz="2000" i="1" dirty="0" err="1"/>
              <a:t>csetel</a:t>
            </a:r>
            <a:r>
              <a:rPr lang="en-US" sz="2000" i="1" dirty="0"/>
              <a:t>, </a:t>
            </a:r>
            <a:r>
              <a:rPr lang="en-US" sz="2000" i="1" dirty="0" err="1"/>
              <a:t>teniszezik</a:t>
            </a:r>
            <a:r>
              <a:rPr lang="en-US" sz="2000" i="1" dirty="0"/>
              <a:t>, </a:t>
            </a:r>
            <a:r>
              <a:rPr lang="en-US" sz="2000" i="1" dirty="0" err="1"/>
              <a:t>telefonál</a:t>
            </a:r>
            <a:r>
              <a:rPr lang="en-US" sz="2000" i="1" dirty="0"/>
              <a:t>, </a:t>
            </a:r>
            <a:r>
              <a:rPr lang="en-US" sz="2000" i="1" dirty="0" err="1"/>
              <a:t>tévézik</a:t>
            </a:r>
            <a:r>
              <a:rPr lang="en-US" sz="2000" i="1" dirty="0"/>
              <a:t>, </a:t>
            </a:r>
            <a:r>
              <a:rPr lang="en-US" sz="2000" i="1" dirty="0" err="1"/>
              <a:t>számítógépezik</a:t>
            </a:r>
            <a:r>
              <a:rPr lang="en-US" sz="2000" i="1" dirty="0"/>
              <a:t>, </a:t>
            </a:r>
            <a:r>
              <a:rPr lang="en-US" sz="2000" i="1" dirty="0" err="1"/>
              <a:t>mosogat</a:t>
            </a:r>
            <a:r>
              <a:rPr lang="en-US" sz="2000" i="1" dirty="0"/>
              <a:t>, </a:t>
            </a:r>
            <a:r>
              <a:rPr lang="en-US" sz="2000" i="1" dirty="0" err="1"/>
              <a:t>mos</a:t>
            </a:r>
            <a:r>
              <a:rPr lang="en-US" sz="2000" i="1" dirty="0"/>
              <a:t>, </a:t>
            </a:r>
            <a:r>
              <a:rPr lang="en-US" sz="2000" i="1" dirty="0" err="1"/>
              <a:t>tanul</a:t>
            </a:r>
            <a:r>
              <a:rPr lang="en-US" sz="2000" i="1" dirty="0"/>
              <a:t>, </a:t>
            </a:r>
            <a:r>
              <a:rPr lang="en-US" sz="2000" i="1" dirty="0" err="1"/>
              <a:t>vásárol</a:t>
            </a:r>
            <a:r>
              <a:rPr lang="en-US" sz="2000" i="1" dirty="0"/>
              <a:t>, </a:t>
            </a:r>
            <a:r>
              <a:rPr lang="en-US" sz="2000" i="1" dirty="0" err="1"/>
              <a:t>énekel</a:t>
            </a:r>
            <a:r>
              <a:rPr lang="en-US" sz="2000" i="1" dirty="0"/>
              <a:t> a </a:t>
            </a:r>
            <a:r>
              <a:rPr lang="en-US" sz="2000" i="1" dirty="0" err="1"/>
              <a:t>zuhany</a:t>
            </a:r>
            <a:r>
              <a:rPr lang="en-US" sz="2000" i="1" dirty="0"/>
              <a:t> </a:t>
            </a:r>
            <a:r>
              <a:rPr lang="en-US" sz="2000" i="1" dirty="0" err="1"/>
              <a:t>alatt</a:t>
            </a:r>
            <a:r>
              <a:rPr lang="en-US" sz="2000" i="1" dirty="0"/>
              <a:t>, </a:t>
            </a:r>
            <a:r>
              <a:rPr lang="en-US" sz="2000" i="1" dirty="0" err="1"/>
              <a:t>süteményt</a:t>
            </a:r>
            <a:r>
              <a:rPr lang="en-US" sz="2000" i="1" dirty="0"/>
              <a:t> </a:t>
            </a:r>
            <a:r>
              <a:rPr lang="en-US" sz="2000" i="1" dirty="0" err="1"/>
              <a:t>süt</a:t>
            </a:r>
            <a:r>
              <a:rPr lang="en-US" sz="2000" i="1" dirty="0"/>
              <a:t>, </a:t>
            </a:r>
            <a:r>
              <a:rPr lang="en-US" sz="2000" i="1" dirty="0" err="1"/>
              <a:t>üldögél</a:t>
            </a:r>
            <a:r>
              <a:rPr lang="en-US" sz="2000" i="1" dirty="0"/>
              <a:t>, </a:t>
            </a:r>
            <a:r>
              <a:rPr lang="en-US" sz="2000" i="1" dirty="0" err="1"/>
              <a:t>újságot</a:t>
            </a:r>
            <a:r>
              <a:rPr lang="en-US" sz="2000" i="1" dirty="0"/>
              <a:t> </a:t>
            </a:r>
            <a:r>
              <a:rPr lang="en-US" sz="2000" i="1" dirty="0" err="1"/>
              <a:t>olvas</a:t>
            </a:r>
            <a:r>
              <a:rPr lang="en-US" sz="2000" i="1" dirty="0"/>
              <a:t>, </a:t>
            </a:r>
            <a:r>
              <a:rPr lang="en-US" sz="2000" i="1" dirty="0" err="1"/>
              <a:t>filmet</a:t>
            </a:r>
            <a:r>
              <a:rPr lang="en-US" sz="2000" i="1" dirty="0"/>
              <a:t> </a:t>
            </a:r>
            <a:r>
              <a:rPr lang="en-US" sz="2000" i="1" dirty="0" err="1"/>
              <a:t>néz</a:t>
            </a:r>
            <a:r>
              <a:rPr lang="en-US" sz="2000" i="1" dirty="0"/>
              <a:t> a </a:t>
            </a:r>
            <a:r>
              <a:rPr lang="en-US" sz="2000" i="1" dirty="0" err="1"/>
              <a:t>moziban</a:t>
            </a:r>
            <a:r>
              <a:rPr lang="en-US" sz="2000" i="1" dirty="0"/>
              <a:t>, </a:t>
            </a:r>
            <a:r>
              <a:rPr lang="en-US" sz="2000" i="1" dirty="0" err="1"/>
              <a:t>kávézik</a:t>
            </a:r>
            <a:r>
              <a:rPr lang="en-US" sz="2000" i="1" dirty="0"/>
              <a:t>.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xmlns="" id="{72A7BDC5-B473-4CCF-94EF-F3858BB3E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18080"/>
              </p:ext>
            </p:extLst>
          </p:nvPr>
        </p:nvGraphicFramePr>
        <p:xfrm>
          <a:off x="5191384" y="3992979"/>
          <a:ext cx="6237361" cy="163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9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9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2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2807"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>
                          <a:solidFill>
                            <a:srgbClr val="FFFFFF"/>
                          </a:solidFill>
                        </a:rPr>
                        <a:t>reggel</a:t>
                      </a:r>
                      <a:endParaRPr lang="tr-TR" sz="2300" b="1" dirty="0">
                        <a:solidFill>
                          <a:srgbClr val="FFFFFF"/>
                        </a:solidFill>
                      </a:endParaRPr>
                    </a:p>
                  </a:txBody>
                  <a:tcPr marL="326229" marR="195737" marT="195737" marB="19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>
                          <a:solidFill>
                            <a:srgbClr val="FFFFFF"/>
                          </a:solidFill>
                        </a:rPr>
                        <a:t>délelőtt</a:t>
                      </a:r>
                      <a:endParaRPr lang="tr-TR" sz="2300" b="1" dirty="0">
                        <a:solidFill>
                          <a:srgbClr val="FFFFFF"/>
                        </a:solidFill>
                      </a:endParaRPr>
                    </a:p>
                  </a:txBody>
                  <a:tcPr marL="326229" marR="195737" marT="195737" marB="19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>
                          <a:solidFill>
                            <a:srgbClr val="FFFFFF"/>
                          </a:solidFill>
                        </a:rPr>
                        <a:t>délután</a:t>
                      </a:r>
                      <a:endParaRPr lang="tr-TR" sz="2300" b="1" dirty="0">
                        <a:solidFill>
                          <a:srgbClr val="FFFFFF"/>
                        </a:solidFill>
                      </a:endParaRPr>
                    </a:p>
                  </a:txBody>
                  <a:tcPr marL="326229" marR="195737" marT="195737" marB="19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>
                          <a:solidFill>
                            <a:srgbClr val="FFFFFF"/>
                          </a:solidFill>
                        </a:rPr>
                        <a:t>este</a:t>
                      </a:r>
                      <a:endParaRPr lang="tr-TR" sz="2300" b="1">
                        <a:solidFill>
                          <a:srgbClr val="FFFFFF"/>
                        </a:solidFill>
                      </a:endParaRPr>
                    </a:p>
                  </a:txBody>
                  <a:tcPr marL="326229" marR="195737" marT="195737" marB="19573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8701">
                <a:tc>
                  <a:txBody>
                    <a:bodyPr/>
                    <a:lstStyle/>
                    <a:p>
                      <a:endParaRPr lang="tr-TR" sz="2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26229" marR="195737" marT="195737" marB="195737"/>
                </a:tc>
                <a:tc>
                  <a:txBody>
                    <a:bodyPr/>
                    <a:lstStyle/>
                    <a:p>
                      <a:endParaRPr lang="tr-TR" sz="2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26229" marR="195737" marT="195737" marB="195737"/>
                </a:tc>
                <a:tc>
                  <a:txBody>
                    <a:bodyPr/>
                    <a:lstStyle/>
                    <a:p>
                      <a:endParaRPr lang="tr-TR" sz="2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26229" marR="195737" marT="195737" marB="195737"/>
                </a:tc>
                <a:tc>
                  <a:txBody>
                    <a:bodyPr/>
                    <a:lstStyle/>
                    <a:p>
                      <a:endParaRPr lang="tr-TR" sz="2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26229" marR="195737" marT="195737" marB="1957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688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Candara</vt:lpstr>
      <vt:lpstr>Corbel</vt:lpstr>
      <vt:lpstr>Wingdings</vt:lpstr>
      <vt:lpstr>Parallax</vt:lpstr>
      <vt:lpstr>Mit sportolsz?</vt:lpstr>
      <vt:lpstr>PowerPoint Presentation</vt:lpstr>
      <vt:lpstr>Mikor?</vt:lpstr>
      <vt:lpstr>Mikor?</vt:lpstr>
      <vt:lpstr>Mettől meddig?</vt:lpstr>
      <vt:lpstr>Feladat</vt:lpstr>
      <vt:lpstr>Napirend</vt:lpstr>
      <vt:lpstr>Feladat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sportolsz?</dc:title>
  <dc:creator>Yakup Yildizlar</dc:creator>
  <cp:lastModifiedBy>Éva Tóth</cp:lastModifiedBy>
  <cp:revision>5</cp:revision>
  <dcterms:created xsi:type="dcterms:W3CDTF">2020-05-10T23:01:26Z</dcterms:created>
  <dcterms:modified xsi:type="dcterms:W3CDTF">2020-05-10T23:55:58Z</dcterms:modified>
</cp:coreProperties>
</file>