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9" name="8 Alt Başlık"/>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Başlık"/>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tr-TR" smtClean="0"/>
              <a:t>Asıl başlık stili için tıklatın</a:t>
            </a:r>
            <a:endParaRPr kumimoji="0" lang="en-US"/>
          </a:p>
        </p:txBody>
      </p:sp>
      <p:cxnSp>
        <p:nvCxnSpPr>
          <p:cNvPr id="8" name="7 Düz Bağlayıcı"/>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12 Düz Bağlayıcı"/>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13 Oval"/>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14 Veri Yer Tutucusu"/>
          <p:cNvSpPr>
            <a:spLocks noGrp="1"/>
          </p:cNvSpPr>
          <p:nvPr>
            <p:ph type="dt" sz="half" idx="10"/>
          </p:nvPr>
        </p:nvSpPr>
        <p:spPr/>
        <p:txBody>
          <a:bodyPr/>
          <a:lstStyle/>
          <a:p>
            <a:fld id="{D9F75050-0E15-4C5B-92B0-66D068882F1F}" type="datetimeFigureOut">
              <a:rPr lang="tr-TR" smtClean="0"/>
              <a:pPr/>
              <a:t>15.02.2020</a:t>
            </a:fld>
            <a:endParaRPr lang="tr-TR"/>
          </a:p>
        </p:txBody>
      </p:sp>
      <p:sp>
        <p:nvSpPr>
          <p:cNvPr id="16" name="15 Slayt Numarası Yer Tutucusu"/>
          <p:cNvSpPr>
            <a:spLocks noGrp="1"/>
          </p:cNvSpPr>
          <p:nvPr>
            <p:ph type="sldNum" sz="quarter" idx="11"/>
          </p:nvPr>
        </p:nvSpPr>
        <p:spPr/>
        <p:txBody>
          <a:bodyPr/>
          <a:lstStyle/>
          <a:p>
            <a:fld id="{B1DEFA8C-F947-479F-BE07-76B6B3F80BF1}" type="slidenum">
              <a:rPr lang="tr-TR" smtClean="0"/>
              <a:pPr/>
              <a:t>‹#›</a:t>
            </a:fld>
            <a:endParaRPr lang="tr-TR"/>
          </a:p>
        </p:txBody>
      </p:sp>
      <p:sp>
        <p:nvSpPr>
          <p:cNvPr id="17" name="16 Altbilgi Yer Tutucusu"/>
          <p:cNvSpPr>
            <a:spLocks noGrp="1"/>
          </p:cNvSpPr>
          <p:nvPr>
            <p:ph type="ftr" sz="quarter" idx="12"/>
          </p:nvPr>
        </p:nvSpPr>
        <p:spPr/>
        <p:txBody>
          <a:bodyPr/>
          <a:lstStyle/>
          <a:p>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15.02.2020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15.02.2020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9" name="8 İçerik Yer Tutucusu"/>
          <p:cNvSpPr>
            <a:spLocks noGrp="1"/>
          </p:cNvSpPr>
          <p:nvPr>
            <p:ph idx="1"/>
          </p:nvPr>
        </p:nvSpPr>
        <p:spPr>
          <a:xfrm>
            <a:off x="457200" y="1524000"/>
            <a:ext cx="8229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4" name="13 Veri Yer Tutucusu"/>
          <p:cNvSpPr>
            <a:spLocks noGrp="1"/>
          </p:cNvSpPr>
          <p:nvPr>
            <p:ph type="dt" sz="half" idx="14"/>
          </p:nvPr>
        </p:nvSpPr>
        <p:spPr/>
        <p:txBody>
          <a:bodyPr/>
          <a:lstStyle/>
          <a:p>
            <a:fld id="{D9F75050-0E15-4C5B-92B0-66D068882F1F}" type="datetimeFigureOut">
              <a:rPr lang="tr-TR" smtClean="0"/>
              <a:pPr/>
              <a:t>15.02.2020</a:t>
            </a:fld>
            <a:endParaRPr lang="tr-TR"/>
          </a:p>
        </p:txBody>
      </p:sp>
      <p:sp>
        <p:nvSpPr>
          <p:cNvPr id="15" name="14 Slayt Numarası Yer Tutucusu"/>
          <p:cNvSpPr>
            <a:spLocks noGrp="1"/>
          </p:cNvSpPr>
          <p:nvPr>
            <p:ph type="sldNum" sz="quarter" idx="15"/>
          </p:nvPr>
        </p:nvSpPr>
        <p:spPr/>
        <p:txBody>
          <a:bodyPr/>
          <a:lstStyle>
            <a:lvl1pPr algn="ctr">
              <a:defRPr/>
            </a:lvl1pPr>
          </a:lstStyle>
          <a:p>
            <a:fld id="{B1DEFA8C-F947-479F-BE07-76B6B3F80BF1}" type="slidenum">
              <a:rPr lang="tr-TR" smtClean="0"/>
              <a:pPr/>
              <a:t>‹#›</a:t>
            </a:fld>
            <a:endParaRPr lang="tr-TR"/>
          </a:p>
        </p:txBody>
      </p:sp>
      <p:sp>
        <p:nvSpPr>
          <p:cNvPr id="16" name="15 Altbilgi Yer Tutucusu"/>
          <p:cNvSpPr>
            <a:spLocks noGrp="1"/>
          </p:cNvSpPr>
          <p:nvPr>
            <p:ph type="ftr" sz="quarter" idx="16"/>
          </p:nvPr>
        </p:nvSpPr>
        <p:spPr/>
        <p:txBody>
          <a:bodyPr/>
          <a:lstStyle/>
          <a:p>
            <a:endParaRPr lang="tr-TR"/>
          </a:p>
        </p:txBody>
      </p:sp>
      <p:sp>
        <p:nvSpPr>
          <p:cNvPr id="17" name="16 Başlık"/>
          <p:cNvSpPr>
            <a:spLocks noGrp="1"/>
          </p:cNvSpPr>
          <p:nvPr>
            <p:ph type="title"/>
          </p:nvPr>
        </p:nvSpPr>
        <p:spPr/>
        <p:txBody>
          <a:bodyPr rtlCol="0" anchor="b" anchorCtr="0"/>
          <a:lstStyle/>
          <a:p>
            <a:r>
              <a:rPr kumimoji="0" lang="tr-TR" smtClean="0"/>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4" name="3 Veri Yer Tutucusu"/>
          <p:cNvSpPr>
            <a:spLocks noGrp="1"/>
          </p:cNvSpPr>
          <p:nvPr>
            <p:ph type="dt" sz="half" idx="10"/>
          </p:nvPr>
        </p:nvSpPr>
        <p:spPr/>
        <p:txBody>
          <a:bodyPr/>
          <a:lstStyle/>
          <a:p>
            <a:fld id="{D9F75050-0E15-4C5B-92B0-66D068882F1F}" type="datetimeFigureOut">
              <a:rPr lang="tr-TR" smtClean="0"/>
              <a:pPr/>
              <a:t>15.02.2020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2" name="1 Başlık"/>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cxnSp>
        <p:nvCxnSpPr>
          <p:cNvPr id="7" name="6 Düz Bağlayıcı"/>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4 Veri Yer Tutucusu"/>
          <p:cNvSpPr>
            <a:spLocks noGrp="1"/>
          </p:cNvSpPr>
          <p:nvPr>
            <p:ph type="dt" sz="half" idx="10"/>
          </p:nvPr>
        </p:nvSpPr>
        <p:spPr/>
        <p:txBody>
          <a:bodyPr/>
          <a:lstStyle/>
          <a:p>
            <a:fld id="{D9F75050-0E15-4C5B-92B0-66D068882F1F}" type="datetimeFigureOut">
              <a:rPr lang="tr-TR" smtClean="0"/>
              <a:pPr/>
              <a:t>15.02.2020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11" name="10 İçerik Yer Tutucusu"/>
          <p:cNvSpPr>
            <a:spLocks noGrp="1"/>
          </p:cNvSpPr>
          <p:nvPr>
            <p:ph sz="half" idx="1"/>
          </p:nvPr>
        </p:nvSpPr>
        <p:spPr>
          <a:xfrm>
            <a:off x="457200" y="1524000"/>
            <a:ext cx="4059936"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2"/>
          </p:nvPr>
        </p:nvSpPr>
        <p:spPr>
          <a:xfrm>
            <a:off x="4648200" y="1524000"/>
            <a:ext cx="4059936"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Altbilgi Yer Tutucusu"/>
          <p:cNvSpPr>
            <a:spLocks noGrp="1"/>
          </p:cNvSpPr>
          <p:nvPr>
            <p:ph type="ftr" sz="quarter" idx="11"/>
          </p:nvPr>
        </p:nvSpPr>
        <p:spPr/>
        <p:txBody>
          <a:bodyPr/>
          <a:lstStyle/>
          <a:p>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15.02.2020</a:t>
            </a:fld>
            <a:endParaRPr lang="tr-TR"/>
          </a:p>
        </p:txBody>
      </p:sp>
      <p:sp>
        <p:nvSpPr>
          <p:cNvPr id="3" name="2 Metin Yer Tutucusu"/>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32" name="31 İçerik Yer Tutucusu"/>
          <p:cNvSpPr>
            <a:spLocks noGrp="1"/>
          </p:cNvSpPr>
          <p:nvPr>
            <p:ph sz="half" idx="2"/>
          </p:nvPr>
        </p:nvSpPr>
        <p:spPr>
          <a:xfrm>
            <a:off x="457200" y="2201896"/>
            <a:ext cx="4038600" cy="391363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34" name="33 İçerik Yer Tutucusu"/>
          <p:cNvSpPr>
            <a:spLocks noGrp="1"/>
          </p:cNvSpPr>
          <p:nvPr>
            <p:ph sz="quarter" idx="4"/>
          </p:nvPr>
        </p:nvSpPr>
        <p:spPr>
          <a:xfrm>
            <a:off x="4649788" y="2201896"/>
            <a:ext cx="4038600" cy="391363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 name="1 Başlık"/>
          <p:cNvSpPr>
            <a:spLocks noGrp="1"/>
          </p:cNvSpPr>
          <p:nvPr>
            <p:ph type="title"/>
          </p:nvPr>
        </p:nvSpPr>
        <p:spPr>
          <a:xfrm>
            <a:off x="457200" y="155448"/>
            <a:ext cx="8229600" cy="1143000"/>
          </a:xfrm>
        </p:spPr>
        <p:txBody>
          <a:bodyPr anchor="b" anchorCtr="0"/>
          <a:lstStyle>
            <a:lvl1pPr>
              <a:defRPr/>
            </a:lvl1pPr>
          </a:lstStyle>
          <a:p>
            <a:r>
              <a:rPr kumimoji="0" lang="tr-TR" smtClean="0"/>
              <a:t>Asıl başlık stili için tıklatın</a:t>
            </a:r>
            <a:endParaRPr kumimoji="0" lang="en-US"/>
          </a:p>
        </p:txBody>
      </p:sp>
      <p:sp>
        <p:nvSpPr>
          <p:cNvPr id="12" name="11 Metin Yer Tutucusu"/>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cxnSp>
        <p:nvCxnSpPr>
          <p:cNvPr id="10" name="9 Düz Bağlayıcı"/>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16 Düz Bağlayıcı"/>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D9F75050-0E15-4C5B-92B0-66D068882F1F}" type="datetimeFigureOut">
              <a:rPr lang="tr-TR" smtClean="0"/>
              <a:pPr/>
              <a:t>15.02.2020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2" name="1 Başlık"/>
          <p:cNvSpPr>
            <a:spLocks noGrp="1"/>
          </p:cNvSpPr>
          <p:nvPr>
            <p:ph type="title"/>
          </p:nvPr>
        </p:nvSpPr>
        <p:spPr/>
        <p:txBody>
          <a:bodyPr/>
          <a:lstStyle/>
          <a:p>
            <a:r>
              <a:rPr kumimoji="0" lang="tr-TR" smtClean="0"/>
              <a:t>Asıl başlık stili için tıklatın</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15.02.2020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9" name="28 İçerik Yer Tutucusu"/>
          <p:cNvSpPr>
            <a:spLocks noGrp="1"/>
          </p:cNvSpPr>
          <p:nvPr>
            <p:ph sz="quarter" idx="1"/>
          </p:nvPr>
        </p:nvSpPr>
        <p:spPr>
          <a:xfrm>
            <a:off x="457200" y="457200"/>
            <a:ext cx="6248400" cy="5715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3" name="2 Metin Yer Tutucusu"/>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31" name="30 Başlık"/>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tr-TR" smtClean="0"/>
              <a:t>Asıl başlık stili için tıklatın</a:t>
            </a:r>
            <a:endParaRPr kumimoji="0" lang="en-US"/>
          </a:p>
        </p:txBody>
      </p:sp>
      <p:sp>
        <p:nvSpPr>
          <p:cNvPr id="8" name="7 Veri Yer Tutucusu"/>
          <p:cNvSpPr>
            <a:spLocks noGrp="1"/>
          </p:cNvSpPr>
          <p:nvPr>
            <p:ph type="dt" sz="half" idx="14"/>
          </p:nvPr>
        </p:nvSpPr>
        <p:spPr/>
        <p:txBody>
          <a:bodyPr/>
          <a:lstStyle/>
          <a:p>
            <a:fld id="{D9F75050-0E15-4C5B-92B0-66D068882F1F}" type="datetimeFigureOut">
              <a:rPr lang="tr-TR" smtClean="0"/>
              <a:pPr/>
              <a:t>15.02.2020</a:t>
            </a:fld>
            <a:endParaRPr lang="tr-TR"/>
          </a:p>
        </p:txBody>
      </p:sp>
      <p:sp>
        <p:nvSpPr>
          <p:cNvPr id="9" name="8 Slayt Numarası Yer Tutucusu"/>
          <p:cNvSpPr>
            <a:spLocks noGrp="1"/>
          </p:cNvSpPr>
          <p:nvPr>
            <p:ph type="sldNum" sz="quarter" idx="15"/>
          </p:nvPr>
        </p:nvSpPr>
        <p:spPr/>
        <p:txBody>
          <a:bodyPr/>
          <a:lstStyle/>
          <a:p>
            <a:fld id="{B1DEFA8C-F947-479F-BE07-76B6B3F80BF1}" type="slidenum">
              <a:rPr lang="tr-TR" smtClean="0"/>
              <a:pPr/>
              <a:t>‹#›</a:t>
            </a:fld>
            <a:endParaRPr lang="tr-TR"/>
          </a:p>
        </p:txBody>
      </p:sp>
      <p:sp>
        <p:nvSpPr>
          <p:cNvPr id="10" name="9 Altbilgi Yer Tutucusu"/>
          <p:cNvSpPr>
            <a:spLocks noGrp="1"/>
          </p:cNvSpPr>
          <p:nvPr>
            <p:ph type="ftr" sz="quarter" idx="16"/>
          </p:nvPr>
        </p:nvSpPr>
        <p:spPr/>
        <p:txBody>
          <a:bodyPr/>
          <a:lstStyle/>
          <a:p>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tr-TR" smtClean="0"/>
              <a:t>Resim eklemek için simgeyi tıklatın</a:t>
            </a:r>
            <a:endParaRPr kumimoji="0" lang="en-US"/>
          </a:p>
        </p:txBody>
      </p:sp>
      <p:sp>
        <p:nvSpPr>
          <p:cNvPr id="4" name="3 Metin Yer Tutucusu"/>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8" name="7 Veri Yer Tutucusu"/>
          <p:cNvSpPr>
            <a:spLocks noGrp="1"/>
          </p:cNvSpPr>
          <p:nvPr>
            <p:ph type="dt" sz="half" idx="10"/>
          </p:nvPr>
        </p:nvSpPr>
        <p:spPr/>
        <p:txBody>
          <a:bodyPr/>
          <a:lstStyle/>
          <a:p>
            <a:fld id="{D9F75050-0E15-4C5B-92B0-66D068882F1F}" type="datetimeFigureOut">
              <a:rPr lang="tr-TR" smtClean="0"/>
              <a:pPr/>
              <a:t>15.02.2020</a:t>
            </a:fld>
            <a:endParaRPr lang="tr-TR"/>
          </a:p>
        </p:txBody>
      </p:sp>
      <p:sp>
        <p:nvSpPr>
          <p:cNvPr id="9" name="8 Slayt Numarası Yer Tutucusu"/>
          <p:cNvSpPr>
            <a:spLocks noGrp="1"/>
          </p:cNvSpPr>
          <p:nvPr>
            <p:ph type="sldNum" sz="quarter" idx="11"/>
          </p:nvPr>
        </p:nvSpPr>
        <p:spPr/>
        <p:txBody>
          <a:bodyPr/>
          <a:lstStyle/>
          <a:p>
            <a:fld id="{B1DEFA8C-F947-479F-BE07-76B6B3F80BF1}" type="slidenum">
              <a:rPr lang="tr-TR" smtClean="0"/>
              <a:pPr/>
              <a:t>‹#›</a:t>
            </a:fld>
            <a:endParaRPr lang="tr-TR"/>
          </a:p>
        </p:txBody>
      </p:sp>
      <p:sp>
        <p:nvSpPr>
          <p:cNvPr id="10" name="9 Altbilgi Yer Tutucusu"/>
          <p:cNvSpPr>
            <a:spLocks noGrp="1"/>
          </p:cNvSpPr>
          <p:nvPr>
            <p:ph type="ftr" sz="quarter" idx="12"/>
          </p:nvPr>
        </p:nvSpPr>
        <p:spPr/>
        <p:txBody>
          <a:bodyPr/>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8 Metin Yer Tutucusu"/>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D9F75050-0E15-4C5B-92B0-66D068882F1F}" type="datetimeFigureOut">
              <a:rPr lang="tr-TR" smtClean="0"/>
              <a:pPr/>
              <a:t>15.02.2020</a:t>
            </a:fld>
            <a:endParaRPr lang="tr-TR"/>
          </a:p>
        </p:txBody>
      </p:sp>
      <p:sp>
        <p:nvSpPr>
          <p:cNvPr id="10" name="9 Altbilgi Yer Tutucusu"/>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tr-TR"/>
          </a:p>
        </p:txBody>
      </p:sp>
      <p:sp>
        <p:nvSpPr>
          <p:cNvPr id="22" name="21 Slayt Numarası Yer Tutucusu"/>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B1DEFA8C-F947-479F-BE07-76B6B3F80BF1}" type="slidenum">
              <a:rPr lang="tr-TR" smtClean="0"/>
              <a:pPr/>
              <a:t>‹#›</a:t>
            </a:fld>
            <a:endParaRPr lang="tr-TR"/>
          </a:p>
        </p:txBody>
      </p:sp>
      <p:sp>
        <p:nvSpPr>
          <p:cNvPr id="5" name="4 Başlık Yer Tutucusu"/>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tr-TR" smtClean="0"/>
              <a:t>Asıl başlık stili için tıklatın</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p:txBody>
          <a:bodyPr/>
          <a:lstStyle/>
          <a:p>
            <a:r>
              <a:rPr lang="tr-TR" dirty="0" smtClean="0"/>
              <a:t> </a:t>
            </a:r>
            <a:endParaRPr lang="tr-TR" dirty="0"/>
          </a:p>
        </p:txBody>
      </p:sp>
      <p:sp>
        <p:nvSpPr>
          <p:cNvPr id="2" name="1 Başlık"/>
          <p:cNvSpPr>
            <a:spLocks noGrp="1"/>
          </p:cNvSpPr>
          <p:nvPr>
            <p:ph type="ctrTitle"/>
          </p:nvPr>
        </p:nvSpPr>
        <p:spPr/>
        <p:txBody>
          <a:bodyPr/>
          <a:lstStyle/>
          <a:p>
            <a:r>
              <a:rPr lang="tr-TR" dirty="0" smtClean="0"/>
              <a:t> </a:t>
            </a:r>
            <a:endParaRPr lang="tr-TR" dirty="0"/>
          </a:p>
        </p:txBody>
      </p:sp>
      <p:sp>
        <p:nvSpPr>
          <p:cNvPr id="4" name="3 Dikdörtgen"/>
          <p:cNvSpPr/>
          <p:nvPr/>
        </p:nvSpPr>
        <p:spPr>
          <a:xfrm>
            <a:off x="2286000" y="1628800"/>
            <a:ext cx="4572000" cy="4154984"/>
          </a:xfrm>
          <a:prstGeom prst="rect">
            <a:avLst/>
          </a:prstGeom>
        </p:spPr>
        <p:txBody>
          <a:bodyPr wrap="square">
            <a:spAutoFit/>
          </a:bodyPr>
          <a:lstStyle/>
          <a:p>
            <a:r>
              <a:rPr lang="tr-TR" sz="2400" i="1" dirty="0" smtClean="0"/>
              <a:t>Öykü olayların zaman sırasına göre dizilerek anlatılmasıdır; kahvaltının arkasından öğle yemeğinin, pazartesinin arkasından salının, ölümün arkasından çürümenin gelmesi gibi. Bu durumun salt öykü açısından bir tek değeri olabilir, o da dinleyenlerde sonra ne olacağını öğrenme isteği uyandırmaktır</a:t>
            </a:r>
            <a:endParaRPr lang="tr-TR"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dirty="0" smtClean="0"/>
              <a:t> </a:t>
            </a:r>
            <a:endParaRPr lang="tr-TR" dirty="0"/>
          </a:p>
        </p:txBody>
      </p:sp>
      <p:sp>
        <p:nvSpPr>
          <p:cNvPr id="3" name="2 Başlık"/>
          <p:cNvSpPr>
            <a:spLocks noGrp="1"/>
          </p:cNvSpPr>
          <p:nvPr>
            <p:ph type="title"/>
          </p:nvPr>
        </p:nvSpPr>
        <p:spPr>
          <a:xfrm>
            <a:off x="2411760" y="152400"/>
            <a:ext cx="6275040" cy="3708648"/>
          </a:xfrm>
        </p:spPr>
        <p:txBody>
          <a:bodyPr/>
          <a:lstStyle/>
          <a:p>
            <a:r>
              <a:rPr lang="tr-TR" dirty="0" smtClean="0"/>
              <a:t> </a:t>
            </a:r>
            <a:endParaRPr lang="tr-TR" dirty="0"/>
          </a:p>
        </p:txBody>
      </p:sp>
      <p:sp>
        <p:nvSpPr>
          <p:cNvPr id="4097" name="Rectangle 1"/>
          <p:cNvSpPr>
            <a:spLocks noChangeArrowheads="1"/>
          </p:cNvSpPr>
          <p:nvPr/>
        </p:nvSpPr>
        <p:spPr bwMode="auto">
          <a:xfrm>
            <a:off x="2267744" y="242797"/>
            <a:ext cx="5472608"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Low" defTabSz="914400" rtl="0" eaLnBrk="1" fontAlgn="base" latinLnBrk="0" hangingPunct="1">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Zaman kavramı </a:t>
            </a:r>
            <a:r>
              <a:rPr kumimoji="0" lang="tr-TR" sz="2400" b="0" i="0" u="none" strike="noStrike" cap="none" normalizeH="0" baseline="0" dirty="0" smtClean="0">
                <a:ln>
                  <a:noFill/>
                </a:ln>
                <a:solidFill>
                  <a:schemeClr val="tx1"/>
                </a:solidFill>
                <a:effectLst/>
                <a:latin typeface="Calibri"/>
                <a:ea typeface="Calibri" pitchFamily="34" charset="0"/>
                <a:cs typeface="Times New Roman" pitchFamily="18" charset="0"/>
              </a:rPr>
              <a:t>ö</a:t>
            </a:r>
            <a:r>
              <a:rPr kumimoji="0" lang="tr-T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yk</a:t>
            </a:r>
            <a:r>
              <a:rPr kumimoji="0" lang="tr-TR" sz="2400"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a:t>
            </a:r>
            <a:r>
              <a:rPr kumimoji="0" lang="tr-TR" sz="2400" b="0" i="0"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tr-T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 </a:t>
            </a:r>
            <a:r>
              <a:rPr kumimoji="0" lang="tr-TR" sz="2400" b="0" i="0"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tr-T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ok </a:t>
            </a:r>
            <a:r>
              <a:rPr kumimoji="0" lang="tr-TR" sz="2400" b="0" i="0" u="none" strike="noStrike" cap="none" normalizeH="0" baseline="0" dirty="0" smtClean="0">
                <a:ln>
                  <a:noFill/>
                </a:ln>
                <a:solidFill>
                  <a:schemeClr val="tx1"/>
                </a:solidFill>
                <a:effectLst/>
                <a:latin typeface="Calibri"/>
                <a:ea typeface="Calibri" pitchFamily="34" charset="0"/>
                <a:cs typeface="Times New Roman" pitchFamily="18" charset="0"/>
              </a:rPr>
              <a:t>ö</a:t>
            </a:r>
            <a:r>
              <a:rPr kumimoji="0" lang="tr-T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nemlidir. İnsan yaşamının zaman i</a:t>
            </a:r>
            <a:r>
              <a:rPr kumimoji="0" lang="tr-TR" sz="2400" b="0" i="0"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tr-T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inde akıp gittiğini kabul ediyorsak, </a:t>
            </a:r>
            <a:r>
              <a:rPr kumimoji="0" lang="tr-TR" sz="2400" b="0" i="0" u="none" strike="noStrike" cap="none" normalizeH="0" baseline="0" dirty="0" smtClean="0">
                <a:ln>
                  <a:noFill/>
                </a:ln>
                <a:solidFill>
                  <a:schemeClr val="tx1"/>
                </a:solidFill>
                <a:effectLst/>
                <a:latin typeface="Calibri"/>
                <a:ea typeface="Calibri" pitchFamily="34" charset="0"/>
                <a:cs typeface="Times New Roman" pitchFamily="18" charset="0"/>
              </a:rPr>
              <a:t>ö</a:t>
            </a:r>
            <a:r>
              <a:rPr kumimoji="0" lang="tr-T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yk</a:t>
            </a:r>
            <a:r>
              <a:rPr kumimoji="0" lang="tr-TR" sz="2400"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a:t>
            </a:r>
            <a:r>
              <a:rPr kumimoji="0" lang="tr-TR" sz="2400" b="0" i="0"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tr-T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 de; </a:t>
            </a:r>
            <a:r>
              <a:rPr kumimoji="0" lang="tr-TR" sz="2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tr-T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zamanın i</a:t>
            </a:r>
            <a:r>
              <a:rPr kumimoji="0" lang="tr-TR" sz="2400" b="0" i="0"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tr-T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inde akıp giden yaşamı anlatır</a:t>
            </a:r>
            <a:r>
              <a:rPr kumimoji="0" lang="tr-TR" sz="2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tr-T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diyebiliriz. Burada zaman dediğimiz kavram iki farklı şekilde karşımıza </a:t>
            </a:r>
            <a:r>
              <a:rPr kumimoji="0" lang="tr-TR" sz="2400" b="0" i="0"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tr-T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ıkar. Birincisi G</a:t>
            </a:r>
            <a:r>
              <a:rPr kumimoji="0" lang="tr-TR" sz="2400"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neş</a:t>
            </a:r>
            <a:r>
              <a:rPr kumimoji="0" lang="tr-TR" sz="2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tr-T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 bağlı olan ve bizim tarih, saat, g</a:t>
            </a:r>
            <a:r>
              <a:rPr kumimoji="0" lang="tr-TR" sz="2400"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nler, aylar ve yıllarla </a:t>
            </a:r>
            <a:r>
              <a:rPr kumimoji="0" lang="tr-TR" sz="2400" b="0" i="0" u="none" strike="noStrike" cap="none" normalizeH="0" baseline="0" dirty="0" smtClean="0">
                <a:ln>
                  <a:noFill/>
                </a:ln>
                <a:solidFill>
                  <a:schemeClr val="tx1"/>
                </a:solidFill>
                <a:effectLst/>
                <a:latin typeface="Calibri"/>
                <a:ea typeface="Calibri" pitchFamily="34" charset="0"/>
                <a:cs typeface="Times New Roman" pitchFamily="18" charset="0"/>
              </a:rPr>
              <a:t>ö</a:t>
            </a:r>
            <a:r>
              <a:rPr kumimoji="0" lang="tr-T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t>
            </a:r>
            <a:r>
              <a:rPr kumimoji="0" lang="tr-TR" sz="2400" b="0" i="0"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tr-T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a:t>
            </a:r>
            <a:r>
              <a:rPr kumimoji="0" lang="tr-TR" sz="2400"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ğ</a:t>
            </a:r>
            <a:r>
              <a:rPr kumimoji="0" lang="tr-TR" sz="2400"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a:t>
            </a:r>
            <a:r>
              <a:rPr kumimoji="0" lang="tr-TR" sz="2400"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z hayatımızı d</a:t>
            </a:r>
            <a:r>
              <a:rPr kumimoji="0" lang="tr-TR" sz="2400"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zene sokan değerler b</a:t>
            </a:r>
            <a:r>
              <a:rPr kumimoji="0" lang="tr-TR" sz="2400"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a:t>
            </a:r>
            <a:r>
              <a:rPr kumimoji="0" lang="tr-TR" sz="2400"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a:t>
            </a:r>
            <a:r>
              <a:rPr kumimoji="0" lang="tr-TR" sz="2400"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a:t>
            </a:r>
            <a:r>
              <a:rPr kumimoji="0" lang="tr-TR" sz="2400"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 Diğeri ise yaşamın duygusal yoğunluğudur. Yani </a:t>
            </a:r>
            <a:r>
              <a:rPr kumimoji="0" lang="tr-TR" sz="2400"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zerimizde </a:t>
            </a:r>
            <a:r>
              <a:rPr kumimoji="0" lang="tr-TR" sz="2400" b="0" i="0"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tr-T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arpıcı etkiler bırakan farklı an</a:t>
            </a:r>
            <a:r>
              <a:rPr kumimoji="0" lang="tr-TR" sz="2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tr-T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lardır. Bu an</a:t>
            </a:r>
            <a:r>
              <a:rPr kumimoji="0" lang="tr-TR" sz="2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tr-T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ların şiddeti de g</a:t>
            </a:r>
            <a:r>
              <a:rPr kumimoji="0" lang="tr-TR" sz="2400"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nl</a:t>
            </a:r>
            <a:r>
              <a:rPr kumimoji="0" lang="tr-TR" sz="2400"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k yaşamımızı etkiler ve belleğimizde yer edinir. Bu bağlamda insan, zamanın bu iki t</a:t>
            </a:r>
            <a:r>
              <a:rPr kumimoji="0" lang="tr-TR" sz="2400"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a:t>
            </a:r>
            <a:r>
              <a:rPr kumimoji="0" lang="tr-TR" sz="2400"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ne de bağımlı olmak zorundadır. </a:t>
            </a:r>
            <a:endParaRPr kumimoji="0" lang="tr-T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dirty="0" smtClean="0"/>
              <a:t> </a:t>
            </a:r>
          </a:p>
          <a:p>
            <a:endParaRPr lang="tr-TR" dirty="0"/>
          </a:p>
        </p:txBody>
      </p:sp>
      <p:sp>
        <p:nvSpPr>
          <p:cNvPr id="3" name="2 Başlık"/>
          <p:cNvSpPr>
            <a:spLocks noGrp="1"/>
          </p:cNvSpPr>
          <p:nvPr>
            <p:ph type="title"/>
          </p:nvPr>
        </p:nvSpPr>
        <p:spPr/>
        <p:txBody>
          <a:bodyPr/>
          <a:lstStyle/>
          <a:p>
            <a:r>
              <a:rPr lang="tr-TR" dirty="0" smtClean="0"/>
              <a:t> </a:t>
            </a:r>
            <a:endParaRPr lang="tr-TR" dirty="0"/>
          </a:p>
        </p:txBody>
      </p:sp>
      <p:sp>
        <p:nvSpPr>
          <p:cNvPr id="3073" name="Rectangle 1"/>
          <p:cNvSpPr>
            <a:spLocks noChangeArrowheads="1"/>
          </p:cNvSpPr>
          <p:nvPr/>
        </p:nvSpPr>
        <p:spPr bwMode="auto">
          <a:xfrm>
            <a:off x="971600" y="1059167"/>
            <a:ext cx="6768752"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Low" defTabSz="914400" rtl="0" eaLnBrk="1" fontAlgn="base" latinLnBrk="0" hangingPunct="1">
              <a:lnSpc>
                <a:spcPct val="100000"/>
              </a:lnSpc>
              <a:spcBef>
                <a:spcPct val="0"/>
              </a:spcBef>
              <a:spcAft>
                <a:spcPct val="0"/>
              </a:spcAft>
              <a:buClrTx/>
              <a:buSzTx/>
              <a:buFontTx/>
              <a:buNone/>
              <a:tabLst/>
            </a:pPr>
            <a:r>
              <a:rPr kumimoji="0" lang="tr-TR" sz="2800" b="0" i="0" u="none" strike="noStrike" cap="none" normalizeH="0" baseline="0" dirty="0" smtClean="0">
                <a:ln>
                  <a:noFill/>
                </a:ln>
                <a:solidFill>
                  <a:schemeClr val="tx1"/>
                </a:solidFill>
                <a:effectLst/>
                <a:latin typeface="Calibri"/>
                <a:ea typeface="Calibri" pitchFamily="34" charset="0"/>
                <a:cs typeface="Times New Roman" pitchFamily="18" charset="0"/>
              </a:rPr>
              <a:t>Ö</a:t>
            </a:r>
            <a:r>
              <a:rPr kumimoji="0" lang="tr-T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yk</a:t>
            </a:r>
            <a:r>
              <a:rPr kumimoji="0" lang="tr-TR" sz="2800"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a:t>
            </a:r>
            <a:r>
              <a:rPr kumimoji="0" lang="tr-TR" sz="2800" b="0" i="0"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tr-T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 </a:t>
            </a:r>
            <a:r>
              <a:rPr kumimoji="0" lang="tr-TR" sz="28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tr-T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olayların zamanlama sırasına g</a:t>
            </a:r>
            <a:r>
              <a:rPr kumimoji="0" lang="tr-TR" sz="2800" b="0" i="0" u="none" strike="noStrike" cap="none" normalizeH="0" baseline="0" dirty="0" smtClean="0">
                <a:ln>
                  <a:noFill/>
                </a:ln>
                <a:solidFill>
                  <a:schemeClr val="tx1"/>
                </a:solidFill>
                <a:effectLst/>
                <a:latin typeface="Calibri"/>
                <a:ea typeface="Calibri" pitchFamily="34" charset="0"/>
                <a:cs typeface="Times New Roman" pitchFamily="18" charset="0"/>
              </a:rPr>
              <a:t>ö</a:t>
            </a:r>
            <a:r>
              <a:rPr kumimoji="0" lang="tr-T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 anlatılmasıdır</a:t>
            </a:r>
            <a:r>
              <a:rPr kumimoji="0" lang="tr-TR" sz="28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tr-T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yargısını ş</a:t>
            </a:r>
            <a:r>
              <a:rPr kumimoji="0" lang="tr-TR" sz="2800"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phesiz kabul ettiğimize g</a:t>
            </a:r>
            <a:r>
              <a:rPr kumimoji="0" lang="tr-TR" sz="2800" b="0" i="0" u="none" strike="noStrike" cap="none" normalizeH="0" baseline="0" dirty="0" smtClean="0">
                <a:ln>
                  <a:noFill/>
                </a:ln>
                <a:solidFill>
                  <a:schemeClr val="tx1"/>
                </a:solidFill>
                <a:effectLst/>
                <a:latin typeface="Calibri"/>
                <a:ea typeface="Calibri" pitchFamily="34" charset="0"/>
                <a:cs typeface="Times New Roman" pitchFamily="18" charset="0"/>
              </a:rPr>
              <a:t>ö</a:t>
            </a:r>
            <a:r>
              <a:rPr kumimoji="0" lang="tr-T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 romanın da anlaşılabilirliği a</a:t>
            </a:r>
            <a:r>
              <a:rPr kumimoji="0" lang="tr-TR" sz="2800" b="0" i="0"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tr-T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ısından zamana sımsıkı bağlı olduğu ortaya </a:t>
            </a:r>
            <a:r>
              <a:rPr kumimoji="0" lang="tr-TR" sz="2800" b="0" i="0"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tr-T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ıkar. </a:t>
            </a:r>
            <a:r>
              <a:rPr kumimoji="0" lang="tr-TR" sz="2800" b="0" i="0" u="none" strike="noStrike" cap="none" normalizeH="0" baseline="0" dirty="0" smtClean="0">
                <a:ln>
                  <a:noFill/>
                </a:ln>
                <a:solidFill>
                  <a:schemeClr val="tx1"/>
                </a:solidFill>
                <a:effectLst/>
                <a:latin typeface="Calibri"/>
                <a:ea typeface="Calibri" pitchFamily="34" charset="0"/>
                <a:cs typeface="Times New Roman" pitchFamily="18" charset="0"/>
              </a:rPr>
              <a:t>Çü</a:t>
            </a:r>
            <a:r>
              <a:rPr kumimoji="0" lang="tr-T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nk</a:t>
            </a:r>
            <a:r>
              <a:rPr kumimoji="0" lang="tr-TR" sz="2800"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romanın temelini </a:t>
            </a:r>
            <a:r>
              <a:rPr kumimoji="0" lang="tr-TR" sz="2800" b="0" i="0" u="none" strike="noStrike" cap="none" normalizeH="0" baseline="0" dirty="0" smtClean="0">
                <a:ln>
                  <a:noFill/>
                </a:ln>
                <a:solidFill>
                  <a:schemeClr val="tx1"/>
                </a:solidFill>
                <a:effectLst/>
                <a:latin typeface="Calibri"/>
                <a:ea typeface="Calibri" pitchFamily="34" charset="0"/>
                <a:cs typeface="Times New Roman" pitchFamily="18" charset="0"/>
              </a:rPr>
              <a:t>ö</a:t>
            </a:r>
            <a:r>
              <a:rPr kumimoji="0" lang="tr-T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yk</a:t>
            </a:r>
            <a:r>
              <a:rPr kumimoji="0" lang="tr-TR" sz="2800"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oluşturur.</a:t>
            </a:r>
            <a:endParaRPr kumimoji="0" lang="tr-TR"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dirty="0" smtClean="0"/>
              <a:t> </a:t>
            </a:r>
            <a:endParaRPr lang="tr-TR" dirty="0"/>
          </a:p>
        </p:txBody>
      </p:sp>
      <p:sp>
        <p:nvSpPr>
          <p:cNvPr id="3" name="2 Başlık"/>
          <p:cNvSpPr>
            <a:spLocks noGrp="1"/>
          </p:cNvSpPr>
          <p:nvPr>
            <p:ph type="title"/>
          </p:nvPr>
        </p:nvSpPr>
        <p:spPr/>
        <p:txBody>
          <a:bodyPr/>
          <a:lstStyle/>
          <a:p>
            <a:r>
              <a:rPr lang="tr-TR" dirty="0" smtClean="0"/>
              <a:t> </a:t>
            </a:r>
            <a:endParaRPr lang="tr-TR" dirty="0"/>
          </a:p>
        </p:txBody>
      </p:sp>
      <p:sp>
        <p:nvSpPr>
          <p:cNvPr id="4" name="3 Dikdörtgen"/>
          <p:cNvSpPr/>
          <p:nvPr/>
        </p:nvSpPr>
        <p:spPr>
          <a:xfrm>
            <a:off x="2286000" y="1412777"/>
            <a:ext cx="4572000" cy="4893647"/>
          </a:xfrm>
          <a:prstGeom prst="rect">
            <a:avLst/>
          </a:prstGeom>
        </p:spPr>
        <p:txBody>
          <a:bodyPr wrap="square">
            <a:spAutoFit/>
          </a:bodyPr>
          <a:lstStyle/>
          <a:p>
            <a:r>
              <a:rPr lang="tr-TR" sz="2400" dirty="0" smtClean="0"/>
              <a:t>Yazar, roman sanatında karakter olgusunu, insan yaşamından esinlenip ürettiği yaratıcılıkla besler. Bu yüzden romanda karşılaştığımız karakterler yaşamdan ve insandan izler taşırlar. Karakter, romanın en büyük ve önemli unsurlarından biridir. Çünkü kişiler hikâyeye can veren öğelerdir. İnsan yaşamından esinlenerek oluşturulan karakterler, romanda verilen yaşamda hayat bulurlar. </a:t>
            </a:r>
            <a:endParaRPr lang="tr-TR"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dirty="0" smtClean="0"/>
              <a:t> </a:t>
            </a:r>
            <a:endParaRPr lang="tr-TR" dirty="0"/>
          </a:p>
        </p:txBody>
      </p:sp>
      <p:sp>
        <p:nvSpPr>
          <p:cNvPr id="3" name="2 Başlık"/>
          <p:cNvSpPr>
            <a:spLocks noGrp="1"/>
          </p:cNvSpPr>
          <p:nvPr>
            <p:ph type="title"/>
          </p:nvPr>
        </p:nvSpPr>
        <p:spPr/>
        <p:txBody>
          <a:bodyPr/>
          <a:lstStyle/>
          <a:p>
            <a:r>
              <a:rPr lang="tr-TR" dirty="0" smtClean="0"/>
              <a:t> </a:t>
            </a:r>
            <a:endParaRPr lang="tr-TR" dirty="0"/>
          </a:p>
        </p:txBody>
      </p:sp>
      <p:sp>
        <p:nvSpPr>
          <p:cNvPr id="1025" name="Rectangle 1"/>
          <p:cNvSpPr>
            <a:spLocks noChangeArrowheads="1"/>
          </p:cNvSpPr>
          <p:nvPr/>
        </p:nvSpPr>
        <p:spPr bwMode="auto">
          <a:xfrm>
            <a:off x="2051720" y="2084097"/>
            <a:ext cx="612068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Low" defTabSz="914400" rtl="0" eaLnBrk="1" fontAlgn="base" latinLnBrk="0" hangingPunct="1">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Romanda </a:t>
            </a:r>
            <a:r>
              <a:rPr kumimoji="0" lang="tr-TR" sz="2400" b="0" i="0" u="none" strike="noStrike" cap="none" normalizeH="0" baseline="0" dirty="0" smtClean="0">
                <a:ln>
                  <a:noFill/>
                </a:ln>
                <a:solidFill>
                  <a:schemeClr val="tx1"/>
                </a:solidFill>
                <a:effectLst/>
                <a:latin typeface="Calibri"/>
                <a:ea typeface="Calibri" pitchFamily="34" charset="0"/>
                <a:cs typeface="Times New Roman" pitchFamily="18" charset="0"/>
              </a:rPr>
              <a:t>ö</a:t>
            </a:r>
            <a:r>
              <a:rPr kumimoji="0" lang="tr-T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yk</a:t>
            </a:r>
            <a:r>
              <a:rPr kumimoji="0" lang="tr-TR" sz="2400"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kadar roman kahramanı da </a:t>
            </a:r>
            <a:r>
              <a:rPr kumimoji="0" lang="tr-TR" sz="2400" b="0" i="0" u="none" strike="noStrike" cap="none" normalizeH="0" baseline="0" dirty="0" smtClean="0">
                <a:ln>
                  <a:noFill/>
                </a:ln>
                <a:solidFill>
                  <a:schemeClr val="tx1"/>
                </a:solidFill>
                <a:effectLst/>
                <a:latin typeface="Calibri"/>
                <a:ea typeface="Calibri" pitchFamily="34" charset="0"/>
                <a:cs typeface="Times New Roman" pitchFamily="18" charset="0"/>
              </a:rPr>
              <a:t>ö</a:t>
            </a:r>
            <a:r>
              <a:rPr kumimoji="0" lang="tr-T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nemlidir. Bu bağlamda kişi ya da karakter romanın </a:t>
            </a:r>
            <a:r>
              <a:rPr kumimoji="0" lang="tr-TR" sz="2400" b="0" i="0" u="none" strike="noStrike" cap="none" normalizeH="0" baseline="0" dirty="0" smtClean="0">
                <a:ln>
                  <a:noFill/>
                </a:ln>
                <a:solidFill>
                  <a:schemeClr val="tx1"/>
                </a:solidFill>
                <a:effectLst/>
                <a:latin typeface="Calibri"/>
                <a:ea typeface="Calibri" pitchFamily="34" charset="0"/>
                <a:cs typeface="Times New Roman" pitchFamily="18" charset="0"/>
              </a:rPr>
              <a:t>ö</a:t>
            </a:r>
            <a:r>
              <a:rPr kumimoji="0" lang="tr-T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yk</a:t>
            </a:r>
            <a:r>
              <a:rPr kumimoji="0" lang="tr-TR" sz="2400"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den sonraki en </a:t>
            </a:r>
            <a:r>
              <a:rPr kumimoji="0" lang="tr-TR" sz="2400" b="0" i="0" u="none" strike="noStrike" cap="none" normalizeH="0" baseline="0" dirty="0" smtClean="0">
                <a:ln>
                  <a:noFill/>
                </a:ln>
                <a:solidFill>
                  <a:schemeClr val="tx1"/>
                </a:solidFill>
                <a:effectLst/>
                <a:latin typeface="Calibri"/>
                <a:ea typeface="Calibri" pitchFamily="34" charset="0"/>
                <a:cs typeface="Times New Roman" pitchFamily="18" charset="0"/>
              </a:rPr>
              <a:t>ö</a:t>
            </a:r>
            <a:r>
              <a:rPr kumimoji="0" lang="tr-T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nemli </a:t>
            </a:r>
            <a:r>
              <a:rPr kumimoji="0" lang="tr-TR" sz="2400" b="0" i="0" u="none" strike="noStrike" cap="none" normalizeH="0" baseline="0" dirty="0" smtClean="0">
                <a:ln>
                  <a:noFill/>
                </a:ln>
                <a:solidFill>
                  <a:schemeClr val="tx1"/>
                </a:solidFill>
                <a:effectLst/>
                <a:latin typeface="Calibri"/>
                <a:ea typeface="Calibri" pitchFamily="34" charset="0"/>
                <a:cs typeface="Times New Roman" pitchFamily="18" charset="0"/>
              </a:rPr>
              <a:t>ö</a:t>
            </a:r>
            <a:r>
              <a:rPr kumimoji="0" lang="tr-T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ğesidir. </a:t>
            </a:r>
            <a:r>
              <a:rPr kumimoji="0" lang="tr-TR" sz="2400" b="0" i="0" u="none" strike="noStrike" cap="none" normalizeH="0" baseline="0" dirty="0" smtClean="0">
                <a:ln>
                  <a:noFill/>
                </a:ln>
                <a:solidFill>
                  <a:schemeClr val="tx1"/>
                </a:solidFill>
                <a:effectLst/>
                <a:latin typeface="Calibri"/>
                <a:ea typeface="Calibri" pitchFamily="34" charset="0"/>
                <a:cs typeface="Times New Roman" pitchFamily="18" charset="0"/>
              </a:rPr>
              <a:t>Ö</a:t>
            </a:r>
            <a:r>
              <a:rPr kumimoji="0" lang="tr-T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yk</a:t>
            </a:r>
            <a:r>
              <a:rPr kumimoji="0" lang="tr-TR" sz="2400"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de merak duygumuza hitap eden romancı, kişilerle aklımıza, anılarımıza ve hayallerimize de hitap edebilir. </a:t>
            </a:r>
            <a:endParaRPr kumimoji="0" lang="tr-T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Kağıt">
  <a:themeElements>
    <a:clrScheme name="Kağıt">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Kağıt">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Kağıt">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0</TotalTime>
  <Words>277</Words>
  <Application>Microsoft Office PowerPoint</Application>
  <PresentationFormat>Ekran Gösterisi (4:3)</PresentationFormat>
  <Paragraphs>15</Paragraphs>
  <Slides>5</Slides>
  <Notes>0</Notes>
  <HiddenSlides>0</HiddenSlides>
  <MMClips>0</MMClips>
  <ScaleCrop>false</ScaleCrop>
  <HeadingPairs>
    <vt:vector size="4" baseType="variant">
      <vt:variant>
        <vt:lpstr>Tema</vt:lpstr>
      </vt:variant>
      <vt:variant>
        <vt:i4>1</vt:i4>
      </vt:variant>
      <vt:variant>
        <vt:lpstr>Slayt Başlıkları</vt:lpstr>
      </vt:variant>
      <vt:variant>
        <vt:i4>5</vt:i4>
      </vt:variant>
    </vt:vector>
  </HeadingPairs>
  <TitlesOfParts>
    <vt:vector size="6" baseType="lpstr">
      <vt:lpstr>Kağıt</vt:lpstr>
      <vt:lpstr> </vt:lpstr>
      <vt:lpstr> </vt:lpstr>
      <vt:lpstr> </vt:lpstr>
      <vt:lpstr> </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aykut</dc:creator>
  <cp:lastModifiedBy>aykut</cp:lastModifiedBy>
  <cp:revision>1</cp:revision>
  <dcterms:created xsi:type="dcterms:W3CDTF">2020-02-15T17:17:48Z</dcterms:created>
  <dcterms:modified xsi:type="dcterms:W3CDTF">2020-02-15T18:22:07Z</dcterms:modified>
</cp:coreProperties>
</file>