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0"/>
  </p:notesMasterIdLst>
  <p:sldIdLst>
    <p:sldId id="256" r:id="rId2"/>
    <p:sldId id="315" r:id="rId3"/>
    <p:sldId id="314" r:id="rId4"/>
    <p:sldId id="337" r:id="rId5"/>
    <p:sldId id="374" r:id="rId6"/>
    <p:sldId id="338" r:id="rId7"/>
    <p:sldId id="375" r:id="rId8"/>
    <p:sldId id="339" r:id="rId9"/>
    <p:sldId id="376" r:id="rId10"/>
    <p:sldId id="340" r:id="rId11"/>
    <p:sldId id="377" r:id="rId12"/>
    <p:sldId id="341" r:id="rId13"/>
    <p:sldId id="372" r:id="rId14"/>
    <p:sldId id="343" r:id="rId15"/>
    <p:sldId id="279" r:id="rId16"/>
    <p:sldId id="280" r:id="rId17"/>
    <p:sldId id="284" r:id="rId18"/>
    <p:sldId id="295" r:id="rId19"/>
    <p:sldId id="298" r:id="rId20"/>
    <p:sldId id="287" r:id="rId21"/>
    <p:sldId id="399" r:id="rId22"/>
    <p:sldId id="400" r:id="rId23"/>
    <p:sldId id="401" r:id="rId24"/>
    <p:sldId id="402" r:id="rId25"/>
    <p:sldId id="333" r:id="rId26"/>
    <p:sldId id="316" r:id="rId27"/>
    <p:sldId id="366" r:id="rId28"/>
    <p:sldId id="367" r:id="rId29"/>
    <p:sldId id="380" r:id="rId30"/>
    <p:sldId id="381" r:id="rId31"/>
    <p:sldId id="330" r:id="rId32"/>
    <p:sldId id="331" r:id="rId33"/>
    <p:sldId id="398" r:id="rId34"/>
    <p:sldId id="368" r:id="rId35"/>
    <p:sldId id="369" r:id="rId36"/>
    <p:sldId id="392" r:id="rId37"/>
    <p:sldId id="393" r:id="rId38"/>
    <p:sldId id="382" r:id="rId39"/>
    <p:sldId id="383" r:id="rId40"/>
    <p:sldId id="384" r:id="rId41"/>
    <p:sldId id="385" r:id="rId42"/>
    <p:sldId id="386" r:id="rId43"/>
    <p:sldId id="387" r:id="rId44"/>
    <p:sldId id="388" r:id="rId45"/>
    <p:sldId id="389" r:id="rId46"/>
    <p:sldId id="365" r:id="rId47"/>
    <p:sldId id="336" r:id="rId48"/>
    <p:sldId id="344" r:id="rId49"/>
    <p:sldId id="345" r:id="rId50"/>
    <p:sldId id="347" r:id="rId51"/>
    <p:sldId id="348" r:id="rId52"/>
    <p:sldId id="349" r:id="rId53"/>
    <p:sldId id="350" r:id="rId54"/>
    <p:sldId id="379" r:id="rId55"/>
    <p:sldId id="351" r:id="rId56"/>
    <p:sldId id="394" r:id="rId57"/>
    <p:sldId id="395" r:id="rId58"/>
    <p:sldId id="396" r:id="rId59"/>
    <p:sldId id="403" r:id="rId60"/>
    <p:sldId id="409" r:id="rId61"/>
    <p:sldId id="410" r:id="rId62"/>
    <p:sldId id="411" r:id="rId63"/>
    <p:sldId id="412" r:id="rId64"/>
    <p:sldId id="413" r:id="rId65"/>
    <p:sldId id="319" r:id="rId66"/>
    <p:sldId id="357" r:id="rId67"/>
    <p:sldId id="404" r:id="rId68"/>
    <p:sldId id="358" r:id="rId69"/>
    <p:sldId id="320" r:id="rId70"/>
    <p:sldId id="360" r:id="rId71"/>
    <p:sldId id="414" r:id="rId72"/>
    <p:sldId id="361" r:id="rId73"/>
    <p:sldId id="321" r:id="rId74"/>
    <p:sldId id="362" r:id="rId75"/>
    <p:sldId id="363" r:id="rId76"/>
    <p:sldId id="322" r:id="rId77"/>
    <p:sldId id="364" r:id="rId78"/>
    <p:sldId id="397" r:id="rId7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94660"/>
  </p:normalViewPr>
  <p:slideViewPr>
    <p:cSldViewPr snapToGrid="0">
      <p:cViewPr varScale="1">
        <p:scale>
          <a:sx n="70" d="100"/>
          <a:sy n="70" d="100"/>
        </p:scale>
        <p:origin x="4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B03FC1-3949-46FE-B4A2-B0054092A8DB}" type="datetimeFigureOut">
              <a:rPr lang="tr-TR" smtClean="0"/>
              <a:t>13.11.2019</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091145-BBA2-4BDF-A12D-E7EC08C7E068}" type="slidenum">
              <a:rPr lang="tr-TR" smtClean="0"/>
              <a:t>‹#›</a:t>
            </a:fld>
            <a:endParaRPr lang="tr-TR"/>
          </a:p>
        </p:txBody>
      </p:sp>
    </p:spTree>
    <p:extLst>
      <p:ext uri="{BB962C8B-B14F-4D97-AF65-F5344CB8AC3E}">
        <p14:creationId xmlns:p14="http://schemas.microsoft.com/office/powerpoint/2010/main" val="1170293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pPr>
            <a:fld id="{B95ABD26-24A6-4495-B9D2-1A96AB20E031}" type="slidenum">
              <a:rPr lang="tr-TR" altLang="tr-TR" sz="1400" smtClean="0"/>
              <a:pPr>
                <a:spcBef>
                  <a:spcPct val="0"/>
                </a:spcBef>
              </a:pPr>
              <a:t>21</a:t>
            </a:fld>
            <a:endParaRPr lang="tr-TR" altLang="tr-TR" sz="1400" smtClean="0"/>
          </a:p>
        </p:txBody>
      </p:sp>
      <p:sp>
        <p:nvSpPr>
          <p:cNvPr id="55299" name="Text Box 1"/>
          <p:cNvSpPr txBox="1">
            <a:spLocks noChangeArrowheads="1"/>
          </p:cNvSpPr>
          <p:nvPr/>
        </p:nvSpPr>
        <p:spPr bwMode="auto">
          <a:xfrm>
            <a:off x="1312863" y="1027113"/>
            <a:ext cx="4933950" cy="3700462"/>
          </a:xfrm>
          <a:prstGeom prst="rect">
            <a:avLst/>
          </a:prstGeom>
          <a:solidFill>
            <a:srgbClr val="FFFFFF"/>
          </a:solidFill>
          <a:ln w="9525">
            <a:solidFill>
              <a:srgbClr val="00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tr-TR" altLang="tr-TR"/>
          </a:p>
        </p:txBody>
      </p:sp>
      <p:sp>
        <p:nvSpPr>
          <p:cNvPr id="55300" name="Rectangle 2"/>
          <p:cNvSpPr>
            <a:spLocks noGrp="1" noChangeArrowheads="1"/>
          </p:cNvSpPr>
          <p:nvPr>
            <p:ph type="body"/>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tr-TR" altLang="tr-TR" smtClean="0">
              <a:latin typeface="Times New Roman" panose="02020603050405020304" pitchFamily="18" charset="0"/>
            </a:endParaRPr>
          </a:p>
        </p:txBody>
      </p:sp>
    </p:spTree>
    <p:extLst>
      <p:ext uri="{BB962C8B-B14F-4D97-AF65-F5344CB8AC3E}">
        <p14:creationId xmlns:p14="http://schemas.microsoft.com/office/powerpoint/2010/main" val="506894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11/13/2019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latin typeface="Corbel" panose="020B0503020204020204" pitchFamily="34" charset="0"/>
              </a:rPr>
              <a:t>Çocuk ve ergen Psİkiyatrisinde belirti ve bulgular</a:t>
            </a:r>
            <a:endParaRPr lang="tr-TR" dirty="0">
              <a:latin typeface="Corbel" panose="020B0503020204020204" pitchFamily="34" charset="0"/>
            </a:endParaRPr>
          </a:p>
        </p:txBody>
      </p:sp>
      <p:sp>
        <p:nvSpPr>
          <p:cNvPr id="3" name="Subtitle 2"/>
          <p:cNvSpPr>
            <a:spLocks noGrp="1"/>
          </p:cNvSpPr>
          <p:nvPr>
            <p:ph type="subTitle" idx="1"/>
          </p:nvPr>
        </p:nvSpPr>
        <p:spPr/>
        <p:txBody>
          <a:bodyPr>
            <a:normAutofit fontScale="92500" lnSpcReduction="10000"/>
          </a:bodyPr>
          <a:lstStyle/>
          <a:p>
            <a:r>
              <a:rPr lang="tr-TR" dirty="0" smtClean="0">
                <a:solidFill>
                  <a:schemeClr val="tx1">
                    <a:lumMod val="75000"/>
                    <a:lumOff val="25000"/>
                  </a:schemeClr>
                </a:solidFill>
              </a:rPr>
              <a:t>Doç. Dr. Özhan YALÇIN</a:t>
            </a:r>
          </a:p>
          <a:p>
            <a:r>
              <a:rPr lang="tr-TR" dirty="0" smtClean="0">
                <a:solidFill>
                  <a:schemeClr val="tx1">
                    <a:lumMod val="75000"/>
                    <a:lumOff val="25000"/>
                  </a:schemeClr>
                </a:solidFill>
              </a:rPr>
              <a:t>ANKARA ÜNİVERSİTESİ TIP FAKÜLTESİ</a:t>
            </a:r>
          </a:p>
          <a:p>
            <a:r>
              <a:rPr lang="tr-TR" dirty="0" smtClean="0">
                <a:solidFill>
                  <a:schemeClr val="tx1">
                    <a:lumMod val="75000"/>
                    <a:lumOff val="25000"/>
                  </a:schemeClr>
                </a:solidFill>
              </a:rPr>
              <a:t>ÇOCUK VE ERGEN PSİKİYATRİSİ</a:t>
            </a:r>
            <a:endParaRPr lang="tr-TR" dirty="0">
              <a:solidFill>
                <a:schemeClr val="tx1">
                  <a:lumMod val="75000"/>
                  <a:lumOff val="25000"/>
                </a:schemeClr>
              </a:solidFill>
            </a:endParaRPr>
          </a:p>
        </p:txBody>
      </p:sp>
    </p:spTree>
    <p:extLst>
      <p:ext uri="{BB962C8B-B14F-4D97-AF65-F5344CB8AC3E}">
        <p14:creationId xmlns:p14="http://schemas.microsoft.com/office/powerpoint/2010/main" val="1817420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82267"/>
          </a:xfrm>
        </p:spPr>
        <p:txBody>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764792"/>
            <a:ext cx="10363826" cy="4599432"/>
          </a:xfrm>
        </p:spPr>
        <p:txBody>
          <a:bodyPr>
            <a:normAutofit/>
          </a:bodyPr>
          <a:lstStyle/>
          <a:p>
            <a:r>
              <a:rPr lang="tr-TR" sz="2400" b="1" cap="none" dirty="0" smtClean="0">
                <a:latin typeface="Corbel" panose="020B0503020204020204" pitchFamily="34" charset="0"/>
              </a:rPr>
              <a:t>e) </a:t>
            </a:r>
            <a:r>
              <a:rPr lang="tr-TR" sz="2400" cap="none" dirty="0" smtClean="0">
                <a:latin typeface="Corbel" panose="020B0503020204020204" pitchFamily="34" charset="0"/>
              </a:rPr>
              <a:t>çoğu kez, «</a:t>
            </a:r>
            <a:r>
              <a:rPr lang="tr-TR" sz="2400" b="1" i="1" cap="none" dirty="0" smtClean="0">
                <a:latin typeface="Corbel" panose="020B0503020204020204" pitchFamily="34" charset="0"/>
              </a:rPr>
              <a:t>her an hareket halinde</a:t>
            </a:r>
            <a:r>
              <a:rPr lang="tr-TR" sz="2400" cap="none" dirty="0" smtClean="0">
                <a:latin typeface="Corbel" panose="020B0503020204020204" pitchFamily="34" charset="0"/>
              </a:rPr>
              <a:t>»dir, </a:t>
            </a:r>
            <a:r>
              <a:rPr lang="tr-TR" sz="2400" b="1" i="1" cap="none" dirty="0" smtClean="0">
                <a:latin typeface="Corbel" panose="020B0503020204020204" pitchFamily="34" charset="0"/>
              </a:rPr>
              <a:t>«bir motor takılmış» </a:t>
            </a:r>
            <a:r>
              <a:rPr lang="tr-TR" sz="2400" cap="none" dirty="0" smtClean="0">
                <a:latin typeface="Corbel" panose="020B0503020204020204" pitchFamily="34" charset="0"/>
              </a:rPr>
              <a:t>gibi davranır («kendimi durduramıyorum», «aşırı enerjik», restoranlar, toplantılar, sinema gibi yerlerde uzun bir süre sessiz-sakin duramaz veya böyle durmaktan rahatsız olur, sinemaya gitmekten hoşlanmayabilir, başkalatınca yerinde duramayan veya izlenmekte, takip edilmekte güçlük çekilen kişiler olarak görülürler)</a:t>
            </a:r>
          </a:p>
          <a:p>
            <a:r>
              <a:rPr lang="tr-TR" sz="2400" b="1" cap="none" dirty="0" smtClean="0">
                <a:latin typeface="Corbel" panose="020B0503020204020204" pitchFamily="34" charset="0"/>
              </a:rPr>
              <a:t>f) </a:t>
            </a:r>
            <a:r>
              <a:rPr lang="tr-TR" sz="2400" cap="none" dirty="0" smtClean="0">
                <a:latin typeface="Corbel" panose="020B0503020204020204" pitchFamily="34" charset="0"/>
              </a:rPr>
              <a:t>çoğu kez </a:t>
            </a:r>
            <a:r>
              <a:rPr lang="tr-TR" sz="2400" b="1" i="1" cap="none" dirty="0" smtClean="0">
                <a:latin typeface="Corbel" panose="020B0503020204020204" pitchFamily="34" charset="0"/>
              </a:rPr>
              <a:t>aşırı konuşur </a:t>
            </a:r>
            <a:r>
              <a:rPr lang="tr-TR" sz="2400" cap="none" dirty="0" smtClean="0">
                <a:latin typeface="Corbel" panose="020B0503020204020204" pitchFamily="34" charset="0"/>
              </a:rPr>
              <a:t>(sesini ayarlamakta güçlük, konuşma hızı)</a:t>
            </a:r>
          </a:p>
        </p:txBody>
      </p:sp>
    </p:spTree>
    <p:extLst>
      <p:ext uri="{BB962C8B-B14F-4D97-AF65-F5344CB8AC3E}">
        <p14:creationId xmlns:p14="http://schemas.microsoft.com/office/powerpoint/2010/main" val="1060073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82267"/>
          </a:xfrm>
        </p:spPr>
        <p:txBody>
          <a:bodyPr>
            <a:normAutofit/>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801368"/>
            <a:ext cx="10363826" cy="3989831"/>
          </a:xfrm>
        </p:spPr>
        <p:txBody>
          <a:bodyPr>
            <a:normAutofit lnSpcReduction="10000"/>
          </a:bodyPr>
          <a:lstStyle/>
          <a:p>
            <a:r>
              <a:rPr lang="tr-TR" sz="2400" b="1" cap="none" dirty="0">
                <a:latin typeface="Corbel" panose="020B0503020204020204" pitchFamily="34" charset="0"/>
              </a:rPr>
              <a:t>g) </a:t>
            </a:r>
            <a:r>
              <a:rPr lang="tr-TR" sz="2400" cap="none" dirty="0">
                <a:latin typeface="Corbel" panose="020B0503020204020204" pitchFamily="34" charset="0"/>
              </a:rPr>
              <a:t>çoğu kez sorulan </a:t>
            </a:r>
            <a:r>
              <a:rPr lang="tr-TR" sz="2400" b="1" i="1" cap="none" dirty="0">
                <a:latin typeface="Corbel" panose="020B0503020204020204" pitchFamily="34" charset="0"/>
              </a:rPr>
              <a:t>soru </a:t>
            </a:r>
            <a:r>
              <a:rPr lang="tr-TR" sz="2400" b="1" i="1" cap="none" dirty="0" smtClean="0">
                <a:latin typeface="Corbel" panose="020B0503020204020204" pitchFamily="34" charset="0"/>
              </a:rPr>
              <a:t>tamamlanmadan </a:t>
            </a:r>
            <a:r>
              <a:rPr lang="tr-TR" sz="2400" b="1" i="1" cap="none" dirty="0">
                <a:latin typeface="Corbel" panose="020B0503020204020204" pitchFamily="34" charset="0"/>
              </a:rPr>
              <a:t>yanıtı yapıştırır </a:t>
            </a:r>
            <a:r>
              <a:rPr lang="tr-TR" sz="2400" cap="none" dirty="0">
                <a:latin typeface="Corbel" panose="020B0503020204020204" pitchFamily="34" charset="0"/>
              </a:rPr>
              <a:t>(söz almadan konuşur, parmak kaldırmadan cevap verir, insanların cümlelerini tamamlar, konuşma sırasında sırasını bekleyemez)</a:t>
            </a:r>
          </a:p>
          <a:p>
            <a:r>
              <a:rPr lang="tr-TR" sz="2400" b="1" cap="none" dirty="0">
                <a:latin typeface="Corbel" panose="020B0503020204020204" pitchFamily="34" charset="0"/>
              </a:rPr>
              <a:t>h) </a:t>
            </a:r>
            <a:r>
              <a:rPr lang="tr-TR" sz="2400" cap="none" dirty="0">
                <a:latin typeface="Corbel" panose="020B0503020204020204" pitchFamily="34" charset="0"/>
              </a:rPr>
              <a:t>çoğu kez </a:t>
            </a:r>
            <a:r>
              <a:rPr lang="tr-TR" sz="2400" b="1" i="1" cap="none" dirty="0">
                <a:latin typeface="Corbel" panose="020B0503020204020204" pitchFamily="34" charset="0"/>
              </a:rPr>
              <a:t>sırasını bekleyemez </a:t>
            </a:r>
            <a:r>
              <a:rPr lang="tr-TR" sz="2400" cap="none" dirty="0">
                <a:latin typeface="Corbel" panose="020B0503020204020204" pitchFamily="34" charset="0"/>
              </a:rPr>
              <a:t>(kuyrukta beklemekte zorlanır)</a:t>
            </a:r>
          </a:p>
          <a:p>
            <a:r>
              <a:rPr lang="tr-TR" sz="2400" b="1" cap="none" dirty="0">
                <a:latin typeface="Corbel" panose="020B0503020204020204" pitchFamily="34" charset="0"/>
              </a:rPr>
              <a:t>i) </a:t>
            </a:r>
            <a:r>
              <a:rPr lang="tr-TR" sz="2400" cap="none" dirty="0">
                <a:latin typeface="Corbel" panose="020B0503020204020204" pitchFamily="34" charset="0"/>
              </a:rPr>
              <a:t>çoğu kez başkalarının </a:t>
            </a:r>
            <a:r>
              <a:rPr lang="tr-TR" sz="2400" b="1" i="1" cap="none" dirty="0">
                <a:latin typeface="Corbel" panose="020B0503020204020204" pitchFamily="34" charset="0"/>
              </a:rPr>
              <a:t>sözünü keser veya araya girer </a:t>
            </a:r>
            <a:r>
              <a:rPr lang="tr-TR" sz="2400" cap="none" dirty="0">
                <a:latin typeface="Corbel" panose="020B0503020204020204" pitchFamily="34" charset="0"/>
              </a:rPr>
              <a:t>(konuşmaların, oyunların veya etkinliklerin arasına girer, sormadan veya izin almadan başkalarının eşyalarını kullanmaya başlayabilir, yaşı ileri ergenler ve yetişkinlerde başkalarının yaptığının arasına girer veya başkalarının yaptığını birden kendi yapmaya başlar)</a:t>
            </a:r>
          </a:p>
          <a:p>
            <a:endParaRPr lang="tr-TR" dirty="0"/>
          </a:p>
        </p:txBody>
      </p:sp>
    </p:spTree>
    <p:extLst>
      <p:ext uri="{BB962C8B-B14F-4D97-AF65-F5344CB8AC3E}">
        <p14:creationId xmlns:p14="http://schemas.microsoft.com/office/powerpoint/2010/main" val="3646504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82267"/>
          </a:xfrm>
        </p:spPr>
        <p:txBody>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700784"/>
            <a:ext cx="10363826" cy="4654296"/>
          </a:xfrm>
        </p:spPr>
        <p:txBody>
          <a:bodyPr>
            <a:normAutofit/>
          </a:bodyPr>
          <a:lstStyle/>
          <a:p>
            <a:r>
              <a:rPr lang="tr-TR" b="1" dirty="0" smtClean="0">
                <a:latin typeface="Corbel" panose="020B0503020204020204" pitchFamily="34" charset="0"/>
              </a:rPr>
              <a:t>B) </a:t>
            </a:r>
            <a:r>
              <a:rPr lang="tr-TR" b="1" i="1" dirty="0" smtClean="0">
                <a:latin typeface="Corbel" panose="020B0503020204020204" pitchFamily="34" charset="0"/>
              </a:rPr>
              <a:t>12 </a:t>
            </a:r>
            <a:r>
              <a:rPr lang="tr-TR" b="1" i="1" cap="none" dirty="0" smtClean="0">
                <a:latin typeface="Corbel" panose="020B0503020204020204" pitchFamily="34" charset="0"/>
              </a:rPr>
              <a:t>yaşından önce </a:t>
            </a:r>
            <a:r>
              <a:rPr lang="tr-TR" cap="none" dirty="0" smtClean="0">
                <a:latin typeface="Corbel" panose="020B0503020204020204" pitchFamily="34" charset="0"/>
              </a:rPr>
              <a:t>birkaç dikkatsizlik veya aşırı hareketlilik-dürtüsellik belirtisi olmuştur</a:t>
            </a:r>
          </a:p>
          <a:p>
            <a:r>
              <a:rPr lang="tr-TR" b="1" cap="none" dirty="0" smtClean="0">
                <a:latin typeface="Corbel" panose="020B0503020204020204" pitchFamily="34" charset="0"/>
              </a:rPr>
              <a:t>C) </a:t>
            </a:r>
            <a:r>
              <a:rPr lang="tr-TR" cap="none" dirty="0" smtClean="0">
                <a:latin typeface="Corbel" panose="020B0503020204020204" pitchFamily="34" charset="0"/>
              </a:rPr>
              <a:t>birkaç dikkatsizlik veya aşırı hareketlilik-dürtüsellik belirtisi </a:t>
            </a:r>
            <a:r>
              <a:rPr lang="tr-TR" b="1" i="1" cap="none" dirty="0" smtClean="0">
                <a:latin typeface="Corbel" panose="020B0503020204020204" pitchFamily="34" charset="0"/>
              </a:rPr>
              <a:t>iki veya daha çok ortamda </a:t>
            </a:r>
            <a:r>
              <a:rPr lang="tr-TR" cap="none" dirty="0" smtClean="0">
                <a:latin typeface="Corbel" panose="020B0503020204020204" pitchFamily="34" charset="0"/>
              </a:rPr>
              <a:t>vardır (ev, okul, iş yeri; arkadaşları veya akrabalarıyla; diğer etkinlikler sırasında)</a:t>
            </a:r>
          </a:p>
          <a:p>
            <a:r>
              <a:rPr lang="tr-TR" sz="1600" b="1" cap="none" dirty="0" smtClean="0">
                <a:latin typeface="Corbel" panose="020B0503020204020204" pitchFamily="34" charset="0"/>
              </a:rPr>
              <a:t>D) </a:t>
            </a:r>
            <a:r>
              <a:rPr lang="tr-TR" sz="1600" cap="none" dirty="0" smtClean="0">
                <a:latin typeface="Corbel" panose="020B0503020204020204" pitchFamily="34" charset="0"/>
              </a:rPr>
              <a:t>bu belirtilerin toplumsal akademik veya mesleki </a:t>
            </a:r>
            <a:r>
              <a:rPr lang="tr-TR" sz="1600" b="1" i="1" cap="none" dirty="0" smtClean="0">
                <a:latin typeface="Corbel" panose="020B0503020204020204" pitchFamily="34" charset="0"/>
              </a:rPr>
              <a:t>işlevselliği bozduğuna </a:t>
            </a:r>
            <a:r>
              <a:rPr lang="tr-TR" sz="1600" cap="none" dirty="0" smtClean="0">
                <a:latin typeface="Corbel" panose="020B0503020204020204" pitchFamily="34" charset="0"/>
              </a:rPr>
              <a:t>veya işlevselliğin niteliğini düşürdüğüne ilişkin açık kanıtlar vardır</a:t>
            </a:r>
          </a:p>
          <a:p>
            <a:r>
              <a:rPr lang="tr-TR" sz="1400" b="1" cap="none" dirty="0" smtClean="0">
                <a:latin typeface="Corbel" panose="020B0503020204020204" pitchFamily="34" charset="0"/>
              </a:rPr>
              <a:t>E) </a:t>
            </a:r>
            <a:r>
              <a:rPr lang="tr-TR" sz="1400" cap="none" dirty="0" smtClean="0">
                <a:latin typeface="Corbel" panose="020B0503020204020204" pitchFamily="34" charset="0"/>
              </a:rPr>
              <a:t>bu belirtiler yalnızca şizofreni ya da psikozla giden başka bir bozukluğun gidişi sırasında ortaya çıkmamaktadır ve başka bir ruhsal bozuklukla </a:t>
            </a:r>
            <a:r>
              <a:rPr lang="tr-TR" sz="1400" b="1" i="1" cap="none" dirty="0" smtClean="0">
                <a:latin typeface="Corbel" panose="020B0503020204020204" pitchFamily="34" charset="0"/>
              </a:rPr>
              <a:t>daha iyi açıklanamaz </a:t>
            </a:r>
            <a:r>
              <a:rPr lang="tr-TR" sz="1400" cap="none" dirty="0" smtClean="0">
                <a:latin typeface="Corbel" panose="020B0503020204020204" pitchFamily="34" charset="0"/>
              </a:rPr>
              <a:t>(OKB, tik bozukluğu, depresyon ve diğer duygu durum bozuklukları, anksiyete bozuklukları, disosiyatif bozukluklar, kişilik bozukluğu, madde kullanım bozukluğu..)</a:t>
            </a:r>
          </a:p>
          <a:p>
            <a:endParaRPr lang="tr-TR" cap="none" dirty="0" smtClean="0">
              <a:latin typeface="Corbel" panose="020B0503020204020204" pitchFamily="34" charset="0"/>
            </a:endParaRPr>
          </a:p>
          <a:p>
            <a:endParaRPr lang="tr-TR" cap="none" dirty="0" smtClean="0">
              <a:latin typeface="Corbel" panose="020B0503020204020204" pitchFamily="34" charset="0"/>
            </a:endParaRPr>
          </a:p>
        </p:txBody>
      </p:sp>
    </p:spTree>
    <p:extLst>
      <p:ext uri="{BB962C8B-B14F-4D97-AF65-F5344CB8AC3E}">
        <p14:creationId xmlns:p14="http://schemas.microsoft.com/office/powerpoint/2010/main" val="743147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p:txBody>
          <a:bodyPr/>
          <a:lstStyle/>
          <a:p>
            <a:r>
              <a:rPr lang="tr-TR" i="1" cap="none" dirty="0">
                <a:latin typeface="Corbel" panose="020B0503020204020204" pitchFamily="34" charset="0"/>
              </a:rPr>
              <a:t>Olup olmadığını belirtiniz</a:t>
            </a:r>
            <a:r>
              <a:rPr lang="tr-TR" cap="none" dirty="0">
                <a:latin typeface="Corbel" panose="020B0503020204020204" pitchFamily="34" charset="0"/>
              </a:rPr>
              <a:t>;</a:t>
            </a:r>
            <a:endParaRPr lang="tr-TR" i="1" cap="none" dirty="0">
              <a:latin typeface="Corbel" panose="020B0503020204020204" pitchFamily="34" charset="0"/>
            </a:endParaRPr>
          </a:p>
          <a:p>
            <a:r>
              <a:rPr lang="tr-TR" b="1" i="1" cap="none" dirty="0">
                <a:latin typeface="Corbel" panose="020B0503020204020204" pitchFamily="34" charset="0"/>
              </a:rPr>
              <a:t>Bileşik görünüm: </a:t>
            </a:r>
            <a:r>
              <a:rPr lang="tr-TR" cap="none" dirty="0">
                <a:latin typeface="Corbel" panose="020B0503020204020204" pitchFamily="34" charset="0"/>
              </a:rPr>
              <a:t>son altı ay içinde hem A1 (dikkatsizlik) hem de A2 (aşırı hareketlilik-dürtüsellik) tanı ölçütü karşılanmıştır</a:t>
            </a:r>
          </a:p>
          <a:p>
            <a:r>
              <a:rPr lang="tr-TR" b="1" i="1" cap="none" dirty="0">
                <a:latin typeface="Corbel" panose="020B0503020204020204" pitchFamily="34" charset="0"/>
              </a:rPr>
              <a:t>Dikkatsizliğin-dikkat bozukluğunun baskın olduğu görünüm: </a:t>
            </a:r>
            <a:r>
              <a:rPr lang="tr-TR" cap="none" dirty="0">
                <a:latin typeface="Corbel" panose="020B0503020204020204" pitchFamily="34" charset="0"/>
              </a:rPr>
              <a:t>son altı ay içinde A1 (dikkatsizlik) tanı ölçütü karşılanmış, acak A2 (aşırı hareketlilik-dürtüsellik) tanı ölçütü karşılanmamıştır</a:t>
            </a:r>
          </a:p>
          <a:p>
            <a:r>
              <a:rPr lang="tr-TR" b="1" i="1" cap="none" dirty="0">
                <a:latin typeface="Corbel" panose="020B0503020204020204" pitchFamily="34" charset="0"/>
              </a:rPr>
              <a:t>Aşırı hareketlilik-dürtüselliğin baskın olduğu görünüm:</a:t>
            </a:r>
            <a:r>
              <a:rPr lang="tr-TR" cap="none" dirty="0">
                <a:latin typeface="Corbel" panose="020B0503020204020204" pitchFamily="34" charset="0"/>
              </a:rPr>
              <a:t> son altı ay içinde A2(aşırı hareketlilik-dürtüsellik) tanı ölçütü karşılanmış, A1 (dikkatsizlik) tanı ölçütü karşılanmamıştır</a:t>
            </a:r>
          </a:p>
          <a:p>
            <a:endParaRPr lang="tr-TR" dirty="0"/>
          </a:p>
        </p:txBody>
      </p:sp>
    </p:spTree>
    <p:extLst>
      <p:ext uri="{BB962C8B-B14F-4D97-AF65-F5344CB8AC3E}">
        <p14:creationId xmlns:p14="http://schemas.microsoft.com/office/powerpoint/2010/main" val="3864961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Corbel" panose="020B0503020204020204" pitchFamily="34" charset="0"/>
              </a:rPr>
              <a:t>DEHB-MANİ AYRIMI</a:t>
            </a:r>
            <a:endParaRPr lang="tr-TR" dirty="0">
              <a:latin typeface="Corbel" panose="020B0503020204020204" pitchFamily="34" charset="0"/>
            </a:endParaRPr>
          </a:p>
        </p:txBody>
      </p:sp>
      <p:sp>
        <p:nvSpPr>
          <p:cNvPr id="3" name="Content Placeholder 2"/>
          <p:cNvSpPr>
            <a:spLocks noGrp="1"/>
          </p:cNvSpPr>
          <p:nvPr>
            <p:ph sz="quarter" idx="13"/>
          </p:nvPr>
        </p:nvSpPr>
        <p:spPr/>
        <p:txBody>
          <a:bodyPr/>
          <a:lstStyle/>
          <a:p>
            <a:r>
              <a:rPr lang="tr-TR" cap="none" dirty="0" smtClean="0">
                <a:latin typeface="Corbel" panose="020B0503020204020204" pitchFamily="34" charset="0"/>
              </a:rPr>
              <a:t>Grandiozite</a:t>
            </a:r>
          </a:p>
          <a:p>
            <a:r>
              <a:rPr lang="tr-TR" cap="none" dirty="0" smtClean="0">
                <a:latin typeface="Corbel" panose="020B0503020204020204" pitchFamily="34" charset="0"/>
              </a:rPr>
              <a:t>Aşırı cinsel istek-aktivite/Libido artışı</a:t>
            </a:r>
          </a:p>
          <a:p>
            <a:r>
              <a:rPr lang="tr-TR" cap="none" dirty="0" smtClean="0">
                <a:latin typeface="Corbel" panose="020B0503020204020204" pitchFamily="34" charset="0"/>
              </a:rPr>
              <a:t>Uyku ihtiyacında azalma</a:t>
            </a:r>
          </a:p>
          <a:p>
            <a:r>
              <a:rPr lang="tr-TR" cap="none" dirty="0" smtClean="0">
                <a:latin typeface="Corbel" panose="020B0503020204020204" pitchFamily="34" charset="0"/>
              </a:rPr>
              <a:t>Aşırı öfori: delirmiş gibi davranma, deli gibi mutlu olma</a:t>
            </a:r>
          </a:p>
          <a:p>
            <a:r>
              <a:rPr lang="tr-TR" cap="none" dirty="0" smtClean="0">
                <a:latin typeface="Corbel" panose="020B0503020204020204" pitchFamily="34" charset="0"/>
              </a:rPr>
              <a:t>Aşırı afektif dalgalanma</a:t>
            </a:r>
          </a:p>
          <a:p>
            <a:r>
              <a:rPr lang="tr-TR" cap="none" dirty="0" smtClean="0">
                <a:latin typeface="Corbel" panose="020B0503020204020204" pitchFamily="34" charset="0"/>
              </a:rPr>
              <a:t>Aşırı irritabilite</a:t>
            </a:r>
            <a:endParaRPr lang="tr-TR" cap="none" dirty="0">
              <a:latin typeface="Corbel" panose="020B0503020204020204" pitchFamily="34" charset="0"/>
            </a:endParaRPr>
          </a:p>
        </p:txBody>
      </p:sp>
    </p:spTree>
    <p:extLst>
      <p:ext uri="{BB962C8B-B14F-4D97-AF65-F5344CB8AC3E}">
        <p14:creationId xmlns:p14="http://schemas.microsoft.com/office/powerpoint/2010/main" val="472835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237715"/>
          </a:xfrm>
        </p:spPr>
        <p:txBody>
          <a:bodyPr/>
          <a:lstStyle/>
          <a:p>
            <a:r>
              <a:rPr lang="tr-TR" dirty="0">
                <a:solidFill>
                  <a:prstClr val="black"/>
                </a:solidFill>
              </a:rPr>
              <a:t>OTİZM SPEKTRUM BOZUKLUĞU (OSB</a:t>
            </a:r>
            <a:r>
              <a:rPr lang="tr-TR" dirty="0" smtClean="0">
                <a:solidFill>
                  <a:prstClr val="black"/>
                </a:solidFill>
              </a:rPr>
              <a:t>) / DSM-5</a:t>
            </a:r>
            <a:r>
              <a:rPr lang="tr-TR" dirty="0">
                <a:solidFill>
                  <a:prstClr val="black"/>
                </a:solidFill>
              </a:rPr>
              <a:t/>
            </a:r>
            <a:br>
              <a:rPr lang="tr-TR" dirty="0">
                <a:solidFill>
                  <a:prstClr val="black"/>
                </a:solidFill>
              </a:rPr>
            </a:br>
            <a:endParaRPr lang="tr-TR" dirty="0"/>
          </a:p>
        </p:txBody>
      </p:sp>
      <p:sp>
        <p:nvSpPr>
          <p:cNvPr id="3" name="Content Placeholder 2"/>
          <p:cNvSpPr>
            <a:spLocks noGrp="1"/>
          </p:cNvSpPr>
          <p:nvPr>
            <p:ph sz="quarter" idx="13"/>
          </p:nvPr>
        </p:nvSpPr>
        <p:spPr>
          <a:xfrm>
            <a:off x="913774" y="1856232"/>
            <a:ext cx="10363826" cy="4581144"/>
          </a:xfrm>
        </p:spPr>
        <p:txBody>
          <a:bodyPr>
            <a:normAutofit/>
          </a:bodyPr>
          <a:lstStyle/>
          <a:p>
            <a:pPr marL="201589" lvl="0" indent="-201589" defTabSz="1007943">
              <a:lnSpc>
                <a:spcPct val="90000"/>
              </a:lnSpc>
              <a:spcBef>
                <a:spcPts val="1323"/>
              </a:spcBef>
              <a:spcAft>
                <a:spcPts val="220"/>
              </a:spcAft>
              <a:buClr>
                <a:srgbClr val="FFFFFF"/>
              </a:buClr>
              <a:defRPr/>
            </a:pPr>
            <a:r>
              <a:rPr lang="tr-TR" sz="2425" b="1" cap="none" dirty="0">
                <a:latin typeface="Corbel" panose="020B0503020204020204"/>
              </a:rPr>
              <a:t>A- Sosyal iletişim ve sosyal etkileşimde kalıcı bozukluklar (3 alt kriter de olmalı)</a:t>
            </a:r>
          </a:p>
          <a:p>
            <a:pPr marL="201589" lvl="0" indent="-201589" defTabSz="1007943">
              <a:lnSpc>
                <a:spcPct val="90000"/>
              </a:lnSpc>
              <a:spcBef>
                <a:spcPts val="1323"/>
              </a:spcBef>
              <a:spcAft>
                <a:spcPts val="220"/>
              </a:spcAft>
              <a:buClr>
                <a:srgbClr val="FFFFFF"/>
              </a:buClr>
              <a:defRPr/>
            </a:pPr>
            <a:r>
              <a:rPr lang="tr-TR" sz="2425" cap="none" dirty="0">
                <a:latin typeface="Corbel" panose="020B0503020204020204"/>
              </a:rPr>
              <a:t>1- sosyal-duygusal karşılık vermede zorluklar, anormal sosyal yakınlaşma, sohbeti sürdürmede, karşılıklı konuşmada bozukluklar, ortak ilgi ve duyguların paylaşımında bozulma, sosyal etkileşimi başlatma ya da sürdürmede zorlanma</a:t>
            </a:r>
          </a:p>
          <a:p>
            <a:pPr marL="201589" lvl="0" indent="-201589" defTabSz="1007943">
              <a:lnSpc>
                <a:spcPct val="90000"/>
              </a:lnSpc>
              <a:spcBef>
                <a:spcPts val="1323"/>
              </a:spcBef>
              <a:spcAft>
                <a:spcPts val="220"/>
              </a:spcAft>
              <a:buClr>
                <a:srgbClr val="FFFFFF"/>
              </a:buClr>
              <a:defRPr/>
            </a:pPr>
            <a:r>
              <a:rPr lang="tr-TR" sz="2425" cap="none" dirty="0">
                <a:latin typeface="Corbel" panose="020B0503020204020204"/>
              </a:rPr>
              <a:t>2- nonverbal iletişim bozuklukları, göz kontağı ve vücut dilini kullanmada gerilik, jest-mimikleri anlamada zorlanma, yüz ifadelerinin ve vücut tepkilerinin kısıtlı olması</a:t>
            </a:r>
          </a:p>
          <a:p>
            <a:pPr marL="201589" lvl="0" indent="-201589" defTabSz="1007943">
              <a:lnSpc>
                <a:spcPct val="90000"/>
              </a:lnSpc>
              <a:spcBef>
                <a:spcPts val="1323"/>
              </a:spcBef>
              <a:spcAft>
                <a:spcPts val="220"/>
              </a:spcAft>
              <a:buClr>
                <a:srgbClr val="FFFFFF"/>
              </a:buClr>
              <a:defRPr/>
            </a:pPr>
            <a:r>
              <a:rPr lang="tr-TR" sz="2425" cap="none" dirty="0">
                <a:latin typeface="Corbel" panose="020B0503020204020204"/>
              </a:rPr>
              <a:t>3- ilişki kurmayı geliştirme, sürdürme ve anlamada zorlanma, sosyal duruma uygun davranamama, akranlara ilginin az olması, akranlarıyla oyun oynama ve arkadaş edinmede zorlanma, taklide dayalı oyun oynamama</a:t>
            </a:r>
          </a:p>
          <a:p>
            <a:endParaRPr lang="tr-TR" dirty="0"/>
          </a:p>
        </p:txBody>
      </p:sp>
    </p:spTree>
    <p:extLst>
      <p:ext uri="{BB962C8B-B14F-4D97-AF65-F5344CB8AC3E}">
        <p14:creationId xmlns:p14="http://schemas.microsoft.com/office/powerpoint/2010/main" val="822911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20041"/>
            <a:ext cx="10364451" cy="1197863"/>
          </a:xfrm>
        </p:spPr>
        <p:txBody>
          <a:bodyPr/>
          <a:lstStyle/>
          <a:p>
            <a:r>
              <a:rPr lang="tr-TR" dirty="0">
                <a:solidFill>
                  <a:prstClr val="black"/>
                </a:solidFill>
              </a:rPr>
              <a:t>OTİZM SPEKTRUM BOZUKLUĞU (OSB) / DSM-5</a:t>
            </a:r>
            <a:endParaRPr lang="tr-TR" dirty="0"/>
          </a:p>
        </p:txBody>
      </p:sp>
      <p:sp>
        <p:nvSpPr>
          <p:cNvPr id="3" name="Content Placeholder 2"/>
          <p:cNvSpPr>
            <a:spLocks noGrp="1"/>
          </p:cNvSpPr>
          <p:nvPr>
            <p:ph sz="quarter" idx="13"/>
          </p:nvPr>
        </p:nvSpPr>
        <p:spPr>
          <a:xfrm>
            <a:off x="913774" y="1673352"/>
            <a:ext cx="10363826" cy="4864608"/>
          </a:xfrm>
        </p:spPr>
        <p:txBody>
          <a:bodyPr>
            <a:normAutofit/>
          </a:bodyPr>
          <a:lstStyle/>
          <a:p>
            <a:pPr marL="201589" lvl="0" indent="-201589" defTabSz="1007943">
              <a:lnSpc>
                <a:spcPct val="90000"/>
              </a:lnSpc>
              <a:spcBef>
                <a:spcPts val="1323"/>
              </a:spcBef>
              <a:spcAft>
                <a:spcPts val="220"/>
              </a:spcAft>
              <a:buClr>
                <a:srgbClr val="FFFFFF"/>
              </a:buClr>
              <a:defRPr/>
            </a:pPr>
            <a:r>
              <a:rPr lang="tr-TR" sz="2200" b="1" cap="none" dirty="0">
                <a:latin typeface="Corbel" panose="020B0503020204020204"/>
              </a:rPr>
              <a:t>B-</a:t>
            </a:r>
            <a:r>
              <a:rPr lang="tr-TR" sz="2200" cap="none" dirty="0">
                <a:latin typeface="Corbel" panose="020B0503020204020204"/>
              </a:rPr>
              <a:t> </a:t>
            </a:r>
            <a:r>
              <a:rPr lang="tr-TR" sz="2200" b="1" cap="none" dirty="0">
                <a:latin typeface="Corbel" panose="020B0503020204020204"/>
              </a:rPr>
              <a:t>Sınırlı, kısıtlı, tekrarlayıcı davranışlar, ilgi alanları veya aktiviteler (2/4)</a:t>
            </a:r>
          </a:p>
          <a:p>
            <a:pPr marL="201589" lvl="0" indent="-201589" defTabSz="1007943">
              <a:lnSpc>
                <a:spcPct val="90000"/>
              </a:lnSpc>
              <a:spcBef>
                <a:spcPts val="1323"/>
              </a:spcBef>
              <a:spcAft>
                <a:spcPts val="220"/>
              </a:spcAft>
              <a:buClr>
                <a:srgbClr val="FFFFFF"/>
              </a:buClr>
              <a:defRPr/>
            </a:pPr>
            <a:r>
              <a:rPr lang="tr-TR" sz="2200" cap="none" dirty="0">
                <a:latin typeface="Corbel" panose="020B0503020204020204"/>
              </a:rPr>
              <a:t>1- stereotipik, tekrarlayıcı motor hareketler, nesne kullanımı veya konuşma; ekolali, eşyaları dizme..</a:t>
            </a:r>
          </a:p>
          <a:p>
            <a:pPr marL="201589" lvl="0" indent="-201589" defTabSz="1007943">
              <a:lnSpc>
                <a:spcPct val="90000"/>
              </a:lnSpc>
              <a:spcBef>
                <a:spcPts val="1323"/>
              </a:spcBef>
              <a:spcAft>
                <a:spcPts val="220"/>
              </a:spcAft>
              <a:buClr>
                <a:srgbClr val="FFFFFF"/>
              </a:buClr>
              <a:defRPr/>
            </a:pPr>
            <a:r>
              <a:rPr lang="tr-TR" sz="2200" cap="none" dirty="0">
                <a:latin typeface="Corbel" panose="020B0503020204020204"/>
              </a:rPr>
              <a:t>2- aynılıkta ısrar, rutinlere aşırı bağlılık, değişikliğe direnç gösterme, törensel-ritüelistik sözel ve nonverbal davranışlar; rijid-katı düşünme paterni, aynı yoldan gitmek isteme, aynı şeyleri yeme…</a:t>
            </a:r>
          </a:p>
          <a:p>
            <a:pPr marL="201589" lvl="0" indent="-201589" defTabSz="1007943">
              <a:lnSpc>
                <a:spcPct val="90000"/>
              </a:lnSpc>
              <a:spcBef>
                <a:spcPts val="1323"/>
              </a:spcBef>
              <a:spcAft>
                <a:spcPts val="220"/>
              </a:spcAft>
              <a:buClr>
                <a:srgbClr val="FFFFFF"/>
              </a:buClr>
              <a:defRPr/>
            </a:pPr>
            <a:r>
              <a:rPr lang="tr-TR" sz="2200" cap="none" dirty="0">
                <a:latin typeface="Corbel" panose="020B0503020204020204"/>
              </a:rPr>
              <a:t>3- anormal yoğunluk ve odaklı aşırı kısıtlı ve fikse ilgi alanları; bazı eşyalara aşırı bağlılık, sürekli aynı eşyayı taşıma, asperger’de görülen ilgi alanları gibi…</a:t>
            </a:r>
          </a:p>
          <a:p>
            <a:pPr marL="201589" lvl="0" indent="-201589" defTabSz="1007943">
              <a:lnSpc>
                <a:spcPct val="90000"/>
              </a:lnSpc>
              <a:spcBef>
                <a:spcPts val="1323"/>
              </a:spcBef>
              <a:spcAft>
                <a:spcPts val="220"/>
              </a:spcAft>
              <a:buClr>
                <a:srgbClr val="FFFFFF"/>
              </a:buClr>
              <a:defRPr/>
            </a:pPr>
            <a:r>
              <a:rPr lang="tr-TR" sz="2200" cap="none" dirty="0">
                <a:latin typeface="Corbel" panose="020B0503020204020204"/>
              </a:rPr>
              <a:t>4- hipo ya da hipersensivite, çevreden gelen uyarılara uygun olmayan ilgi gösterme şekli (acı-ağrı ve ısıya duyarsızlık, seslere abartılı tepki verme ya da tepki göstermeme, nesneleri aşırı koklama, ağzına götürme veya nesnelere  sürekli dokunma ihtiyacı..)</a:t>
            </a:r>
          </a:p>
          <a:p>
            <a:endParaRPr lang="tr-TR" dirty="0"/>
          </a:p>
        </p:txBody>
      </p:sp>
    </p:spTree>
    <p:extLst>
      <p:ext uri="{BB962C8B-B14F-4D97-AF65-F5344CB8AC3E}">
        <p14:creationId xmlns:p14="http://schemas.microsoft.com/office/powerpoint/2010/main" val="4261572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solidFill>
                  <a:prstClr val="black"/>
                </a:solidFill>
              </a:rPr>
              <a:t/>
            </a:r>
            <a:br>
              <a:rPr lang="tr-TR" dirty="0">
                <a:solidFill>
                  <a:prstClr val="black"/>
                </a:solidFill>
              </a:rPr>
            </a:br>
            <a:r>
              <a:rPr lang="tr-TR" dirty="0">
                <a:solidFill>
                  <a:prstClr val="black"/>
                </a:solidFill>
              </a:rPr>
              <a:t>OTİZM SPEKTRUM BOZUKLUĞU (OSB) / DSM-5</a:t>
            </a:r>
            <a:endParaRPr lang="tr-TR" dirty="0"/>
          </a:p>
        </p:txBody>
      </p:sp>
      <p:sp>
        <p:nvSpPr>
          <p:cNvPr id="3" name="Content Placeholder 2"/>
          <p:cNvSpPr>
            <a:spLocks noGrp="1"/>
          </p:cNvSpPr>
          <p:nvPr>
            <p:ph sz="quarter" idx="13"/>
          </p:nvPr>
        </p:nvSpPr>
        <p:spPr/>
        <p:txBody>
          <a:bodyPr>
            <a:normAutofit fontScale="92500" lnSpcReduction="20000"/>
          </a:bodyPr>
          <a:lstStyle/>
          <a:p>
            <a:pPr marL="201589" lvl="0" indent="-201589" defTabSz="1007943">
              <a:lnSpc>
                <a:spcPct val="90000"/>
              </a:lnSpc>
              <a:spcBef>
                <a:spcPts val="1323"/>
              </a:spcBef>
              <a:spcAft>
                <a:spcPts val="220"/>
              </a:spcAft>
              <a:buClr>
                <a:srgbClr val="FFFFFF"/>
              </a:buClr>
              <a:buFont typeface="Wingdings" panose="05000000000000000000" pitchFamily="2" charset="2"/>
              <a:buChar char=""/>
              <a:defRPr/>
            </a:pPr>
            <a:r>
              <a:rPr lang="tr-TR" altLang="tr-TR" sz="3200" u="sng" cap="none" dirty="0" smtClean="0">
                <a:latin typeface="Corbel" panose="020B0503020204020204"/>
              </a:rPr>
              <a:t>DSM-5 </a:t>
            </a:r>
            <a:r>
              <a:rPr lang="tr-TR" altLang="tr-TR" sz="3200" u="sng" cap="none" dirty="0">
                <a:latin typeface="Corbel" panose="020B0503020204020204"/>
              </a:rPr>
              <a:t>tanı kriterleri karşılanmayan olgular </a:t>
            </a:r>
            <a:r>
              <a:rPr lang="tr-TR" altLang="tr-TR" sz="3200" u="sng" cap="none" dirty="0" smtClean="0">
                <a:latin typeface="Corbel" panose="020B0503020204020204"/>
              </a:rPr>
              <a:t>«sosyal </a:t>
            </a:r>
            <a:r>
              <a:rPr lang="tr-TR" altLang="tr-TR" sz="3200" u="sng" cap="none" dirty="0">
                <a:latin typeface="Corbel" panose="020B0503020204020204"/>
              </a:rPr>
              <a:t>pragmatik iletişim </a:t>
            </a:r>
            <a:r>
              <a:rPr lang="tr-TR" altLang="tr-TR" sz="3200" u="sng" cap="none" dirty="0" smtClean="0">
                <a:latin typeface="Corbel" panose="020B0503020204020204"/>
              </a:rPr>
              <a:t>bozukluğu» </a:t>
            </a:r>
            <a:r>
              <a:rPr lang="tr-TR" altLang="tr-TR" sz="3200" u="sng" cap="none" dirty="0">
                <a:latin typeface="Corbel" panose="020B0503020204020204"/>
              </a:rPr>
              <a:t>altında </a:t>
            </a:r>
            <a:r>
              <a:rPr lang="tr-TR" altLang="tr-TR" sz="3200" u="sng" cap="none" dirty="0" smtClean="0">
                <a:latin typeface="Corbel" panose="020B0503020204020204"/>
              </a:rPr>
              <a:t>sınıflandırılılmalıdır</a:t>
            </a:r>
          </a:p>
          <a:p>
            <a:pPr marL="0" lvl="0" indent="0" defTabSz="449263" fontAlgn="base">
              <a:lnSpc>
                <a:spcPct val="100000"/>
              </a:lnSpc>
              <a:spcBef>
                <a:spcPts val="600"/>
              </a:spcBef>
              <a:spcAft>
                <a:spcPct val="0"/>
              </a:spcAft>
              <a:buClr>
                <a:srgbClr val="000000"/>
              </a:buClr>
              <a:buSzPct val="100000"/>
              <a:buNone/>
            </a:pPr>
            <a:r>
              <a:rPr lang="tr-TR" altLang="tr-TR" sz="3200" cap="none" dirty="0">
                <a:latin typeface="Corbel" panose="020B0503020204020204" pitchFamily="34" charset="0"/>
                <a:cs typeface="Arial" panose="020B0604020202020204" pitchFamily="34" charset="0"/>
              </a:rPr>
              <a:t>MR oranları %29-60 arası bildirilmiştir (son çalışmalar % 50 altı MR)</a:t>
            </a:r>
          </a:p>
          <a:p>
            <a:pPr marL="0" lvl="0" indent="0" defTabSz="449263" fontAlgn="base">
              <a:lnSpc>
                <a:spcPct val="100000"/>
              </a:lnSpc>
              <a:spcBef>
                <a:spcPts val="600"/>
              </a:spcBef>
              <a:spcAft>
                <a:spcPct val="0"/>
              </a:spcAft>
              <a:buClr>
                <a:srgbClr val="000000"/>
              </a:buClr>
              <a:buSzPct val="100000"/>
              <a:buNone/>
            </a:pPr>
            <a:endParaRPr lang="tr-TR" altLang="tr-TR" sz="3200" cap="none" dirty="0">
              <a:latin typeface="Corbel" panose="020B0503020204020204" pitchFamily="34" charset="0"/>
              <a:cs typeface="Arial" panose="020B0604020202020204" pitchFamily="34" charset="0"/>
            </a:endParaRPr>
          </a:p>
          <a:p>
            <a:pPr marL="0" lvl="0" indent="0" defTabSz="449263" fontAlgn="base">
              <a:lnSpc>
                <a:spcPct val="100000"/>
              </a:lnSpc>
              <a:spcBef>
                <a:spcPts val="600"/>
              </a:spcBef>
              <a:spcAft>
                <a:spcPct val="0"/>
              </a:spcAft>
              <a:buClr>
                <a:srgbClr val="000000"/>
              </a:buClr>
              <a:buSzPct val="100000"/>
              <a:buNone/>
            </a:pPr>
            <a:r>
              <a:rPr lang="tr-TR" altLang="tr-TR" sz="3200" cap="none" dirty="0">
                <a:latin typeface="Corbel" panose="020B0503020204020204" pitchFamily="34" charset="0"/>
                <a:cs typeface="Arial" panose="020B0604020202020204" pitchFamily="34" charset="0"/>
              </a:rPr>
              <a:t>5 yaşından sonra ilk kelimeleri söyleyenler içinden de (özellikle 6 yaş artık sınır olarak kabul edilir)  iyi prognoza sahip bireylerin çıktığı artık bilinmektedir</a:t>
            </a:r>
          </a:p>
          <a:p>
            <a:pPr marL="201589" lvl="0" indent="-201589" defTabSz="1007943">
              <a:lnSpc>
                <a:spcPct val="90000"/>
              </a:lnSpc>
              <a:spcBef>
                <a:spcPts val="1323"/>
              </a:spcBef>
              <a:spcAft>
                <a:spcPts val="220"/>
              </a:spcAft>
              <a:buClr>
                <a:srgbClr val="FFFFFF"/>
              </a:buClr>
              <a:buFont typeface="Wingdings" panose="05000000000000000000" pitchFamily="2" charset="2"/>
              <a:buChar char=""/>
              <a:defRPr/>
            </a:pPr>
            <a:endParaRPr lang="tr-TR" altLang="tr-TR" sz="3200" u="sng" cap="none" dirty="0">
              <a:latin typeface="Corbel" panose="020B0503020204020204"/>
            </a:endParaRPr>
          </a:p>
          <a:p>
            <a:endParaRPr lang="tr-TR" dirty="0"/>
          </a:p>
        </p:txBody>
      </p:sp>
    </p:spTree>
    <p:extLst>
      <p:ext uri="{BB962C8B-B14F-4D97-AF65-F5344CB8AC3E}">
        <p14:creationId xmlns:p14="http://schemas.microsoft.com/office/powerpoint/2010/main" val="3727039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solidFill>
                  <a:prstClr val="black"/>
                </a:solidFill>
              </a:rPr>
              <a:t>OTİZM SPEKTRUM BOZUKLUĞU (OSB)</a:t>
            </a:r>
            <a:endParaRPr lang="tr-TR" dirty="0"/>
          </a:p>
        </p:txBody>
      </p:sp>
      <p:sp>
        <p:nvSpPr>
          <p:cNvPr id="3" name="Content Placeholder 2"/>
          <p:cNvSpPr>
            <a:spLocks noGrp="1"/>
          </p:cNvSpPr>
          <p:nvPr>
            <p:ph sz="quarter" idx="13"/>
          </p:nvPr>
        </p:nvSpPr>
        <p:spPr>
          <a:xfrm>
            <a:off x="913774" y="2367092"/>
            <a:ext cx="10363826" cy="3704524"/>
          </a:xfrm>
        </p:spPr>
        <p:txBody>
          <a:bodyPr>
            <a:normAutofit fontScale="92500" lnSpcReduction="20000"/>
          </a:bodyPr>
          <a:lstStyle/>
          <a:p>
            <a:pPr defTabSz="449263" fontAlgn="base">
              <a:lnSpc>
                <a:spcPct val="100000"/>
              </a:lnSpc>
              <a:spcBef>
                <a:spcPts val="800"/>
              </a:spcBef>
              <a:spcAft>
                <a:spcPct val="0"/>
              </a:spcAft>
              <a:buClr>
                <a:srgbClr val="000000"/>
              </a:buClr>
              <a:buSzPct val="100000"/>
            </a:pPr>
            <a:r>
              <a:rPr lang="tr-TR" altLang="tr-TR" sz="3200" cap="none" dirty="0">
                <a:latin typeface="Corbel" panose="020B0503020204020204" pitchFamily="34" charset="0"/>
                <a:cs typeface="Arial" panose="020B0604020202020204" pitchFamily="34" charset="0"/>
              </a:rPr>
              <a:t>Başkaları tarafından rahatlatılmayı, sakinleştirilmeyi arama ve hoşlandığı durumları paylaşmada güçlükleri vardır. </a:t>
            </a:r>
            <a:endParaRPr lang="tr-TR" altLang="tr-TR" sz="3200" cap="none" dirty="0" smtClean="0">
              <a:latin typeface="Corbel" panose="020B0503020204020204" pitchFamily="34" charset="0"/>
              <a:cs typeface="Arial" panose="020B0604020202020204" pitchFamily="34" charset="0"/>
            </a:endParaRPr>
          </a:p>
          <a:p>
            <a:pPr defTabSz="449263" fontAlgn="base">
              <a:lnSpc>
                <a:spcPct val="90000"/>
              </a:lnSpc>
              <a:spcBef>
                <a:spcPts val="600"/>
              </a:spcBef>
              <a:spcAft>
                <a:spcPct val="0"/>
              </a:spcAft>
              <a:buClr>
                <a:srgbClr val="000000"/>
              </a:buClr>
              <a:buSzPct val="100000"/>
            </a:pPr>
            <a:r>
              <a:rPr lang="tr-TR" altLang="tr-TR" sz="3200" cap="none" dirty="0">
                <a:latin typeface="Corbel" panose="020B0503020204020204" pitchFamily="34" charset="0"/>
                <a:cs typeface="Arial" panose="020B0604020202020204" pitchFamily="34" charset="0"/>
              </a:rPr>
              <a:t>İletişimde bozulma hem sözel hem sözel olmayan alanları etkiler. </a:t>
            </a:r>
            <a:endParaRPr lang="tr-TR" altLang="tr-TR" sz="3200" cap="none" dirty="0" smtClean="0">
              <a:latin typeface="Corbel" panose="020B0503020204020204" pitchFamily="34" charset="0"/>
              <a:cs typeface="Arial" panose="020B0604020202020204" pitchFamily="34" charset="0"/>
            </a:endParaRPr>
          </a:p>
          <a:p>
            <a:pPr defTabSz="449263" fontAlgn="base">
              <a:lnSpc>
                <a:spcPct val="90000"/>
              </a:lnSpc>
              <a:spcBef>
                <a:spcPts val="600"/>
              </a:spcBef>
              <a:spcAft>
                <a:spcPct val="0"/>
              </a:spcAft>
              <a:buClr>
                <a:srgbClr val="000000"/>
              </a:buClr>
              <a:buSzPct val="100000"/>
            </a:pPr>
            <a:r>
              <a:rPr lang="tr-TR" altLang="tr-TR" sz="3200" cap="none" dirty="0" smtClean="0">
                <a:latin typeface="Corbel" panose="020B0503020204020204" pitchFamily="34" charset="0"/>
                <a:cs typeface="Arial" panose="020B0604020202020204" pitchFamily="34" charset="0"/>
              </a:rPr>
              <a:t>Dil </a:t>
            </a:r>
            <a:r>
              <a:rPr lang="tr-TR" altLang="tr-TR" sz="3200" cap="none" dirty="0">
                <a:latin typeface="Corbel" panose="020B0503020204020204" pitchFamily="34" charset="0"/>
                <a:cs typeface="Arial" panose="020B0604020202020204" pitchFamily="34" charset="0"/>
              </a:rPr>
              <a:t>konuşma gelişiminde gecikme vardır veya hiç gelişmemiştir. (%50 dil geriliği, %15 </a:t>
            </a:r>
            <a:r>
              <a:rPr lang="tr-TR" altLang="tr-TR" sz="3200" cap="none" dirty="0" smtClean="0">
                <a:latin typeface="Corbel" panose="020B0503020204020204" pitchFamily="34" charset="0"/>
                <a:cs typeface="Arial" panose="020B0604020202020204" pitchFamily="34" charset="0"/>
              </a:rPr>
              <a:t>mutizm)</a:t>
            </a:r>
          </a:p>
          <a:p>
            <a:pPr defTabSz="449263" fontAlgn="base">
              <a:lnSpc>
                <a:spcPct val="90000"/>
              </a:lnSpc>
              <a:spcBef>
                <a:spcPts val="600"/>
              </a:spcBef>
              <a:spcAft>
                <a:spcPct val="0"/>
              </a:spcAft>
              <a:buClr>
                <a:srgbClr val="000000"/>
              </a:buClr>
              <a:buSzPct val="100000"/>
            </a:pPr>
            <a:r>
              <a:rPr lang="tr-TR" altLang="tr-TR" sz="3200" cap="none" dirty="0" smtClean="0">
                <a:latin typeface="Corbel" panose="020B0503020204020204" pitchFamily="34" charset="0"/>
                <a:cs typeface="Arial" panose="020B0604020202020204" pitchFamily="34" charset="0"/>
              </a:rPr>
              <a:t>Sosyal </a:t>
            </a:r>
            <a:r>
              <a:rPr lang="tr-TR" altLang="tr-TR" sz="3200" cap="none" dirty="0">
                <a:latin typeface="Corbel" panose="020B0503020204020204" pitchFamily="34" charset="0"/>
                <a:cs typeface="Arial" panose="020B0604020202020204" pitchFamily="34" charset="0"/>
              </a:rPr>
              <a:t>yönelimli iletişimden çok yineleyici biçimde konuşmaları </a:t>
            </a:r>
            <a:r>
              <a:rPr lang="tr-TR" altLang="tr-TR" sz="3200" cap="none" dirty="0" smtClean="0">
                <a:latin typeface="Corbel" panose="020B0503020204020204" pitchFamily="34" charset="0"/>
                <a:cs typeface="Arial" panose="020B0604020202020204" pitchFamily="34" charset="0"/>
              </a:rPr>
              <a:t>vardır.</a:t>
            </a:r>
          </a:p>
          <a:p>
            <a:pPr defTabSz="449263" fontAlgn="base">
              <a:lnSpc>
                <a:spcPct val="90000"/>
              </a:lnSpc>
              <a:spcBef>
                <a:spcPts val="600"/>
              </a:spcBef>
              <a:spcAft>
                <a:spcPct val="0"/>
              </a:spcAft>
              <a:buClr>
                <a:srgbClr val="000000"/>
              </a:buClr>
              <a:buSzPct val="100000"/>
            </a:pPr>
            <a:r>
              <a:rPr lang="tr-TR" altLang="tr-TR" sz="3200" cap="none" dirty="0" smtClean="0">
                <a:latin typeface="Corbel" panose="020B0503020204020204" pitchFamily="34" charset="0"/>
                <a:cs typeface="Arial" panose="020B0604020202020204" pitchFamily="34" charset="0"/>
              </a:rPr>
              <a:t>Ekolali</a:t>
            </a:r>
            <a:r>
              <a:rPr lang="tr-TR" altLang="tr-TR" sz="3200" cap="none" dirty="0">
                <a:latin typeface="Corbel" panose="020B0503020204020204" pitchFamily="34" charset="0"/>
                <a:cs typeface="Arial" panose="020B0604020202020204" pitchFamily="34" charset="0"/>
              </a:rPr>
              <a:t>, kelime uydurma, ben yerine sen ya da 3. tekil şahıs kullanma, stereotipik konuşmalar görülür.</a:t>
            </a:r>
          </a:p>
          <a:p>
            <a:pPr defTabSz="449263" fontAlgn="base">
              <a:lnSpc>
                <a:spcPct val="100000"/>
              </a:lnSpc>
              <a:spcBef>
                <a:spcPts val="800"/>
              </a:spcBef>
              <a:spcAft>
                <a:spcPct val="0"/>
              </a:spcAft>
              <a:buClr>
                <a:srgbClr val="000000"/>
              </a:buClr>
              <a:buSzPct val="100000"/>
            </a:pPr>
            <a:endParaRPr lang="tr-TR" altLang="tr-TR" sz="3200" cap="none" dirty="0">
              <a:latin typeface="Corbel" panose="020B0503020204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437506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solidFill>
                  <a:prstClr val="black"/>
                </a:solidFill>
              </a:rPr>
              <a:t>OTİZM SPEKTRUM BOZUKLUĞU (OSB)</a:t>
            </a:r>
            <a:endParaRPr lang="tr-TR" dirty="0"/>
          </a:p>
        </p:txBody>
      </p:sp>
      <p:sp>
        <p:nvSpPr>
          <p:cNvPr id="3" name="Content Placeholder 2"/>
          <p:cNvSpPr>
            <a:spLocks noGrp="1"/>
          </p:cNvSpPr>
          <p:nvPr>
            <p:ph sz="quarter" idx="13"/>
          </p:nvPr>
        </p:nvSpPr>
        <p:spPr>
          <a:xfrm>
            <a:off x="913774" y="1947672"/>
            <a:ext cx="10363826" cy="4498848"/>
          </a:xfrm>
        </p:spPr>
        <p:txBody>
          <a:bodyPr>
            <a:normAutofit fontScale="92500" lnSpcReduction="20000"/>
          </a:bodyPr>
          <a:lstStyle/>
          <a:p>
            <a:pPr defTabSz="449263" fontAlgn="base">
              <a:lnSpc>
                <a:spcPct val="100000"/>
              </a:lnSpc>
              <a:spcBef>
                <a:spcPts val="800"/>
              </a:spcBef>
              <a:spcAft>
                <a:spcPct val="0"/>
              </a:spcAft>
              <a:buClr>
                <a:srgbClr val="000000"/>
              </a:buClr>
              <a:buSzPct val="100000"/>
            </a:pPr>
            <a:r>
              <a:rPr lang="tr-TR" altLang="tr-TR" sz="3200" cap="none" dirty="0" smtClean="0">
                <a:latin typeface="Corbel" panose="020B0503020204020204" pitchFamily="34" charset="0"/>
                <a:cs typeface="Tahoma" panose="020B0604030504040204" pitchFamily="34" charset="0"/>
              </a:rPr>
              <a:t>Hiperleksi olabilir</a:t>
            </a:r>
          </a:p>
          <a:p>
            <a:pPr defTabSz="449263" fontAlgn="base">
              <a:lnSpc>
                <a:spcPct val="100000"/>
              </a:lnSpc>
              <a:spcBef>
                <a:spcPts val="800"/>
              </a:spcBef>
              <a:spcAft>
                <a:spcPct val="0"/>
              </a:spcAft>
              <a:buClr>
                <a:srgbClr val="000000"/>
              </a:buClr>
              <a:buSzPct val="100000"/>
            </a:pPr>
            <a:r>
              <a:rPr lang="tr-TR" altLang="tr-TR" sz="3200" cap="none" dirty="0">
                <a:latin typeface="Corbel" panose="020B0503020204020204" pitchFamily="34" charset="0"/>
                <a:cs typeface="Tahoma" panose="020B0604030504040204" pitchFamily="34" charset="0"/>
              </a:rPr>
              <a:t>Çoğu zaman daralmış bir ilgi alanıyla uğraştıkları, belirli oyuncaklarla aynı şekilde tekrar tekrar oynadıkları </a:t>
            </a:r>
            <a:r>
              <a:rPr lang="tr-TR" altLang="tr-TR" sz="3200" cap="none" dirty="0" smtClean="0">
                <a:latin typeface="Corbel" panose="020B0503020204020204" pitchFamily="34" charset="0"/>
                <a:cs typeface="Tahoma" panose="020B0604030504040204" pitchFamily="34" charset="0"/>
              </a:rPr>
              <a:t>görülebilir</a:t>
            </a:r>
          </a:p>
          <a:p>
            <a:pPr defTabSz="449263" fontAlgn="base">
              <a:lnSpc>
                <a:spcPct val="100000"/>
              </a:lnSpc>
              <a:spcBef>
                <a:spcPts val="800"/>
              </a:spcBef>
              <a:spcAft>
                <a:spcPct val="0"/>
              </a:spcAft>
              <a:buClr>
                <a:srgbClr val="000000"/>
              </a:buClr>
              <a:buSzPct val="100000"/>
            </a:pPr>
            <a:r>
              <a:rPr lang="tr-TR" altLang="tr-TR" sz="3200" cap="none" dirty="0">
                <a:latin typeface="Corbel" panose="020B0503020204020204" pitchFamily="34" charset="0"/>
                <a:cs typeface="Tahoma" panose="020B0604030504040204" pitchFamily="34" charset="0"/>
              </a:rPr>
              <a:t>Mekanik hareketlere büyülenircesine ilgi duyabilirler (çamaşır makinesini izleme..)</a:t>
            </a:r>
          </a:p>
          <a:p>
            <a:pPr defTabSz="449263" fontAlgn="base">
              <a:lnSpc>
                <a:spcPct val="100000"/>
              </a:lnSpc>
              <a:spcBef>
                <a:spcPts val="800"/>
              </a:spcBef>
              <a:spcAft>
                <a:spcPct val="0"/>
              </a:spcAft>
              <a:buClr>
                <a:srgbClr val="000000"/>
              </a:buClr>
              <a:buSzPct val="100000"/>
            </a:pPr>
            <a:r>
              <a:rPr lang="tr-TR" altLang="tr-TR" sz="3200" cap="none" dirty="0">
                <a:latin typeface="Corbel" panose="020B0503020204020204" pitchFamily="34" charset="0"/>
                <a:cs typeface="Tahoma" panose="020B0604030504040204" pitchFamily="34" charset="0"/>
              </a:rPr>
              <a:t>Eşyalara aşırı tuhaf bağlanmalar gösterebilirler (arabalar, elektrikli ev aletleri…)</a:t>
            </a:r>
          </a:p>
          <a:p>
            <a:pPr defTabSz="449263" fontAlgn="base">
              <a:lnSpc>
                <a:spcPct val="100000"/>
              </a:lnSpc>
              <a:spcBef>
                <a:spcPts val="800"/>
              </a:spcBef>
              <a:spcAft>
                <a:spcPct val="0"/>
              </a:spcAft>
              <a:buClr>
                <a:srgbClr val="000000"/>
              </a:buClr>
              <a:buSzPct val="100000"/>
            </a:pPr>
            <a:r>
              <a:rPr lang="tr-TR" altLang="tr-TR" sz="3200" cap="none" dirty="0">
                <a:latin typeface="Corbel" panose="020B0503020204020204" pitchFamily="34" charset="0"/>
                <a:cs typeface="Tahoma" panose="020B0604030504040204" pitchFamily="34" charset="0"/>
              </a:rPr>
              <a:t>Hafif makrosefalik olabilirler (5 yaş altı</a:t>
            </a:r>
            <a:r>
              <a:rPr lang="tr-TR" altLang="tr-TR" sz="3200" cap="none" dirty="0" smtClean="0">
                <a:latin typeface="Corbel" panose="020B0503020204020204" pitchFamily="34" charset="0"/>
                <a:cs typeface="Tahoma" panose="020B0604030504040204" pitchFamily="34" charset="0"/>
              </a:rPr>
              <a:t>)</a:t>
            </a:r>
          </a:p>
          <a:p>
            <a:pPr defTabSz="449263" fontAlgn="base">
              <a:lnSpc>
                <a:spcPct val="100000"/>
              </a:lnSpc>
              <a:spcBef>
                <a:spcPts val="800"/>
              </a:spcBef>
              <a:spcAft>
                <a:spcPct val="0"/>
              </a:spcAft>
              <a:buClr>
                <a:srgbClr val="000000"/>
              </a:buClr>
              <a:buSzPct val="100000"/>
            </a:pPr>
            <a:r>
              <a:rPr lang="tr-TR" altLang="tr-TR" sz="3200" cap="none" dirty="0" smtClean="0">
                <a:latin typeface="Corbel" panose="020B0503020204020204" pitchFamily="34" charset="0"/>
                <a:cs typeface="Tahoma" panose="020B0604030504040204" pitchFamily="34" charset="0"/>
              </a:rPr>
              <a:t>İlk yaşlarda veya ergenlikte epilepsi gelişimi</a:t>
            </a:r>
          </a:p>
          <a:p>
            <a:pPr defTabSz="449263" fontAlgn="base">
              <a:lnSpc>
                <a:spcPct val="100000"/>
              </a:lnSpc>
              <a:spcBef>
                <a:spcPts val="800"/>
              </a:spcBef>
              <a:spcAft>
                <a:spcPct val="0"/>
              </a:spcAft>
              <a:buClr>
                <a:srgbClr val="000000"/>
              </a:buClr>
              <a:buSzPct val="100000"/>
            </a:pPr>
            <a:r>
              <a:rPr lang="tr-TR" altLang="tr-TR" sz="3200" cap="none" dirty="0" smtClean="0">
                <a:latin typeface="Corbel" panose="020B0503020204020204" pitchFamily="34" charset="0"/>
                <a:cs typeface="Tahoma" panose="020B0604030504040204" pitchFamily="34" charset="0"/>
              </a:rPr>
              <a:t>Oyuncakların uygun olmayan veya tek bir işlevi ile oynama</a:t>
            </a:r>
            <a:endParaRPr lang="tr-TR" altLang="tr-TR" sz="3200" cap="none" dirty="0">
              <a:latin typeface="Corbel" panose="020B0503020204020204" pitchFamily="34" charset="0"/>
              <a:cs typeface="Tahoma" panose="020B0604030504040204" pitchFamily="34" charset="0"/>
            </a:endParaRPr>
          </a:p>
          <a:p>
            <a:pPr defTabSz="449263" fontAlgn="base">
              <a:lnSpc>
                <a:spcPct val="100000"/>
              </a:lnSpc>
              <a:spcBef>
                <a:spcPts val="800"/>
              </a:spcBef>
              <a:spcAft>
                <a:spcPct val="0"/>
              </a:spcAft>
              <a:buClr>
                <a:srgbClr val="000000"/>
              </a:buClr>
              <a:buSzPct val="100000"/>
            </a:pPr>
            <a:endParaRPr lang="tr-TR" altLang="tr-TR" sz="3200" cap="none" dirty="0">
              <a:latin typeface="Corbel" panose="020B0503020204020204" pitchFamily="34" charset="0"/>
              <a:cs typeface="Tahoma" panose="020B0604030504040204" pitchFamily="34" charset="0"/>
            </a:endParaRPr>
          </a:p>
          <a:p>
            <a:pPr defTabSz="449263" fontAlgn="base">
              <a:lnSpc>
                <a:spcPct val="100000"/>
              </a:lnSpc>
              <a:spcBef>
                <a:spcPts val="800"/>
              </a:spcBef>
              <a:spcAft>
                <a:spcPct val="0"/>
              </a:spcAft>
              <a:buClr>
                <a:srgbClr val="000000"/>
              </a:buClr>
              <a:buSzPct val="100000"/>
            </a:pPr>
            <a:endParaRPr lang="tr-TR" altLang="tr-TR" sz="3200" cap="none" dirty="0">
              <a:latin typeface="Corbel" panose="020B0503020204020204" pitchFamily="34" charset="0"/>
              <a:cs typeface="Tahoma" panose="020B0604030504040204" pitchFamily="34" charset="0"/>
            </a:endParaRPr>
          </a:p>
          <a:p>
            <a:endParaRPr lang="tr-TR" dirty="0"/>
          </a:p>
        </p:txBody>
      </p:sp>
    </p:spTree>
    <p:extLst>
      <p:ext uri="{BB962C8B-B14F-4D97-AF65-F5344CB8AC3E}">
        <p14:creationId xmlns:p14="http://schemas.microsoft.com/office/powerpoint/2010/main" val="2841689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Nörogelişimsel bozukluklar / DSM-5</a:t>
            </a:r>
            <a:endParaRPr lang="tr-TR" dirty="0"/>
          </a:p>
        </p:txBody>
      </p:sp>
      <p:sp>
        <p:nvSpPr>
          <p:cNvPr id="3" name="Content Placeholder 2"/>
          <p:cNvSpPr>
            <a:spLocks noGrp="1"/>
          </p:cNvSpPr>
          <p:nvPr>
            <p:ph sz="quarter" idx="13"/>
          </p:nvPr>
        </p:nvSpPr>
        <p:spPr/>
        <p:txBody>
          <a:bodyPr>
            <a:normAutofit fontScale="85000" lnSpcReduction="20000"/>
          </a:bodyPr>
          <a:lstStyle/>
          <a:p>
            <a:r>
              <a:rPr lang="tr-TR" sz="2800" b="1" cap="none" dirty="0" smtClean="0">
                <a:latin typeface="Corbel" panose="020B0503020204020204" pitchFamily="34" charset="0"/>
              </a:rPr>
              <a:t>Zihinsel yetersizlikler</a:t>
            </a:r>
          </a:p>
          <a:p>
            <a:r>
              <a:rPr lang="tr-TR" sz="2800" b="1" cap="none" dirty="0" smtClean="0">
                <a:latin typeface="Corbel" panose="020B0503020204020204" pitchFamily="34" charset="0"/>
              </a:rPr>
              <a:t>Global gelişimsel gecikme </a:t>
            </a:r>
            <a:r>
              <a:rPr lang="tr-TR" sz="2800" cap="none" dirty="0" smtClean="0">
                <a:latin typeface="Corbel" panose="020B0503020204020204" pitchFamily="34" charset="0"/>
              </a:rPr>
              <a:t>(5 yaş altı)</a:t>
            </a:r>
          </a:p>
          <a:p>
            <a:r>
              <a:rPr lang="tr-TR" b="1" cap="none" dirty="0" smtClean="0">
                <a:latin typeface="Corbel" panose="020B0503020204020204" pitchFamily="34" charset="0"/>
              </a:rPr>
              <a:t>İletişim bozuklukları: </a:t>
            </a:r>
            <a:r>
              <a:rPr lang="tr-TR" cap="none" dirty="0" smtClean="0">
                <a:latin typeface="Corbel" panose="020B0503020204020204" pitchFamily="34" charset="0"/>
              </a:rPr>
              <a:t>Dil bozukluğu, konuşma sesi bozukluğu, akıcı konuşma bozukluğu (kekeleme), sosyal pragmatik iletişim bozukluğu (SPCD)</a:t>
            </a:r>
          </a:p>
          <a:p>
            <a:r>
              <a:rPr lang="tr-TR" b="1" cap="none" dirty="0" smtClean="0">
                <a:latin typeface="Corbel" panose="020B0503020204020204" pitchFamily="34" charset="0"/>
              </a:rPr>
              <a:t>Otizm spektrum bozukluğu</a:t>
            </a:r>
          </a:p>
          <a:p>
            <a:r>
              <a:rPr lang="tr-TR" b="1" cap="none" dirty="0" smtClean="0">
                <a:latin typeface="Corbel" panose="020B0503020204020204" pitchFamily="34" charset="0"/>
              </a:rPr>
              <a:t>Dikkat eksikliği hiperaktivite bozukluğu</a:t>
            </a:r>
          </a:p>
          <a:p>
            <a:r>
              <a:rPr lang="tr-TR" b="1" cap="none" dirty="0" smtClean="0">
                <a:latin typeface="Corbel" panose="020B0503020204020204" pitchFamily="34" charset="0"/>
              </a:rPr>
              <a:t>Özgül öğrenme güçlüğü</a:t>
            </a:r>
          </a:p>
          <a:p>
            <a:r>
              <a:rPr lang="tr-TR" b="1" cap="none" dirty="0" smtClean="0">
                <a:latin typeface="Corbel" panose="020B0503020204020204" pitchFamily="34" charset="0"/>
              </a:rPr>
              <a:t>Motor bozukluklar: </a:t>
            </a:r>
            <a:r>
              <a:rPr lang="tr-TR" cap="none" dirty="0" smtClean="0">
                <a:latin typeface="Corbel" panose="020B0503020204020204" pitchFamily="34" charset="0"/>
              </a:rPr>
              <a:t>gelişimsel koordinasyon bozukluğu, Tourette sendromu, stereotipik hareket bozukluğu, kronik-süreğen motor veya vokal tisk bozukluğu, gelip-geçici tik bozukluğu</a:t>
            </a:r>
          </a:p>
        </p:txBody>
      </p:sp>
    </p:spTree>
    <p:extLst>
      <p:ext uri="{BB962C8B-B14F-4D97-AF65-F5344CB8AC3E}">
        <p14:creationId xmlns:p14="http://schemas.microsoft.com/office/powerpoint/2010/main" val="1636304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OTİZM SPEKTRUM BOZUKLUĞU (OSB)</a:t>
            </a:r>
            <a:br>
              <a:rPr lang="tr-TR" dirty="0"/>
            </a:br>
            <a:endParaRPr lang="tr-TR" dirty="0"/>
          </a:p>
        </p:txBody>
      </p:sp>
      <p:sp>
        <p:nvSpPr>
          <p:cNvPr id="3" name="Content Placeholder 2"/>
          <p:cNvSpPr>
            <a:spLocks noGrp="1"/>
          </p:cNvSpPr>
          <p:nvPr>
            <p:ph sz="quarter" idx="13"/>
          </p:nvPr>
        </p:nvSpPr>
        <p:spPr>
          <a:xfrm>
            <a:off x="913774" y="2367092"/>
            <a:ext cx="10363826" cy="3933124"/>
          </a:xfrm>
        </p:spPr>
        <p:txBody>
          <a:bodyPr>
            <a:normAutofit lnSpcReduction="10000"/>
          </a:bodyPr>
          <a:lstStyle/>
          <a:p>
            <a:pPr defTabSz="1007943">
              <a:lnSpc>
                <a:spcPct val="90000"/>
              </a:lnSpc>
              <a:spcBef>
                <a:spcPts val="1323"/>
              </a:spcBef>
              <a:spcAft>
                <a:spcPts val="220"/>
              </a:spcAft>
              <a:buClr>
                <a:srgbClr val="FFFFFF"/>
              </a:buClr>
              <a:defRPr/>
            </a:pPr>
            <a:r>
              <a:rPr lang="tr-TR" sz="2425" cap="none" dirty="0" smtClean="0">
                <a:latin typeface="Corbel" panose="020B0503020204020204"/>
              </a:rPr>
              <a:t>Regresyon </a:t>
            </a:r>
            <a:r>
              <a:rPr lang="tr-TR" sz="2425" cap="none" dirty="0">
                <a:latin typeface="Corbel" panose="020B0503020204020204"/>
              </a:rPr>
              <a:t>varsa 12-24 ay arası olur genelde (ebeveynlerin gözlemi her zaman güvenilir olmayabilir) (ortalama 18-19 ayda</a:t>
            </a:r>
            <a:r>
              <a:rPr lang="tr-TR" sz="2425" cap="none" dirty="0" smtClean="0">
                <a:latin typeface="Corbel" panose="020B0503020204020204"/>
              </a:rPr>
              <a:t>) (ÖZELLİKLE 18-24 AY ARASI REGRESYON)</a:t>
            </a:r>
            <a:endParaRPr lang="tr-TR" sz="2425" cap="none" dirty="0">
              <a:latin typeface="Corbel" panose="020B0503020204020204"/>
            </a:endParaRPr>
          </a:p>
          <a:p>
            <a:pPr defTabSz="1007943">
              <a:lnSpc>
                <a:spcPct val="90000"/>
              </a:lnSpc>
              <a:spcBef>
                <a:spcPts val="1323"/>
              </a:spcBef>
              <a:spcAft>
                <a:spcPts val="220"/>
              </a:spcAft>
              <a:buClr>
                <a:srgbClr val="FFFFFF"/>
              </a:buClr>
              <a:defRPr/>
            </a:pPr>
            <a:r>
              <a:rPr lang="tr-TR" sz="2425" cap="none" dirty="0">
                <a:latin typeface="Corbel" panose="020B0503020204020204"/>
              </a:rPr>
              <a:t>Sosyal etkileşim dışında kendine bakım, tuvalet becerileri ve motor becerilerde gerileme varsa veya 2 yaşın üzerinde regresyon başlarsa ayrıntılı tıbbi-nörolojik inceleme </a:t>
            </a:r>
            <a:r>
              <a:rPr lang="tr-TR" sz="2425" cap="none" dirty="0" smtClean="0">
                <a:latin typeface="Corbel" panose="020B0503020204020204"/>
              </a:rPr>
              <a:t>yapılmalı</a:t>
            </a:r>
          </a:p>
          <a:p>
            <a:pPr defTabSz="1007943">
              <a:lnSpc>
                <a:spcPct val="90000"/>
              </a:lnSpc>
              <a:spcBef>
                <a:spcPts val="1323"/>
              </a:spcBef>
              <a:spcAft>
                <a:spcPts val="220"/>
              </a:spcAft>
              <a:buClr>
                <a:srgbClr val="FFFFFF"/>
              </a:buClr>
              <a:defRPr/>
            </a:pPr>
            <a:r>
              <a:rPr lang="tr-TR" sz="2425" cap="none" dirty="0" smtClean="0">
                <a:latin typeface="Corbel" panose="020B0503020204020204"/>
              </a:rPr>
              <a:t>Stereotipiler yaşla aynılıkta ısrar, rutinlerin değişmesi-iş tanımının değişmesine aşırı tepki vermeye döner</a:t>
            </a:r>
          </a:p>
          <a:p>
            <a:pPr defTabSz="1007943">
              <a:lnSpc>
                <a:spcPct val="90000"/>
              </a:lnSpc>
              <a:spcBef>
                <a:spcPts val="1323"/>
              </a:spcBef>
              <a:spcAft>
                <a:spcPts val="220"/>
              </a:spcAft>
              <a:buClr>
                <a:srgbClr val="FFFFFF"/>
              </a:buClr>
              <a:defRPr/>
            </a:pPr>
            <a:r>
              <a:rPr lang="tr-TR" sz="2425" cap="none" dirty="0">
                <a:latin typeface="Corbel" panose="020B0503020204020204"/>
              </a:rPr>
              <a:t> </a:t>
            </a:r>
            <a:r>
              <a:rPr lang="tr-TR" sz="2425" cap="none" dirty="0" smtClean="0">
                <a:latin typeface="Corbel" panose="020B0503020204020204"/>
              </a:rPr>
              <a:t>özel ilgi alanları (meteoroloji, sismoloji, haritalar, arabalar, hayvanlar, dinazorlar....)</a:t>
            </a:r>
            <a:endParaRPr lang="tr-TR" sz="2425" cap="none" dirty="0">
              <a:latin typeface="Corbel" panose="020B0503020204020204"/>
            </a:endParaRPr>
          </a:p>
          <a:p>
            <a:pPr marL="201589" lvl="0" indent="-201589" defTabSz="1007943">
              <a:lnSpc>
                <a:spcPct val="90000"/>
              </a:lnSpc>
              <a:spcBef>
                <a:spcPts val="1323"/>
              </a:spcBef>
              <a:spcAft>
                <a:spcPts val="220"/>
              </a:spcAft>
              <a:buClr>
                <a:srgbClr val="FFFFFF"/>
              </a:buClr>
              <a:buNone/>
              <a:defRPr/>
            </a:pPr>
            <a:endParaRPr lang="tr-TR" sz="2425" cap="none" dirty="0">
              <a:solidFill>
                <a:srgbClr val="FFFFFF"/>
              </a:solidFill>
              <a:latin typeface="Corbel" panose="020B0503020204020204"/>
            </a:endParaRPr>
          </a:p>
          <a:p>
            <a:endParaRPr lang="tr-TR" dirty="0"/>
          </a:p>
        </p:txBody>
      </p:sp>
    </p:spTree>
    <p:extLst>
      <p:ext uri="{BB962C8B-B14F-4D97-AF65-F5344CB8AC3E}">
        <p14:creationId xmlns:p14="http://schemas.microsoft.com/office/powerpoint/2010/main" val="3625837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896112" y="275070"/>
            <a:ext cx="9108460" cy="1106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cs typeface="Arial" panose="020B0604020202020204" pitchFamily="34" charset="0"/>
              </a:defRPr>
            </a:lvl9pPr>
          </a:lstStyle>
          <a:p>
            <a:pPr eaLnBrk="1" hangingPunct="1">
              <a:buClr>
                <a:srgbClr val="000000"/>
              </a:buClr>
              <a:buSzPct val="100000"/>
              <a:buFont typeface="Times New Roman" panose="02020603050405020304" pitchFamily="18" charset="0"/>
              <a:buNone/>
            </a:pPr>
            <a:r>
              <a:rPr lang="tr-TR" altLang="tr-TR" sz="3629" b="1" i="1" dirty="0">
                <a:solidFill>
                  <a:schemeClr val="tx1"/>
                </a:solidFill>
                <a:cs typeface="Tahoma" panose="020B0604030504040204" pitchFamily="34" charset="0"/>
              </a:rPr>
              <a:t>36 Aydan </a:t>
            </a:r>
            <a:r>
              <a:rPr lang="tr-TR" altLang="tr-TR" sz="3629" b="1" i="1" dirty="0" smtClean="0">
                <a:solidFill>
                  <a:schemeClr val="tx1"/>
                </a:solidFill>
                <a:cs typeface="Tahoma" panose="020B0604030504040204" pitchFamily="34" charset="0"/>
              </a:rPr>
              <a:t>Küçük Çocuklarda </a:t>
            </a:r>
            <a:r>
              <a:rPr lang="tr-TR" altLang="tr-TR" sz="3629" b="1" i="1" dirty="0">
                <a:solidFill>
                  <a:schemeClr val="tx1"/>
                </a:solidFill>
                <a:cs typeface="Tahoma" panose="020B0604030504040204" pitchFamily="34" charset="0"/>
              </a:rPr>
              <a:t>Görülen </a:t>
            </a:r>
            <a:r>
              <a:rPr lang="tr-TR" altLang="tr-TR" sz="3629" b="1" i="1" dirty="0" smtClean="0">
                <a:solidFill>
                  <a:schemeClr val="tx1"/>
                </a:solidFill>
                <a:cs typeface="Tahoma" panose="020B0604030504040204" pitchFamily="34" charset="0"/>
              </a:rPr>
              <a:t>en sık belirtiler -OSB</a:t>
            </a:r>
            <a:endParaRPr lang="tr-TR" altLang="tr-TR" sz="3629" b="1" i="1" dirty="0">
              <a:solidFill>
                <a:schemeClr val="tx1"/>
              </a:solidFill>
              <a:cs typeface="Tahoma" panose="020B0604030504040204" pitchFamily="34" charset="0"/>
            </a:endParaRPr>
          </a:p>
        </p:txBody>
      </p:sp>
      <p:sp>
        <p:nvSpPr>
          <p:cNvPr id="54275" name="Text Box 2"/>
          <p:cNvSpPr txBox="1">
            <a:spLocks noChangeArrowheads="1"/>
          </p:cNvSpPr>
          <p:nvPr/>
        </p:nvSpPr>
        <p:spPr bwMode="auto">
          <a:xfrm>
            <a:off x="896112" y="1781468"/>
            <a:ext cx="10908792" cy="4396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lvl1pPr>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1pPr>
            <a:lvl2pPr>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2pPr>
            <a:lvl3pPr>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3pPr>
            <a:lvl4pPr>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4pPr>
            <a:lvl5pPr>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431800" algn="l"/>
                <a:tab pos="1346200" algn="l"/>
                <a:tab pos="2260600" algn="l"/>
                <a:tab pos="3175000" algn="l"/>
                <a:tab pos="4089400" algn="l"/>
                <a:tab pos="5003800" algn="l"/>
                <a:tab pos="5918200" algn="l"/>
                <a:tab pos="6832600" algn="l"/>
                <a:tab pos="7747000" algn="l"/>
                <a:tab pos="8661400" algn="l"/>
                <a:tab pos="9575800" algn="l"/>
                <a:tab pos="10490200" algn="l"/>
              </a:tabLst>
              <a:defRPr>
                <a:solidFill>
                  <a:schemeClr val="bg1"/>
                </a:solidFill>
                <a:latin typeface="Arial" panose="020B0604020202020204" pitchFamily="34" charset="0"/>
                <a:cs typeface="Arial" panose="020B0604020202020204" pitchFamily="34" charset="0"/>
              </a:defRPr>
            </a:lvl9pPr>
          </a:lstStyle>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Karşılıklı konuşma sesleri ile ritmik etkileşimin olmaması.</a:t>
            </a:r>
          </a:p>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Sosyal ilişki için gerekli karşılıklı gülümsemenin olmaması.</a:t>
            </a:r>
          </a:p>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Göz göze gelememe ya da yüz yüze gelmekten kaçınma.</a:t>
            </a:r>
          </a:p>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Uyku ve yeme </a:t>
            </a:r>
            <a:r>
              <a:rPr lang="tr-TR" altLang="tr-TR" sz="2000" dirty="0" smtClean="0">
                <a:solidFill>
                  <a:schemeClr val="tx1"/>
                </a:solidFill>
                <a:latin typeface="Century Schoolbook" charset="0"/>
              </a:rPr>
              <a:t>sorunları, yutma zorlukları</a:t>
            </a:r>
            <a:endParaRPr lang="tr-TR" altLang="tr-TR" sz="2000" dirty="0">
              <a:solidFill>
                <a:schemeClr val="tx1"/>
              </a:solidFill>
              <a:latin typeface="Century Schoolbook" charset="0"/>
            </a:endParaRPr>
          </a:p>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Seslere özellikle adına tutarlı olarak </a:t>
            </a:r>
            <a:r>
              <a:rPr lang="tr-TR" altLang="tr-TR" sz="2000" dirty="0" smtClean="0">
                <a:solidFill>
                  <a:schemeClr val="tx1"/>
                </a:solidFill>
                <a:latin typeface="Century Schoolbook" charset="0"/>
              </a:rPr>
              <a:t>bakmama, komut almama</a:t>
            </a:r>
          </a:p>
          <a:p>
            <a:pPr marL="342900" indent="-342900">
              <a:spcBef>
                <a:spcPts val="544"/>
              </a:spcBef>
              <a:buClr>
                <a:srgbClr val="000000"/>
              </a:buClr>
              <a:buSzPct val="100000"/>
              <a:buFont typeface="Arial" panose="020B0604020202020204" pitchFamily="34" charset="0"/>
              <a:buChar char="•"/>
            </a:pPr>
            <a:r>
              <a:rPr lang="tr-TR" altLang="tr-TR" sz="2000" dirty="0" smtClean="0">
                <a:solidFill>
                  <a:schemeClr val="tx1"/>
                </a:solidFill>
                <a:latin typeface="Century Schoolbook" charset="0"/>
              </a:rPr>
              <a:t>bir yaşında ismine bakmama</a:t>
            </a:r>
            <a:endParaRPr lang="tr-TR" altLang="tr-TR" sz="2000" dirty="0">
              <a:solidFill>
                <a:schemeClr val="tx1"/>
              </a:solidFill>
              <a:latin typeface="Century Schoolbook" charset="0"/>
            </a:endParaRPr>
          </a:p>
          <a:p>
            <a:pPr marL="342900" indent="-342900">
              <a:spcBef>
                <a:spcPts val="544"/>
              </a:spcBef>
              <a:buClr>
                <a:srgbClr val="000000"/>
              </a:buClr>
              <a:buSzPct val="100000"/>
              <a:buFont typeface="Arial" panose="020B0604020202020204" pitchFamily="34" charset="0"/>
              <a:buChar char="•"/>
            </a:pPr>
            <a:r>
              <a:rPr lang="tr-TR" altLang="tr-TR" sz="2000" dirty="0">
                <a:solidFill>
                  <a:schemeClr val="tx1"/>
                </a:solidFill>
                <a:latin typeface="Century Schoolbook" charset="0"/>
              </a:rPr>
              <a:t>Baş baş yapamama, selamlaşma için el sallamanın </a:t>
            </a:r>
            <a:r>
              <a:rPr lang="tr-TR" altLang="tr-TR" sz="2000" dirty="0" smtClean="0">
                <a:solidFill>
                  <a:schemeClr val="tx1"/>
                </a:solidFill>
                <a:latin typeface="Century Schoolbook" charset="0"/>
              </a:rPr>
              <a:t>gelişmemesi, ters bay bay yapma</a:t>
            </a:r>
          </a:p>
          <a:p>
            <a:pPr marL="342900" indent="-342900">
              <a:spcBef>
                <a:spcPts val="544"/>
              </a:spcBef>
              <a:buClr>
                <a:srgbClr val="000000"/>
              </a:buClr>
              <a:buSzPct val="100000"/>
              <a:buFont typeface="Arial" panose="020B0604020202020204" pitchFamily="34" charset="0"/>
              <a:buChar char="•"/>
            </a:pPr>
            <a:r>
              <a:rPr lang="tr-TR" altLang="tr-TR" sz="2000" dirty="0" smtClean="0">
                <a:solidFill>
                  <a:schemeClr val="tx1"/>
                </a:solidFill>
                <a:latin typeface="Century Schoolbook" charset="0"/>
              </a:rPr>
              <a:t>Parmak ucunda yürüme</a:t>
            </a:r>
            <a:endParaRPr lang="tr-TR" altLang="tr-TR" sz="2000" dirty="0">
              <a:solidFill>
                <a:schemeClr val="tx1"/>
              </a:solidFill>
              <a:latin typeface="Century Schoolbook" charset="0"/>
            </a:endParaRPr>
          </a:p>
          <a:p>
            <a:pPr>
              <a:spcBef>
                <a:spcPts val="544"/>
              </a:spcBef>
              <a:buClr>
                <a:srgbClr val="000000"/>
              </a:buClr>
              <a:buSzPct val="100000"/>
            </a:pPr>
            <a:endParaRPr lang="tr-TR" altLang="tr-TR" sz="1600" dirty="0">
              <a:solidFill>
                <a:schemeClr val="tx1"/>
              </a:solidFill>
              <a:latin typeface="Century Schoolbook" charset="0"/>
            </a:endParaRPr>
          </a:p>
        </p:txBody>
      </p:sp>
    </p:spTree>
    <p:extLst>
      <p:ext uri="{BB962C8B-B14F-4D97-AF65-F5344CB8AC3E}">
        <p14:creationId xmlns:p14="http://schemas.microsoft.com/office/powerpoint/2010/main" val="298456437"/>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35963"/>
          </a:xfrm>
        </p:spPr>
        <p:txBody>
          <a:bodyPr>
            <a:normAutofit fontScale="90000"/>
          </a:bodyPr>
          <a:lstStyle/>
          <a:p>
            <a:r>
              <a:rPr lang="tr-TR" altLang="tr-TR" b="1" i="1" dirty="0">
                <a:cs typeface="Tahoma" panose="020B0604030504040204" pitchFamily="34" charset="0"/>
              </a:rPr>
              <a:t>36 Aydan Küçük Çocuklarda Görülen en sık belirtiler -OSB</a:t>
            </a:r>
            <a:br>
              <a:rPr lang="tr-TR" altLang="tr-TR" b="1" i="1" dirty="0">
                <a:cs typeface="Tahoma" panose="020B0604030504040204" pitchFamily="34" charset="0"/>
              </a:rPr>
            </a:br>
            <a:endParaRPr lang="tr-TR" dirty="0"/>
          </a:p>
        </p:txBody>
      </p:sp>
      <p:sp>
        <p:nvSpPr>
          <p:cNvPr id="3" name="Content Placeholder 2"/>
          <p:cNvSpPr>
            <a:spLocks noGrp="1"/>
          </p:cNvSpPr>
          <p:nvPr>
            <p:ph sz="quarter" idx="13"/>
          </p:nvPr>
        </p:nvSpPr>
        <p:spPr>
          <a:xfrm>
            <a:off x="913774" y="1481328"/>
            <a:ext cx="10363826" cy="4645152"/>
          </a:xfrm>
        </p:spPr>
        <p:txBody>
          <a:bodyPr>
            <a:normAutofit/>
          </a:bodyPr>
          <a:lstStyle/>
          <a:p>
            <a:pPr>
              <a:spcBef>
                <a:spcPts val="544"/>
              </a:spcBef>
              <a:buClr>
                <a:srgbClr val="000000"/>
              </a:buClr>
              <a:buSzPct val="100000"/>
            </a:pPr>
            <a:r>
              <a:rPr lang="tr-TR" altLang="tr-TR" cap="none" dirty="0" smtClean="0">
                <a:latin typeface="Century Schoolbook" charset="0"/>
              </a:rPr>
              <a:t>anne, baba gelince sevinçle karşılamama.</a:t>
            </a:r>
          </a:p>
          <a:p>
            <a:pPr>
              <a:spcBef>
                <a:spcPts val="544"/>
              </a:spcBef>
              <a:buClr>
                <a:srgbClr val="000000"/>
              </a:buClr>
              <a:buSzPct val="100000"/>
            </a:pPr>
            <a:r>
              <a:rPr lang="tr-TR" altLang="tr-TR" cap="none" dirty="0" smtClean="0">
                <a:latin typeface="Century Schoolbook" charset="0"/>
              </a:rPr>
              <a:t>yabancılamama, anne baba ve yabancıya farklı davranmama</a:t>
            </a:r>
          </a:p>
          <a:p>
            <a:pPr>
              <a:spcBef>
                <a:spcPts val="544"/>
              </a:spcBef>
              <a:buClr>
                <a:srgbClr val="000000"/>
              </a:buClr>
              <a:buSzPct val="100000"/>
            </a:pPr>
            <a:r>
              <a:rPr lang="tr-TR" altLang="tr-TR" cap="none" dirty="0" smtClean="0">
                <a:latin typeface="Century Schoolbook" charset="0"/>
              </a:rPr>
              <a:t>gözünü dikip bakma, boş-delici bakışlar</a:t>
            </a:r>
          </a:p>
          <a:p>
            <a:pPr>
              <a:spcBef>
                <a:spcPts val="544"/>
              </a:spcBef>
              <a:buClr>
                <a:srgbClr val="000000"/>
              </a:buClr>
              <a:buSzPct val="100000"/>
            </a:pPr>
            <a:r>
              <a:rPr lang="tr-TR" altLang="tr-TR" cap="none" dirty="0" smtClean="0">
                <a:latin typeface="Century Schoolbook" charset="0"/>
              </a:rPr>
              <a:t>herşeyi koklama</a:t>
            </a:r>
          </a:p>
          <a:p>
            <a:pPr>
              <a:spcBef>
                <a:spcPts val="544"/>
              </a:spcBef>
              <a:buClr>
                <a:srgbClr val="000000"/>
              </a:buClr>
              <a:buSzPct val="100000"/>
            </a:pPr>
            <a:r>
              <a:rPr lang="tr-TR" altLang="tr-TR" cap="none" dirty="0" smtClean="0">
                <a:latin typeface="Century Schoolbook" charset="0"/>
              </a:rPr>
              <a:t>herkesin peşinden gitme</a:t>
            </a:r>
          </a:p>
          <a:p>
            <a:pPr>
              <a:spcBef>
                <a:spcPts val="544"/>
              </a:spcBef>
              <a:buClr>
                <a:srgbClr val="000000"/>
              </a:buClr>
              <a:buSzPct val="100000"/>
            </a:pPr>
            <a:r>
              <a:rPr lang="tr-TR" altLang="tr-TR" cap="none" dirty="0" smtClean="0">
                <a:latin typeface="Century Schoolbook" charset="0"/>
              </a:rPr>
              <a:t>anne-baba ayrılığına tepki vermeme</a:t>
            </a:r>
          </a:p>
          <a:p>
            <a:pPr>
              <a:spcBef>
                <a:spcPts val="544"/>
              </a:spcBef>
              <a:buClr>
                <a:srgbClr val="000000"/>
              </a:buClr>
              <a:buSzPct val="100000"/>
            </a:pPr>
            <a:r>
              <a:rPr lang="tr-TR" altLang="tr-TR" cap="none" dirty="0" smtClean="0">
                <a:latin typeface="Century Schoolbook" charset="0"/>
              </a:rPr>
              <a:t>sıralayarak oynama</a:t>
            </a:r>
          </a:p>
          <a:p>
            <a:pPr>
              <a:spcBef>
                <a:spcPts val="544"/>
              </a:spcBef>
              <a:buClr>
                <a:srgbClr val="000000"/>
              </a:buClr>
              <a:buSzPct val="100000"/>
            </a:pPr>
            <a:r>
              <a:rPr lang="tr-TR" altLang="tr-TR" cap="none" dirty="0" smtClean="0">
                <a:latin typeface="Century Schoolbook" charset="0"/>
              </a:rPr>
              <a:t>kendi etrafında dönme </a:t>
            </a:r>
          </a:p>
          <a:p>
            <a:pPr>
              <a:spcBef>
                <a:spcPts val="544"/>
              </a:spcBef>
              <a:buClr>
                <a:srgbClr val="000000"/>
              </a:buClr>
              <a:buSzPct val="100000"/>
            </a:pPr>
            <a:r>
              <a:rPr lang="tr-TR" altLang="tr-TR" cap="none" dirty="0" smtClean="0">
                <a:latin typeface="Century Schoolbook" charset="0"/>
              </a:rPr>
              <a:t>saçma şeylerden korkma</a:t>
            </a:r>
          </a:p>
          <a:p>
            <a:pPr>
              <a:spcBef>
                <a:spcPts val="544"/>
              </a:spcBef>
              <a:buClr>
                <a:srgbClr val="000000"/>
              </a:buClr>
              <a:buSzPct val="100000"/>
            </a:pPr>
            <a:r>
              <a:rPr lang="tr-TR" altLang="tr-TR" cap="none" dirty="0" smtClean="0">
                <a:latin typeface="Century Schoolbook" charset="0"/>
              </a:rPr>
              <a:t>Al-ver yapmama</a:t>
            </a:r>
          </a:p>
        </p:txBody>
      </p:sp>
    </p:spTree>
    <p:extLst>
      <p:ext uri="{BB962C8B-B14F-4D97-AF65-F5344CB8AC3E}">
        <p14:creationId xmlns:p14="http://schemas.microsoft.com/office/powerpoint/2010/main" val="2068702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82267"/>
          </a:xfrm>
        </p:spPr>
        <p:txBody>
          <a:bodyPr/>
          <a:lstStyle/>
          <a:p>
            <a:r>
              <a:rPr lang="tr-TR" altLang="tr-TR" b="1" i="1" dirty="0">
                <a:cs typeface="Tahoma" panose="020B0604030504040204" pitchFamily="34" charset="0"/>
              </a:rPr>
              <a:t>36 Aydan Küçük Çocuklarda Görülen en sık belirtiler -OSB</a:t>
            </a:r>
            <a:endParaRPr lang="tr-TR" dirty="0"/>
          </a:p>
        </p:txBody>
      </p:sp>
      <p:sp>
        <p:nvSpPr>
          <p:cNvPr id="3" name="Content Placeholder 2"/>
          <p:cNvSpPr>
            <a:spLocks noGrp="1"/>
          </p:cNvSpPr>
          <p:nvPr>
            <p:ph sz="quarter" idx="13"/>
          </p:nvPr>
        </p:nvSpPr>
        <p:spPr>
          <a:xfrm>
            <a:off x="913774" y="1901952"/>
            <a:ext cx="10363826" cy="4114800"/>
          </a:xfrm>
        </p:spPr>
        <p:txBody>
          <a:bodyPr>
            <a:normAutofit/>
          </a:bodyPr>
          <a:lstStyle/>
          <a:p>
            <a:pPr>
              <a:spcBef>
                <a:spcPts val="544"/>
              </a:spcBef>
              <a:buClr>
                <a:srgbClr val="000000"/>
              </a:buClr>
              <a:buSzPct val="100000"/>
            </a:pPr>
            <a:r>
              <a:rPr lang="tr-TR" altLang="tr-TR" cap="none" dirty="0">
                <a:latin typeface="Century Schoolbook" charset="0"/>
              </a:rPr>
              <a:t>Ekolali</a:t>
            </a:r>
          </a:p>
          <a:p>
            <a:pPr>
              <a:spcBef>
                <a:spcPts val="544"/>
              </a:spcBef>
              <a:buClr>
                <a:srgbClr val="000000"/>
              </a:buClr>
              <a:buSzPct val="100000"/>
            </a:pPr>
            <a:r>
              <a:rPr lang="tr-TR" altLang="tr-TR" cap="none" dirty="0">
                <a:latin typeface="Century Schoolbook" charset="0"/>
              </a:rPr>
              <a:t>Dokunulmaya </a:t>
            </a:r>
            <a:r>
              <a:rPr lang="tr-TR" altLang="tr-TR" cap="none" dirty="0" smtClean="0">
                <a:latin typeface="Century Schoolbook" charset="0"/>
              </a:rPr>
              <a:t>tepki ya da uygsunsuz sarılıp-öpmeler</a:t>
            </a:r>
          </a:p>
          <a:p>
            <a:pPr>
              <a:spcBef>
                <a:spcPts val="544"/>
              </a:spcBef>
              <a:buClr>
                <a:srgbClr val="000000"/>
              </a:buClr>
              <a:buSzPct val="100000"/>
            </a:pPr>
            <a:r>
              <a:rPr lang="tr-TR" altLang="tr-TR" cap="none" dirty="0" smtClean="0">
                <a:latin typeface="Century Schoolbook" charset="0"/>
              </a:rPr>
              <a:t>Evde kendi halinde durmak isteme</a:t>
            </a:r>
          </a:p>
          <a:p>
            <a:pPr>
              <a:spcBef>
                <a:spcPts val="544"/>
              </a:spcBef>
              <a:buClr>
                <a:srgbClr val="000000"/>
              </a:buClr>
              <a:buSzPct val="100000"/>
            </a:pPr>
            <a:r>
              <a:rPr lang="tr-TR" altLang="tr-TR" cap="none" dirty="0" smtClean="0">
                <a:latin typeface="Century Schoolbook" charset="0"/>
              </a:rPr>
              <a:t>Sadece istekleri için iletişime geçme</a:t>
            </a:r>
          </a:p>
          <a:p>
            <a:pPr>
              <a:spcBef>
                <a:spcPts val="544"/>
              </a:spcBef>
              <a:buClr>
                <a:srgbClr val="000000"/>
              </a:buClr>
              <a:buSzPct val="100000"/>
            </a:pPr>
            <a:r>
              <a:rPr lang="tr-TR" altLang="tr-TR" cap="none" dirty="0" smtClean="0">
                <a:latin typeface="Century Schoolbook" charset="0"/>
              </a:rPr>
              <a:t>Sevdiği şeyleri göstermeme, paylaşmama</a:t>
            </a:r>
          </a:p>
          <a:p>
            <a:pPr>
              <a:spcBef>
                <a:spcPts val="544"/>
              </a:spcBef>
              <a:buClr>
                <a:srgbClr val="000000"/>
              </a:buClr>
              <a:buSzPct val="100000"/>
            </a:pPr>
            <a:r>
              <a:rPr lang="tr-TR" altLang="tr-TR" cap="none" dirty="0" smtClean="0">
                <a:latin typeface="Century Schoolbook" charset="0"/>
              </a:rPr>
              <a:t>Oyuncakları-eşyaları sürekli atma</a:t>
            </a:r>
          </a:p>
          <a:p>
            <a:pPr>
              <a:spcBef>
                <a:spcPts val="544"/>
              </a:spcBef>
              <a:buClr>
                <a:srgbClr val="000000"/>
              </a:buClr>
              <a:buSzPct val="100000"/>
            </a:pPr>
            <a:r>
              <a:rPr lang="tr-TR" altLang="tr-TR" cap="none" dirty="0" smtClean="0">
                <a:latin typeface="Century Schoolbook" charset="0"/>
              </a:rPr>
              <a:t>Dolapları, düğmeleri, kapıları açıp kapama</a:t>
            </a:r>
          </a:p>
          <a:p>
            <a:pPr>
              <a:spcBef>
                <a:spcPts val="544"/>
              </a:spcBef>
              <a:buClr>
                <a:srgbClr val="000000"/>
              </a:buClr>
              <a:buSzPct val="100000"/>
            </a:pPr>
            <a:r>
              <a:rPr lang="tr-TR" altLang="tr-TR" cap="none" dirty="0">
                <a:latin typeface="Century Schoolbook" charset="0"/>
              </a:rPr>
              <a:t>Klip, reklamlara ilgi</a:t>
            </a:r>
          </a:p>
          <a:p>
            <a:pPr>
              <a:spcBef>
                <a:spcPts val="544"/>
              </a:spcBef>
              <a:buClr>
                <a:srgbClr val="000000"/>
              </a:buClr>
              <a:buSzPct val="100000"/>
            </a:pPr>
            <a:r>
              <a:rPr lang="tr-TR" altLang="tr-TR" cap="none" dirty="0" smtClean="0">
                <a:latin typeface="Century Schoolbook" charset="0"/>
              </a:rPr>
              <a:t>Kalıpsal konuşmalar</a:t>
            </a:r>
            <a:endParaRPr lang="tr-TR" altLang="tr-TR" cap="none" dirty="0">
              <a:latin typeface="Century Schoolbook" charset="0"/>
            </a:endParaRPr>
          </a:p>
          <a:p>
            <a:endParaRPr lang="tr-TR" dirty="0"/>
          </a:p>
        </p:txBody>
      </p:sp>
    </p:spTree>
    <p:extLst>
      <p:ext uri="{BB962C8B-B14F-4D97-AF65-F5344CB8AC3E}">
        <p14:creationId xmlns:p14="http://schemas.microsoft.com/office/powerpoint/2010/main" val="1833367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91995"/>
          </a:xfrm>
        </p:spPr>
        <p:txBody>
          <a:bodyPr/>
          <a:lstStyle/>
          <a:p>
            <a:r>
              <a:rPr lang="tr-TR" altLang="tr-TR" b="1" i="1" dirty="0">
                <a:cs typeface="Tahoma" panose="020B0604030504040204" pitchFamily="34" charset="0"/>
              </a:rPr>
              <a:t>36 Aydan Küçük Çocuklarda Görülen en sık belirtiler -OSB</a:t>
            </a:r>
            <a:endParaRPr lang="tr-TR" dirty="0"/>
          </a:p>
        </p:txBody>
      </p:sp>
      <p:sp>
        <p:nvSpPr>
          <p:cNvPr id="3" name="Content Placeholder 2"/>
          <p:cNvSpPr>
            <a:spLocks noGrp="1"/>
          </p:cNvSpPr>
          <p:nvPr>
            <p:ph sz="quarter" idx="13"/>
          </p:nvPr>
        </p:nvSpPr>
        <p:spPr>
          <a:xfrm>
            <a:off x="913774" y="2367092"/>
            <a:ext cx="10363826" cy="3795964"/>
          </a:xfrm>
        </p:spPr>
        <p:txBody>
          <a:bodyPr>
            <a:normAutofit lnSpcReduction="10000"/>
          </a:bodyPr>
          <a:lstStyle/>
          <a:p>
            <a:pPr>
              <a:spcBef>
                <a:spcPts val="544"/>
              </a:spcBef>
              <a:buClr>
                <a:srgbClr val="000000"/>
              </a:buClr>
              <a:buSzPct val="100000"/>
            </a:pPr>
            <a:r>
              <a:rPr lang="tr-TR" altLang="tr-TR" cap="none" dirty="0">
                <a:latin typeface="Century Schoolbook" charset="0"/>
              </a:rPr>
              <a:t>Sese duyarlılık, kulaklarını kapatma</a:t>
            </a:r>
          </a:p>
          <a:p>
            <a:pPr>
              <a:spcBef>
                <a:spcPts val="544"/>
              </a:spcBef>
              <a:buClr>
                <a:srgbClr val="000000"/>
              </a:buClr>
              <a:buSzPct val="100000"/>
            </a:pPr>
            <a:r>
              <a:rPr lang="tr-TR" altLang="tr-TR" cap="none" dirty="0">
                <a:latin typeface="Century Schoolbook" charset="0"/>
              </a:rPr>
              <a:t>Manasız kendi kendine konuşmalar</a:t>
            </a:r>
          </a:p>
          <a:p>
            <a:pPr>
              <a:spcBef>
                <a:spcPts val="544"/>
              </a:spcBef>
              <a:buClr>
                <a:srgbClr val="000000"/>
              </a:buClr>
              <a:buSzPct val="100000"/>
            </a:pPr>
            <a:r>
              <a:rPr lang="tr-TR" altLang="tr-TR" cap="none" dirty="0">
                <a:latin typeface="Century Schoolbook" charset="0"/>
              </a:rPr>
              <a:t>Garip sesler çıkarma</a:t>
            </a:r>
          </a:p>
          <a:p>
            <a:pPr>
              <a:spcBef>
                <a:spcPts val="544"/>
              </a:spcBef>
              <a:buClr>
                <a:srgbClr val="000000"/>
              </a:buClr>
              <a:buSzPct val="100000"/>
            </a:pPr>
            <a:r>
              <a:rPr lang="tr-TR" altLang="tr-TR" cap="none" dirty="0">
                <a:latin typeface="Century Schoolbook" charset="0"/>
              </a:rPr>
              <a:t>Kendi kendine gülme</a:t>
            </a:r>
          </a:p>
          <a:p>
            <a:pPr>
              <a:spcBef>
                <a:spcPts val="544"/>
              </a:spcBef>
              <a:buClr>
                <a:srgbClr val="000000"/>
              </a:buClr>
              <a:buSzPct val="100000"/>
            </a:pPr>
            <a:r>
              <a:rPr lang="tr-TR" altLang="tr-TR" cap="none" dirty="0">
                <a:latin typeface="Century Schoolbook" charset="0"/>
              </a:rPr>
              <a:t>Anlamsız el </a:t>
            </a:r>
            <a:r>
              <a:rPr lang="tr-TR" altLang="tr-TR" cap="none" dirty="0" smtClean="0">
                <a:latin typeface="Century Schoolbook" charset="0"/>
              </a:rPr>
              <a:t>çırpmalar</a:t>
            </a:r>
          </a:p>
          <a:p>
            <a:pPr>
              <a:spcBef>
                <a:spcPts val="544"/>
              </a:spcBef>
              <a:buClr>
                <a:srgbClr val="000000"/>
              </a:buClr>
              <a:buSzPct val="100000"/>
            </a:pPr>
            <a:r>
              <a:rPr lang="tr-TR" altLang="tr-TR" cap="none" dirty="0">
                <a:latin typeface="Century Schoolbook" charset="0"/>
              </a:rPr>
              <a:t>Ciddi yüz </a:t>
            </a:r>
            <a:r>
              <a:rPr lang="tr-TR" altLang="tr-TR" cap="none" dirty="0" smtClean="0">
                <a:latin typeface="Century Schoolbook" charset="0"/>
              </a:rPr>
              <a:t>ifadesi</a:t>
            </a:r>
            <a:endParaRPr lang="tr-TR" altLang="tr-TR" cap="none" dirty="0">
              <a:latin typeface="Century Schoolbook" charset="0"/>
            </a:endParaRPr>
          </a:p>
          <a:p>
            <a:pPr>
              <a:spcBef>
                <a:spcPts val="544"/>
              </a:spcBef>
              <a:buClr>
                <a:srgbClr val="000000"/>
              </a:buClr>
              <a:buSzPct val="100000"/>
            </a:pPr>
            <a:r>
              <a:rPr lang="tr-TR" altLang="tr-TR" cap="none" dirty="0">
                <a:latin typeface="Century Schoolbook" charset="0"/>
              </a:rPr>
              <a:t>Amaçsız ileri geri koşmalar</a:t>
            </a:r>
          </a:p>
          <a:p>
            <a:pPr>
              <a:spcBef>
                <a:spcPts val="544"/>
              </a:spcBef>
              <a:buClr>
                <a:srgbClr val="000000"/>
              </a:buClr>
              <a:buSzPct val="100000"/>
            </a:pPr>
            <a:r>
              <a:rPr lang="tr-TR" altLang="tr-TR" cap="none" dirty="0">
                <a:latin typeface="Century Schoolbook" charset="0"/>
              </a:rPr>
              <a:t>Dönen cisimlere ilgi</a:t>
            </a:r>
          </a:p>
          <a:p>
            <a:pPr>
              <a:spcBef>
                <a:spcPts val="544"/>
              </a:spcBef>
              <a:buClr>
                <a:srgbClr val="000000"/>
              </a:buClr>
              <a:buSzPct val="100000"/>
            </a:pPr>
            <a:r>
              <a:rPr lang="tr-TR" altLang="tr-TR" cap="none" dirty="0">
                <a:latin typeface="Century Schoolbook" charset="0"/>
              </a:rPr>
              <a:t>Oyuncakların uygun kullanılmaması</a:t>
            </a:r>
          </a:p>
          <a:p>
            <a:pPr>
              <a:spcBef>
                <a:spcPts val="544"/>
              </a:spcBef>
              <a:buClr>
                <a:srgbClr val="000000"/>
              </a:buClr>
              <a:buSzPct val="100000"/>
            </a:pPr>
            <a:endParaRPr lang="tr-TR" altLang="tr-TR" cap="none" dirty="0" smtClean="0">
              <a:latin typeface="Century Schoolbook" charset="0"/>
            </a:endParaRPr>
          </a:p>
          <a:p>
            <a:pPr>
              <a:spcBef>
                <a:spcPts val="544"/>
              </a:spcBef>
              <a:buClr>
                <a:srgbClr val="000000"/>
              </a:buClr>
              <a:buSzPct val="100000"/>
            </a:pPr>
            <a:endParaRPr lang="tr-TR" altLang="tr-TR" cap="none" dirty="0" smtClean="0">
              <a:latin typeface="Century Schoolbook" charset="0"/>
            </a:endParaRPr>
          </a:p>
          <a:p>
            <a:pPr>
              <a:spcBef>
                <a:spcPts val="544"/>
              </a:spcBef>
              <a:buClr>
                <a:srgbClr val="000000"/>
              </a:buClr>
              <a:buSzPct val="100000"/>
            </a:pPr>
            <a:endParaRPr lang="tr-TR" altLang="tr-TR" cap="none" dirty="0" smtClean="0">
              <a:latin typeface="Century Schoolbook" charset="0"/>
            </a:endParaRPr>
          </a:p>
          <a:p>
            <a:endParaRPr lang="tr-TR" dirty="0"/>
          </a:p>
        </p:txBody>
      </p:sp>
    </p:spTree>
    <p:extLst>
      <p:ext uri="{BB962C8B-B14F-4D97-AF65-F5344CB8AC3E}">
        <p14:creationId xmlns:p14="http://schemas.microsoft.com/office/powerpoint/2010/main" val="4134350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DİĞER İLETİŞİM BOZUKLUKLARI</a:t>
            </a:r>
            <a:endParaRPr lang="tr-TR" dirty="0"/>
          </a:p>
        </p:txBody>
      </p:sp>
      <p:sp>
        <p:nvSpPr>
          <p:cNvPr id="3" name="Content Placeholder 2"/>
          <p:cNvSpPr>
            <a:spLocks noGrp="1"/>
          </p:cNvSpPr>
          <p:nvPr>
            <p:ph sz="quarter" idx="13"/>
          </p:nvPr>
        </p:nvSpPr>
        <p:spPr/>
        <p:txBody>
          <a:bodyPr>
            <a:normAutofit/>
          </a:bodyPr>
          <a:lstStyle/>
          <a:p>
            <a:r>
              <a:rPr lang="tr-TR" sz="2800" cap="none" dirty="0">
                <a:solidFill>
                  <a:prstClr val="black"/>
                </a:solidFill>
                <a:latin typeface="Corbel" panose="020B0503020204020204" pitchFamily="34" charset="0"/>
              </a:rPr>
              <a:t>Dil bozukluğu, </a:t>
            </a:r>
            <a:endParaRPr lang="tr-TR" sz="2800" cap="none" dirty="0" smtClean="0">
              <a:solidFill>
                <a:prstClr val="black"/>
              </a:solidFill>
              <a:latin typeface="Corbel" panose="020B0503020204020204" pitchFamily="34" charset="0"/>
            </a:endParaRPr>
          </a:p>
          <a:p>
            <a:r>
              <a:rPr lang="tr-TR" sz="2800" cap="none" dirty="0" smtClean="0">
                <a:solidFill>
                  <a:prstClr val="black"/>
                </a:solidFill>
                <a:latin typeface="Corbel" panose="020B0503020204020204" pitchFamily="34" charset="0"/>
              </a:rPr>
              <a:t>konuşma </a:t>
            </a:r>
            <a:r>
              <a:rPr lang="tr-TR" sz="2800" cap="none" dirty="0">
                <a:solidFill>
                  <a:prstClr val="black"/>
                </a:solidFill>
                <a:latin typeface="Corbel" panose="020B0503020204020204" pitchFamily="34" charset="0"/>
              </a:rPr>
              <a:t>sesi </a:t>
            </a:r>
            <a:r>
              <a:rPr lang="tr-TR" sz="2800" cap="none" dirty="0" smtClean="0">
                <a:solidFill>
                  <a:prstClr val="black"/>
                </a:solidFill>
                <a:latin typeface="Corbel" panose="020B0503020204020204" pitchFamily="34" charset="0"/>
              </a:rPr>
              <a:t>bozukluğu</a:t>
            </a:r>
            <a:r>
              <a:rPr lang="tr-TR" sz="2800" cap="none" dirty="0">
                <a:solidFill>
                  <a:prstClr val="black"/>
                </a:solidFill>
                <a:latin typeface="Corbel" panose="020B0503020204020204" pitchFamily="34" charset="0"/>
              </a:rPr>
              <a:t> </a:t>
            </a:r>
            <a:r>
              <a:rPr lang="tr-TR" sz="2800" cap="none" dirty="0" smtClean="0">
                <a:solidFill>
                  <a:prstClr val="black"/>
                </a:solidFill>
                <a:latin typeface="Corbel" panose="020B0503020204020204" pitchFamily="34" charset="0"/>
              </a:rPr>
              <a:t>(fonolojik-telafuz-artikülasyon bozukluğu)</a:t>
            </a:r>
          </a:p>
          <a:p>
            <a:r>
              <a:rPr lang="tr-TR" sz="2800" cap="none" dirty="0" smtClean="0">
                <a:solidFill>
                  <a:prstClr val="black"/>
                </a:solidFill>
                <a:latin typeface="Corbel" panose="020B0503020204020204" pitchFamily="34" charset="0"/>
              </a:rPr>
              <a:t>akıcı </a:t>
            </a:r>
            <a:r>
              <a:rPr lang="tr-TR" sz="2800" cap="none" dirty="0">
                <a:solidFill>
                  <a:prstClr val="black"/>
                </a:solidFill>
                <a:latin typeface="Corbel" panose="020B0503020204020204" pitchFamily="34" charset="0"/>
              </a:rPr>
              <a:t>konuşma bozukluğu (kekeleme</a:t>
            </a:r>
            <a:r>
              <a:rPr lang="tr-TR" sz="2800" cap="none" dirty="0" smtClean="0">
                <a:solidFill>
                  <a:prstClr val="black"/>
                </a:solidFill>
                <a:latin typeface="Corbel" panose="020B0503020204020204" pitchFamily="34" charset="0"/>
              </a:rPr>
              <a:t>)</a:t>
            </a:r>
            <a:endParaRPr lang="tr-TR" sz="2800" dirty="0"/>
          </a:p>
        </p:txBody>
      </p:sp>
    </p:spTree>
    <p:extLst>
      <p:ext uri="{BB962C8B-B14F-4D97-AF65-F5344CB8AC3E}">
        <p14:creationId xmlns:p14="http://schemas.microsoft.com/office/powerpoint/2010/main" val="3917567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1099"/>
          </a:xfrm>
        </p:spPr>
        <p:txBody>
          <a:bodyPr/>
          <a:lstStyle/>
          <a:p>
            <a:r>
              <a:rPr lang="tr-TR" dirty="0" smtClean="0">
                <a:latin typeface="Corbel" panose="020B0503020204020204" pitchFamily="34" charset="0"/>
              </a:rPr>
              <a:t>Özgül öğrenme BOZUKLUĞU (ööB)</a:t>
            </a:r>
            <a:endParaRPr lang="tr-TR" dirty="0">
              <a:latin typeface="Corbel" panose="020B0503020204020204" pitchFamily="34" charset="0"/>
            </a:endParaRPr>
          </a:p>
        </p:txBody>
      </p:sp>
      <p:sp>
        <p:nvSpPr>
          <p:cNvPr id="3" name="Content Placeholder 2"/>
          <p:cNvSpPr>
            <a:spLocks noGrp="1"/>
          </p:cNvSpPr>
          <p:nvPr>
            <p:ph sz="quarter" idx="13"/>
          </p:nvPr>
        </p:nvSpPr>
        <p:spPr>
          <a:xfrm>
            <a:off x="914400" y="1609344"/>
            <a:ext cx="10363826" cy="4803647"/>
          </a:xfrm>
        </p:spPr>
        <p:txBody>
          <a:bodyPr/>
          <a:lstStyle/>
          <a:p>
            <a:r>
              <a:rPr lang="tr-TR" b="1" dirty="0" smtClean="0">
                <a:latin typeface="Corbel" panose="020B0503020204020204" pitchFamily="34" charset="0"/>
              </a:rPr>
              <a:t>Dsm-5</a:t>
            </a:r>
          </a:p>
          <a:p>
            <a:r>
              <a:rPr lang="tr-TR" b="1" dirty="0" smtClean="0">
                <a:latin typeface="Corbel" panose="020B0503020204020204" pitchFamily="34" charset="0"/>
              </a:rPr>
              <a:t>A. </a:t>
            </a:r>
            <a:r>
              <a:rPr lang="tr-TR" cap="none" dirty="0" smtClean="0">
                <a:latin typeface="Corbel" panose="020B0503020204020204" pitchFamily="34" charset="0"/>
              </a:rPr>
              <a:t>bu güçlüklere özgü müdahalelere rağmen </a:t>
            </a:r>
            <a:r>
              <a:rPr lang="tr-TR" b="1" i="1" cap="none" dirty="0" smtClean="0">
                <a:latin typeface="Corbel" panose="020B0503020204020204" pitchFamily="34" charset="0"/>
              </a:rPr>
              <a:t>en az 6 aydır </a:t>
            </a:r>
            <a:r>
              <a:rPr lang="tr-TR" cap="none" dirty="0" smtClean="0">
                <a:latin typeface="Corbel" panose="020B0503020204020204" pitchFamily="34" charset="0"/>
              </a:rPr>
              <a:t>aşağıdakilerden </a:t>
            </a:r>
            <a:r>
              <a:rPr lang="tr-TR" b="1" i="1" cap="none" dirty="0" smtClean="0">
                <a:latin typeface="Corbel" panose="020B0503020204020204" pitchFamily="34" charset="0"/>
              </a:rPr>
              <a:t>en az biri </a:t>
            </a:r>
            <a:r>
              <a:rPr lang="tr-TR" cap="none" dirty="0" smtClean="0">
                <a:latin typeface="Corbel" panose="020B0503020204020204" pitchFamily="34" charset="0"/>
              </a:rPr>
              <a:t>ile karakterize öğrenme ve ak</a:t>
            </a:r>
            <a:r>
              <a:rPr lang="tr-TR" cap="none" dirty="0">
                <a:latin typeface="Corbel" panose="020B0503020204020204" pitchFamily="34" charset="0"/>
              </a:rPr>
              <a:t>a</a:t>
            </a:r>
            <a:r>
              <a:rPr lang="tr-TR" cap="none" dirty="0" smtClean="0">
                <a:latin typeface="Corbel" panose="020B0503020204020204" pitchFamily="34" charset="0"/>
              </a:rPr>
              <a:t>demik becerileri kullanma konusunda güçlükler yaşama</a:t>
            </a:r>
          </a:p>
          <a:p>
            <a:r>
              <a:rPr lang="tr-TR" b="1" cap="none" dirty="0" smtClean="0">
                <a:latin typeface="Corbel" panose="020B0503020204020204" pitchFamily="34" charset="0"/>
              </a:rPr>
              <a:t>1</a:t>
            </a:r>
            <a:r>
              <a:rPr lang="tr-TR" b="1" i="1" cap="none" dirty="0" smtClean="0">
                <a:latin typeface="Corbel" panose="020B0503020204020204" pitchFamily="34" charset="0"/>
              </a:rPr>
              <a:t>. yanlış veya yavaş aşırı zorlanarak okuyabilme</a:t>
            </a:r>
            <a:r>
              <a:rPr lang="tr-TR" cap="none" dirty="0" smtClean="0">
                <a:latin typeface="Corbel" panose="020B0503020204020204" pitchFamily="34" charset="0"/>
              </a:rPr>
              <a:t> (kelimeleri yavaş veya yanlış okur, kelimeleri uydurur, okurken harfleri-sesleri çıkarmada zorluk..)</a:t>
            </a:r>
          </a:p>
          <a:p>
            <a:r>
              <a:rPr lang="tr-TR" b="1" cap="none" dirty="0" smtClean="0">
                <a:latin typeface="Corbel" panose="020B0503020204020204" pitchFamily="34" charset="0"/>
              </a:rPr>
              <a:t>2. </a:t>
            </a:r>
            <a:r>
              <a:rPr lang="tr-TR" b="1" i="1" cap="none" dirty="0" smtClean="0">
                <a:latin typeface="Corbel" panose="020B0503020204020204" pitchFamily="34" charset="0"/>
              </a:rPr>
              <a:t>okuduğunu anlamakta zorluk </a:t>
            </a:r>
            <a:r>
              <a:rPr lang="tr-TR" cap="none" dirty="0" smtClean="0">
                <a:latin typeface="Corbel" panose="020B0503020204020204" pitchFamily="34" charset="0"/>
              </a:rPr>
              <a:t>(yazanı doğru okusa bile okuduğu öykü ve metindeki sıralama, ilişkiler, soyut-mecazi anlam ve derin anlamı anlamakta zorluk)</a:t>
            </a:r>
          </a:p>
          <a:p>
            <a:r>
              <a:rPr lang="tr-TR" b="1" cap="none" dirty="0" smtClean="0">
                <a:latin typeface="Corbel" panose="020B0503020204020204" pitchFamily="34" charset="0"/>
              </a:rPr>
              <a:t>3. </a:t>
            </a:r>
            <a:r>
              <a:rPr lang="tr-TR" b="1" i="1" cap="none" dirty="0" smtClean="0">
                <a:latin typeface="Corbel" panose="020B0503020204020204" pitchFamily="34" charset="0"/>
              </a:rPr>
              <a:t>hecelerken zorlanma </a:t>
            </a:r>
            <a:r>
              <a:rPr lang="tr-TR" cap="none" dirty="0" smtClean="0">
                <a:latin typeface="Corbel" panose="020B0503020204020204" pitchFamily="34" charset="0"/>
              </a:rPr>
              <a:t>(ek heceler kullanma, bazı heceleri atlama, sesli veya sessiz harfler ekleme, çıkarma..)</a:t>
            </a:r>
          </a:p>
          <a:p>
            <a:r>
              <a:rPr lang="tr-TR" b="1" cap="none" dirty="0" smtClean="0">
                <a:latin typeface="Corbel" panose="020B0503020204020204" pitchFamily="34" charset="0"/>
              </a:rPr>
              <a:t>4. </a:t>
            </a:r>
            <a:r>
              <a:rPr lang="tr-TR" b="1" i="1" cap="none" dirty="0" smtClean="0">
                <a:latin typeface="Corbel" panose="020B0503020204020204" pitchFamily="34" charset="0"/>
              </a:rPr>
              <a:t>yazmada ve yazılı olarak kendini ifade etmede zorluk </a:t>
            </a:r>
            <a:r>
              <a:rPr lang="tr-TR" cap="none" dirty="0" smtClean="0">
                <a:latin typeface="Corbel" panose="020B0503020204020204" pitchFamily="34" charset="0"/>
              </a:rPr>
              <a:t>(gramer, dil bilgisi ve noktalamada hatalar yapma, paragraf organizasyonunda zayıflık, düşüncelerini net olarak yazıya dökememe)</a:t>
            </a:r>
          </a:p>
        </p:txBody>
      </p:sp>
    </p:spTree>
    <p:extLst>
      <p:ext uri="{BB962C8B-B14F-4D97-AF65-F5344CB8AC3E}">
        <p14:creationId xmlns:p14="http://schemas.microsoft.com/office/powerpoint/2010/main" val="2389181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71955"/>
          </a:xfrm>
        </p:spPr>
        <p:txBody>
          <a:bodyPr/>
          <a:lstStyle/>
          <a:p>
            <a:r>
              <a:rPr lang="tr-TR" dirty="0">
                <a:latin typeface="Corbel" panose="020B0503020204020204" pitchFamily="34" charset="0"/>
              </a:rPr>
              <a:t>Özgül öğrenme </a:t>
            </a:r>
            <a:r>
              <a:rPr lang="tr-TR" dirty="0" smtClean="0">
                <a:latin typeface="Corbel" panose="020B0503020204020204" pitchFamily="34" charset="0"/>
              </a:rPr>
              <a:t>BOZUKLUĞU </a:t>
            </a:r>
            <a:r>
              <a:rPr lang="tr-TR" dirty="0">
                <a:latin typeface="Corbel" panose="020B0503020204020204" pitchFamily="34" charset="0"/>
              </a:rPr>
              <a:t>(</a:t>
            </a:r>
            <a:r>
              <a:rPr lang="tr-TR" dirty="0" smtClean="0">
                <a:latin typeface="Corbel" panose="020B0503020204020204" pitchFamily="34" charset="0"/>
              </a:rPr>
              <a:t>ööB)</a:t>
            </a:r>
            <a:endParaRPr lang="tr-TR" dirty="0"/>
          </a:p>
        </p:txBody>
      </p:sp>
      <p:sp>
        <p:nvSpPr>
          <p:cNvPr id="3" name="Content Placeholder 2"/>
          <p:cNvSpPr>
            <a:spLocks noGrp="1"/>
          </p:cNvSpPr>
          <p:nvPr>
            <p:ph sz="quarter" idx="13"/>
          </p:nvPr>
        </p:nvSpPr>
        <p:spPr>
          <a:xfrm>
            <a:off x="913774" y="1490472"/>
            <a:ext cx="10363826" cy="4837176"/>
          </a:xfrm>
        </p:spPr>
        <p:txBody>
          <a:bodyPr>
            <a:normAutofit/>
          </a:bodyPr>
          <a:lstStyle/>
          <a:p>
            <a:r>
              <a:rPr lang="tr-TR" sz="2400" b="1" dirty="0" smtClean="0">
                <a:latin typeface="Corbel" panose="020B0503020204020204" pitchFamily="34" charset="0"/>
              </a:rPr>
              <a:t>5. </a:t>
            </a:r>
            <a:r>
              <a:rPr lang="tr-TR" sz="2400" cap="none" dirty="0" smtClean="0">
                <a:latin typeface="Corbel" panose="020B0503020204020204" pitchFamily="34" charset="0"/>
              </a:rPr>
              <a:t>sayı hissi (büyük, küçüklük, sıralama), sayıları öğrenme ve hesap yapmada zorluk</a:t>
            </a:r>
          </a:p>
          <a:p>
            <a:r>
              <a:rPr lang="tr-TR" sz="2400" b="1" cap="none" dirty="0" smtClean="0">
                <a:latin typeface="Corbel" panose="020B0503020204020204" pitchFamily="34" charset="0"/>
              </a:rPr>
              <a:t>6. </a:t>
            </a:r>
            <a:r>
              <a:rPr lang="tr-TR" sz="2400" cap="none" dirty="0" smtClean="0">
                <a:latin typeface="Corbel" panose="020B0503020204020204" pitchFamily="34" charset="0"/>
              </a:rPr>
              <a:t>matematiksel çıkarımlarda bulunma ve problem çözmede zorluk</a:t>
            </a:r>
          </a:p>
          <a:p>
            <a:r>
              <a:rPr lang="tr-TR" sz="1600" b="1" cap="none" dirty="0" smtClean="0">
                <a:latin typeface="Corbel" panose="020B0503020204020204" pitchFamily="34" charset="0"/>
              </a:rPr>
              <a:t>B. </a:t>
            </a:r>
            <a:r>
              <a:rPr lang="tr-TR" sz="1600" cap="none" dirty="0" smtClean="0">
                <a:latin typeface="Corbel" panose="020B0503020204020204" pitchFamily="34" charset="0"/>
              </a:rPr>
              <a:t>Bireydeki etkilenmiş akademik beceriler bireyin kronolojik yaşından beklenenden geridedir ve akademik-mesleki işlevsellik kaybına yol açmaktadır</a:t>
            </a:r>
          </a:p>
          <a:p>
            <a:r>
              <a:rPr lang="tr-TR" sz="1600" b="1" cap="none" dirty="0" smtClean="0">
                <a:latin typeface="Corbel" panose="020B0503020204020204" pitchFamily="34" charset="0"/>
              </a:rPr>
              <a:t>C. </a:t>
            </a:r>
            <a:r>
              <a:rPr lang="tr-TR" sz="1600" cap="none" dirty="0" smtClean="0">
                <a:latin typeface="Corbel" panose="020B0503020204020204" pitchFamily="34" charset="0"/>
              </a:rPr>
              <a:t>Genellikle öğrenme güçlüğü ile ilgili bulgular okul yıllarında başlar, zamanla ilerleme olsa bile zamanlamada sorunlar daha kalıcıdır (ilk yıllarda konuşma ve dil bozuklukları olabilir, renkleri, hayvanları öğrenmede zorluk olabilir, sağ-sol karıştırma ve sağ-sol dominansının kazanılmasında gecikme olabilir)</a:t>
            </a:r>
          </a:p>
          <a:p>
            <a:r>
              <a:rPr lang="tr-TR" sz="1600" b="1" cap="none" dirty="0" smtClean="0">
                <a:latin typeface="Corbel" panose="020B0503020204020204" pitchFamily="34" charset="0"/>
              </a:rPr>
              <a:t>D. </a:t>
            </a:r>
            <a:r>
              <a:rPr lang="tr-TR" sz="1600" cap="none" dirty="0" smtClean="0">
                <a:latin typeface="Corbel" panose="020B0503020204020204" pitchFamily="34" charset="0"/>
              </a:rPr>
              <a:t>Öğrenme güçlüğü, zihinsel yetersizlik, işitme-görme azlığı, diğer zihinsel-nörolojik sorunlar, psikososyal sorunlarla daha iyi açıklanamaz ama ihmal, uyaran eksikliği, bağlanma bozukluğu, sınırda mental kapasitesi (IQ 70-79) ve epilepsisi olan bireylerde ÖÖG bulgularına sık rastlanır, DEHB komorbiditesi sıktır</a:t>
            </a:r>
          </a:p>
        </p:txBody>
      </p:sp>
    </p:spTree>
    <p:extLst>
      <p:ext uri="{BB962C8B-B14F-4D97-AF65-F5344CB8AC3E}">
        <p14:creationId xmlns:p14="http://schemas.microsoft.com/office/powerpoint/2010/main" val="825574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16507"/>
          </a:xfrm>
        </p:spPr>
        <p:txBody>
          <a:bodyPr/>
          <a:lstStyle/>
          <a:p>
            <a:r>
              <a:rPr lang="tr-TR" dirty="0">
                <a:latin typeface="Corbel" panose="020B0503020204020204" pitchFamily="34" charset="0"/>
              </a:rPr>
              <a:t>Özgül öğrenme </a:t>
            </a:r>
            <a:r>
              <a:rPr lang="tr-TR" dirty="0" smtClean="0">
                <a:latin typeface="Corbel" panose="020B0503020204020204" pitchFamily="34" charset="0"/>
              </a:rPr>
              <a:t>BOZUKLUĞU </a:t>
            </a:r>
            <a:r>
              <a:rPr lang="tr-TR" dirty="0">
                <a:latin typeface="Corbel" panose="020B0503020204020204" pitchFamily="34" charset="0"/>
              </a:rPr>
              <a:t>(</a:t>
            </a:r>
            <a:r>
              <a:rPr lang="tr-TR" dirty="0" smtClean="0">
                <a:latin typeface="Corbel" panose="020B0503020204020204" pitchFamily="34" charset="0"/>
              </a:rPr>
              <a:t>ööB)</a:t>
            </a:r>
            <a:endParaRPr lang="tr-TR" dirty="0"/>
          </a:p>
        </p:txBody>
      </p:sp>
      <p:sp>
        <p:nvSpPr>
          <p:cNvPr id="3" name="Content Placeholder 2"/>
          <p:cNvSpPr>
            <a:spLocks noGrp="1"/>
          </p:cNvSpPr>
          <p:nvPr>
            <p:ph sz="quarter" idx="13"/>
          </p:nvPr>
        </p:nvSpPr>
        <p:spPr>
          <a:xfrm>
            <a:off x="913774" y="1335024"/>
            <a:ext cx="10363826" cy="4901184"/>
          </a:xfrm>
        </p:spPr>
        <p:txBody>
          <a:bodyPr>
            <a:normAutofit/>
          </a:bodyPr>
          <a:lstStyle/>
          <a:p>
            <a:r>
              <a:rPr lang="tr-TR" sz="2800" b="1" cap="none" dirty="0" smtClean="0">
                <a:latin typeface="Corbel" panose="020B0503020204020204" pitchFamily="34" charset="0"/>
              </a:rPr>
              <a:t>Okuma Bozukluğu İle Giden (disleksi)</a:t>
            </a:r>
          </a:p>
          <a:p>
            <a:r>
              <a:rPr lang="tr-TR" sz="2800" cap="none" dirty="0" smtClean="0">
                <a:latin typeface="Corbel" panose="020B0503020204020204" pitchFamily="34" charset="0"/>
              </a:rPr>
              <a:t>1. yanlış okuma, «rapid automitazed naming» zorluğu</a:t>
            </a:r>
          </a:p>
          <a:p>
            <a:r>
              <a:rPr lang="tr-TR" sz="2800" cap="none" dirty="0" smtClean="0">
                <a:latin typeface="Corbel" panose="020B0503020204020204" pitchFamily="34" charset="0"/>
              </a:rPr>
              <a:t>2. yavaş okuma, akıcı okuyamama, şifreyi çözmedeki zorluk</a:t>
            </a:r>
          </a:p>
          <a:p>
            <a:r>
              <a:rPr lang="tr-TR" sz="2800" cap="none" dirty="0" smtClean="0">
                <a:latin typeface="Corbel" panose="020B0503020204020204" pitchFamily="34" charset="0"/>
              </a:rPr>
              <a:t>3. okuduğunu anlamakta zorlanma</a:t>
            </a:r>
          </a:p>
          <a:p>
            <a:endParaRPr lang="tr-TR" cap="none" dirty="0">
              <a:latin typeface="Corbel" panose="020B0503020204020204" pitchFamily="34" charset="0"/>
            </a:endParaRPr>
          </a:p>
        </p:txBody>
      </p:sp>
    </p:spTree>
    <p:extLst>
      <p:ext uri="{BB962C8B-B14F-4D97-AF65-F5344CB8AC3E}">
        <p14:creationId xmlns:p14="http://schemas.microsoft.com/office/powerpoint/2010/main" val="20176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latin typeface="Corbel" panose="020B0503020204020204" pitchFamily="34" charset="0"/>
              </a:rPr>
              <a:t>Özgül öğrenme BOZUKLUĞU (ööB)</a:t>
            </a:r>
            <a:endParaRPr lang="tr-TR" dirty="0"/>
          </a:p>
        </p:txBody>
      </p:sp>
      <p:sp>
        <p:nvSpPr>
          <p:cNvPr id="3" name="Content Placeholder 2"/>
          <p:cNvSpPr>
            <a:spLocks noGrp="1"/>
          </p:cNvSpPr>
          <p:nvPr>
            <p:ph sz="quarter" idx="13"/>
          </p:nvPr>
        </p:nvSpPr>
        <p:spPr/>
        <p:txBody>
          <a:bodyPr/>
          <a:lstStyle/>
          <a:p>
            <a:r>
              <a:rPr lang="tr-TR" sz="2800" b="1" cap="none" dirty="0">
                <a:latin typeface="Corbel" panose="020B0503020204020204" pitchFamily="34" charset="0"/>
              </a:rPr>
              <a:t>Yazılı ifade bozulma ile giden (disgrafi)</a:t>
            </a:r>
          </a:p>
          <a:p>
            <a:r>
              <a:rPr lang="tr-TR" sz="2800" cap="none" dirty="0">
                <a:latin typeface="Corbel" panose="020B0503020204020204" pitchFamily="34" charset="0"/>
              </a:rPr>
              <a:t>1. yanlış yazma, yavaş yazma</a:t>
            </a:r>
          </a:p>
          <a:p>
            <a:r>
              <a:rPr lang="tr-TR" sz="2800" cap="none" dirty="0">
                <a:latin typeface="Corbel" panose="020B0503020204020204" pitchFamily="34" charset="0"/>
              </a:rPr>
              <a:t>2. gramer ve noktalama hataları, harfleri karıştırma (p-b), harfleri tersten yazma, heceleri tersten yazma (ayna görüntüsü)</a:t>
            </a:r>
          </a:p>
          <a:p>
            <a:r>
              <a:rPr lang="tr-TR" sz="2800" cap="none" dirty="0">
                <a:latin typeface="Corbel" panose="020B0503020204020204" pitchFamily="34" charset="0"/>
              </a:rPr>
              <a:t>3. yazılı ifadenin çirkin ve düzensiz olması</a:t>
            </a:r>
          </a:p>
          <a:p>
            <a:endParaRPr lang="tr-TR" dirty="0"/>
          </a:p>
        </p:txBody>
      </p:sp>
    </p:spTree>
    <p:extLst>
      <p:ext uri="{BB962C8B-B14F-4D97-AF65-F5344CB8AC3E}">
        <p14:creationId xmlns:p14="http://schemas.microsoft.com/office/powerpoint/2010/main" val="4225964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2033243"/>
          </a:xfrm>
        </p:spPr>
        <p:txBody>
          <a:bodyPr>
            <a:normAutofit fontScale="90000"/>
          </a:bodyPr>
          <a:lstStyle/>
          <a:p>
            <a:r>
              <a:rPr lang="tr-TR" dirty="0" smtClean="0">
                <a:latin typeface="Corbel" panose="020B0503020204020204" pitchFamily="34" charset="0"/>
              </a:rPr>
              <a:t>Dikkat eksikliği hiperaktivite bozukluğu (dehb)</a:t>
            </a:r>
            <a:br>
              <a:rPr lang="tr-TR" dirty="0" smtClean="0">
                <a:latin typeface="Corbel" panose="020B0503020204020204" pitchFamily="34" charset="0"/>
              </a:rPr>
            </a:br>
            <a:r>
              <a:rPr lang="tr-TR" dirty="0" smtClean="0">
                <a:latin typeface="Corbel" panose="020B0503020204020204" pitchFamily="34" charset="0"/>
              </a:rPr>
              <a:t>Attentıon defıcıt hyperactıvıty dısorder (adhd)</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2176272"/>
            <a:ext cx="10363826" cy="4270248"/>
          </a:xfrm>
        </p:spPr>
        <p:txBody>
          <a:bodyPr/>
          <a:lstStyle/>
          <a:p>
            <a:r>
              <a:rPr lang="tr-TR" b="1" dirty="0" smtClean="0">
                <a:latin typeface="Corbel" panose="020B0503020204020204" pitchFamily="34" charset="0"/>
              </a:rPr>
              <a:t>DSM-5</a:t>
            </a:r>
          </a:p>
          <a:p>
            <a:r>
              <a:rPr lang="tr-TR" sz="1800" b="1" dirty="0" smtClean="0">
                <a:latin typeface="Corbel" panose="020B0503020204020204" pitchFamily="34" charset="0"/>
              </a:rPr>
              <a:t>A. </a:t>
            </a:r>
            <a:r>
              <a:rPr lang="tr-TR" sz="1800" cap="none" dirty="0" smtClean="0">
                <a:latin typeface="Corbel" panose="020B0503020204020204" pitchFamily="34" charset="0"/>
              </a:rPr>
              <a:t>Aşağıdakilerden (1) ve/veya (2) ile belirli, işlevselliği ya da gelişimi bozan, süregiden bir </a:t>
            </a:r>
            <a:r>
              <a:rPr lang="tr-TR" sz="1800" b="1" i="1" cap="none" dirty="0" smtClean="0">
                <a:latin typeface="Corbel" panose="020B0503020204020204" pitchFamily="34" charset="0"/>
              </a:rPr>
              <a:t>dikkat bozukluğu ve/veya aşırı hareketlilik/dürtüsellik örüntüsü</a:t>
            </a:r>
          </a:p>
          <a:p>
            <a:r>
              <a:rPr lang="tr-TR" b="1" u="sng" cap="none" dirty="0" smtClean="0">
                <a:latin typeface="Corbel" panose="020B0503020204020204" pitchFamily="34" charset="0"/>
              </a:rPr>
              <a:t>1. DİKKATSİZLİK: </a:t>
            </a:r>
            <a:r>
              <a:rPr lang="tr-TR" cap="none" dirty="0" smtClean="0">
                <a:latin typeface="Corbel" panose="020B0503020204020204" pitchFamily="34" charset="0"/>
              </a:rPr>
              <a:t>gelişimsel düzeye göre uygun olmayan ve toplumsal ve okulla/işle ilgili etkinlikleri doğrudan olumsuz etkileyen aşağıdaki altı (ya da daha çok) belirti en az altı aydır sürmektedir</a:t>
            </a:r>
          </a:p>
          <a:p>
            <a:r>
              <a:rPr lang="tr-TR" sz="1600" b="1" cap="none" dirty="0" smtClean="0">
                <a:latin typeface="Corbel" panose="020B0503020204020204" pitchFamily="34" charset="0"/>
              </a:rPr>
              <a:t>Not: </a:t>
            </a:r>
            <a:r>
              <a:rPr lang="tr-TR" sz="1600" b="1" i="1" cap="none" dirty="0" smtClean="0">
                <a:latin typeface="Corbel" panose="020B0503020204020204" pitchFamily="34" charset="0"/>
              </a:rPr>
              <a:t>belirtiler yalnızca karşıt olmanın, karşı gelmenin, düşmancıl tutumun ya da yönergeleri anlayamanın bir dışavurumu değildir</a:t>
            </a:r>
            <a:r>
              <a:rPr lang="tr-TR" sz="1600" cap="none" dirty="0" smtClean="0">
                <a:latin typeface="Corbel" panose="020B0503020204020204" pitchFamily="34" charset="0"/>
              </a:rPr>
              <a:t>. Yaşı ileri gençlerde ve erişkinlerde (17 yaşında ve daha büyük olanlarda) en az 5 belirti gerekir</a:t>
            </a:r>
            <a:endParaRPr lang="tr-TR" sz="1600" dirty="0">
              <a:latin typeface="Corbel" panose="020B0503020204020204" pitchFamily="34" charset="0"/>
            </a:endParaRPr>
          </a:p>
        </p:txBody>
      </p:sp>
    </p:spTree>
    <p:extLst>
      <p:ext uri="{BB962C8B-B14F-4D97-AF65-F5344CB8AC3E}">
        <p14:creationId xmlns:p14="http://schemas.microsoft.com/office/powerpoint/2010/main" val="14391889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latin typeface="Corbel" panose="020B0503020204020204" pitchFamily="34" charset="0"/>
              </a:rPr>
              <a:t>Özgül öğrenme BOZUKLUĞU (ööB)</a:t>
            </a:r>
            <a:endParaRPr lang="tr-TR" dirty="0"/>
          </a:p>
        </p:txBody>
      </p:sp>
      <p:sp>
        <p:nvSpPr>
          <p:cNvPr id="3" name="Content Placeholder 2"/>
          <p:cNvSpPr>
            <a:spLocks noGrp="1"/>
          </p:cNvSpPr>
          <p:nvPr>
            <p:ph sz="quarter" idx="13"/>
          </p:nvPr>
        </p:nvSpPr>
        <p:spPr/>
        <p:txBody>
          <a:bodyPr/>
          <a:lstStyle/>
          <a:p>
            <a:r>
              <a:rPr lang="tr-TR" sz="2400" b="1" cap="none" dirty="0">
                <a:latin typeface="Corbel" panose="020B0503020204020204" pitchFamily="34" charset="0"/>
              </a:rPr>
              <a:t>Matematikte bozulma ile giden (diskalküli)</a:t>
            </a:r>
          </a:p>
          <a:p>
            <a:r>
              <a:rPr lang="tr-TR" sz="2400" cap="none" dirty="0">
                <a:latin typeface="Corbel" panose="020B0503020204020204" pitchFamily="34" charset="0"/>
              </a:rPr>
              <a:t>1. sayı duyusu ve karşılaştırmasında zorluk</a:t>
            </a:r>
          </a:p>
          <a:p>
            <a:r>
              <a:rPr lang="tr-TR" sz="2400" cap="none" dirty="0">
                <a:latin typeface="Corbel" panose="020B0503020204020204" pitchFamily="34" charset="0"/>
              </a:rPr>
              <a:t>2. sayıları-çarpım tablosu ve formülleri ezberleyememe</a:t>
            </a:r>
          </a:p>
          <a:p>
            <a:r>
              <a:rPr lang="tr-TR" sz="2400" cap="none" dirty="0">
                <a:latin typeface="Corbel" panose="020B0503020204020204" pitchFamily="34" charset="0"/>
              </a:rPr>
              <a:t>3. </a:t>
            </a:r>
            <a:r>
              <a:rPr lang="tr-TR" sz="2400" cap="none" dirty="0" smtClean="0">
                <a:latin typeface="Corbel" panose="020B0503020204020204" pitchFamily="34" charset="0"/>
              </a:rPr>
              <a:t>doğru </a:t>
            </a:r>
            <a:r>
              <a:rPr lang="tr-TR" sz="2400" cap="none" dirty="0">
                <a:latin typeface="Corbel" panose="020B0503020204020204" pitchFamily="34" charset="0"/>
              </a:rPr>
              <a:t>ve hızlı hesap yapamama, parmakları hesap yaparken kullanma</a:t>
            </a:r>
          </a:p>
          <a:p>
            <a:r>
              <a:rPr lang="tr-TR" sz="2400" cap="none" dirty="0">
                <a:latin typeface="Corbel" panose="020B0503020204020204" pitchFamily="34" charset="0"/>
              </a:rPr>
              <a:t>4. matematiksel çıkarımlarda </a:t>
            </a:r>
            <a:r>
              <a:rPr lang="tr-TR" sz="2400" cap="none" dirty="0" smtClean="0">
                <a:latin typeface="Corbel" panose="020B0503020204020204" pitchFamily="34" charset="0"/>
              </a:rPr>
              <a:t>bulunamama, </a:t>
            </a:r>
            <a:r>
              <a:rPr lang="tr-TR" sz="2400" cap="none" dirty="0">
                <a:latin typeface="Corbel" panose="020B0503020204020204" pitchFamily="34" charset="0"/>
              </a:rPr>
              <a:t>problem çözmede zorlanma</a:t>
            </a:r>
          </a:p>
          <a:p>
            <a:endParaRPr lang="tr-TR" dirty="0"/>
          </a:p>
        </p:txBody>
      </p:sp>
    </p:spTree>
    <p:extLst>
      <p:ext uri="{BB962C8B-B14F-4D97-AF65-F5344CB8AC3E}">
        <p14:creationId xmlns:p14="http://schemas.microsoft.com/office/powerpoint/2010/main" val="14837039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YAZI MUAYENESİ</a:t>
            </a:r>
            <a:endParaRPr lang="tr-TR" dirty="0"/>
          </a:p>
        </p:txBody>
      </p:sp>
      <p:sp>
        <p:nvSpPr>
          <p:cNvPr id="3" name="Content Placeholder 2"/>
          <p:cNvSpPr>
            <a:spLocks noGrp="1"/>
          </p:cNvSpPr>
          <p:nvPr>
            <p:ph sz="quarter" idx="13"/>
          </p:nvPr>
        </p:nvSpPr>
        <p:spPr>
          <a:xfrm>
            <a:off x="913774" y="1956816"/>
            <a:ext cx="10363826" cy="4242816"/>
          </a:xfrm>
        </p:spPr>
        <p:txBody>
          <a:bodyPr>
            <a:normAutofit lnSpcReduction="10000"/>
          </a:bodyPr>
          <a:lstStyle/>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Harf atlama (DEHB)</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Harf karıştırma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Ayna görüntüsü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Sonunu uydurma (DEHB)</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Kafiyeli kelimeleri yazmada zorluk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Yavaşlık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Noktalama ve harflerde noktaları unutma (DEHB,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Dikte zorluğu (ÖÖG)</a:t>
            </a:r>
          </a:p>
          <a:p>
            <a:pPr marL="274320" lvl="0" indent="-274320">
              <a:lnSpc>
                <a:spcPct val="100000"/>
              </a:lnSpc>
              <a:spcBef>
                <a:spcPct val="20000"/>
              </a:spcBef>
              <a:buClr>
                <a:srgbClr val="0BD0D9"/>
              </a:buClr>
              <a:buSzPct val="95000"/>
              <a:buFont typeface="Wingdings 2"/>
              <a:buChar char=""/>
              <a:defRPr/>
            </a:pPr>
            <a:r>
              <a:rPr lang="tr-TR" sz="2600" cap="none" dirty="0">
                <a:solidFill>
                  <a:prstClr val="black"/>
                </a:solidFill>
                <a:latin typeface="Corbel" panose="020B0503020204020204" pitchFamily="34" charset="0"/>
              </a:rPr>
              <a:t>Bakarak yazarken satır atlama (DEHB)</a:t>
            </a:r>
          </a:p>
          <a:p>
            <a:endParaRPr lang="tr-TR" dirty="0"/>
          </a:p>
        </p:txBody>
      </p:sp>
    </p:spTree>
    <p:extLst>
      <p:ext uri="{BB962C8B-B14F-4D97-AF65-F5344CB8AC3E}">
        <p14:creationId xmlns:p14="http://schemas.microsoft.com/office/powerpoint/2010/main" val="196746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OKUMA MUAYENESİ</a:t>
            </a:r>
            <a:endParaRPr lang="tr-TR" dirty="0"/>
          </a:p>
        </p:txBody>
      </p:sp>
      <p:sp>
        <p:nvSpPr>
          <p:cNvPr id="3" name="Content Placeholder 2"/>
          <p:cNvSpPr>
            <a:spLocks noGrp="1"/>
          </p:cNvSpPr>
          <p:nvPr>
            <p:ph sz="quarter" idx="13"/>
          </p:nvPr>
        </p:nvSpPr>
        <p:spPr>
          <a:xfrm>
            <a:off x="913774" y="1837944"/>
            <a:ext cx="10363826" cy="4306824"/>
          </a:xfrm>
        </p:spPr>
        <p:txBody>
          <a:bodyPr>
            <a:normAutofit/>
          </a:bodyPr>
          <a:lstStyle/>
          <a:p>
            <a:pPr marL="274320" lvl="0" indent="-274320">
              <a:lnSpc>
                <a:spcPct val="100000"/>
              </a:lnSpc>
              <a:spcBef>
                <a:spcPct val="20000"/>
              </a:spcBef>
              <a:buClr>
                <a:srgbClr val="0BD0D9"/>
              </a:buClr>
              <a:buSzPct val="95000"/>
              <a:buFont typeface="Wingdings 2"/>
              <a:buChar char=""/>
              <a:defRPr/>
            </a:pPr>
            <a:r>
              <a:rPr lang="tr-TR" sz="2400" cap="none" dirty="0">
                <a:solidFill>
                  <a:prstClr val="black"/>
                </a:solidFill>
                <a:latin typeface="Corbel" panose="020B0503020204020204" pitchFamily="34" charset="0"/>
              </a:rPr>
              <a:t>1. SINIF (</a:t>
            </a:r>
            <a:r>
              <a:rPr lang="tr-TR" sz="2400" cap="none" dirty="0" smtClean="0">
                <a:solidFill>
                  <a:prstClr val="black"/>
                </a:solidFill>
                <a:latin typeface="Corbel" panose="020B0503020204020204" pitchFamily="34" charset="0"/>
              </a:rPr>
              <a:t>50 kelime/dk)</a:t>
            </a:r>
            <a:endParaRPr lang="tr-TR" sz="2400" cap="none" dirty="0">
              <a:solidFill>
                <a:prstClr val="black"/>
              </a:solidFill>
              <a:latin typeface="Corbel" panose="020B0503020204020204" pitchFamily="34" charset="0"/>
            </a:endParaRPr>
          </a:p>
          <a:p>
            <a:pPr marL="274320" lvl="0" indent="-274320">
              <a:lnSpc>
                <a:spcPct val="100000"/>
              </a:lnSpc>
              <a:spcBef>
                <a:spcPct val="20000"/>
              </a:spcBef>
              <a:buClr>
                <a:srgbClr val="0BD0D9"/>
              </a:buClr>
              <a:buSzPct val="95000"/>
              <a:buFont typeface="Wingdings 2"/>
              <a:buChar char=""/>
              <a:defRPr/>
            </a:pPr>
            <a:r>
              <a:rPr lang="tr-TR" sz="2400" cap="none" dirty="0">
                <a:solidFill>
                  <a:prstClr val="black"/>
                </a:solidFill>
                <a:latin typeface="Corbel" panose="020B0503020204020204" pitchFamily="34" charset="0"/>
              </a:rPr>
              <a:t>2. SINIF (70-75  kelime/dk)</a:t>
            </a:r>
          </a:p>
          <a:p>
            <a:pPr marL="274320" lvl="0" indent="-274320">
              <a:lnSpc>
                <a:spcPct val="100000"/>
              </a:lnSpc>
              <a:spcBef>
                <a:spcPct val="20000"/>
              </a:spcBef>
              <a:buClr>
                <a:srgbClr val="0BD0D9"/>
              </a:buClr>
              <a:buSzPct val="95000"/>
              <a:buFont typeface="Wingdings 2"/>
              <a:buChar char=""/>
              <a:defRPr/>
            </a:pPr>
            <a:r>
              <a:rPr lang="tr-TR" sz="2400" cap="none" dirty="0">
                <a:solidFill>
                  <a:prstClr val="black"/>
                </a:solidFill>
                <a:latin typeface="Corbel" panose="020B0503020204020204" pitchFamily="34" charset="0"/>
              </a:rPr>
              <a:t>3. SINIF (80-90  kelime/dk)</a:t>
            </a:r>
          </a:p>
          <a:p>
            <a:pPr marL="274320" lvl="0" indent="-274320">
              <a:lnSpc>
                <a:spcPct val="100000"/>
              </a:lnSpc>
              <a:spcBef>
                <a:spcPct val="20000"/>
              </a:spcBef>
              <a:buClr>
                <a:srgbClr val="0BD0D9"/>
              </a:buClr>
              <a:buSzPct val="95000"/>
              <a:buFont typeface="Wingdings 2"/>
              <a:buChar char=""/>
              <a:defRPr/>
            </a:pPr>
            <a:r>
              <a:rPr lang="tr-TR" sz="2400" cap="none" dirty="0">
                <a:solidFill>
                  <a:prstClr val="black"/>
                </a:solidFill>
                <a:latin typeface="Corbel" panose="020B0503020204020204" pitchFamily="34" charset="0"/>
              </a:rPr>
              <a:t>4. SINIF (90-100  kelime/dk)</a:t>
            </a:r>
          </a:p>
          <a:p>
            <a:pPr marL="274320" lvl="0" indent="-274320">
              <a:lnSpc>
                <a:spcPct val="100000"/>
              </a:lnSpc>
              <a:spcBef>
                <a:spcPct val="20000"/>
              </a:spcBef>
              <a:buClr>
                <a:srgbClr val="0BD0D9"/>
              </a:buClr>
              <a:buSzPct val="95000"/>
              <a:buFont typeface="Wingdings 2"/>
              <a:buChar char=""/>
              <a:defRPr/>
            </a:pPr>
            <a:r>
              <a:rPr lang="tr-TR" sz="2400" cap="none" dirty="0">
                <a:solidFill>
                  <a:prstClr val="black"/>
                </a:solidFill>
                <a:latin typeface="Corbel" panose="020B0503020204020204" pitchFamily="34" charset="0"/>
              </a:rPr>
              <a:t>5. SINIF (100-120 kelime/dk )</a:t>
            </a:r>
          </a:p>
          <a:p>
            <a:endParaRPr lang="tr-TR" dirty="0"/>
          </a:p>
        </p:txBody>
      </p:sp>
    </p:spTree>
    <p:extLst>
      <p:ext uri="{BB962C8B-B14F-4D97-AF65-F5344CB8AC3E}">
        <p14:creationId xmlns:p14="http://schemas.microsoft.com/office/powerpoint/2010/main" val="1248232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Okuma muayenesi</a:t>
            </a:r>
            <a:endParaRPr lang="tr-TR" dirty="0"/>
          </a:p>
        </p:txBody>
      </p:sp>
      <p:sp>
        <p:nvSpPr>
          <p:cNvPr id="3" name="Content Placeholder 2"/>
          <p:cNvSpPr>
            <a:spLocks noGrp="1"/>
          </p:cNvSpPr>
          <p:nvPr>
            <p:ph sz="quarter" idx="13"/>
          </p:nvPr>
        </p:nvSpPr>
        <p:spPr/>
        <p:txBody>
          <a:bodyPr/>
          <a:lstStyle/>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Yavaş okuma (ÖÖG)</a:t>
            </a:r>
          </a:p>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Sonunu uydurma (DEHB)</a:t>
            </a:r>
          </a:p>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Satır atlama (DEHB)</a:t>
            </a:r>
          </a:p>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Sonlara doğru hata (DEHB)</a:t>
            </a:r>
          </a:p>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Dikkat toplayarak okuma (DEHB?, ÖÖG?)</a:t>
            </a:r>
          </a:p>
          <a:p>
            <a:pPr marL="274320" lvl="0" indent="-274320">
              <a:lnSpc>
                <a:spcPct val="100000"/>
              </a:lnSpc>
              <a:spcBef>
                <a:spcPct val="20000"/>
              </a:spcBef>
              <a:buClr>
                <a:srgbClr val="0BD0D9"/>
              </a:buClr>
              <a:buSzPct val="95000"/>
              <a:buFont typeface="Wingdings 2"/>
              <a:buChar char=""/>
              <a:defRPr/>
            </a:pPr>
            <a:r>
              <a:rPr lang="tr-TR" cap="none" dirty="0">
                <a:solidFill>
                  <a:prstClr val="black"/>
                </a:solidFill>
                <a:latin typeface="Corbel" panose="020B0503020204020204" pitchFamily="34" charset="0"/>
              </a:rPr>
              <a:t>Kafiyeli şiir, tekerlemeleri okumada zorluk (ÖÖG)</a:t>
            </a:r>
          </a:p>
          <a:p>
            <a:endParaRPr lang="tr-TR" dirty="0"/>
          </a:p>
        </p:txBody>
      </p:sp>
    </p:spTree>
    <p:extLst>
      <p:ext uri="{BB962C8B-B14F-4D97-AF65-F5344CB8AC3E}">
        <p14:creationId xmlns:p14="http://schemas.microsoft.com/office/powerpoint/2010/main" val="13646005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53667"/>
          </a:xfrm>
        </p:spPr>
        <p:txBody>
          <a:bodyPr/>
          <a:lstStyle/>
          <a:p>
            <a:r>
              <a:rPr lang="tr-TR" dirty="0" smtClean="0">
                <a:latin typeface="Corbel" panose="020B0503020204020204" pitchFamily="34" charset="0"/>
              </a:rPr>
              <a:t>OBSESİF-KOMPÜLSİF İLİŞKİLİ BOZUKLUKLAR</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591056"/>
            <a:ext cx="10363826" cy="4562856"/>
          </a:xfrm>
        </p:spPr>
        <p:txBody>
          <a:bodyPr/>
          <a:lstStyle/>
          <a:p>
            <a:r>
              <a:rPr lang="tr-TR" sz="2400" b="1" dirty="0" smtClean="0">
                <a:latin typeface="Corbel" panose="020B0503020204020204" pitchFamily="34" charset="0"/>
              </a:rPr>
              <a:t>OBSESİF-KOMPÜLSİF BOZUKLUK (OKB)</a:t>
            </a:r>
          </a:p>
          <a:p>
            <a:r>
              <a:rPr lang="tr-TR" sz="2400" b="1" dirty="0" smtClean="0">
                <a:latin typeface="Corbel" panose="020B0503020204020204" pitchFamily="34" charset="0"/>
              </a:rPr>
              <a:t>BEDEN DİSMORFİK BOZUKLUĞU</a:t>
            </a:r>
          </a:p>
          <a:p>
            <a:r>
              <a:rPr lang="tr-TR" sz="2400" b="1" dirty="0" smtClean="0">
                <a:latin typeface="Corbel" panose="020B0503020204020204" pitchFamily="34" charset="0"/>
              </a:rPr>
              <a:t>BİRİKTİRME-İSTİFLEME BOZUKLUĞU</a:t>
            </a:r>
          </a:p>
          <a:p>
            <a:r>
              <a:rPr lang="tr-TR" sz="2400" b="1" dirty="0" smtClean="0">
                <a:latin typeface="Corbel" panose="020B0503020204020204" pitchFamily="34" charset="0"/>
              </a:rPr>
              <a:t>TRİKOTİLLOMANİ</a:t>
            </a:r>
          </a:p>
          <a:p>
            <a:r>
              <a:rPr lang="tr-TR" sz="2400" b="1" dirty="0" smtClean="0">
                <a:latin typeface="Corbel" panose="020B0503020204020204" pitchFamily="34" charset="0"/>
              </a:rPr>
              <a:t>EXCORIATİON-DERİ YOLMA BOZUKLUĞU:</a:t>
            </a:r>
            <a:r>
              <a:rPr lang="tr-TR" sz="2400" dirty="0" smtClean="0">
                <a:latin typeface="Corbel" panose="020B0503020204020204" pitchFamily="34" charset="0"/>
              </a:rPr>
              <a:t> OKB </a:t>
            </a:r>
            <a:r>
              <a:rPr lang="tr-TR" sz="2400" cap="none" dirty="0" smtClean="0">
                <a:latin typeface="Corbel" panose="020B0503020204020204" pitchFamily="34" charset="0"/>
              </a:rPr>
              <a:t>ile birliktelik sık</a:t>
            </a:r>
          </a:p>
          <a:p>
            <a:endParaRPr lang="tr-TR" cap="none" dirty="0">
              <a:latin typeface="Corbel" panose="020B0503020204020204" pitchFamily="34" charset="0"/>
            </a:endParaRPr>
          </a:p>
        </p:txBody>
      </p:sp>
    </p:spTree>
    <p:extLst>
      <p:ext uri="{BB962C8B-B14F-4D97-AF65-F5344CB8AC3E}">
        <p14:creationId xmlns:p14="http://schemas.microsoft.com/office/powerpoint/2010/main" val="21500608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26819"/>
          </a:xfrm>
        </p:spPr>
        <p:txBody>
          <a:bodyPr/>
          <a:lstStyle/>
          <a:p>
            <a:r>
              <a:rPr lang="tr-TR" dirty="0" smtClean="0">
                <a:latin typeface="Corbel" panose="020B0503020204020204" pitchFamily="34" charset="0"/>
              </a:rPr>
              <a:t>OKB</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755648"/>
            <a:ext cx="10363826" cy="4416552"/>
          </a:xfrm>
        </p:spPr>
        <p:txBody>
          <a:bodyPr>
            <a:normAutofit fontScale="85000" lnSpcReduction="20000"/>
          </a:bodyPr>
          <a:lstStyle/>
          <a:p>
            <a:r>
              <a:rPr lang="tr-TR" altLang="tr-TR" b="1" cap="none" dirty="0" smtClean="0">
                <a:latin typeface="Corbel" panose="020B0503020204020204" pitchFamily="34" charset="0"/>
              </a:rPr>
              <a:t>4 ANA BULGU KÜMESİ</a:t>
            </a:r>
          </a:p>
          <a:p>
            <a:r>
              <a:rPr lang="tr-TR" altLang="tr-TR" cap="none" dirty="0" smtClean="0">
                <a:latin typeface="Corbel" panose="020B0503020204020204" pitchFamily="34" charset="0"/>
              </a:rPr>
              <a:t>simetri-düzenleme (sayma, tekrarlama)</a:t>
            </a:r>
          </a:p>
          <a:p>
            <a:r>
              <a:rPr lang="tr-TR" altLang="tr-TR" cap="none" dirty="0" smtClean="0">
                <a:latin typeface="Corbel" panose="020B0503020204020204" pitchFamily="34" charset="0"/>
              </a:rPr>
              <a:t>yasak düşünceler (kontrol, seksüel, dinsel, agresyon, zarar verme)</a:t>
            </a:r>
          </a:p>
          <a:p>
            <a:r>
              <a:rPr lang="tr-TR" altLang="tr-TR" cap="none" dirty="0" smtClean="0">
                <a:latin typeface="Corbel" panose="020B0503020204020204" pitchFamily="34" charset="0"/>
              </a:rPr>
              <a:t>kontaminasyon-temizlik</a:t>
            </a:r>
          </a:p>
          <a:p>
            <a:r>
              <a:rPr lang="tr-TR" altLang="tr-TR" cap="none" dirty="0" smtClean="0">
                <a:latin typeface="Corbel" panose="020B0503020204020204" pitchFamily="34" charset="0"/>
              </a:rPr>
              <a:t>hoarding (biriktirme)</a:t>
            </a:r>
          </a:p>
          <a:p>
            <a:r>
              <a:rPr lang="tr-TR" altLang="tr-TR" b="1" dirty="0">
                <a:latin typeface="Corbel" panose="020B0503020204020204" pitchFamily="34" charset="0"/>
              </a:rPr>
              <a:t>DSM 5’e göre klinik boyutlar</a:t>
            </a:r>
          </a:p>
          <a:p>
            <a:r>
              <a:rPr lang="tr-TR" altLang="tr-TR" cap="none" dirty="0" smtClean="0">
                <a:latin typeface="Corbel" panose="020B0503020204020204" pitchFamily="34" charset="0"/>
              </a:rPr>
              <a:t>1- temizleme-bulaş (kadınlarda fazla)</a:t>
            </a:r>
          </a:p>
          <a:p>
            <a:r>
              <a:rPr lang="tr-TR" altLang="tr-TR" cap="none" dirty="0" smtClean="0">
                <a:latin typeface="Corbel" panose="020B0503020204020204" pitchFamily="34" charset="0"/>
              </a:rPr>
              <a:t>2- simetri-düzenleme-sıralama (Tourette sendromu, OSB, erkek)</a:t>
            </a:r>
          </a:p>
          <a:p>
            <a:r>
              <a:rPr lang="tr-TR" altLang="tr-TR" cap="none" dirty="0" smtClean="0">
                <a:latin typeface="Corbel" panose="020B0503020204020204" pitchFamily="34" charset="0"/>
              </a:rPr>
              <a:t>3- tabu ve yasak düşünceler (</a:t>
            </a:r>
            <a:r>
              <a:rPr lang="tr-TR" altLang="tr-TR" cap="none" dirty="0">
                <a:latin typeface="Corbel" panose="020B0503020204020204" pitchFamily="34" charset="0"/>
              </a:rPr>
              <a:t>Tourette sendromu</a:t>
            </a:r>
            <a:r>
              <a:rPr lang="tr-TR" altLang="tr-TR" cap="none" dirty="0" smtClean="0">
                <a:latin typeface="Corbel" panose="020B0503020204020204" pitchFamily="34" charset="0"/>
              </a:rPr>
              <a:t>, erkek)</a:t>
            </a:r>
          </a:p>
          <a:p>
            <a:r>
              <a:rPr lang="tr-TR" altLang="tr-TR" cap="none" dirty="0" smtClean="0">
                <a:latin typeface="Corbel" panose="020B0503020204020204" pitchFamily="34" charset="0"/>
              </a:rPr>
              <a:t>4- zarar verme ya da görme, kontrol (</a:t>
            </a:r>
            <a:r>
              <a:rPr lang="tr-TR" altLang="tr-TR" cap="none" dirty="0">
                <a:latin typeface="Corbel" panose="020B0503020204020204" pitchFamily="34" charset="0"/>
              </a:rPr>
              <a:t>Tourette sendromu</a:t>
            </a:r>
            <a:r>
              <a:rPr lang="tr-TR" altLang="tr-TR" cap="none" dirty="0" smtClean="0">
                <a:latin typeface="Corbel" panose="020B0503020204020204" pitchFamily="34" charset="0"/>
              </a:rPr>
              <a:t>)</a:t>
            </a:r>
          </a:p>
          <a:p>
            <a:r>
              <a:rPr lang="tr-TR" altLang="tr-TR" cap="none" dirty="0" smtClean="0">
                <a:latin typeface="Corbel" panose="020B0503020204020204" pitchFamily="34" charset="0"/>
              </a:rPr>
              <a:t>pws’da skin pricking ve hoarding-biriktirme</a:t>
            </a:r>
          </a:p>
          <a:p>
            <a:endParaRPr lang="tr-TR" altLang="tr-TR" cap="none" dirty="0" smtClean="0">
              <a:latin typeface="Corbel" panose="020B0503020204020204" pitchFamily="34" charset="0"/>
            </a:endParaRPr>
          </a:p>
          <a:p>
            <a:endParaRPr lang="tr-TR" dirty="0"/>
          </a:p>
        </p:txBody>
      </p:sp>
    </p:spTree>
    <p:extLst>
      <p:ext uri="{BB962C8B-B14F-4D97-AF65-F5344CB8AC3E}">
        <p14:creationId xmlns:p14="http://schemas.microsoft.com/office/powerpoint/2010/main" val="31299499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Beden dismorfik bozukluğu</a:t>
            </a:r>
            <a:endParaRPr lang="tr-TR" dirty="0"/>
          </a:p>
        </p:txBody>
      </p:sp>
      <p:sp>
        <p:nvSpPr>
          <p:cNvPr id="3" name="Content Placeholder 2"/>
          <p:cNvSpPr>
            <a:spLocks noGrp="1"/>
          </p:cNvSpPr>
          <p:nvPr>
            <p:ph sz="quarter" idx="13"/>
          </p:nvPr>
        </p:nvSpPr>
        <p:spPr/>
        <p:txBody>
          <a:bodyPr/>
          <a:lstStyle/>
          <a:p>
            <a:r>
              <a:rPr lang="tr-TR" cap="none" dirty="0" smtClean="0"/>
              <a:t>Vücudun herhangi bir yeri ile gerçekçi olmayan aşırı uğraşı ve gerçekçi olmayan beden imajı</a:t>
            </a:r>
          </a:p>
          <a:p>
            <a:r>
              <a:rPr lang="tr-TR" cap="none" dirty="0" smtClean="0"/>
              <a:t>Normal ergen vücut görüntüsü uğraşından ayrı bir durumdur</a:t>
            </a:r>
          </a:p>
          <a:p>
            <a:r>
              <a:rPr lang="tr-TR" cap="none" dirty="0" smtClean="0"/>
              <a:t>Psikotik bozukluklardan ayırt etmek gerekir</a:t>
            </a:r>
            <a:endParaRPr lang="tr-TR" cap="none" dirty="0"/>
          </a:p>
        </p:txBody>
      </p:sp>
    </p:spTree>
    <p:extLst>
      <p:ext uri="{BB962C8B-B14F-4D97-AF65-F5344CB8AC3E}">
        <p14:creationId xmlns:p14="http://schemas.microsoft.com/office/powerpoint/2010/main" val="42138258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Trikotillomani</a:t>
            </a:r>
            <a:endParaRPr lang="tr-TR" dirty="0"/>
          </a:p>
        </p:txBody>
      </p:sp>
      <p:sp>
        <p:nvSpPr>
          <p:cNvPr id="3" name="Content Placeholder 2"/>
          <p:cNvSpPr>
            <a:spLocks noGrp="1"/>
          </p:cNvSpPr>
          <p:nvPr>
            <p:ph sz="quarter" idx="13"/>
          </p:nvPr>
        </p:nvSpPr>
        <p:spPr/>
        <p:txBody>
          <a:bodyPr>
            <a:normAutofit/>
          </a:bodyPr>
          <a:lstStyle/>
          <a:p>
            <a:r>
              <a:rPr lang="tr-TR" cap="none" dirty="0" smtClean="0"/>
              <a:t>vücut kıllarını koparma</a:t>
            </a:r>
          </a:p>
          <a:p>
            <a:r>
              <a:rPr lang="tr-TR" cap="none" dirty="0" smtClean="0"/>
              <a:t>Trikofaji</a:t>
            </a:r>
          </a:p>
          <a:p>
            <a:r>
              <a:rPr lang="tr-TR" cap="none" dirty="0" smtClean="0"/>
              <a:t>Barsak obstrüksiyonu</a:t>
            </a:r>
            <a:endParaRPr lang="tr-TR" cap="none" dirty="0"/>
          </a:p>
        </p:txBody>
      </p:sp>
    </p:spTree>
    <p:extLst>
      <p:ext uri="{BB962C8B-B14F-4D97-AF65-F5344CB8AC3E}">
        <p14:creationId xmlns:p14="http://schemas.microsoft.com/office/powerpoint/2010/main" val="2141404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18259"/>
          </a:xfrm>
        </p:spPr>
        <p:txBody>
          <a:bodyPr/>
          <a:lstStyle/>
          <a:p>
            <a:r>
              <a:rPr lang="tr-TR" dirty="0" smtClean="0"/>
              <a:t>Okul öncesi dönemde depresyon</a:t>
            </a:r>
            <a:endParaRPr lang="tr-TR" dirty="0"/>
          </a:p>
        </p:txBody>
      </p:sp>
      <p:sp>
        <p:nvSpPr>
          <p:cNvPr id="3" name="Content Placeholder 2"/>
          <p:cNvSpPr>
            <a:spLocks noGrp="1"/>
          </p:cNvSpPr>
          <p:nvPr>
            <p:ph sz="quarter" idx="13"/>
          </p:nvPr>
        </p:nvSpPr>
        <p:spPr>
          <a:xfrm>
            <a:off x="913774" y="1883664"/>
            <a:ext cx="10363826" cy="3907535"/>
          </a:xfrm>
        </p:spPr>
        <p:txBody>
          <a:bodyPr/>
          <a:lstStyle/>
          <a:p>
            <a:r>
              <a:rPr lang="tr-TR" cap="none" dirty="0" smtClean="0"/>
              <a:t>genelde psikososyal sıkıntı-kayıp</a:t>
            </a:r>
          </a:p>
          <a:p>
            <a:r>
              <a:rPr lang="tr-TR" cap="none" dirty="0" smtClean="0"/>
              <a:t>Anhedoni</a:t>
            </a:r>
          </a:p>
          <a:p>
            <a:r>
              <a:rPr lang="tr-TR" cap="none" dirty="0" smtClean="0"/>
              <a:t>Oyuna ilgide azalma</a:t>
            </a:r>
          </a:p>
          <a:p>
            <a:r>
              <a:rPr lang="tr-TR" cap="none" dirty="0" smtClean="0"/>
              <a:t>Oyun ve resimlerde ölümle ilgili temalar</a:t>
            </a:r>
          </a:p>
          <a:p>
            <a:r>
              <a:rPr lang="tr-TR" cap="none" dirty="0" smtClean="0"/>
              <a:t>İrritabilite, ciddi öfke nöbetleri (temper tantrum)</a:t>
            </a:r>
          </a:p>
          <a:p>
            <a:r>
              <a:rPr lang="tr-TR" cap="none" dirty="0" smtClean="0"/>
              <a:t>Sürekli karşıt olma</a:t>
            </a:r>
          </a:p>
          <a:p>
            <a:r>
              <a:rPr lang="tr-TR" cap="none" dirty="0" smtClean="0"/>
              <a:t>Somatik yakınmalar</a:t>
            </a:r>
          </a:p>
          <a:p>
            <a:r>
              <a:rPr lang="tr-TR" cap="none" dirty="0" smtClean="0"/>
              <a:t>Kreş-anasınıfı reddi</a:t>
            </a:r>
          </a:p>
          <a:p>
            <a:endParaRPr lang="tr-TR" cap="none" dirty="0" smtClean="0"/>
          </a:p>
        </p:txBody>
      </p:sp>
    </p:spTree>
    <p:extLst>
      <p:ext uri="{BB962C8B-B14F-4D97-AF65-F5344CB8AC3E}">
        <p14:creationId xmlns:p14="http://schemas.microsoft.com/office/powerpoint/2010/main" val="6460436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09115"/>
          </a:xfrm>
        </p:spPr>
        <p:txBody>
          <a:bodyPr/>
          <a:lstStyle/>
          <a:p>
            <a:r>
              <a:rPr lang="tr-TR" dirty="0"/>
              <a:t>Okul öncesi dönemde depresyon</a:t>
            </a:r>
          </a:p>
        </p:txBody>
      </p:sp>
      <p:sp>
        <p:nvSpPr>
          <p:cNvPr id="3" name="Content Placeholder 2"/>
          <p:cNvSpPr>
            <a:spLocks noGrp="1"/>
          </p:cNvSpPr>
          <p:nvPr>
            <p:ph sz="quarter" idx="13"/>
          </p:nvPr>
        </p:nvSpPr>
        <p:spPr>
          <a:xfrm>
            <a:off x="913774" y="1984248"/>
            <a:ext cx="10363826" cy="4343400"/>
          </a:xfrm>
        </p:spPr>
        <p:txBody>
          <a:bodyPr>
            <a:normAutofit fontScale="92500" lnSpcReduction="20000"/>
          </a:bodyPr>
          <a:lstStyle/>
          <a:p>
            <a:r>
              <a:rPr lang="tr-TR" cap="none" dirty="0" smtClean="0"/>
              <a:t>uyku-beslenme sorunları</a:t>
            </a:r>
          </a:p>
          <a:p>
            <a:r>
              <a:rPr lang="tr-TR" cap="none" dirty="0" smtClean="0"/>
              <a:t>Büyüme-gelişme geriliği</a:t>
            </a:r>
          </a:p>
          <a:p>
            <a:r>
              <a:rPr lang="tr-TR" cap="none" dirty="0" smtClean="0"/>
              <a:t>Zihinsel-dil-bilişsel becerilein kazanımında ve gelişiminde duraklama</a:t>
            </a:r>
          </a:p>
          <a:p>
            <a:r>
              <a:rPr lang="tr-TR" cap="none" dirty="0" smtClean="0"/>
              <a:t>Etrafa tepkisizlik</a:t>
            </a:r>
          </a:p>
          <a:p>
            <a:r>
              <a:rPr lang="tr-TR" cap="none" dirty="0" smtClean="0"/>
              <a:t>Üzgün görünüm ve üzgün-endişeli yüz görünümü</a:t>
            </a:r>
          </a:p>
          <a:p>
            <a:r>
              <a:rPr lang="tr-TR" cap="none" dirty="0" smtClean="0"/>
              <a:t>Hareketlerde azalma</a:t>
            </a:r>
          </a:p>
          <a:p>
            <a:r>
              <a:rPr lang="tr-TR" cap="none" dirty="0" smtClean="0"/>
              <a:t>Geri çekilme</a:t>
            </a:r>
          </a:p>
          <a:p>
            <a:r>
              <a:rPr lang="tr-TR" cap="none" dirty="0" smtClean="0"/>
              <a:t>Oyuncaklar ve oyunlara ilgide azalma bazen aşırı teknoloji kullanımı</a:t>
            </a:r>
          </a:p>
          <a:p>
            <a:r>
              <a:rPr lang="tr-TR" cap="none" dirty="0" smtClean="0"/>
              <a:t>Bebekte ses çıkarmada azalma</a:t>
            </a:r>
          </a:p>
          <a:p>
            <a:r>
              <a:rPr lang="tr-TR" cap="none" dirty="0" smtClean="0"/>
              <a:t>Ağır vakalarda otistik özellikler</a:t>
            </a:r>
            <a:endParaRPr lang="tr-TR" cap="none" dirty="0"/>
          </a:p>
        </p:txBody>
      </p:sp>
    </p:spTree>
    <p:extLst>
      <p:ext uri="{BB962C8B-B14F-4D97-AF65-F5344CB8AC3E}">
        <p14:creationId xmlns:p14="http://schemas.microsoft.com/office/powerpoint/2010/main" val="1849512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73707"/>
          </a:xfrm>
        </p:spPr>
        <p:txBody>
          <a:bodyPr/>
          <a:lstStyle/>
          <a:p>
            <a:r>
              <a:rPr lang="tr-TR" dirty="0" smtClean="0">
                <a:latin typeface="Corbel" panose="020B0503020204020204" pitchFamily="34" charset="0"/>
              </a:rPr>
              <a:t>Dikkat eksikliği hiperaktivite bozukluğu (dehb)</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856232"/>
            <a:ext cx="10363826" cy="4453128"/>
          </a:xfrm>
        </p:spPr>
        <p:txBody>
          <a:bodyPr>
            <a:normAutofit/>
          </a:bodyPr>
          <a:lstStyle/>
          <a:p>
            <a:r>
              <a:rPr lang="tr-TR" sz="2400" b="1" cap="none" dirty="0" smtClean="0">
                <a:latin typeface="Corbel" panose="020B0503020204020204" pitchFamily="34" charset="0"/>
              </a:rPr>
              <a:t>a) </a:t>
            </a:r>
            <a:r>
              <a:rPr lang="tr-TR" sz="2400" cap="none" dirty="0" smtClean="0">
                <a:latin typeface="Corbel" panose="020B0503020204020204" pitchFamily="34" charset="0"/>
              </a:rPr>
              <a:t>çoğu kez </a:t>
            </a:r>
            <a:r>
              <a:rPr lang="tr-TR" sz="2400" b="1" i="1" cap="none" dirty="0" smtClean="0">
                <a:latin typeface="Corbel" panose="020B0503020204020204" pitchFamily="34" charset="0"/>
              </a:rPr>
              <a:t>ayrıntılara özen göstermez </a:t>
            </a:r>
            <a:r>
              <a:rPr lang="tr-TR" sz="2400" cap="none" dirty="0" smtClean="0">
                <a:latin typeface="Corbel" panose="020B0503020204020204" pitchFamily="34" charset="0"/>
              </a:rPr>
              <a:t>veya okul çalışmalarında-derslerde, işte veya etkinlikler sırasında </a:t>
            </a:r>
            <a:r>
              <a:rPr lang="tr-TR" sz="2400" b="1" i="1" cap="none" dirty="0" smtClean="0">
                <a:latin typeface="Corbel" panose="020B0503020204020204" pitchFamily="34" charset="0"/>
              </a:rPr>
              <a:t>dikkatsizce yanlışlar yapar </a:t>
            </a:r>
            <a:r>
              <a:rPr lang="tr-TR" sz="2400" cap="none" dirty="0" smtClean="0">
                <a:latin typeface="Corbel" panose="020B0503020204020204" pitchFamily="34" charset="0"/>
              </a:rPr>
              <a:t>(ayrıntıları gözden kaçırır veya atlar, yaptığı iş yanlıştır, kolay sorularda zorlanır...)</a:t>
            </a:r>
          </a:p>
          <a:p>
            <a:r>
              <a:rPr lang="tr-TR" sz="2400" b="1" cap="none" dirty="0" smtClean="0">
                <a:latin typeface="Corbel" panose="020B0503020204020204" pitchFamily="34" charset="0"/>
              </a:rPr>
              <a:t>b) </a:t>
            </a:r>
            <a:r>
              <a:rPr lang="tr-TR" sz="2400" cap="none" dirty="0" smtClean="0">
                <a:latin typeface="Corbel" panose="020B0503020204020204" pitchFamily="34" charset="0"/>
              </a:rPr>
              <a:t>çoğu kez iş yaparken ya da oyun oynarken </a:t>
            </a:r>
            <a:r>
              <a:rPr lang="tr-TR" sz="2400" b="1" i="1" cap="none" dirty="0" smtClean="0">
                <a:latin typeface="Corbel" panose="020B0503020204020204" pitchFamily="34" charset="0"/>
              </a:rPr>
              <a:t>dikkatini sürdürmekte güçlük çeker</a:t>
            </a:r>
            <a:r>
              <a:rPr lang="tr-TR" sz="2400" cap="none" dirty="0" smtClean="0">
                <a:latin typeface="Corbel" panose="020B0503020204020204" pitchFamily="34" charset="0"/>
              </a:rPr>
              <a:t> (uyanıklığını sürdürmekte zorluk, ders dinlerken, konuşmalar veya uzun bir okuma sırasında odaklanmakta güçlük çeker)</a:t>
            </a:r>
          </a:p>
        </p:txBody>
      </p:sp>
    </p:spTree>
    <p:extLst>
      <p:ext uri="{BB962C8B-B14F-4D97-AF65-F5344CB8AC3E}">
        <p14:creationId xmlns:p14="http://schemas.microsoft.com/office/powerpoint/2010/main" val="31369554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35963"/>
          </a:xfrm>
        </p:spPr>
        <p:txBody>
          <a:bodyPr/>
          <a:lstStyle/>
          <a:p>
            <a:r>
              <a:rPr lang="tr-TR" dirty="0"/>
              <a:t>Okul öncesi dönemde depresyon</a:t>
            </a:r>
          </a:p>
        </p:txBody>
      </p:sp>
      <p:sp>
        <p:nvSpPr>
          <p:cNvPr id="3" name="Content Placeholder 2"/>
          <p:cNvSpPr>
            <a:spLocks noGrp="1"/>
          </p:cNvSpPr>
          <p:nvPr>
            <p:ph sz="quarter" idx="13"/>
          </p:nvPr>
        </p:nvSpPr>
        <p:spPr>
          <a:xfrm>
            <a:off x="913774" y="1819656"/>
            <a:ext cx="10363826" cy="4398264"/>
          </a:xfrm>
        </p:spPr>
        <p:txBody>
          <a:bodyPr>
            <a:normAutofit/>
          </a:bodyPr>
          <a:lstStyle/>
          <a:p>
            <a:r>
              <a:rPr lang="tr-TR" cap="none" dirty="0" smtClean="0"/>
              <a:t>Aşırı sessiz olma</a:t>
            </a:r>
          </a:p>
          <a:p>
            <a:r>
              <a:rPr lang="tr-TR" cap="none" dirty="0" smtClean="0"/>
              <a:t>Akranlara ilgide azalma</a:t>
            </a:r>
          </a:p>
          <a:p>
            <a:r>
              <a:rPr lang="tr-TR" cap="none" dirty="0" smtClean="0"/>
              <a:t>Oyun parkına gitme istememe veya çabuk sıkılma</a:t>
            </a:r>
          </a:p>
          <a:p>
            <a:r>
              <a:rPr lang="tr-TR" cap="none" dirty="0" smtClean="0"/>
              <a:t>Kendini cezalandırdığı veya öldürdüğü resim-oyunlar</a:t>
            </a:r>
          </a:p>
          <a:p>
            <a:r>
              <a:rPr lang="tr-TR" cap="none" dirty="0" smtClean="0"/>
              <a:t>Terk edildiğini betimleyen oyun ve resimler</a:t>
            </a:r>
          </a:p>
          <a:p>
            <a:r>
              <a:rPr lang="tr-TR" cap="none" dirty="0" smtClean="0"/>
              <a:t>Oyun-resimlerde değersizlik-suçluluk-kendini kötüleme/aşağılama, suisid-ölüm temaları</a:t>
            </a:r>
          </a:p>
          <a:p>
            <a:r>
              <a:rPr lang="tr-TR" cap="none" dirty="0" smtClean="0"/>
              <a:t>Gülümsemede azalma</a:t>
            </a:r>
          </a:p>
          <a:p>
            <a:r>
              <a:rPr lang="tr-TR" cap="none" dirty="0" smtClean="0"/>
              <a:t>Apati</a:t>
            </a:r>
          </a:p>
        </p:txBody>
      </p:sp>
    </p:spTree>
    <p:extLst>
      <p:ext uri="{BB962C8B-B14F-4D97-AF65-F5344CB8AC3E}">
        <p14:creationId xmlns:p14="http://schemas.microsoft.com/office/powerpoint/2010/main" val="15409260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71955"/>
          </a:xfrm>
        </p:spPr>
        <p:txBody>
          <a:bodyPr/>
          <a:lstStyle/>
          <a:p>
            <a:r>
              <a:rPr lang="tr-TR" dirty="0"/>
              <a:t>Okul öncesi dönemde depresyon</a:t>
            </a:r>
          </a:p>
        </p:txBody>
      </p:sp>
      <p:sp>
        <p:nvSpPr>
          <p:cNvPr id="3" name="Content Placeholder 2"/>
          <p:cNvSpPr>
            <a:spLocks noGrp="1"/>
          </p:cNvSpPr>
          <p:nvPr>
            <p:ph sz="quarter" idx="13"/>
          </p:nvPr>
        </p:nvSpPr>
        <p:spPr>
          <a:xfrm>
            <a:off x="913774" y="1490472"/>
            <a:ext cx="10363826" cy="4626864"/>
          </a:xfrm>
        </p:spPr>
        <p:txBody>
          <a:bodyPr>
            <a:normAutofit/>
          </a:bodyPr>
          <a:lstStyle/>
          <a:p>
            <a:r>
              <a:rPr lang="tr-TR" cap="none" dirty="0" smtClean="0"/>
              <a:t>şiddet içerikli oyunlar, evden ayrılma ve bırakılıp gidileceğine dair kaygı-korkular (kreş..)</a:t>
            </a:r>
          </a:p>
          <a:p>
            <a:r>
              <a:rPr lang="tr-TR" cap="none" dirty="0" smtClean="0"/>
              <a:t>Oyunda olumsuz-kötümser düşünceler</a:t>
            </a:r>
          </a:p>
          <a:p>
            <a:r>
              <a:rPr lang="tr-TR" cap="none" dirty="0" smtClean="0"/>
              <a:t>«beni doğurmasaydınız»</a:t>
            </a:r>
          </a:p>
          <a:p>
            <a:r>
              <a:rPr lang="tr-TR" cap="none" dirty="0"/>
              <a:t>Fobiler</a:t>
            </a:r>
          </a:p>
          <a:p>
            <a:r>
              <a:rPr lang="tr-TR" cap="none" dirty="0"/>
              <a:t>Regresyon</a:t>
            </a:r>
          </a:p>
          <a:p>
            <a:r>
              <a:rPr lang="tr-TR" cap="none" dirty="0"/>
              <a:t>Çökkün duygu </a:t>
            </a:r>
            <a:r>
              <a:rPr lang="tr-TR" cap="none" dirty="0" smtClean="0"/>
              <a:t>durum</a:t>
            </a:r>
          </a:p>
          <a:p>
            <a:r>
              <a:rPr lang="tr-TR" cap="none" dirty="0" smtClean="0"/>
              <a:t>Her zaman mutsuz görünmeyebilir (özellikle yas ve psikososyal sorunlar nedeni ile ise-aileyi üzmemek??)</a:t>
            </a:r>
          </a:p>
          <a:p>
            <a:endParaRPr lang="tr-TR" cap="none" dirty="0"/>
          </a:p>
        </p:txBody>
      </p:sp>
    </p:spTree>
    <p:extLst>
      <p:ext uri="{BB962C8B-B14F-4D97-AF65-F5344CB8AC3E}">
        <p14:creationId xmlns:p14="http://schemas.microsoft.com/office/powerpoint/2010/main" val="28317244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45691"/>
          </a:xfrm>
        </p:spPr>
        <p:txBody>
          <a:bodyPr/>
          <a:lstStyle/>
          <a:p>
            <a:r>
              <a:rPr lang="tr-TR" dirty="0" smtClean="0"/>
              <a:t>OKUL DÖNEMİNDE DEPRESYON</a:t>
            </a:r>
            <a:endParaRPr lang="tr-TR" dirty="0"/>
          </a:p>
        </p:txBody>
      </p:sp>
      <p:sp>
        <p:nvSpPr>
          <p:cNvPr id="3" name="Content Placeholder 2"/>
          <p:cNvSpPr>
            <a:spLocks noGrp="1"/>
          </p:cNvSpPr>
          <p:nvPr>
            <p:ph sz="quarter" idx="13"/>
          </p:nvPr>
        </p:nvSpPr>
        <p:spPr>
          <a:xfrm>
            <a:off x="913774" y="1956816"/>
            <a:ext cx="10363826" cy="4242816"/>
          </a:xfrm>
        </p:spPr>
        <p:txBody>
          <a:bodyPr>
            <a:normAutofit fontScale="92500" lnSpcReduction="20000"/>
          </a:bodyPr>
          <a:lstStyle/>
          <a:p>
            <a:r>
              <a:rPr lang="tr-TR" cap="none" dirty="0" smtClean="0"/>
              <a:t>Kaygı</a:t>
            </a:r>
          </a:p>
          <a:p>
            <a:r>
              <a:rPr lang="tr-TR" cap="none" dirty="0" smtClean="0"/>
              <a:t>Okul reddi</a:t>
            </a:r>
          </a:p>
          <a:p>
            <a:r>
              <a:rPr lang="tr-TR" cap="none" dirty="0" smtClean="0"/>
              <a:t>Akranlara-oyuna ilgide azalma, tenefüse çıkmama</a:t>
            </a:r>
          </a:p>
          <a:p>
            <a:r>
              <a:rPr lang="tr-TR" cap="none" dirty="0" smtClean="0"/>
              <a:t>Somatik yakınmalar</a:t>
            </a:r>
          </a:p>
          <a:p>
            <a:r>
              <a:rPr lang="tr-TR" cap="none" dirty="0" smtClean="0"/>
              <a:t>İrritabilite</a:t>
            </a:r>
          </a:p>
          <a:p>
            <a:r>
              <a:rPr lang="tr-TR" cap="none" dirty="0" smtClean="0"/>
              <a:t>Davranış sorunları</a:t>
            </a:r>
          </a:p>
          <a:p>
            <a:r>
              <a:rPr lang="tr-TR" cap="none" dirty="0" smtClean="0"/>
              <a:t>Ayrılma kaygısı</a:t>
            </a:r>
          </a:p>
          <a:p>
            <a:r>
              <a:rPr lang="tr-TR" cap="none" dirty="0" smtClean="0"/>
              <a:t>Dikkat-konsantrasyon sorunları/okul başarısında düşme, okulda ani davranış değişiklikleri (akran zorbalığı?, cinsel istismar?)</a:t>
            </a:r>
          </a:p>
          <a:p>
            <a:r>
              <a:rPr lang="tr-TR" cap="none" dirty="0" smtClean="0"/>
              <a:t>Ölümle ilgili konuşmalar, «kardeşimi seviyorsunuz, beni doğurmasaydınız»</a:t>
            </a:r>
          </a:p>
          <a:p>
            <a:pPr marL="0" indent="0">
              <a:buNone/>
            </a:pPr>
            <a:endParaRPr lang="tr-TR" cap="none" dirty="0"/>
          </a:p>
        </p:txBody>
      </p:sp>
    </p:spTree>
    <p:extLst>
      <p:ext uri="{BB962C8B-B14F-4D97-AF65-F5344CB8AC3E}">
        <p14:creationId xmlns:p14="http://schemas.microsoft.com/office/powerpoint/2010/main" val="14605775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490501"/>
            <a:ext cx="10049882" cy="1219427"/>
          </a:xfrm>
        </p:spPr>
        <p:txBody>
          <a:bodyPr/>
          <a:lstStyle/>
          <a:p>
            <a:r>
              <a:rPr lang="tr-TR" dirty="0" smtClean="0"/>
              <a:t>Ergenlik döneminde depresyon</a:t>
            </a:r>
            <a:endParaRPr lang="tr-TR" dirty="0"/>
          </a:p>
        </p:txBody>
      </p:sp>
      <p:sp>
        <p:nvSpPr>
          <p:cNvPr id="3" name="Content Placeholder 2"/>
          <p:cNvSpPr>
            <a:spLocks noGrp="1"/>
          </p:cNvSpPr>
          <p:nvPr>
            <p:ph sz="quarter" idx="13"/>
          </p:nvPr>
        </p:nvSpPr>
        <p:spPr>
          <a:xfrm>
            <a:off x="913774" y="1499616"/>
            <a:ext cx="10363826" cy="4291583"/>
          </a:xfrm>
        </p:spPr>
        <p:txBody>
          <a:bodyPr>
            <a:normAutofit fontScale="85000" lnSpcReduction="10000"/>
          </a:bodyPr>
          <a:lstStyle/>
          <a:p>
            <a:r>
              <a:rPr lang="tr-TR" cap="none" dirty="0"/>
              <a:t>Çocukluktan ergenliğe geçişte sürekli depresif görünüm, somatik yakınmalar azalabilir anhedoni, umutsuzluk, suisidalite, psikomotor yavaşlama ve </a:t>
            </a:r>
            <a:r>
              <a:rPr lang="tr-TR" cap="none" dirty="0" smtClean="0"/>
              <a:t>sanrılar-psikotik </a:t>
            </a:r>
            <a:r>
              <a:rPr lang="tr-TR" cap="none" dirty="0"/>
              <a:t>bozukluklar </a:t>
            </a:r>
            <a:r>
              <a:rPr lang="tr-TR" cap="none" dirty="0" smtClean="0"/>
              <a:t>artabilir</a:t>
            </a:r>
          </a:p>
          <a:p>
            <a:r>
              <a:rPr lang="tr-TR" cap="none" dirty="0" smtClean="0"/>
              <a:t>Normal iniş çıkışlardan farkı işlevselliği bozması</a:t>
            </a:r>
          </a:p>
          <a:p>
            <a:r>
              <a:rPr lang="tr-TR" cap="none" dirty="0" smtClean="0"/>
              <a:t>Atipik-melankolik özellikler</a:t>
            </a:r>
          </a:p>
          <a:p>
            <a:r>
              <a:rPr lang="tr-TR" cap="none" dirty="0" smtClean="0"/>
              <a:t>Suisidalite</a:t>
            </a:r>
          </a:p>
          <a:p>
            <a:r>
              <a:rPr lang="tr-TR" cap="none" dirty="0" smtClean="0"/>
              <a:t>Anhedomi</a:t>
            </a:r>
          </a:p>
          <a:p>
            <a:r>
              <a:rPr lang="tr-TR" cap="none" dirty="0" smtClean="0"/>
              <a:t>Akranlarından uzaklaşma veya kötü-riskli akranlara yakınlaşma</a:t>
            </a:r>
          </a:p>
          <a:p>
            <a:r>
              <a:rPr lang="tr-TR" cap="none" dirty="0" smtClean="0"/>
              <a:t>Aşırı teknoloji kulanımı</a:t>
            </a:r>
          </a:p>
          <a:p>
            <a:r>
              <a:rPr lang="tr-TR" cap="none" dirty="0" smtClean="0"/>
              <a:t>Konversif yakınmalar</a:t>
            </a:r>
          </a:p>
          <a:p>
            <a:r>
              <a:rPr lang="tr-TR" cap="none" dirty="0" smtClean="0"/>
              <a:t>Davranış sorunları</a:t>
            </a:r>
          </a:p>
        </p:txBody>
      </p:sp>
    </p:spTree>
    <p:extLst>
      <p:ext uri="{BB962C8B-B14F-4D97-AF65-F5344CB8AC3E}">
        <p14:creationId xmlns:p14="http://schemas.microsoft.com/office/powerpoint/2010/main" val="25944216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490501"/>
            <a:ext cx="10364451" cy="1027403"/>
          </a:xfrm>
        </p:spPr>
        <p:txBody>
          <a:bodyPr/>
          <a:lstStyle/>
          <a:p>
            <a:r>
              <a:rPr lang="tr-TR" dirty="0" smtClean="0"/>
              <a:t>Ergenlik döneminde depresyon</a:t>
            </a:r>
            <a:endParaRPr lang="tr-TR" dirty="0"/>
          </a:p>
        </p:txBody>
      </p:sp>
      <p:sp>
        <p:nvSpPr>
          <p:cNvPr id="3" name="Content Placeholder 2"/>
          <p:cNvSpPr>
            <a:spLocks noGrp="1"/>
          </p:cNvSpPr>
          <p:nvPr>
            <p:ph sz="quarter" idx="13"/>
          </p:nvPr>
        </p:nvSpPr>
        <p:spPr>
          <a:xfrm>
            <a:off x="913774" y="1517904"/>
            <a:ext cx="10363826" cy="4526280"/>
          </a:xfrm>
        </p:spPr>
        <p:txBody>
          <a:bodyPr>
            <a:normAutofit/>
          </a:bodyPr>
          <a:lstStyle/>
          <a:p>
            <a:r>
              <a:rPr lang="tr-TR" cap="none" dirty="0" smtClean="0"/>
              <a:t>içe kapanma</a:t>
            </a:r>
          </a:p>
          <a:p>
            <a:r>
              <a:rPr lang="tr-TR" cap="none" dirty="0" smtClean="0"/>
              <a:t>ders başarısızlığı</a:t>
            </a:r>
          </a:p>
          <a:p>
            <a:r>
              <a:rPr lang="tr-TR" cap="none" dirty="0" smtClean="0"/>
              <a:t>okuldan kaçma, yalnız dolaşma</a:t>
            </a:r>
          </a:p>
          <a:p>
            <a:r>
              <a:rPr lang="tr-TR" cap="none" dirty="0" smtClean="0"/>
              <a:t>okul reddi</a:t>
            </a:r>
          </a:p>
          <a:p>
            <a:r>
              <a:rPr lang="tr-TR" cap="none" dirty="0" smtClean="0"/>
              <a:t>ağlama atakları</a:t>
            </a:r>
          </a:p>
          <a:p>
            <a:r>
              <a:rPr lang="tr-TR" cap="none" dirty="0" smtClean="0"/>
              <a:t>self-mutilasyon</a:t>
            </a:r>
          </a:p>
          <a:p>
            <a:r>
              <a:rPr lang="tr-TR" cap="none" dirty="0" smtClean="0"/>
              <a:t>dikkat-konsantrasyon sorunları</a:t>
            </a:r>
          </a:p>
          <a:p>
            <a:r>
              <a:rPr lang="tr-TR" cap="none" dirty="0" smtClean="0"/>
              <a:t>psikomotor yavaşlama (atipik)</a:t>
            </a:r>
          </a:p>
          <a:p>
            <a:r>
              <a:rPr lang="tr-TR" cap="none" dirty="0" smtClean="0"/>
              <a:t>aşırı yeme-uyuma (atipik)</a:t>
            </a:r>
          </a:p>
        </p:txBody>
      </p:sp>
    </p:spTree>
    <p:extLst>
      <p:ext uri="{BB962C8B-B14F-4D97-AF65-F5344CB8AC3E}">
        <p14:creationId xmlns:p14="http://schemas.microsoft.com/office/powerpoint/2010/main" val="3269845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18259"/>
          </a:xfrm>
        </p:spPr>
        <p:txBody>
          <a:bodyPr/>
          <a:lstStyle/>
          <a:p>
            <a:r>
              <a:rPr lang="tr-TR" dirty="0" smtClean="0"/>
              <a:t>ERGENLİK DÖNEMİNDE DEPRESYON</a:t>
            </a:r>
            <a:endParaRPr lang="tr-TR" dirty="0"/>
          </a:p>
        </p:txBody>
      </p:sp>
      <p:sp>
        <p:nvSpPr>
          <p:cNvPr id="3" name="Content Placeholder 2"/>
          <p:cNvSpPr>
            <a:spLocks noGrp="1"/>
          </p:cNvSpPr>
          <p:nvPr>
            <p:ph sz="quarter" idx="13"/>
          </p:nvPr>
        </p:nvSpPr>
        <p:spPr>
          <a:xfrm>
            <a:off x="913774" y="1938528"/>
            <a:ext cx="10363826" cy="4334256"/>
          </a:xfrm>
        </p:spPr>
        <p:txBody>
          <a:bodyPr>
            <a:normAutofit fontScale="85000" lnSpcReduction="20000"/>
          </a:bodyPr>
          <a:lstStyle/>
          <a:p>
            <a:r>
              <a:rPr lang="tr-TR" cap="none" dirty="0" smtClean="0"/>
              <a:t>uykuya dalmakta zorlanma, uyku süresinde kısalma, sık uyanma, erken uyanma (melankolik depresyon)</a:t>
            </a:r>
          </a:p>
          <a:p>
            <a:r>
              <a:rPr lang="tr-TR" cap="none" dirty="0" smtClean="0"/>
              <a:t>red edilmeye duyarlılık</a:t>
            </a:r>
          </a:p>
          <a:p>
            <a:r>
              <a:rPr lang="tr-TR" cap="none" dirty="0" smtClean="0"/>
              <a:t>sevilmediğini düşünme</a:t>
            </a:r>
          </a:p>
          <a:p>
            <a:r>
              <a:rPr lang="tr-TR" cap="none" dirty="0" smtClean="0"/>
              <a:t>evden kaçma veya düşünceleri</a:t>
            </a:r>
          </a:p>
          <a:p>
            <a:r>
              <a:rPr lang="tr-TR" cap="none" dirty="0" smtClean="0"/>
              <a:t>madde-alkol kullanımı</a:t>
            </a:r>
          </a:p>
          <a:p>
            <a:r>
              <a:rPr lang="tr-TR" cap="none" dirty="0" smtClean="0"/>
              <a:t>gelecek planı yok</a:t>
            </a:r>
          </a:p>
          <a:p>
            <a:r>
              <a:rPr lang="tr-TR" cap="none" dirty="0" smtClean="0"/>
              <a:t>kendi kapasitesini göre çok düşük bir gelecek planı seçme</a:t>
            </a:r>
          </a:p>
          <a:p>
            <a:r>
              <a:rPr lang="tr-TR" cap="none" dirty="0" smtClean="0"/>
              <a:t>umutsuzluk-çaresizlik-karamsarlık</a:t>
            </a:r>
          </a:p>
          <a:p>
            <a:r>
              <a:rPr lang="tr-TR" cap="none" dirty="0" smtClean="0"/>
              <a:t>riskli cinsel ilişkiler</a:t>
            </a:r>
          </a:p>
          <a:p>
            <a:r>
              <a:rPr lang="tr-TR" cap="none" dirty="0" smtClean="0"/>
              <a:t>ergen gebeliği</a:t>
            </a:r>
          </a:p>
          <a:p>
            <a:endParaRPr lang="tr-TR" dirty="0"/>
          </a:p>
        </p:txBody>
      </p:sp>
    </p:spTree>
    <p:extLst>
      <p:ext uri="{BB962C8B-B14F-4D97-AF65-F5344CB8AC3E}">
        <p14:creationId xmlns:p14="http://schemas.microsoft.com/office/powerpoint/2010/main" val="32285818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Corbel" panose="020B0503020204020204" pitchFamily="34" charset="0"/>
              </a:rPr>
              <a:t>Bipolar afektif bozukluk için risk teşkil eden çocukluk ve ergenlik dönemi depresyon belirtileri</a:t>
            </a:r>
            <a:endParaRPr lang="tr-TR" dirty="0">
              <a:latin typeface="Corbel" panose="020B0503020204020204" pitchFamily="34" charset="0"/>
            </a:endParaRPr>
          </a:p>
        </p:txBody>
      </p:sp>
      <p:sp>
        <p:nvSpPr>
          <p:cNvPr id="3" name="Content Placeholder 2"/>
          <p:cNvSpPr>
            <a:spLocks noGrp="1"/>
          </p:cNvSpPr>
          <p:nvPr>
            <p:ph sz="quarter" idx="13"/>
          </p:nvPr>
        </p:nvSpPr>
        <p:spPr/>
        <p:txBody>
          <a:bodyPr>
            <a:normAutofit fontScale="77500" lnSpcReduction="20000"/>
          </a:bodyPr>
          <a:lstStyle/>
          <a:p>
            <a:r>
              <a:rPr lang="tr-TR" dirty="0" smtClean="0">
                <a:latin typeface="Corbel" panose="020B0503020204020204" pitchFamily="34" charset="0"/>
              </a:rPr>
              <a:t>Atipik depresyon &gt; melankolik depresyon</a:t>
            </a:r>
          </a:p>
          <a:p>
            <a:r>
              <a:rPr lang="tr-TR" dirty="0" smtClean="0">
                <a:latin typeface="Corbel" panose="020B0503020204020204" pitchFamily="34" charset="0"/>
              </a:rPr>
              <a:t>Psikotik depresyon veya psikotik özellikler</a:t>
            </a:r>
          </a:p>
          <a:p>
            <a:r>
              <a:rPr lang="tr-TR" dirty="0" smtClean="0">
                <a:latin typeface="Corbel" panose="020B0503020204020204" pitchFamily="34" charset="0"/>
              </a:rPr>
              <a:t>Aşırı uyku</a:t>
            </a:r>
          </a:p>
          <a:p>
            <a:r>
              <a:rPr lang="tr-TR" dirty="0" smtClean="0">
                <a:latin typeface="Corbel" panose="020B0503020204020204" pitchFamily="34" charset="0"/>
              </a:rPr>
              <a:t>Aşırı bitkinlik</a:t>
            </a:r>
          </a:p>
          <a:p>
            <a:r>
              <a:rPr lang="tr-TR" dirty="0" smtClean="0">
                <a:latin typeface="Corbel" panose="020B0503020204020204" pitchFamily="34" charset="0"/>
              </a:rPr>
              <a:t>Anerjia</a:t>
            </a:r>
          </a:p>
          <a:p>
            <a:r>
              <a:rPr lang="tr-TR" dirty="0" smtClean="0">
                <a:latin typeface="Corbel" panose="020B0503020204020204" pitchFamily="34" charset="0"/>
              </a:rPr>
              <a:t>Anhedoni</a:t>
            </a:r>
          </a:p>
          <a:p>
            <a:r>
              <a:rPr lang="tr-TR" dirty="0" smtClean="0">
                <a:latin typeface="Corbel" panose="020B0503020204020204" pitchFamily="34" charset="0"/>
              </a:rPr>
              <a:t>Avolisyon</a:t>
            </a:r>
          </a:p>
          <a:p>
            <a:r>
              <a:rPr lang="tr-TR" dirty="0" smtClean="0">
                <a:latin typeface="Corbel" panose="020B0503020204020204" pitchFamily="34" charset="0"/>
              </a:rPr>
              <a:t>Psikomotor retardasyon</a:t>
            </a:r>
          </a:p>
          <a:p>
            <a:r>
              <a:rPr lang="tr-TR" dirty="0" smtClean="0">
                <a:latin typeface="Corbel" panose="020B0503020204020204" pitchFamily="34" charset="0"/>
              </a:rPr>
              <a:t>Afektif hızlı dalgalanma</a:t>
            </a:r>
            <a:endParaRPr lang="tr-TR" dirty="0">
              <a:latin typeface="Corbel" panose="020B0503020204020204" pitchFamily="34" charset="0"/>
            </a:endParaRPr>
          </a:p>
        </p:txBody>
      </p:sp>
    </p:spTree>
    <p:extLst>
      <p:ext uri="{BB962C8B-B14F-4D97-AF65-F5344CB8AC3E}">
        <p14:creationId xmlns:p14="http://schemas.microsoft.com/office/powerpoint/2010/main" val="31675351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Corbel" panose="020B0503020204020204" pitchFamily="34" charset="0"/>
              </a:rPr>
              <a:t>YIKICI, DÜRTÜ-KONTROL VE DAVRANIŞ BOZUKLUKLARI</a:t>
            </a:r>
            <a:endParaRPr lang="tr-TR" dirty="0">
              <a:latin typeface="Corbel" panose="020B0503020204020204" pitchFamily="34" charset="0"/>
            </a:endParaRPr>
          </a:p>
        </p:txBody>
      </p:sp>
      <p:sp>
        <p:nvSpPr>
          <p:cNvPr id="3" name="Content Placeholder 2"/>
          <p:cNvSpPr>
            <a:spLocks noGrp="1"/>
          </p:cNvSpPr>
          <p:nvPr>
            <p:ph sz="quarter" idx="13"/>
          </p:nvPr>
        </p:nvSpPr>
        <p:spPr/>
        <p:txBody>
          <a:bodyPr/>
          <a:lstStyle/>
          <a:p>
            <a:r>
              <a:rPr lang="tr-TR" b="1" dirty="0" smtClean="0">
                <a:latin typeface="Corbel" panose="020B0503020204020204" pitchFamily="34" charset="0"/>
              </a:rPr>
              <a:t>KARŞIt olma karşı GELME BOZUKLUĞU</a:t>
            </a:r>
          </a:p>
          <a:p>
            <a:r>
              <a:rPr lang="tr-TR" dirty="0" smtClean="0">
                <a:latin typeface="Corbel" panose="020B0503020204020204" pitchFamily="34" charset="0"/>
              </a:rPr>
              <a:t>ARALIKLI PATLAYICI BOZUKLUK</a:t>
            </a:r>
          </a:p>
          <a:p>
            <a:r>
              <a:rPr lang="tr-TR" b="1" dirty="0" smtClean="0">
                <a:latin typeface="Corbel" panose="020B0503020204020204" pitchFamily="34" charset="0"/>
              </a:rPr>
              <a:t>DAVRANIM BOZUKLUĞU</a:t>
            </a:r>
          </a:p>
          <a:p>
            <a:r>
              <a:rPr lang="tr-TR" dirty="0" smtClean="0">
                <a:latin typeface="Corbel" panose="020B0503020204020204" pitchFamily="34" charset="0"/>
              </a:rPr>
              <a:t>ANTİSOSYAL KİŞİLİK BOZUKLUĞU</a:t>
            </a:r>
          </a:p>
          <a:p>
            <a:r>
              <a:rPr lang="tr-TR" b="1" dirty="0" smtClean="0">
                <a:latin typeface="Corbel" panose="020B0503020204020204" pitchFamily="34" charset="0"/>
              </a:rPr>
              <a:t>PİROMANİ</a:t>
            </a:r>
          </a:p>
          <a:p>
            <a:r>
              <a:rPr lang="tr-TR" b="1" dirty="0" smtClean="0">
                <a:latin typeface="Corbel" panose="020B0503020204020204" pitchFamily="34" charset="0"/>
              </a:rPr>
              <a:t>KLEPTOMANİ</a:t>
            </a:r>
            <a:endParaRPr lang="tr-TR" b="1" dirty="0">
              <a:latin typeface="Corbel" panose="020B0503020204020204" pitchFamily="34" charset="0"/>
            </a:endParaRPr>
          </a:p>
        </p:txBody>
      </p:sp>
    </p:spTree>
    <p:extLst>
      <p:ext uri="{BB962C8B-B14F-4D97-AF65-F5344CB8AC3E}">
        <p14:creationId xmlns:p14="http://schemas.microsoft.com/office/powerpoint/2010/main" val="12918168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466315"/>
          </a:xfrm>
        </p:spPr>
        <p:txBody>
          <a:bodyPr>
            <a:normAutofit/>
          </a:bodyPr>
          <a:lstStyle/>
          <a:p>
            <a:r>
              <a:rPr lang="tr-TR" dirty="0" smtClean="0">
                <a:latin typeface="Corbel" panose="020B0503020204020204" pitchFamily="34" charset="0"/>
              </a:rPr>
              <a:t>Karşıt olma karşı gelme bozukluğu</a:t>
            </a:r>
            <a:br>
              <a:rPr lang="tr-TR" dirty="0" smtClean="0">
                <a:latin typeface="Corbel" panose="020B0503020204020204" pitchFamily="34" charset="0"/>
              </a:rPr>
            </a:br>
            <a:r>
              <a:rPr lang="tr-TR" dirty="0" smtClean="0">
                <a:latin typeface="Corbel" panose="020B0503020204020204" pitchFamily="34" charset="0"/>
              </a:rPr>
              <a:t>(KOKGB)</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2221992"/>
            <a:ext cx="10363826" cy="4197096"/>
          </a:xfrm>
        </p:spPr>
        <p:txBody>
          <a:bodyPr/>
          <a:lstStyle/>
          <a:p>
            <a:r>
              <a:rPr lang="tr-TR" b="1" dirty="0" smtClean="0">
                <a:latin typeface="Corbel" panose="020B0503020204020204" pitchFamily="34" charset="0"/>
              </a:rPr>
              <a:t>DSM-5</a:t>
            </a:r>
          </a:p>
          <a:p>
            <a:r>
              <a:rPr lang="tr-TR" sz="1600" b="1" dirty="0" smtClean="0">
                <a:latin typeface="Corbel" panose="020B0503020204020204" pitchFamily="34" charset="0"/>
              </a:rPr>
              <a:t>A.</a:t>
            </a:r>
            <a:r>
              <a:rPr lang="tr-TR" sz="1600" b="1" cap="none" dirty="0">
                <a:latin typeface="Corbel" panose="020B0503020204020204" pitchFamily="34" charset="0"/>
              </a:rPr>
              <a:t> </a:t>
            </a:r>
            <a:r>
              <a:rPr lang="tr-TR" sz="1600" cap="none" dirty="0" smtClean="0">
                <a:latin typeface="Corbel" panose="020B0503020204020204" pitchFamily="34" charset="0"/>
              </a:rPr>
              <a:t>Aşağıdaki kategorilerin herhangi birinden olmak üzere, en az dört belirtinin bulunması ile belirli, en az 6 ay süren öfkeli/kolay kızan (veya kızdıralabilen) bir duygudurum </a:t>
            </a:r>
            <a:r>
              <a:rPr lang="tr-TR" sz="1600" i="1" cap="none" dirty="0" smtClean="0">
                <a:latin typeface="Corbel" panose="020B0503020204020204" pitchFamily="34" charset="0"/>
              </a:rPr>
              <a:t>(ayırıcı tanı depresyon)</a:t>
            </a:r>
            <a:r>
              <a:rPr lang="tr-TR" sz="1600" cap="none" dirty="0" smtClean="0">
                <a:latin typeface="Corbel" panose="020B0503020204020204" pitchFamily="34" charset="0"/>
              </a:rPr>
              <a:t> tartışmacı-alıngan-karşı gelen davranış veya kin besleme örüntüsü, kardeşi olmayan en az bir kişi ile etkileşimi sırasında kendini göstermiştir</a:t>
            </a:r>
          </a:p>
          <a:p>
            <a:r>
              <a:rPr lang="tr-TR" b="1" cap="none" dirty="0" smtClean="0">
                <a:latin typeface="Corbel" panose="020B0503020204020204" pitchFamily="34" charset="0"/>
              </a:rPr>
              <a:t>Öfkeli/kolay kızan duygudurum</a:t>
            </a:r>
          </a:p>
          <a:p>
            <a:r>
              <a:rPr lang="tr-TR" cap="none" dirty="0" smtClean="0">
                <a:latin typeface="Corbel" panose="020B0503020204020204" pitchFamily="34" charset="0"/>
              </a:rPr>
              <a:t>1) sık sık tepesi atar</a:t>
            </a:r>
          </a:p>
          <a:p>
            <a:r>
              <a:rPr lang="tr-TR" cap="none" dirty="0" smtClean="0">
                <a:latin typeface="Corbel" panose="020B0503020204020204" pitchFamily="34" charset="0"/>
              </a:rPr>
              <a:t>2) sık sık alınganlık gösterir veya kolay kızar</a:t>
            </a:r>
          </a:p>
          <a:p>
            <a:r>
              <a:rPr lang="tr-TR" cap="none" dirty="0" smtClean="0">
                <a:latin typeface="Corbel" panose="020B0503020204020204" pitchFamily="34" charset="0"/>
              </a:rPr>
              <a:t>3) sık sık öfkeli, kırgın, içerlemiş ve güceniktir</a:t>
            </a:r>
          </a:p>
        </p:txBody>
      </p:sp>
    </p:spTree>
    <p:extLst>
      <p:ext uri="{BB962C8B-B14F-4D97-AF65-F5344CB8AC3E}">
        <p14:creationId xmlns:p14="http://schemas.microsoft.com/office/powerpoint/2010/main" val="13327856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91411"/>
          </a:xfrm>
        </p:spPr>
        <p:txBody>
          <a:bodyPr/>
          <a:lstStyle/>
          <a:p>
            <a:r>
              <a:rPr lang="tr-TR" dirty="0">
                <a:solidFill>
                  <a:prstClr val="black"/>
                </a:solidFill>
                <a:latin typeface="Corbel" panose="020B0503020204020204" pitchFamily="34" charset="0"/>
              </a:rPr>
              <a:t>Karşıt olma karşı gelme bozukluğu</a:t>
            </a:r>
            <a:br>
              <a:rPr lang="tr-TR" dirty="0">
                <a:solidFill>
                  <a:prstClr val="black"/>
                </a:solidFill>
                <a:latin typeface="Corbel" panose="020B0503020204020204" pitchFamily="34" charset="0"/>
              </a:rPr>
            </a:br>
            <a:r>
              <a:rPr lang="tr-TR" dirty="0">
                <a:solidFill>
                  <a:prstClr val="black"/>
                </a:solidFill>
                <a:latin typeface="Corbel" panose="020B0503020204020204" pitchFamily="34" charset="0"/>
              </a:rPr>
              <a:t>(KOKGB)</a:t>
            </a:r>
            <a:endParaRPr lang="tr-TR" dirty="0"/>
          </a:p>
        </p:txBody>
      </p:sp>
      <p:sp>
        <p:nvSpPr>
          <p:cNvPr id="3" name="Content Placeholder 2"/>
          <p:cNvSpPr>
            <a:spLocks noGrp="1"/>
          </p:cNvSpPr>
          <p:nvPr>
            <p:ph sz="quarter" idx="13"/>
          </p:nvPr>
        </p:nvSpPr>
        <p:spPr>
          <a:xfrm>
            <a:off x="913774" y="1709928"/>
            <a:ext cx="10363826" cy="4745736"/>
          </a:xfrm>
        </p:spPr>
        <p:txBody>
          <a:bodyPr>
            <a:normAutofit lnSpcReduction="10000"/>
          </a:bodyPr>
          <a:lstStyle/>
          <a:p>
            <a:r>
              <a:rPr lang="tr-TR" b="1" cap="none" dirty="0" smtClean="0">
                <a:latin typeface="Corbel" panose="020B0503020204020204" pitchFamily="34" charset="0"/>
              </a:rPr>
              <a:t>Tartışmacı / karşı gelen davranış</a:t>
            </a:r>
          </a:p>
          <a:p>
            <a:r>
              <a:rPr lang="tr-TR" cap="none" dirty="0" smtClean="0">
                <a:latin typeface="Corbel" panose="020B0503020204020204" pitchFamily="34" charset="0"/>
              </a:rPr>
              <a:t>4) buyurma, yaptırma veya yasak etme gücü olan (otorite figürü) kişilerle sık sık tartışmaya girer; çocuklar ve gençler, büyükleriyle tartışmaya girerler</a:t>
            </a:r>
          </a:p>
          <a:p>
            <a:r>
              <a:rPr lang="tr-TR" cap="none" dirty="0" smtClean="0">
                <a:latin typeface="Corbel" panose="020B0503020204020204" pitchFamily="34" charset="0"/>
              </a:rPr>
              <a:t>5</a:t>
            </a:r>
            <a:r>
              <a:rPr lang="tr-TR" cap="none" dirty="0">
                <a:latin typeface="Corbel" panose="020B0503020204020204" pitchFamily="34" charset="0"/>
              </a:rPr>
              <a:t>) buyurma, yaptırma veya yasak etme gücü olan (otorite figürü) </a:t>
            </a:r>
            <a:r>
              <a:rPr lang="tr-TR" cap="none" dirty="0" smtClean="0">
                <a:latin typeface="Corbel" panose="020B0503020204020204" pitchFamily="34" charset="0"/>
              </a:rPr>
              <a:t>kişilerin isteklerine ve kurallarına sıklıkla uymaz veya bunlara etkin bir biçimde karşı gelir veya karşı koyar</a:t>
            </a:r>
          </a:p>
          <a:p>
            <a:r>
              <a:rPr lang="tr-TR" cap="none" dirty="0" smtClean="0">
                <a:latin typeface="Corbel" panose="020B0503020204020204" pitchFamily="34" charset="0"/>
              </a:rPr>
              <a:t>6) sık sık bile bile başkalarını kızdırır</a:t>
            </a:r>
          </a:p>
          <a:p>
            <a:r>
              <a:rPr lang="tr-TR" cap="none" dirty="0" smtClean="0">
                <a:latin typeface="Corbel" panose="020B0503020204020204" pitchFamily="34" charset="0"/>
              </a:rPr>
              <a:t>7) kendi yanlışlıklarından ya da davranışlarından ötürü sıklıkla başkalarını suçlar (eksternalize etme, yalan söyleme; iftira etme daha ağır psikopatoloji ile ilişkili)</a:t>
            </a:r>
          </a:p>
          <a:p>
            <a:r>
              <a:rPr lang="tr-TR" b="1" cap="none" dirty="0" smtClean="0">
                <a:latin typeface="Corbel" panose="020B0503020204020204" pitchFamily="34" charset="0"/>
              </a:rPr>
              <a:t>Kin besleme</a:t>
            </a:r>
          </a:p>
          <a:p>
            <a:r>
              <a:rPr lang="tr-TR" cap="none" dirty="0" smtClean="0">
                <a:latin typeface="Corbel" panose="020B0503020204020204" pitchFamily="34" charset="0"/>
              </a:rPr>
              <a:t>8) son altı ay içinde en az 2 kez düşmanlık gütmüş (hostil davranış-hostilite) veya kin beslemiştir (kindar olarak bilinir)</a:t>
            </a:r>
          </a:p>
        </p:txBody>
      </p:sp>
    </p:spTree>
    <p:extLst>
      <p:ext uri="{BB962C8B-B14F-4D97-AF65-F5344CB8AC3E}">
        <p14:creationId xmlns:p14="http://schemas.microsoft.com/office/powerpoint/2010/main" val="275818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00555"/>
          </a:xfrm>
        </p:spPr>
        <p:txBody>
          <a:bodyPr/>
          <a:lstStyle/>
          <a:p>
            <a:r>
              <a:rPr lang="tr-TR" dirty="0">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2020824"/>
            <a:ext cx="10363826" cy="4069080"/>
          </a:xfrm>
        </p:spPr>
        <p:txBody>
          <a:bodyPr>
            <a:normAutofit lnSpcReduction="10000"/>
          </a:bodyPr>
          <a:lstStyle/>
          <a:p>
            <a:r>
              <a:rPr lang="tr-TR" sz="2400" b="1" cap="none" dirty="0">
                <a:latin typeface="Corbel" panose="020B0503020204020204" pitchFamily="34" charset="0"/>
              </a:rPr>
              <a:t>c) </a:t>
            </a:r>
            <a:r>
              <a:rPr lang="tr-TR" sz="2400" cap="none" dirty="0">
                <a:latin typeface="Corbel" panose="020B0503020204020204" pitchFamily="34" charset="0"/>
              </a:rPr>
              <a:t>çoğu kez doğrudan kendisine doğru konuşulurken, </a:t>
            </a:r>
            <a:r>
              <a:rPr lang="tr-TR" sz="2400" b="1" i="1" cap="none" dirty="0">
                <a:latin typeface="Corbel" panose="020B0503020204020204" pitchFamily="34" charset="0"/>
              </a:rPr>
              <a:t>dinlemiyor gibi görünür </a:t>
            </a:r>
            <a:r>
              <a:rPr lang="tr-TR" sz="2400" cap="none" dirty="0">
                <a:latin typeface="Corbel" panose="020B0503020204020204" pitchFamily="34" charset="0"/>
              </a:rPr>
              <a:t>(konuşmayı sürdürmekte, diyaloğu takip etmekte zorluk, dikkatini dağıtacak açık bir dış uyaran olmasa bile aklı başka bir yerde gibi görünür)</a:t>
            </a:r>
          </a:p>
          <a:p>
            <a:r>
              <a:rPr lang="tr-TR" sz="2400" b="1" cap="none" dirty="0">
                <a:latin typeface="Corbel" panose="020B0503020204020204" pitchFamily="34" charset="0"/>
              </a:rPr>
              <a:t>d) </a:t>
            </a:r>
            <a:r>
              <a:rPr lang="tr-TR" sz="2400" cap="none" dirty="0">
                <a:latin typeface="Corbel" panose="020B0503020204020204" pitchFamily="34" charset="0"/>
              </a:rPr>
              <a:t>çoğu kez verilen </a:t>
            </a:r>
            <a:r>
              <a:rPr lang="tr-TR" sz="2400" b="1" i="1" cap="none" dirty="0">
                <a:latin typeface="Corbel" panose="020B0503020204020204" pitchFamily="34" charset="0"/>
              </a:rPr>
              <a:t>yönergeleri izlemez </a:t>
            </a:r>
            <a:r>
              <a:rPr lang="tr-TR" sz="2400" cap="none" dirty="0">
                <a:latin typeface="Corbel" panose="020B0503020204020204" pitchFamily="34" charset="0"/>
              </a:rPr>
              <a:t>ve okulda verilen görevleri, sıradan günlük işleri veya iş yeri sorumluluklarını </a:t>
            </a:r>
            <a:r>
              <a:rPr lang="tr-TR" sz="2400" b="1" i="1" cap="none" dirty="0">
                <a:latin typeface="Corbel" panose="020B0503020204020204" pitchFamily="34" charset="0"/>
              </a:rPr>
              <a:t>tamamlayamaz</a:t>
            </a:r>
            <a:r>
              <a:rPr lang="tr-TR" sz="2400" cap="none" dirty="0">
                <a:latin typeface="Corbel" panose="020B0503020204020204" pitchFamily="34" charset="0"/>
              </a:rPr>
              <a:t> (işe başlar ancak bir şekilde odağını yitirir ve dikkati dağılır, bir şeye aşırı dikkat verip etrafta olup biteni takip edemez-</a:t>
            </a:r>
            <a:r>
              <a:rPr lang="tr-TR" sz="2400" b="1" i="1" cap="none" dirty="0">
                <a:latin typeface="Corbel" panose="020B0503020204020204" pitchFamily="34" charset="0"/>
              </a:rPr>
              <a:t>hiperfocus</a:t>
            </a:r>
            <a:r>
              <a:rPr lang="tr-TR" sz="2400" cap="none" dirty="0">
                <a:latin typeface="Corbel" panose="020B0503020204020204" pitchFamily="34" charset="0"/>
              </a:rPr>
              <a:t>, aynı anda birden fazla işle uğraşır ama hiçbirini </a:t>
            </a:r>
            <a:r>
              <a:rPr lang="tr-TR" sz="2400" cap="none" dirty="0" smtClean="0">
                <a:latin typeface="Corbel" panose="020B0503020204020204" pitchFamily="34" charset="0"/>
              </a:rPr>
              <a:t>tamamlayamaz, hiperfocus nedeni idrar-gaita kaçırma olabilir, aşırı teknoloji kullanımı olabilir)</a:t>
            </a:r>
            <a:endParaRPr lang="tr-TR" sz="2400" cap="none" dirty="0">
              <a:latin typeface="Corbel" panose="020B0503020204020204" pitchFamily="34" charset="0"/>
            </a:endParaRPr>
          </a:p>
          <a:p>
            <a:endParaRPr lang="tr-TR" dirty="0"/>
          </a:p>
        </p:txBody>
      </p:sp>
    </p:spTree>
    <p:extLst>
      <p:ext uri="{BB962C8B-B14F-4D97-AF65-F5344CB8AC3E}">
        <p14:creationId xmlns:p14="http://schemas.microsoft.com/office/powerpoint/2010/main" val="20189278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73123"/>
          </a:xfrm>
        </p:spPr>
        <p:txBody>
          <a:bodyPr/>
          <a:lstStyle/>
          <a:p>
            <a:r>
              <a:rPr lang="tr-TR" sz="3200" dirty="0">
                <a:solidFill>
                  <a:prstClr val="black"/>
                </a:solidFill>
                <a:latin typeface="Corbel" panose="020B0503020204020204" pitchFamily="34" charset="0"/>
              </a:rPr>
              <a:t>Karşıt olma karşı gelme bozukluğu</a:t>
            </a:r>
            <a:br>
              <a:rPr lang="tr-TR" sz="3200" dirty="0">
                <a:solidFill>
                  <a:prstClr val="black"/>
                </a:solidFill>
                <a:latin typeface="Corbel" panose="020B0503020204020204" pitchFamily="34" charset="0"/>
              </a:rPr>
            </a:br>
            <a:r>
              <a:rPr lang="tr-TR" sz="3200" dirty="0">
                <a:solidFill>
                  <a:prstClr val="black"/>
                </a:solidFill>
                <a:latin typeface="Corbel" panose="020B0503020204020204" pitchFamily="34" charset="0"/>
              </a:rPr>
              <a:t>(KOKGB)</a:t>
            </a:r>
            <a:endParaRPr lang="tr-TR" dirty="0"/>
          </a:p>
        </p:txBody>
      </p:sp>
      <p:sp>
        <p:nvSpPr>
          <p:cNvPr id="3" name="Content Placeholder 2"/>
          <p:cNvSpPr>
            <a:spLocks noGrp="1"/>
          </p:cNvSpPr>
          <p:nvPr>
            <p:ph sz="quarter" idx="13"/>
          </p:nvPr>
        </p:nvSpPr>
        <p:spPr>
          <a:xfrm>
            <a:off x="913774" y="1691640"/>
            <a:ext cx="10363826" cy="4645152"/>
          </a:xfrm>
        </p:spPr>
        <p:txBody>
          <a:bodyPr/>
          <a:lstStyle/>
          <a:p>
            <a:pPr lvl="0">
              <a:buClr>
                <a:prstClr val="black"/>
              </a:buClr>
            </a:pPr>
            <a:r>
              <a:rPr lang="tr-TR" b="1" i="1" u="sng" cap="none" dirty="0" smtClean="0">
                <a:solidFill>
                  <a:prstClr val="black"/>
                </a:solidFill>
                <a:latin typeface="Corbel" panose="020B0503020204020204" pitchFamily="34" charset="0"/>
              </a:rPr>
              <a:t>ayırıcı tanı.</a:t>
            </a:r>
          </a:p>
          <a:p>
            <a:pPr lvl="0">
              <a:buClr>
                <a:prstClr val="black"/>
              </a:buClr>
            </a:pPr>
            <a:r>
              <a:rPr lang="tr-TR" i="1" cap="none" dirty="0" smtClean="0">
                <a:solidFill>
                  <a:prstClr val="black"/>
                </a:solidFill>
                <a:latin typeface="Corbel" panose="020B0503020204020204" pitchFamily="34" charset="0"/>
              </a:rPr>
              <a:t>depresyon </a:t>
            </a:r>
          </a:p>
          <a:p>
            <a:pPr lvl="0">
              <a:buClr>
                <a:prstClr val="black"/>
              </a:buClr>
            </a:pPr>
            <a:r>
              <a:rPr lang="tr-TR" i="1" cap="none" dirty="0" smtClean="0">
                <a:solidFill>
                  <a:prstClr val="black"/>
                </a:solidFill>
                <a:latin typeface="Corbel" panose="020B0503020204020204" pitchFamily="34" charset="0"/>
              </a:rPr>
              <a:t>OKB</a:t>
            </a:r>
          </a:p>
          <a:p>
            <a:pPr lvl="0">
              <a:buClr>
                <a:prstClr val="black"/>
              </a:buClr>
            </a:pPr>
            <a:r>
              <a:rPr lang="tr-TR" i="1" cap="none" dirty="0" smtClean="0">
                <a:solidFill>
                  <a:prstClr val="black"/>
                </a:solidFill>
                <a:latin typeface="Corbel" panose="020B0503020204020204" pitchFamily="34" charset="0"/>
              </a:rPr>
              <a:t>Otizm spektrum bozukluğu</a:t>
            </a:r>
          </a:p>
          <a:p>
            <a:pPr lvl="0">
              <a:buClr>
                <a:prstClr val="black"/>
              </a:buClr>
            </a:pPr>
            <a:r>
              <a:rPr lang="tr-TR" i="1" cap="none" dirty="0" smtClean="0">
                <a:solidFill>
                  <a:prstClr val="black"/>
                </a:solidFill>
                <a:latin typeface="Corbel" panose="020B0503020204020204" pitchFamily="34" charset="0"/>
              </a:rPr>
              <a:t>Ayrılma anksiyetesi bozukluğu</a:t>
            </a:r>
          </a:p>
          <a:p>
            <a:pPr lvl="0">
              <a:buClr>
                <a:prstClr val="black"/>
              </a:buClr>
            </a:pPr>
            <a:r>
              <a:rPr lang="tr-TR" i="1" cap="none" dirty="0" smtClean="0">
                <a:solidFill>
                  <a:prstClr val="black"/>
                </a:solidFill>
                <a:latin typeface="Corbel" panose="020B0503020204020204" pitchFamily="34" charset="0"/>
              </a:rPr>
              <a:t>Sosyal fobi</a:t>
            </a:r>
          </a:p>
          <a:p>
            <a:pPr lvl="0">
              <a:buClr>
                <a:prstClr val="black"/>
              </a:buClr>
            </a:pPr>
            <a:r>
              <a:rPr lang="tr-TR" i="1" cap="none" dirty="0" smtClean="0">
                <a:solidFill>
                  <a:prstClr val="black"/>
                </a:solidFill>
                <a:latin typeface="Corbel" panose="020B0503020204020204" pitchFamily="34" charset="0"/>
              </a:rPr>
              <a:t>Özgül fobi</a:t>
            </a:r>
            <a:endParaRPr lang="tr-TR" i="1" cap="none" dirty="0">
              <a:solidFill>
                <a:prstClr val="black"/>
              </a:solidFill>
              <a:latin typeface="Corbel" panose="020B0503020204020204" pitchFamily="34" charset="0"/>
            </a:endParaRPr>
          </a:p>
          <a:p>
            <a:pPr lvl="0">
              <a:buClr>
                <a:prstClr val="black"/>
              </a:buClr>
            </a:pPr>
            <a:endParaRPr lang="tr-TR" i="1" cap="none" dirty="0" smtClean="0">
              <a:solidFill>
                <a:prstClr val="black"/>
              </a:solidFill>
              <a:latin typeface="Corbel" panose="020B0503020204020204" pitchFamily="34" charset="0"/>
            </a:endParaRPr>
          </a:p>
          <a:p>
            <a:pPr lvl="0">
              <a:buClr>
                <a:prstClr val="black"/>
              </a:buClr>
            </a:pPr>
            <a:r>
              <a:rPr lang="tr-TR" b="1" i="1" cap="none" dirty="0" smtClean="0">
                <a:solidFill>
                  <a:prstClr val="black"/>
                </a:solidFill>
                <a:latin typeface="Corbel" panose="020B0503020204020204" pitchFamily="34" charset="0"/>
              </a:rPr>
              <a:t>DEHB </a:t>
            </a:r>
            <a:r>
              <a:rPr lang="tr-TR" b="1" i="1" cap="none" dirty="0">
                <a:solidFill>
                  <a:prstClr val="black"/>
                </a:solidFill>
                <a:latin typeface="Corbel" panose="020B0503020204020204" pitchFamily="34" charset="0"/>
              </a:rPr>
              <a:t>+ KOKGB: </a:t>
            </a:r>
            <a:r>
              <a:rPr lang="tr-TR" i="1" cap="none" dirty="0">
                <a:solidFill>
                  <a:prstClr val="black"/>
                </a:solidFill>
                <a:latin typeface="Corbel" panose="020B0503020204020204" pitchFamily="34" charset="0"/>
              </a:rPr>
              <a:t>Davranım bozukluğu, Antisosyal kişilik bozukluğu için önemli risk faktörü</a:t>
            </a:r>
          </a:p>
          <a:p>
            <a:pPr lvl="0">
              <a:buClr>
                <a:prstClr val="black"/>
              </a:buClr>
            </a:pPr>
            <a:endParaRPr lang="tr-TR" sz="1600" cap="none" dirty="0">
              <a:solidFill>
                <a:prstClr val="black"/>
              </a:solidFill>
              <a:latin typeface="Corbel" panose="020B0503020204020204" pitchFamily="34" charset="0"/>
            </a:endParaRPr>
          </a:p>
          <a:p>
            <a:endParaRPr lang="tr-TR" dirty="0"/>
          </a:p>
        </p:txBody>
      </p:sp>
    </p:spTree>
    <p:extLst>
      <p:ext uri="{BB962C8B-B14F-4D97-AF65-F5344CB8AC3E}">
        <p14:creationId xmlns:p14="http://schemas.microsoft.com/office/powerpoint/2010/main" val="4373181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90827"/>
          </a:xfrm>
        </p:spPr>
        <p:txBody>
          <a:bodyPr>
            <a:normAutofit fontScale="90000"/>
          </a:bodyPr>
          <a:lstStyle/>
          <a:p>
            <a:r>
              <a:rPr lang="tr-TR" b="1" dirty="0" smtClean="0">
                <a:latin typeface="Corbel" panose="020B0503020204020204" pitchFamily="34" charset="0"/>
              </a:rPr>
              <a:t>Davranım bozukluğu</a:t>
            </a:r>
            <a:br>
              <a:rPr lang="tr-TR" b="1" dirty="0" smtClean="0">
                <a:latin typeface="Corbel" panose="020B0503020204020204" pitchFamily="34" charset="0"/>
              </a:rPr>
            </a:br>
            <a:r>
              <a:rPr lang="tr-TR" b="1" dirty="0" smtClean="0">
                <a:latin typeface="Corbel" panose="020B0503020204020204" pitchFamily="34" charset="0"/>
              </a:rPr>
              <a:t>(conduct disorder)</a:t>
            </a:r>
            <a:endParaRPr lang="tr-TR" b="1" dirty="0">
              <a:latin typeface="Corbel" panose="020B0503020204020204" pitchFamily="34" charset="0"/>
            </a:endParaRPr>
          </a:p>
        </p:txBody>
      </p:sp>
      <p:sp>
        <p:nvSpPr>
          <p:cNvPr id="3" name="Content Placeholder 2"/>
          <p:cNvSpPr>
            <a:spLocks noGrp="1"/>
          </p:cNvSpPr>
          <p:nvPr>
            <p:ph sz="quarter" idx="13"/>
          </p:nvPr>
        </p:nvSpPr>
        <p:spPr>
          <a:xfrm>
            <a:off x="913774" y="1764792"/>
            <a:ext cx="10363826" cy="4544568"/>
          </a:xfrm>
        </p:spPr>
        <p:txBody>
          <a:bodyPr>
            <a:normAutofit/>
          </a:bodyPr>
          <a:lstStyle/>
          <a:p>
            <a:r>
              <a:rPr lang="tr-TR" b="1" dirty="0" smtClean="0">
                <a:latin typeface="Corbel" panose="020B0503020204020204" pitchFamily="34" charset="0"/>
              </a:rPr>
              <a:t>DSM-5</a:t>
            </a:r>
          </a:p>
          <a:p>
            <a:r>
              <a:rPr lang="tr-TR" sz="1600" b="1" cap="none" dirty="0" smtClean="0">
                <a:latin typeface="Corbel" panose="020B0503020204020204" pitchFamily="34" charset="0"/>
              </a:rPr>
              <a:t>A. </a:t>
            </a:r>
            <a:r>
              <a:rPr lang="tr-TR" sz="1600" cap="none" dirty="0" smtClean="0">
                <a:latin typeface="Corbel" panose="020B0503020204020204" pitchFamily="34" charset="0"/>
              </a:rPr>
              <a:t>Son 12 ay içinde, aşağıdaki tanı kategorilerinin herhangi birinden olmak üzere, aşağıdaki 15 tanı ölçütünden en az 3’ünün varlığı en az 1 tanı ölçütünün son 6 ay içinde bulunması ile kendini gösteren, başkalrının temel haklarını veya yaşına uygun başlıca toplumsal değerlerin veya kurallrın hiçe sayıldığı, yineleyici ve sürekli bir davranış örüntüsü (diğer insanların davranışları hostil algılama, genelde ihmal-istismar kurbanıdır)</a:t>
            </a:r>
          </a:p>
          <a:p>
            <a:r>
              <a:rPr lang="tr-TR" b="1" cap="none" dirty="0" smtClean="0">
                <a:latin typeface="Corbel" panose="020B0503020204020204" pitchFamily="34" charset="0"/>
              </a:rPr>
              <a:t>İnsanlara ve hayvanlara karşı saldırganlık</a:t>
            </a:r>
          </a:p>
          <a:p>
            <a:r>
              <a:rPr lang="tr-TR" b="1" cap="none" dirty="0" smtClean="0">
                <a:latin typeface="Corbel" panose="020B0503020204020204" pitchFamily="34" charset="0"/>
              </a:rPr>
              <a:t>1. </a:t>
            </a:r>
            <a:r>
              <a:rPr lang="tr-TR" cap="none" dirty="0" smtClean="0">
                <a:latin typeface="Corbel" panose="020B0503020204020204" pitchFamily="34" charset="0"/>
              </a:rPr>
              <a:t>sık sık başkalarına kabadayılık eder, gözdağı verir ya da başkalarının gözünü korkutur (sorun çözme becerisi olarak bunu benimser-kötü mahalle ortamı)</a:t>
            </a:r>
          </a:p>
          <a:p>
            <a:r>
              <a:rPr lang="tr-TR" b="1" cap="none" dirty="0" smtClean="0">
                <a:latin typeface="Corbel" panose="020B0503020204020204" pitchFamily="34" charset="0"/>
              </a:rPr>
              <a:t>2. </a:t>
            </a:r>
            <a:r>
              <a:rPr lang="tr-TR" cap="none" dirty="0" smtClean="0">
                <a:latin typeface="Corbel" panose="020B0503020204020204" pitchFamily="34" charset="0"/>
              </a:rPr>
              <a:t>sık sık kavga, dövüş başlatır</a:t>
            </a:r>
          </a:p>
          <a:p>
            <a:r>
              <a:rPr lang="tr-TR" b="1" cap="none" dirty="0" smtClean="0">
                <a:latin typeface="Corbel" panose="020B0503020204020204" pitchFamily="34" charset="0"/>
              </a:rPr>
              <a:t>3. </a:t>
            </a:r>
            <a:r>
              <a:rPr lang="tr-TR" cap="none" dirty="0" smtClean="0">
                <a:latin typeface="Corbel" panose="020B0503020204020204" pitchFamily="34" charset="0"/>
              </a:rPr>
              <a:t>başkalarını ağır yaralayabilecek bir gereç (sopa, taş, kırık şişe, bıçak, ateşli silah, delici-kesici alet) kullanmıştır</a:t>
            </a:r>
          </a:p>
        </p:txBody>
      </p:sp>
    </p:spTree>
    <p:extLst>
      <p:ext uri="{BB962C8B-B14F-4D97-AF65-F5344CB8AC3E}">
        <p14:creationId xmlns:p14="http://schemas.microsoft.com/office/powerpoint/2010/main" val="1385661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27403"/>
          </a:xfrm>
        </p:spPr>
        <p:txBody>
          <a:bodyPr/>
          <a:lstStyle/>
          <a:p>
            <a:r>
              <a:rPr lang="tr-TR" sz="3200" b="1" dirty="0">
                <a:solidFill>
                  <a:prstClr val="black"/>
                </a:solidFill>
                <a:latin typeface="Corbel" panose="020B0503020204020204" pitchFamily="34" charset="0"/>
              </a:rPr>
              <a:t>Davranım bozukluğu</a:t>
            </a:r>
            <a:br>
              <a:rPr lang="tr-TR" sz="3200" b="1" dirty="0">
                <a:solidFill>
                  <a:prstClr val="black"/>
                </a:solidFill>
                <a:latin typeface="Corbel" panose="020B0503020204020204" pitchFamily="34" charset="0"/>
              </a:rPr>
            </a:br>
            <a:r>
              <a:rPr lang="tr-TR" sz="3200" b="1" dirty="0">
                <a:solidFill>
                  <a:prstClr val="black"/>
                </a:solidFill>
                <a:latin typeface="Corbel" panose="020B0503020204020204" pitchFamily="34" charset="0"/>
              </a:rPr>
              <a:t>(conduct disorder)</a:t>
            </a:r>
            <a:endParaRPr lang="tr-TR" dirty="0"/>
          </a:p>
        </p:txBody>
      </p:sp>
      <p:sp>
        <p:nvSpPr>
          <p:cNvPr id="3" name="Content Placeholder 2"/>
          <p:cNvSpPr>
            <a:spLocks noGrp="1"/>
          </p:cNvSpPr>
          <p:nvPr>
            <p:ph sz="quarter" idx="13"/>
          </p:nvPr>
        </p:nvSpPr>
        <p:spPr>
          <a:xfrm>
            <a:off x="913774" y="1847088"/>
            <a:ext cx="10363826" cy="4297680"/>
          </a:xfrm>
        </p:spPr>
        <p:txBody>
          <a:bodyPr/>
          <a:lstStyle/>
          <a:p>
            <a:pPr lvl="0">
              <a:buClr>
                <a:prstClr val="black"/>
              </a:buClr>
            </a:pPr>
            <a:r>
              <a:rPr lang="tr-TR" b="1" cap="none" dirty="0">
                <a:solidFill>
                  <a:prstClr val="black"/>
                </a:solidFill>
                <a:latin typeface="Corbel" panose="020B0503020204020204" pitchFamily="34" charset="0"/>
              </a:rPr>
              <a:t>4. </a:t>
            </a:r>
            <a:r>
              <a:rPr lang="tr-TR" cap="none" dirty="0">
                <a:solidFill>
                  <a:prstClr val="black"/>
                </a:solidFill>
                <a:latin typeface="Corbel" panose="020B0503020204020204" pitchFamily="34" charset="0"/>
              </a:rPr>
              <a:t>insanlara karşı acımasız davranmıştır (pişmanlık az veya yoktur)</a:t>
            </a:r>
          </a:p>
          <a:p>
            <a:pPr lvl="0">
              <a:buClr>
                <a:prstClr val="black"/>
              </a:buClr>
            </a:pPr>
            <a:r>
              <a:rPr lang="tr-TR" b="1" cap="none" dirty="0">
                <a:solidFill>
                  <a:prstClr val="black"/>
                </a:solidFill>
                <a:latin typeface="Corbel" panose="020B0503020204020204" pitchFamily="34" charset="0"/>
              </a:rPr>
              <a:t>5. </a:t>
            </a:r>
            <a:r>
              <a:rPr lang="tr-TR" cap="none" dirty="0">
                <a:solidFill>
                  <a:prstClr val="black"/>
                </a:solidFill>
                <a:latin typeface="Corbel" panose="020B0503020204020204" pitchFamily="34" charset="0"/>
              </a:rPr>
              <a:t>hayvanlara karşı acımasız davranmıştır</a:t>
            </a:r>
          </a:p>
          <a:p>
            <a:pPr lvl="0">
              <a:buClr>
                <a:prstClr val="black"/>
              </a:buClr>
            </a:pPr>
            <a:r>
              <a:rPr lang="tr-TR" b="1" cap="none" dirty="0">
                <a:solidFill>
                  <a:prstClr val="black"/>
                </a:solidFill>
                <a:latin typeface="Corbel" panose="020B0503020204020204" pitchFamily="34" charset="0"/>
              </a:rPr>
              <a:t>6. </a:t>
            </a:r>
            <a:r>
              <a:rPr lang="tr-TR" cap="none" dirty="0">
                <a:solidFill>
                  <a:prstClr val="black"/>
                </a:solidFill>
                <a:latin typeface="Corbel" panose="020B0503020204020204" pitchFamily="34" charset="0"/>
              </a:rPr>
              <a:t>kişinin gözü önünde çalmıştır (kelptomani harici) (saldırıp soyma, kapkaççılık, zorla para alma, haraca bağlama, silahlı soygun..)</a:t>
            </a:r>
          </a:p>
          <a:p>
            <a:pPr lvl="0">
              <a:buClr>
                <a:prstClr val="black"/>
              </a:buClr>
            </a:pPr>
            <a:r>
              <a:rPr lang="tr-TR" b="1" cap="none" dirty="0">
                <a:solidFill>
                  <a:prstClr val="black"/>
                </a:solidFill>
                <a:latin typeface="Corbel" panose="020B0503020204020204" pitchFamily="34" charset="0"/>
              </a:rPr>
              <a:t>7. </a:t>
            </a:r>
            <a:r>
              <a:rPr lang="tr-TR" cap="none" dirty="0">
                <a:solidFill>
                  <a:prstClr val="black"/>
                </a:solidFill>
                <a:latin typeface="Corbel" panose="020B0503020204020204" pitchFamily="34" charset="0"/>
              </a:rPr>
              <a:t>birini cinsel etkinlikte bulunmaya </a:t>
            </a:r>
            <a:r>
              <a:rPr lang="tr-TR" cap="none" dirty="0" smtClean="0">
                <a:solidFill>
                  <a:prstClr val="black"/>
                </a:solidFill>
                <a:latin typeface="Corbel" panose="020B0503020204020204" pitchFamily="34" charset="0"/>
              </a:rPr>
              <a:t>zorlamıştır</a:t>
            </a:r>
          </a:p>
          <a:p>
            <a:pPr lvl="0">
              <a:buClr>
                <a:prstClr val="black"/>
              </a:buClr>
            </a:pPr>
            <a:r>
              <a:rPr lang="tr-TR" b="1" cap="none" dirty="0" smtClean="0">
                <a:solidFill>
                  <a:prstClr val="black"/>
                </a:solidFill>
                <a:latin typeface="Corbel" panose="020B0503020204020204" pitchFamily="34" charset="0"/>
              </a:rPr>
              <a:t>Eşyaları kırıp dökme, eşyalara zarar verme</a:t>
            </a:r>
          </a:p>
          <a:p>
            <a:pPr lvl="0">
              <a:buClr>
                <a:prstClr val="black"/>
              </a:buClr>
            </a:pPr>
            <a:r>
              <a:rPr lang="tr-TR" b="1" cap="none" dirty="0" smtClean="0">
                <a:solidFill>
                  <a:prstClr val="black"/>
                </a:solidFill>
                <a:latin typeface="Corbel" panose="020B0503020204020204" pitchFamily="34" charset="0"/>
              </a:rPr>
              <a:t>8. </a:t>
            </a:r>
            <a:r>
              <a:rPr lang="tr-TR" cap="none" dirty="0" smtClean="0">
                <a:solidFill>
                  <a:prstClr val="black"/>
                </a:solidFill>
                <a:latin typeface="Corbel" panose="020B0503020204020204" pitchFamily="34" charset="0"/>
              </a:rPr>
              <a:t>ağır zarar vermek amacıyla, bile bile yangın çıkarmıştır (ayırıcı tanı: piromani)</a:t>
            </a:r>
          </a:p>
          <a:p>
            <a:pPr lvl="0">
              <a:buClr>
                <a:prstClr val="black"/>
              </a:buClr>
            </a:pPr>
            <a:r>
              <a:rPr lang="tr-TR" b="1" cap="none" dirty="0" smtClean="0">
                <a:solidFill>
                  <a:prstClr val="black"/>
                </a:solidFill>
                <a:latin typeface="Corbel" panose="020B0503020204020204" pitchFamily="34" charset="0"/>
              </a:rPr>
              <a:t>9. </a:t>
            </a:r>
            <a:r>
              <a:rPr lang="tr-TR" cap="none" dirty="0" smtClean="0">
                <a:solidFill>
                  <a:prstClr val="black"/>
                </a:solidFill>
                <a:latin typeface="Corbel" panose="020B0503020204020204" pitchFamily="34" charset="0"/>
              </a:rPr>
              <a:t>başkalarının eşyalarına bile bile zarar vermiştir (yangın çıkarmanın dışında)</a:t>
            </a:r>
            <a:endParaRPr lang="tr-TR" cap="none" dirty="0">
              <a:solidFill>
                <a:prstClr val="black"/>
              </a:solidFill>
              <a:latin typeface="Corbel" panose="020B0503020204020204" pitchFamily="34" charset="0"/>
            </a:endParaRPr>
          </a:p>
          <a:p>
            <a:endParaRPr lang="tr-TR" dirty="0"/>
          </a:p>
        </p:txBody>
      </p:sp>
    </p:spTree>
    <p:extLst>
      <p:ext uri="{BB962C8B-B14F-4D97-AF65-F5344CB8AC3E}">
        <p14:creationId xmlns:p14="http://schemas.microsoft.com/office/powerpoint/2010/main" val="32655630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45691"/>
          </a:xfrm>
        </p:spPr>
        <p:txBody>
          <a:bodyPr/>
          <a:lstStyle/>
          <a:p>
            <a:r>
              <a:rPr lang="tr-TR" sz="3200" b="1" dirty="0">
                <a:solidFill>
                  <a:prstClr val="black"/>
                </a:solidFill>
                <a:latin typeface="Corbel" panose="020B0503020204020204" pitchFamily="34" charset="0"/>
              </a:rPr>
              <a:t>Davranım bozukluğu</a:t>
            </a:r>
            <a:br>
              <a:rPr lang="tr-TR" sz="3200" b="1" dirty="0">
                <a:solidFill>
                  <a:prstClr val="black"/>
                </a:solidFill>
                <a:latin typeface="Corbel" panose="020B0503020204020204" pitchFamily="34" charset="0"/>
              </a:rPr>
            </a:br>
            <a:r>
              <a:rPr lang="tr-TR" sz="3200" b="1" dirty="0">
                <a:solidFill>
                  <a:prstClr val="black"/>
                </a:solidFill>
                <a:latin typeface="Corbel" panose="020B0503020204020204" pitchFamily="34" charset="0"/>
              </a:rPr>
              <a:t>(conduct disorder)</a:t>
            </a:r>
            <a:endParaRPr lang="tr-TR" dirty="0"/>
          </a:p>
        </p:txBody>
      </p:sp>
      <p:sp>
        <p:nvSpPr>
          <p:cNvPr id="3" name="Content Placeholder 2"/>
          <p:cNvSpPr>
            <a:spLocks noGrp="1"/>
          </p:cNvSpPr>
          <p:nvPr>
            <p:ph sz="quarter" idx="13"/>
          </p:nvPr>
        </p:nvSpPr>
        <p:spPr>
          <a:xfrm>
            <a:off x="913774" y="1938528"/>
            <a:ext cx="10363826" cy="4489704"/>
          </a:xfrm>
        </p:spPr>
        <p:txBody>
          <a:bodyPr>
            <a:normAutofit/>
          </a:bodyPr>
          <a:lstStyle/>
          <a:p>
            <a:r>
              <a:rPr lang="tr-TR" sz="2400" b="1" cap="none" dirty="0" smtClean="0">
                <a:latin typeface="Corbel" panose="020B0503020204020204" pitchFamily="34" charset="0"/>
              </a:rPr>
              <a:t>Dolandırıcılık-kandırmak veya hırsızlık</a:t>
            </a:r>
          </a:p>
          <a:p>
            <a:r>
              <a:rPr lang="tr-TR" sz="2400" b="1" cap="none" dirty="0" smtClean="0">
                <a:latin typeface="Corbel" panose="020B0503020204020204" pitchFamily="34" charset="0"/>
              </a:rPr>
              <a:t>10. </a:t>
            </a:r>
            <a:r>
              <a:rPr lang="tr-TR" sz="2400" cap="none" dirty="0" smtClean="0">
                <a:latin typeface="Corbel" panose="020B0503020204020204" pitchFamily="34" charset="0"/>
              </a:rPr>
              <a:t>başkasının evine, binasına veya arabasına zorla girmiştir</a:t>
            </a:r>
          </a:p>
          <a:p>
            <a:r>
              <a:rPr lang="tr-TR" sz="2400" b="1" cap="none" dirty="0" smtClean="0">
                <a:latin typeface="Corbel" panose="020B0503020204020204" pitchFamily="34" charset="0"/>
              </a:rPr>
              <a:t>11. </a:t>
            </a:r>
            <a:r>
              <a:rPr lang="tr-TR" sz="2400" cap="none" dirty="0" smtClean="0">
                <a:latin typeface="Corbel" panose="020B0503020204020204" pitchFamily="34" charset="0"/>
              </a:rPr>
              <a:t>elde etmek, çıkar sağlamak veya sorumluluk-yükümlülüklerinden kaçmak için sıklıkla yalan söyler (başkalarını kandırır, aldatır / iftira atmak daha ciddi psikopatolojiyi gösterir)</a:t>
            </a:r>
          </a:p>
          <a:p>
            <a:r>
              <a:rPr lang="tr-TR" sz="2400" b="1" cap="none" dirty="0" smtClean="0">
                <a:latin typeface="Corbel" panose="020B0503020204020204" pitchFamily="34" charset="0"/>
              </a:rPr>
              <a:t>12. </a:t>
            </a:r>
            <a:r>
              <a:rPr lang="tr-TR" sz="2400" cap="none" dirty="0" smtClean="0">
                <a:latin typeface="Corbel" panose="020B0503020204020204" pitchFamily="34" charset="0"/>
              </a:rPr>
              <a:t>başkaları görmeden sıradan olmayan nesneleri-değerli eşyaları (kleptomani: değersiz eşyalar) çalmıştır (mağazalardan aşırma, düzmecilik)</a:t>
            </a:r>
          </a:p>
        </p:txBody>
      </p:sp>
    </p:spTree>
    <p:extLst>
      <p:ext uri="{BB962C8B-B14F-4D97-AF65-F5344CB8AC3E}">
        <p14:creationId xmlns:p14="http://schemas.microsoft.com/office/powerpoint/2010/main" val="28956827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27987"/>
          </a:xfrm>
        </p:spPr>
        <p:txBody>
          <a:bodyPr/>
          <a:lstStyle/>
          <a:p>
            <a:r>
              <a:rPr lang="tr-TR" b="1" dirty="0">
                <a:solidFill>
                  <a:prstClr val="black"/>
                </a:solidFill>
                <a:latin typeface="Corbel" panose="020B0503020204020204" pitchFamily="34" charset="0"/>
              </a:rPr>
              <a:t>Davranım bozukluğu</a:t>
            </a:r>
            <a:br>
              <a:rPr lang="tr-TR" b="1" dirty="0">
                <a:solidFill>
                  <a:prstClr val="black"/>
                </a:solidFill>
                <a:latin typeface="Corbel" panose="020B0503020204020204" pitchFamily="34" charset="0"/>
              </a:rPr>
            </a:br>
            <a:r>
              <a:rPr lang="tr-TR" b="1" dirty="0">
                <a:solidFill>
                  <a:prstClr val="black"/>
                </a:solidFill>
                <a:latin typeface="Corbel" panose="020B0503020204020204" pitchFamily="34" charset="0"/>
              </a:rPr>
              <a:t>(conduct disorder)</a:t>
            </a:r>
            <a:endParaRPr lang="tr-TR" dirty="0"/>
          </a:p>
        </p:txBody>
      </p:sp>
      <p:sp>
        <p:nvSpPr>
          <p:cNvPr id="3" name="Content Placeholder 2"/>
          <p:cNvSpPr>
            <a:spLocks noGrp="1"/>
          </p:cNvSpPr>
          <p:nvPr>
            <p:ph sz="quarter" idx="13"/>
          </p:nvPr>
        </p:nvSpPr>
        <p:spPr>
          <a:xfrm>
            <a:off x="913774" y="1865376"/>
            <a:ext cx="10363826" cy="3925823"/>
          </a:xfrm>
        </p:spPr>
        <p:txBody>
          <a:bodyPr/>
          <a:lstStyle/>
          <a:p>
            <a:r>
              <a:rPr lang="tr-TR" b="1" cap="none" dirty="0">
                <a:latin typeface="Corbel" panose="020B0503020204020204" pitchFamily="34" charset="0"/>
              </a:rPr>
              <a:t>Kuralları büyük ölçüde çiğneme</a:t>
            </a:r>
          </a:p>
          <a:p>
            <a:r>
              <a:rPr lang="tr-TR" b="1" cap="none" dirty="0">
                <a:latin typeface="Corbel" panose="020B0503020204020204" pitchFamily="34" charset="0"/>
              </a:rPr>
              <a:t>13. </a:t>
            </a:r>
            <a:r>
              <a:rPr lang="tr-TR" cap="none" dirty="0">
                <a:latin typeface="Corbel" panose="020B0503020204020204" pitchFamily="34" charset="0"/>
              </a:rPr>
              <a:t>Anne-babasının yasaklarına karşın, 13 yaşından önce başlayarak, sık sık geceyi dışarıda geçirme (geç gelme değil, tüm gece dışarıda)</a:t>
            </a:r>
          </a:p>
          <a:p>
            <a:r>
              <a:rPr lang="tr-TR" b="1" cap="none" dirty="0">
                <a:latin typeface="Corbel" panose="020B0503020204020204" pitchFamily="34" charset="0"/>
              </a:rPr>
              <a:t>14. </a:t>
            </a:r>
            <a:r>
              <a:rPr lang="tr-TR" cap="none" dirty="0">
                <a:latin typeface="Corbel" panose="020B0503020204020204" pitchFamily="34" charset="0"/>
              </a:rPr>
              <a:t>anne-babasının veya onların yerini tutan kişilerin evinde yaşarken, en az iki gece evden kaçmıştır veya aradan uzun bir süre geçmeden dönmediği bir kez evden kaçışı olmuştur</a:t>
            </a:r>
          </a:p>
          <a:p>
            <a:r>
              <a:rPr lang="tr-TR" b="1" cap="none" dirty="0">
                <a:latin typeface="Corbel" panose="020B0503020204020204" pitchFamily="34" charset="0"/>
              </a:rPr>
              <a:t>15. </a:t>
            </a:r>
            <a:r>
              <a:rPr lang="tr-TR" cap="none" dirty="0">
                <a:latin typeface="Corbel" panose="020B0503020204020204" pitchFamily="34" charset="0"/>
              </a:rPr>
              <a:t>13 yaşından başlayarak sık sık okuldan kaçmaları olmuştur (aşırı devamsızlık, devamsızlığın türüne göre psikopatoloji değişebilir: oklu redi, anksiyete, depresyon...)</a:t>
            </a:r>
          </a:p>
          <a:p>
            <a:endParaRPr lang="tr-TR" dirty="0"/>
          </a:p>
        </p:txBody>
      </p:sp>
    </p:spTree>
    <p:extLst>
      <p:ext uri="{BB962C8B-B14F-4D97-AF65-F5344CB8AC3E}">
        <p14:creationId xmlns:p14="http://schemas.microsoft.com/office/powerpoint/2010/main" val="12009892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36547"/>
          </a:xfrm>
        </p:spPr>
        <p:txBody>
          <a:bodyPr>
            <a:normAutofit fontScale="90000"/>
          </a:bodyPr>
          <a:lstStyle/>
          <a:p>
            <a:r>
              <a:rPr lang="tr-TR" b="1" dirty="0">
                <a:solidFill>
                  <a:prstClr val="black"/>
                </a:solidFill>
                <a:latin typeface="Corbel" panose="020B0503020204020204" pitchFamily="34" charset="0"/>
              </a:rPr>
              <a:t>Davranım bozukluğu</a:t>
            </a:r>
            <a:br>
              <a:rPr lang="tr-TR" b="1" dirty="0">
                <a:solidFill>
                  <a:prstClr val="black"/>
                </a:solidFill>
                <a:latin typeface="Corbel" panose="020B0503020204020204" pitchFamily="34" charset="0"/>
              </a:rPr>
            </a:br>
            <a:r>
              <a:rPr lang="tr-TR" b="1" dirty="0">
                <a:solidFill>
                  <a:prstClr val="black"/>
                </a:solidFill>
                <a:latin typeface="Corbel" panose="020B0503020204020204" pitchFamily="34" charset="0"/>
              </a:rPr>
              <a:t>(conduct disorder)</a:t>
            </a:r>
            <a:endParaRPr lang="tr-TR" dirty="0"/>
          </a:p>
        </p:txBody>
      </p:sp>
      <p:sp>
        <p:nvSpPr>
          <p:cNvPr id="3" name="Content Placeholder 2"/>
          <p:cNvSpPr>
            <a:spLocks noGrp="1"/>
          </p:cNvSpPr>
          <p:nvPr>
            <p:ph sz="quarter" idx="13"/>
          </p:nvPr>
        </p:nvSpPr>
        <p:spPr>
          <a:xfrm>
            <a:off x="913774" y="1764792"/>
            <a:ext cx="10363826" cy="4498848"/>
          </a:xfrm>
        </p:spPr>
        <p:txBody>
          <a:bodyPr/>
          <a:lstStyle/>
          <a:p>
            <a:r>
              <a:rPr lang="tr-TR" sz="1600" b="1" cap="none" dirty="0">
                <a:latin typeface="Corbel" panose="020B0503020204020204" pitchFamily="34" charset="0"/>
              </a:rPr>
              <a:t>B</a:t>
            </a:r>
            <a:r>
              <a:rPr lang="tr-TR" sz="1600" b="1" cap="none" dirty="0" smtClean="0">
                <a:latin typeface="Corbel" panose="020B0503020204020204" pitchFamily="34" charset="0"/>
              </a:rPr>
              <a:t>. </a:t>
            </a:r>
            <a:r>
              <a:rPr lang="tr-TR" sz="1600" cap="none" dirty="0" smtClean="0">
                <a:latin typeface="Corbel" panose="020B0503020204020204" pitchFamily="34" charset="0"/>
              </a:rPr>
              <a:t>bu davranış bozukluğu, toplumsal, ailevi, sosyal, akademik veya mesleki işlevsellikte klinik olarak belirgin bir düşmeye neden olur</a:t>
            </a:r>
          </a:p>
          <a:p>
            <a:r>
              <a:rPr lang="tr-TR" sz="1600" b="1" cap="none" dirty="0" smtClean="0">
                <a:latin typeface="Corbel" panose="020B0503020204020204" pitchFamily="34" charset="0"/>
              </a:rPr>
              <a:t>C. </a:t>
            </a:r>
            <a:r>
              <a:rPr lang="tr-TR" sz="1600" cap="none" dirty="0" smtClean="0">
                <a:latin typeface="Corbel" panose="020B0503020204020204" pitchFamily="34" charset="0"/>
              </a:rPr>
              <a:t>Kişi 18 yaşında veya daha ileri bir yaşta ise, antisosyal kişilik bozukluğu için tanı ölçütleri karşılanmamaktadır</a:t>
            </a:r>
          </a:p>
          <a:p>
            <a:r>
              <a:rPr lang="tr-TR" sz="1600" i="1" cap="none" dirty="0" smtClean="0">
                <a:latin typeface="Corbel" panose="020B0503020204020204" pitchFamily="34" charset="0"/>
              </a:rPr>
              <a:t>Olup olmadığını belirtiniz</a:t>
            </a:r>
          </a:p>
          <a:p>
            <a:r>
              <a:rPr lang="tr-TR" sz="2400" b="1" i="1" cap="none" dirty="0" smtClean="0">
                <a:latin typeface="Corbel" panose="020B0503020204020204" pitchFamily="34" charset="0"/>
              </a:rPr>
              <a:t>Çocuklukta başlayan tür: </a:t>
            </a:r>
            <a:r>
              <a:rPr lang="tr-TR" sz="2400" cap="none" dirty="0" smtClean="0">
                <a:latin typeface="Corbel" panose="020B0503020204020204" pitchFamily="34" charset="0"/>
              </a:rPr>
              <a:t>1o yaşından önce</a:t>
            </a:r>
          </a:p>
          <a:p>
            <a:r>
              <a:rPr lang="tr-TR" sz="2400" b="1" i="1" cap="none" dirty="0" smtClean="0">
                <a:latin typeface="Corbel" panose="020B0503020204020204" pitchFamily="34" charset="0"/>
              </a:rPr>
              <a:t>Ergenlikte başlayan tür: </a:t>
            </a:r>
            <a:r>
              <a:rPr lang="tr-TR" sz="2400" cap="none" dirty="0" smtClean="0">
                <a:latin typeface="Corbel" panose="020B0503020204020204" pitchFamily="34" charset="0"/>
              </a:rPr>
              <a:t>10 yaşından sonra</a:t>
            </a:r>
          </a:p>
          <a:p>
            <a:endParaRPr lang="tr-TR" cap="none" dirty="0">
              <a:latin typeface="Corbel" panose="020B0503020204020204" pitchFamily="34" charset="0"/>
            </a:endParaRPr>
          </a:p>
        </p:txBody>
      </p:sp>
    </p:spTree>
    <p:extLst>
      <p:ext uri="{BB962C8B-B14F-4D97-AF65-F5344CB8AC3E}">
        <p14:creationId xmlns:p14="http://schemas.microsoft.com/office/powerpoint/2010/main" val="29626125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piromani</a:t>
            </a:r>
            <a:endParaRPr lang="tr-TR" dirty="0"/>
          </a:p>
        </p:txBody>
      </p:sp>
      <p:sp>
        <p:nvSpPr>
          <p:cNvPr id="3" name="Content Placeholder 2"/>
          <p:cNvSpPr>
            <a:spLocks noGrp="1"/>
          </p:cNvSpPr>
          <p:nvPr>
            <p:ph sz="quarter" idx="13"/>
          </p:nvPr>
        </p:nvSpPr>
        <p:spPr/>
        <p:txBody>
          <a:bodyPr/>
          <a:lstStyle/>
          <a:p>
            <a:r>
              <a:rPr lang="tr-TR" cap="none" dirty="0" smtClean="0"/>
              <a:t>Kasıtlı yangın çıkarma, kundaklama değildir</a:t>
            </a:r>
          </a:p>
          <a:p>
            <a:r>
              <a:rPr lang="tr-TR" cap="none" dirty="0" smtClean="0"/>
              <a:t>Normal çocuğun ateşe ilgisinden ayırt edilmelidir</a:t>
            </a:r>
          </a:p>
          <a:p>
            <a:r>
              <a:rPr lang="tr-TR" cap="none" dirty="0" smtClean="0"/>
              <a:t>Ateşten büyülenme</a:t>
            </a:r>
          </a:p>
          <a:p>
            <a:r>
              <a:rPr lang="tr-TR" cap="none" dirty="0" smtClean="0"/>
              <a:t>Ateşe aşırı ilgi</a:t>
            </a:r>
          </a:p>
          <a:p>
            <a:r>
              <a:rPr lang="tr-TR" cap="none" dirty="0" smtClean="0"/>
              <a:t>Yangın çıkarıp izleme</a:t>
            </a:r>
            <a:endParaRPr lang="tr-TR" cap="none" dirty="0"/>
          </a:p>
        </p:txBody>
      </p:sp>
    </p:spTree>
    <p:extLst>
      <p:ext uri="{BB962C8B-B14F-4D97-AF65-F5344CB8AC3E}">
        <p14:creationId xmlns:p14="http://schemas.microsoft.com/office/powerpoint/2010/main" val="25631238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kleptomani</a:t>
            </a:r>
            <a:endParaRPr lang="tr-TR" dirty="0"/>
          </a:p>
        </p:txBody>
      </p:sp>
      <p:sp>
        <p:nvSpPr>
          <p:cNvPr id="3" name="Content Placeholder 2"/>
          <p:cNvSpPr>
            <a:spLocks noGrp="1"/>
          </p:cNvSpPr>
          <p:nvPr>
            <p:ph sz="quarter" idx="13"/>
          </p:nvPr>
        </p:nvSpPr>
        <p:spPr>
          <a:xfrm>
            <a:off x="913774" y="1883664"/>
            <a:ext cx="10363826" cy="4315968"/>
          </a:xfrm>
        </p:spPr>
        <p:txBody>
          <a:bodyPr/>
          <a:lstStyle/>
          <a:p>
            <a:r>
              <a:rPr lang="tr-TR" cap="none" dirty="0" smtClean="0"/>
              <a:t>değersiz şeyler izinsiz alma, çalma</a:t>
            </a:r>
          </a:p>
          <a:p>
            <a:r>
              <a:rPr lang="tr-TR" cap="none" dirty="0" smtClean="0"/>
              <a:t>Karşı konulamayan istek</a:t>
            </a:r>
          </a:p>
          <a:p>
            <a:r>
              <a:rPr lang="tr-TR" cap="none" dirty="0" smtClean="0"/>
              <a:t>Bu sırada aşırı heyecan duyma ve bundan hoşlanma</a:t>
            </a:r>
            <a:endParaRPr lang="tr-TR" cap="none" dirty="0"/>
          </a:p>
        </p:txBody>
      </p:sp>
    </p:spTree>
    <p:extLst>
      <p:ext uri="{BB962C8B-B14F-4D97-AF65-F5344CB8AC3E}">
        <p14:creationId xmlns:p14="http://schemas.microsoft.com/office/powerpoint/2010/main" val="6503534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072444" y="433358"/>
            <a:ext cx="10071947" cy="1293841"/>
          </a:xfrm>
        </p:spPr>
        <p:txBody>
          <a:bodyPr/>
          <a:lstStyle/>
          <a:p>
            <a:r>
              <a:rPr lang="tr-TR" dirty="0" smtClean="0"/>
              <a:t>Borderline kişilik bozukluğu</a:t>
            </a:r>
            <a:endParaRPr lang="tr-TR" dirty="0"/>
          </a:p>
        </p:txBody>
      </p:sp>
      <p:sp>
        <p:nvSpPr>
          <p:cNvPr id="7" name="Metin kutusu 6"/>
          <p:cNvSpPr txBox="1"/>
          <p:nvPr/>
        </p:nvSpPr>
        <p:spPr>
          <a:xfrm>
            <a:off x="822960" y="1830495"/>
            <a:ext cx="10085832" cy="3108543"/>
          </a:xfrm>
          <a:prstGeom prst="rect">
            <a:avLst/>
          </a:prstGeom>
          <a:noFill/>
        </p:spPr>
        <p:txBody>
          <a:bodyPr wrap="square" rtlCol="0">
            <a:spAutoFit/>
          </a:bodyPr>
          <a:lstStyle/>
          <a:p>
            <a:pPr marL="285750" indent="-285750">
              <a:buFont typeface="Wingdings" panose="05000000000000000000" pitchFamily="2" charset="2"/>
              <a:buChar char="ü"/>
            </a:pPr>
            <a:r>
              <a:rPr lang="tr-TR" sz="2800" dirty="0" smtClean="0"/>
              <a:t>Stabil olmayan yoğun ilişki </a:t>
            </a:r>
            <a:r>
              <a:rPr lang="tr-TR" sz="2800" dirty="0" err="1" smtClean="0"/>
              <a:t>paterni</a:t>
            </a:r>
            <a:endParaRPr lang="tr-TR" sz="2800" dirty="0" smtClean="0"/>
          </a:p>
          <a:p>
            <a:pPr marL="285750" indent="-285750">
              <a:buFont typeface="Wingdings" panose="05000000000000000000" pitchFamily="2" charset="2"/>
              <a:buChar char="ü"/>
            </a:pPr>
            <a:r>
              <a:rPr lang="tr-TR" sz="2800" dirty="0" smtClean="0"/>
              <a:t>Uygun olmayan yoğun öfke</a:t>
            </a:r>
          </a:p>
          <a:p>
            <a:pPr marL="285750" indent="-285750">
              <a:buFont typeface="Wingdings" panose="05000000000000000000" pitchFamily="2" charset="2"/>
              <a:buChar char="ü"/>
            </a:pPr>
            <a:r>
              <a:rPr lang="tr-TR" sz="2800" dirty="0" smtClean="0"/>
              <a:t>Terk edileceğine dair korkular</a:t>
            </a:r>
          </a:p>
          <a:p>
            <a:pPr marL="285750" indent="-285750">
              <a:buFont typeface="Wingdings" panose="05000000000000000000" pitchFamily="2" charset="2"/>
              <a:buChar char="ü"/>
            </a:pPr>
            <a:r>
              <a:rPr lang="tr-TR" sz="2800" dirty="0" smtClean="0"/>
              <a:t>Terk edildiğinde aşırı tepki verme</a:t>
            </a:r>
          </a:p>
          <a:p>
            <a:pPr marL="285750" indent="-285750">
              <a:buFont typeface="Wingdings" panose="05000000000000000000" pitchFamily="2" charset="2"/>
              <a:buChar char="ü"/>
            </a:pPr>
            <a:r>
              <a:rPr lang="tr-TR" sz="2800" dirty="0" smtClean="0"/>
              <a:t>İntihar ile tehdit</a:t>
            </a:r>
          </a:p>
          <a:p>
            <a:pPr marL="285750" indent="-285750">
              <a:buFont typeface="Wingdings" panose="05000000000000000000" pitchFamily="2" charset="2"/>
              <a:buChar char="ü"/>
            </a:pPr>
            <a:r>
              <a:rPr lang="tr-TR" sz="2800" dirty="0" err="1" smtClean="0"/>
              <a:t>Afektif</a:t>
            </a:r>
            <a:r>
              <a:rPr lang="tr-TR" sz="2800" dirty="0" smtClean="0"/>
              <a:t> </a:t>
            </a:r>
            <a:r>
              <a:rPr lang="tr-TR" sz="2800" dirty="0" err="1" smtClean="0"/>
              <a:t>instabilite</a:t>
            </a:r>
            <a:r>
              <a:rPr lang="tr-TR" sz="2800" dirty="0" smtClean="0"/>
              <a:t> </a:t>
            </a:r>
          </a:p>
          <a:p>
            <a:pPr marL="285750" indent="-285750">
              <a:buFont typeface="Wingdings" panose="05000000000000000000" pitchFamily="2" charset="2"/>
              <a:buChar char="ü"/>
            </a:pPr>
            <a:r>
              <a:rPr lang="tr-TR" sz="2800" dirty="0" smtClean="0"/>
              <a:t>İmpulsif hareketler</a:t>
            </a:r>
          </a:p>
        </p:txBody>
      </p:sp>
    </p:spTree>
    <p:extLst>
      <p:ext uri="{BB962C8B-B14F-4D97-AF65-F5344CB8AC3E}">
        <p14:creationId xmlns:p14="http://schemas.microsoft.com/office/powerpoint/2010/main" val="420128679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Borderline kişilik bozukluğu</a:t>
            </a:r>
            <a:endParaRPr lang="tr-TR" dirty="0"/>
          </a:p>
        </p:txBody>
      </p:sp>
      <p:sp>
        <p:nvSpPr>
          <p:cNvPr id="3" name="Rectangle 2"/>
          <p:cNvSpPr/>
          <p:nvPr/>
        </p:nvSpPr>
        <p:spPr>
          <a:xfrm>
            <a:off x="786384" y="2136339"/>
            <a:ext cx="9829800" cy="3046988"/>
          </a:xfrm>
          <a:prstGeom prst="rect">
            <a:avLst/>
          </a:prstGeom>
        </p:spPr>
        <p:txBody>
          <a:bodyPr wrap="square">
            <a:spAutoFit/>
          </a:bodyPr>
          <a:lstStyle/>
          <a:p>
            <a:pPr marL="285750" indent="-285750">
              <a:buFont typeface="Wingdings" panose="05000000000000000000" pitchFamily="2" charset="2"/>
              <a:buChar char="ü"/>
            </a:pPr>
            <a:r>
              <a:rPr lang="tr-TR" sz="2400" dirty="0"/>
              <a:t>Tekrarlayan self-mutilatif davranışlar ve suisidalite</a:t>
            </a:r>
          </a:p>
          <a:p>
            <a:pPr marL="285750" indent="-285750">
              <a:buFont typeface="Wingdings" panose="05000000000000000000" pitchFamily="2" charset="2"/>
              <a:buChar char="ü"/>
            </a:pPr>
            <a:r>
              <a:rPr lang="tr-TR" sz="2400" dirty="0"/>
              <a:t>Disforik ve boşluk hissi yaşama</a:t>
            </a:r>
          </a:p>
          <a:p>
            <a:pPr marL="285750" indent="-285750">
              <a:buFont typeface="Wingdings" panose="05000000000000000000" pitchFamily="2" charset="2"/>
              <a:buChar char="ü"/>
            </a:pPr>
            <a:r>
              <a:rPr lang="tr-TR" sz="2400" dirty="0"/>
              <a:t>Yoğun anksiyete</a:t>
            </a:r>
          </a:p>
          <a:p>
            <a:pPr marL="285750" indent="-285750">
              <a:buFont typeface="Wingdings" panose="05000000000000000000" pitchFamily="2" charset="2"/>
              <a:buChar char="ü"/>
            </a:pPr>
            <a:r>
              <a:rPr lang="tr-TR" sz="2400" dirty="0"/>
              <a:t>Çoklu nevrotik bulgular </a:t>
            </a:r>
          </a:p>
          <a:p>
            <a:pPr marL="285750" indent="-285750">
              <a:buFont typeface="Wingdings" panose="05000000000000000000" pitchFamily="2" charset="2"/>
              <a:buChar char="ü"/>
            </a:pPr>
            <a:r>
              <a:rPr lang="tr-TR" sz="2400" dirty="0"/>
              <a:t>Geçici stres ilişkili paranoid düşünceler</a:t>
            </a:r>
          </a:p>
          <a:p>
            <a:pPr marL="285750" indent="-285750">
              <a:buFont typeface="Wingdings" panose="05000000000000000000" pitchFamily="2" charset="2"/>
              <a:buChar char="ü"/>
            </a:pPr>
            <a:r>
              <a:rPr lang="tr-TR" sz="2400" dirty="0"/>
              <a:t>Kimlik dalgalanmaları </a:t>
            </a:r>
          </a:p>
          <a:p>
            <a:pPr marL="285750" indent="-285750">
              <a:buFont typeface="Wingdings" panose="05000000000000000000" pitchFamily="2" charset="2"/>
              <a:buChar char="ü"/>
            </a:pPr>
            <a:r>
              <a:rPr lang="tr-TR" sz="2400" dirty="0"/>
              <a:t>ciddi disosiyatif semptomlar</a:t>
            </a:r>
          </a:p>
          <a:p>
            <a:pPr marL="285750" indent="-285750">
              <a:buFont typeface="Wingdings" panose="05000000000000000000" pitchFamily="2" charset="2"/>
              <a:buChar char="ü"/>
            </a:pPr>
            <a:r>
              <a:rPr lang="tr-TR" sz="2400" dirty="0"/>
              <a:t>İnsanlar hakkında kararsız düşünceler</a:t>
            </a:r>
          </a:p>
        </p:txBody>
      </p:sp>
    </p:spTree>
    <p:extLst>
      <p:ext uri="{BB962C8B-B14F-4D97-AF65-F5344CB8AC3E}">
        <p14:creationId xmlns:p14="http://schemas.microsoft.com/office/powerpoint/2010/main" val="1109812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228571"/>
          </a:xfrm>
        </p:spPr>
        <p:txBody>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956816"/>
            <a:ext cx="10363826" cy="4462272"/>
          </a:xfrm>
        </p:spPr>
        <p:txBody>
          <a:bodyPr>
            <a:normAutofit/>
          </a:bodyPr>
          <a:lstStyle/>
          <a:p>
            <a:r>
              <a:rPr lang="tr-TR" sz="2400" b="1" cap="none" dirty="0" smtClean="0">
                <a:latin typeface="Corbel" panose="020B0503020204020204" pitchFamily="34" charset="0"/>
              </a:rPr>
              <a:t>e) </a:t>
            </a:r>
            <a:r>
              <a:rPr lang="tr-TR" sz="2400" cap="none" dirty="0" smtClean="0">
                <a:latin typeface="Corbel" panose="020B0503020204020204" pitchFamily="34" charset="0"/>
              </a:rPr>
              <a:t>çoğu kez işleri ve etkinlikleri </a:t>
            </a:r>
            <a:r>
              <a:rPr lang="tr-TR" sz="2400" b="1" i="1" cap="none" dirty="0" smtClean="0">
                <a:latin typeface="Corbel" panose="020B0503020204020204" pitchFamily="34" charset="0"/>
              </a:rPr>
              <a:t>düzenlemekte güçlük çe</a:t>
            </a:r>
            <a:r>
              <a:rPr lang="tr-TR" sz="2400" cap="none" dirty="0" smtClean="0">
                <a:latin typeface="Corbel" panose="020B0503020204020204" pitchFamily="34" charset="0"/>
              </a:rPr>
              <a:t>ker (ardışık işleri yönetmekte güçlük çeker, kullandığı gereçleri ve kişisel eşyalarını düzenli tutmakta güçlük çeker, dağınık ve düzensiz çalışır, zaman yönetimi kötüdür, zaman sınırlamalarına uymaz, ödevlerini yetiştiremez, ödev defterini unutur veya düzgün tutamaz, tahtadakileri zamanında yetiştiremez)</a:t>
            </a:r>
          </a:p>
          <a:p>
            <a:r>
              <a:rPr lang="tr-TR" sz="2400" b="1" cap="none" dirty="0" smtClean="0">
                <a:latin typeface="Corbel" panose="020B0503020204020204" pitchFamily="34" charset="0"/>
              </a:rPr>
              <a:t>f) </a:t>
            </a:r>
            <a:r>
              <a:rPr lang="tr-TR" sz="2400" cap="none" dirty="0" smtClean="0">
                <a:latin typeface="Corbel" panose="020B0503020204020204" pitchFamily="34" charset="0"/>
              </a:rPr>
              <a:t>çoğu kez sürekli </a:t>
            </a:r>
            <a:r>
              <a:rPr lang="tr-TR" sz="2400" b="1" i="1" cap="none" dirty="0" smtClean="0">
                <a:latin typeface="Corbel" panose="020B0503020204020204" pitchFamily="34" charset="0"/>
              </a:rPr>
              <a:t>zihinsel çaba gerektiren işlerden kaçınır</a:t>
            </a:r>
            <a:r>
              <a:rPr lang="tr-TR" sz="2400" cap="none" dirty="0" smtClean="0">
                <a:latin typeface="Corbel" panose="020B0503020204020204" pitchFamily="34" charset="0"/>
              </a:rPr>
              <a:t>, bu tür işleri sevmez ya da bu tür işlere girmek istemez (okulda verilen görevler veya ödevler, yaşı ileri gençlerde ve erişkinlerde rapor hazırlamak, form doldurmak, uzun yazıları gözden geçirmek)</a:t>
            </a:r>
          </a:p>
        </p:txBody>
      </p:sp>
    </p:spTree>
    <p:extLst>
      <p:ext uri="{BB962C8B-B14F-4D97-AF65-F5344CB8AC3E}">
        <p14:creationId xmlns:p14="http://schemas.microsoft.com/office/powerpoint/2010/main" val="28314593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Anksiyete</a:t>
            </a:r>
            <a:endParaRPr lang="tr-TR" dirty="0"/>
          </a:p>
        </p:txBody>
      </p:sp>
      <p:sp>
        <p:nvSpPr>
          <p:cNvPr id="3" name="Content Placeholder 2"/>
          <p:cNvSpPr>
            <a:spLocks noGrp="1"/>
          </p:cNvSpPr>
          <p:nvPr>
            <p:ph sz="quarter" idx="13"/>
          </p:nvPr>
        </p:nvSpPr>
        <p:spPr/>
        <p:txBody>
          <a:bodyPr/>
          <a:lstStyle/>
          <a:p>
            <a:r>
              <a:rPr lang="tr-TR" cap="none" dirty="0">
                <a:latin typeface="Corbel" panose="020B0503020204020204" pitchFamily="34" charset="0"/>
              </a:rPr>
              <a:t>Bebeklerde birincil bakımverene (genellikle anne) bağlanmanın arttığı ve daha seçici hale geldiği 7-9. aylarda ayrılma kaygısı ortaya çıkar, birincil bakımverenden ayrıldığında çocuk ağlar, öfkelenir, durumu protesto eder, bakımveren geldiğinde ise genellikle sakinleşir. </a:t>
            </a:r>
          </a:p>
          <a:p>
            <a:r>
              <a:rPr lang="tr-TR" cap="none" dirty="0">
                <a:latin typeface="Corbel" panose="020B0503020204020204" pitchFamily="34" charset="0"/>
              </a:rPr>
              <a:t>Gene bu aylarda yabancı kaygısı paralel olarak gelişir. Bu iki kaygı türü ve çocuk ve ergenlikteki bazı gelişimsel korkular belli bir gelişim döneminden sonra bitiyorsa ve/veya aşırı değilse patolojik bir bulgu veya bir psikiyatrik bozukluk olarak ele alınmamalıdır. </a:t>
            </a:r>
            <a:endParaRPr lang="tr-TR" cap="none" dirty="0" smtClean="0">
              <a:latin typeface="Corbel" panose="020B0503020204020204" pitchFamily="34" charset="0"/>
            </a:endParaRPr>
          </a:p>
          <a:p>
            <a:r>
              <a:rPr lang="tr-TR" cap="none" dirty="0" smtClean="0">
                <a:latin typeface="Corbel" panose="020B0503020204020204" pitchFamily="34" charset="0"/>
              </a:rPr>
              <a:t>Nesne sürekliliğinin gelişimi ile (18-36 ay) ayrılma kaygısı azalır</a:t>
            </a:r>
            <a:endParaRPr lang="tr-TR" cap="none" dirty="0">
              <a:latin typeface="Corbel" panose="020B0503020204020204" pitchFamily="34" charset="0"/>
            </a:endParaRPr>
          </a:p>
          <a:p>
            <a:endParaRPr lang="tr-TR" dirty="0"/>
          </a:p>
        </p:txBody>
      </p:sp>
    </p:spTree>
    <p:extLst>
      <p:ext uri="{BB962C8B-B14F-4D97-AF65-F5344CB8AC3E}">
        <p14:creationId xmlns:p14="http://schemas.microsoft.com/office/powerpoint/2010/main" val="30171212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Corbel" panose="020B0503020204020204" pitchFamily="34" charset="0"/>
              </a:rPr>
              <a:t>Anksiyete</a:t>
            </a:r>
            <a:endParaRPr lang="tr-TR" dirty="0">
              <a:latin typeface="Corbel" panose="020B0503020204020204" pitchFamily="34" charset="0"/>
            </a:endParaRPr>
          </a:p>
        </p:txBody>
      </p:sp>
      <p:sp>
        <p:nvSpPr>
          <p:cNvPr id="3" name="Content Placeholder 2"/>
          <p:cNvSpPr>
            <a:spLocks noGrp="1"/>
          </p:cNvSpPr>
          <p:nvPr>
            <p:ph sz="quarter" idx="13"/>
          </p:nvPr>
        </p:nvSpPr>
        <p:spPr/>
        <p:txBody>
          <a:bodyPr>
            <a:normAutofit/>
          </a:bodyPr>
          <a:lstStyle/>
          <a:p>
            <a:r>
              <a:rPr lang="tr-TR" b="1" i="1" cap="none" dirty="0" smtClean="0">
                <a:latin typeface="Corbel" panose="020B0503020204020204" pitchFamily="34" charset="0"/>
              </a:rPr>
              <a:t>gene çocuklarda hayatın belli dönemlerinde artan sonra azalan ama belirgin işlev kaybına yol açmayan; </a:t>
            </a:r>
            <a:r>
              <a:rPr lang="tr-TR" cap="none" dirty="0" smtClean="0">
                <a:latin typeface="Corbel" panose="020B0503020204020204" pitchFamily="34" charset="0"/>
              </a:rPr>
              <a:t>ayrılma kaygısı, yabancı kaygısı, yalnız yatmaktan korkma, karanlık veya gölgelerden, gece çıkan seslerden kaygılanma, havai fişek veya yüksek sesli uyaranlardan korkma, ailesinden birinin başına veya kendi başına kötü birşey geleceği, ölecekleri yönünde korkular, beden algısı ile kaygılar, sosyal kaygılar, akademik başarı ile ilgili kaygılar, hayalet veya hayali nesnelerden korkma, metafiziksel bazı korkular (ölüm sonrası yaşam, dini ve kültürel inanışlarla ilgili kaygılar...), bazı nesne ve imajlardan korkma (palyaço, çizgi film karakterleri...) gibi </a:t>
            </a:r>
            <a:r>
              <a:rPr lang="tr-TR" b="1" i="1" cap="none" dirty="0" smtClean="0">
                <a:latin typeface="Corbel" panose="020B0503020204020204" pitchFamily="34" charset="0"/>
              </a:rPr>
              <a:t>“gelişimsel kaygı ve gelişimsel anksiyete bulguları”</a:t>
            </a:r>
            <a:r>
              <a:rPr lang="tr-TR" cap="none" dirty="0" smtClean="0">
                <a:latin typeface="Corbel" panose="020B0503020204020204" pitchFamily="34" charset="0"/>
              </a:rPr>
              <a:t> patolojik olarak ele alınmamalıdır. </a:t>
            </a:r>
          </a:p>
          <a:p>
            <a:endParaRPr lang="tr-TR" dirty="0"/>
          </a:p>
        </p:txBody>
      </p:sp>
    </p:spTree>
    <p:extLst>
      <p:ext uri="{BB962C8B-B14F-4D97-AF65-F5344CB8AC3E}">
        <p14:creationId xmlns:p14="http://schemas.microsoft.com/office/powerpoint/2010/main" val="343065817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73123"/>
          </a:xfrm>
        </p:spPr>
        <p:txBody>
          <a:bodyPr/>
          <a:lstStyle/>
          <a:p>
            <a:r>
              <a:rPr lang="tr-TR" dirty="0" smtClean="0">
                <a:latin typeface="Corbel" panose="020B0503020204020204" pitchFamily="34" charset="0"/>
              </a:rPr>
              <a:t>ANKSİYETE</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773936"/>
            <a:ext cx="10363826" cy="4544568"/>
          </a:xfrm>
        </p:spPr>
        <p:txBody>
          <a:bodyPr>
            <a:normAutofit/>
          </a:bodyPr>
          <a:lstStyle/>
          <a:p>
            <a:r>
              <a:rPr lang="tr-TR" cap="none" dirty="0" smtClean="0">
                <a:latin typeface="Corbel" panose="020B0503020204020204" pitchFamily="34" charset="0"/>
              </a:rPr>
              <a:t>küçük çocuklarda anksiyete öfke nöbetleri, yerinde duramama, irritabilite olarak ortaya çıkabilir.</a:t>
            </a:r>
          </a:p>
          <a:p>
            <a:r>
              <a:rPr lang="tr-TR" cap="none" dirty="0" smtClean="0">
                <a:latin typeface="Corbel" panose="020B0503020204020204" pitchFamily="34" charset="0"/>
              </a:rPr>
              <a:t>okula ilk başlandığı dönemde ilk bir ayda çocuklarda çekinme, bakımverenden ayrılma, öğretmenden korkma ile ilişkili uyum sorunları anksiyete bulguları ve somatik anksiyete belirtilerine yol açabilir daha uzun sürmedikçe ve kendini kısıtladığında hemen bu bulgular patolojik olarak ele alınmamalıdır. </a:t>
            </a:r>
          </a:p>
          <a:p>
            <a:endParaRPr lang="tr-TR" dirty="0"/>
          </a:p>
          <a:p>
            <a:endParaRPr lang="tr-TR" dirty="0"/>
          </a:p>
        </p:txBody>
      </p:sp>
    </p:spTree>
    <p:extLst>
      <p:ext uri="{BB962C8B-B14F-4D97-AF65-F5344CB8AC3E}">
        <p14:creationId xmlns:p14="http://schemas.microsoft.com/office/powerpoint/2010/main" val="24082467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Anksiyete</a:t>
            </a:r>
            <a:endParaRPr lang="tr-TR" dirty="0"/>
          </a:p>
        </p:txBody>
      </p:sp>
      <p:sp>
        <p:nvSpPr>
          <p:cNvPr id="3" name="Content Placeholder 2"/>
          <p:cNvSpPr>
            <a:spLocks noGrp="1"/>
          </p:cNvSpPr>
          <p:nvPr>
            <p:ph sz="quarter" idx="13"/>
          </p:nvPr>
        </p:nvSpPr>
        <p:spPr/>
        <p:txBody>
          <a:bodyPr/>
          <a:lstStyle/>
          <a:p>
            <a:r>
              <a:rPr lang="tr-TR" cap="none" dirty="0">
                <a:latin typeface="Corbel" panose="020B0503020204020204" pitchFamily="34" charset="0"/>
              </a:rPr>
              <a:t>otizm ve mental retardasyonu olan çocuk ve ergenlerde anksiyeteyi tanımak veya anksiyete bozukluğu tanısı koymak daha zordur. </a:t>
            </a:r>
          </a:p>
          <a:p>
            <a:r>
              <a:rPr lang="tr-TR" cap="none" dirty="0">
                <a:latin typeface="Corbel" panose="020B0503020204020204" pitchFamily="34" charset="0"/>
              </a:rPr>
              <a:t>bu olgularda anksiyete kendine zarar verme ilişkili streotipik davranışlar ve öfke atakları-saldırganlık ile gidebilir.</a:t>
            </a:r>
          </a:p>
          <a:p>
            <a:r>
              <a:rPr lang="tr-TR" cap="none" dirty="0">
                <a:latin typeface="Corbel" panose="020B0503020204020204" pitchFamily="34" charset="0"/>
              </a:rPr>
              <a:t>ergenlerde de fiziksel görünümleri ile ilgili normal gelişimsel kaygılar sık olarak görülür bunlar abartılı olmadıkça beden dismorfik bozuklukla ilişkili anksiyete bulgusu olarak ele alınamaz. </a:t>
            </a:r>
          </a:p>
          <a:p>
            <a:endParaRPr lang="tr-TR" dirty="0"/>
          </a:p>
        </p:txBody>
      </p:sp>
    </p:spTree>
    <p:extLst>
      <p:ext uri="{BB962C8B-B14F-4D97-AF65-F5344CB8AC3E}">
        <p14:creationId xmlns:p14="http://schemas.microsoft.com/office/powerpoint/2010/main" val="28966320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Anksiyete</a:t>
            </a:r>
            <a:endParaRPr lang="tr-TR" dirty="0"/>
          </a:p>
        </p:txBody>
      </p:sp>
      <p:sp>
        <p:nvSpPr>
          <p:cNvPr id="3" name="Content Placeholder 2"/>
          <p:cNvSpPr>
            <a:spLocks noGrp="1"/>
          </p:cNvSpPr>
          <p:nvPr>
            <p:ph sz="quarter" idx="13"/>
          </p:nvPr>
        </p:nvSpPr>
        <p:spPr/>
        <p:txBody>
          <a:bodyPr/>
          <a:lstStyle/>
          <a:p>
            <a:r>
              <a:rPr lang="tr-TR" b="1" cap="none" dirty="0" smtClean="0"/>
              <a:t>Sosyal anksiyete bozukluğu: </a:t>
            </a:r>
            <a:r>
              <a:rPr lang="tr-TR" cap="none" dirty="0" smtClean="0"/>
              <a:t>küçük çocuklarda irritabilite olabilir</a:t>
            </a:r>
          </a:p>
          <a:p>
            <a:r>
              <a:rPr lang="tr-TR" b="1" cap="none" dirty="0" smtClean="0"/>
              <a:t>Panik bozukluğu: </a:t>
            </a:r>
            <a:r>
              <a:rPr lang="tr-TR" cap="none" dirty="0" smtClean="0"/>
              <a:t>erişkinlere göre daha fazla aklını kaçıracağı korkusu, disosiyatif belirtiler (depersonalizasyon, derealizasyon</a:t>
            </a:r>
          </a:p>
          <a:p>
            <a:r>
              <a:rPr lang="tr-TR" b="1" cap="none" dirty="0" smtClean="0"/>
              <a:t>Sınav kaygısı</a:t>
            </a:r>
          </a:p>
          <a:p>
            <a:r>
              <a:rPr lang="tr-TR" b="1" cap="none" dirty="0" smtClean="0"/>
              <a:t>Sağlık kaygısı bozukluğu-hipokondriazis</a:t>
            </a:r>
            <a:endParaRPr lang="tr-TR" b="1" cap="none" dirty="0"/>
          </a:p>
        </p:txBody>
      </p:sp>
    </p:spTree>
    <p:extLst>
      <p:ext uri="{BB962C8B-B14F-4D97-AF65-F5344CB8AC3E}">
        <p14:creationId xmlns:p14="http://schemas.microsoft.com/office/powerpoint/2010/main" val="18069314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1099"/>
          </a:xfrm>
        </p:spPr>
        <p:txBody>
          <a:bodyPr/>
          <a:lstStyle/>
          <a:p>
            <a:r>
              <a:rPr lang="tr-TR" dirty="0" smtClean="0">
                <a:latin typeface="Corbel" panose="020B0503020204020204" pitchFamily="34" charset="0"/>
              </a:rPr>
              <a:t>AYRILMA ANKSİYETESİ BOZUKLUĞU</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499616"/>
            <a:ext cx="10363826" cy="4882896"/>
          </a:xfrm>
        </p:spPr>
        <p:txBody>
          <a:bodyPr/>
          <a:lstStyle/>
          <a:p>
            <a:r>
              <a:rPr lang="tr-TR" b="1" dirty="0" smtClean="0">
                <a:latin typeface="Corbel" panose="020B0503020204020204" pitchFamily="34" charset="0"/>
              </a:rPr>
              <a:t>DSM-5</a:t>
            </a:r>
          </a:p>
          <a:p>
            <a:r>
              <a:rPr lang="tr-TR" sz="1400" b="1" dirty="0" smtClean="0">
                <a:latin typeface="Corbel" panose="020B0503020204020204" pitchFamily="34" charset="0"/>
              </a:rPr>
              <a:t>A. </a:t>
            </a:r>
            <a:r>
              <a:rPr lang="tr-TR" sz="1400" cap="none" dirty="0" smtClean="0">
                <a:latin typeface="Corbel" panose="020B0503020204020204" pitchFamily="34" charset="0"/>
              </a:rPr>
              <a:t>aşağıdaki en az 3 tanesi ile karakterize gelişimsel olarak uygun olmayan, bireyin bağlanma gösterdiği kişilerden ayrılması ile ilgili aşırı korku ve endişe duyması</a:t>
            </a:r>
          </a:p>
          <a:p>
            <a:r>
              <a:rPr lang="tr-TR" b="1" cap="none" dirty="0" smtClean="0">
                <a:latin typeface="Corbel" panose="020B0503020204020204" pitchFamily="34" charset="0"/>
              </a:rPr>
              <a:t>1) </a:t>
            </a:r>
            <a:r>
              <a:rPr lang="tr-TR" cap="none" dirty="0" smtClean="0">
                <a:latin typeface="Corbel" panose="020B0503020204020204" pitchFamily="34" charset="0"/>
              </a:rPr>
              <a:t>evden veya en önemli bağlanma figürlerinden ayrılacağını tahmin ettiği veya ayrılma deneyimlediği durumlarda tekrarlayıcı aşırı strese girme</a:t>
            </a:r>
          </a:p>
          <a:p>
            <a:r>
              <a:rPr lang="tr-TR" b="1" cap="none" dirty="0" smtClean="0">
                <a:latin typeface="Corbel" panose="020B0503020204020204" pitchFamily="34" charset="0"/>
              </a:rPr>
              <a:t>2) </a:t>
            </a:r>
            <a:r>
              <a:rPr lang="tr-TR" cap="none" dirty="0" smtClean="0">
                <a:latin typeface="Corbel" panose="020B0503020204020204" pitchFamily="34" charset="0"/>
              </a:rPr>
              <a:t>en önemli bağlandığı figürleri kaybedeceği, onların başına zarar gelebileceği (hastalık, sakatlanma, doğal afet, ölüm gibi) ile ilgili aşırı ve süreğen endişe duymak</a:t>
            </a:r>
          </a:p>
          <a:p>
            <a:r>
              <a:rPr lang="tr-TR" b="1" cap="none" dirty="0" smtClean="0">
                <a:latin typeface="Corbel" panose="020B0503020204020204" pitchFamily="34" charset="0"/>
              </a:rPr>
              <a:t>3) </a:t>
            </a:r>
            <a:r>
              <a:rPr lang="tr-TR" cap="none" dirty="0" smtClean="0">
                <a:latin typeface="Corbel" panose="020B0503020204020204" pitchFamily="34" charset="0"/>
              </a:rPr>
              <a:t>istenmeyen bir olay nedeni ile (kaybolma, kaçırılma, kaza geçirme, hastalanma..) en önemli bağlandığı figürlerden ayrılacağına dair aşırı ve süreğen endişe duymal</a:t>
            </a:r>
          </a:p>
          <a:p>
            <a:r>
              <a:rPr lang="tr-TR" b="1" cap="none" dirty="0" smtClean="0">
                <a:latin typeface="Corbel" panose="020B0503020204020204" pitchFamily="34" charset="0"/>
              </a:rPr>
              <a:t>4) </a:t>
            </a:r>
            <a:r>
              <a:rPr lang="tr-TR" cap="none" dirty="0" smtClean="0">
                <a:latin typeface="Corbel" panose="020B0503020204020204" pitchFamily="34" charset="0"/>
              </a:rPr>
              <a:t>dışarı çıkmak, evden uzaklaşma, okula-işe gitme veya başka bir yere gitme konusunda süreğen olarak gönülsüz olma veya bunları red etme</a:t>
            </a:r>
            <a:endParaRPr lang="tr-TR" cap="none" dirty="0">
              <a:latin typeface="Corbel" panose="020B0503020204020204" pitchFamily="34" charset="0"/>
            </a:endParaRPr>
          </a:p>
        </p:txBody>
      </p:sp>
    </p:spTree>
    <p:extLst>
      <p:ext uri="{BB962C8B-B14F-4D97-AF65-F5344CB8AC3E}">
        <p14:creationId xmlns:p14="http://schemas.microsoft.com/office/powerpoint/2010/main" val="3471217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81683"/>
          </a:xfrm>
        </p:spPr>
        <p:txBody>
          <a:bodyPr/>
          <a:lstStyle/>
          <a:p>
            <a:r>
              <a:rPr lang="tr-TR" dirty="0">
                <a:solidFill>
                  <a:prstClr val="black"/>
                </a:solidFill>
                <a:latin typeface="Corbel" panose="020B0503020204020204" pitchFamily="34" charset="0"/>
              </a:rPr>
              <a:t>AYRILMA ANKSİYETESİ BOZUKLUĞU</a:t>
            </a:r>
            <a:endParaRPr lang="tr-TR" dirty="0"/>
          </a:p>
        </p:txBody>
      </p:sp>
      <p:sp>
        <p:nvSpPr>
          <p:cNvPr id="3" name="Content Placeholder 2"/>
          <p:cNvSpPr>
            <a:spLocks noGrp="1"/>
          </p:cNvSpPr>
          <p:nvPr>
            <p:ph sz="quarter" idx="13"/>
          </p:nvPr>
        </p:nvSpPr>
        <p:spPr>
          <a:xfrm>
            <a:off x="913774" y="1600200"/>
            <a:ext cx="10363826" cy="4626864"/>
          </a:xfrm>
        </p:spPr>
        <p:txBody>
          <a:bodyPr/>
          <a:lstStyle/>
          <a:p>
            <a:r>
              <a:rPr lang="tr-TR" b="1" dirty="0" smtClean="0">
                <a:latin typeface="Corbel" panose="020B0503020204020204" pitchFamily="34" charset="0"/>
              </a:rPr>
              <a:t>5. </a:t>
            </a:r>
            <a:r>
              <a:rPr lang="tr-TR" cap="none" dirty="0" smtClean="0">
                <a:latin typeface="Corbel" panose="020B0503020204020204" pitchFamily="34" charset="0"/>
              </a:rPr>
              <a:t>evde veya başka bir ortamda en önemli bağlanma figürleri olmadan durma konusunda isteksiz olma, bunu red etme veya bu konuda aşırı ve süreğen korku duyma</a:t>
            </a:r>
          </a:p>
          <a:p>
            <a:r>
              <a:rPr lang="tr-TR" b="1" cap="none" dirty="0" smtClean="0">
                <a:latin typeface="Corbel" panose="020B0503020204020204" pitchFamily="34" charset="0"/>
              </a:rPr>
              <a:t>6. </a:t>
            </a:r>
            <a:r>
              <a:rPr lang="tr-TR" cap="none" dirty="0" smtClean="0">
                <a:latin typeface="Corbel" panose="020B0503020204020204" pitchFamily="34" charset="0"/>
              </a:rPr>
              <a:t>ev dışında bir yerde veya evde yanında en önemli bağlanma figürleri olmadan  süreğen bir şekilde uyuyamama veya bunu red etme </a:t>
            </a:r>
          </a:p>
          <a:p>
            <a:r>
              <a:rPr lang="tr-TR" b="1" cap="none" dirty="0" smtClean="0">
                <a:latin typeface="Corbel" panose="020B0503020204020204" pitchFamily="34" charset="0"/>
              </a:rPr>
              <a:t>7. </a:t>
            </a:r>
            <a:r>
              <a:rPr lang="tr-TR" cap="none" dirty="0" smtClean="0">
                <a:latin typeface="Corbel" panose="020B0503020204020204" pitchFamily="34" charset="0"/>
              </a:rPr>
              <a:t>ayrılma temalı tekrarlayan kabuslar görme</a:t>
            </a:r>
          </a:p>
          <a:p>
            <a:r>
              <a:rPr lang="tr-TR" b="1" cap="none" dirty="0" smtClean="0">
                <a:latin typeface="Corbel" panose="020B0503020204020204" pitchFamily="34" charset="0"/>
              </a:rPr>
              <a:t>8. </a:t>
            </a:r>
            <a:r>
              <a:rPr lang="tr-TR" cap="none" dirty="0" smtClean="0">
                <a:latin typeface="Corbel" panose="020B0503020204020204" pitchFamily="34" charset="0"/>
              </a:rPr>
              <a:t>en önemli bağlanma figürlerinden ayrıldığı veya ayrılacağını tahmin ettiği durumlarda tekrarlayıcı somatik-bedensel yakınmalar sergileme (baş ağrısı, karın ağrısı, bulantı-kusma..)</a:t>
            </a:r>
          </a:p>
          <a:p>
            <a:r>
              <a:rPr lang="tr-TR" sz="1400" b="1" cap="none" dirty="0" smtClean="0">
                <a:latin typeface="Corbel" panose="020B0503020204020204" pitchFamily="34" charset="0"/>
              </a:rPr>
              <a:t>B. </a:t>
            </a:r>
            <a:r>
              <a:rPr lang="tr-TR" sz="1400" cap="none" dirty="0" smtClean="0">
                <a:latin typeface="Corbel" panose="020B0503020204020204" pitchFamily="34" charset="0"/>
              </a:rPr>
              <a:t>Bu konu ile ilgili korku, kaygı ve kaçınma süreğendir (çocuk ve ergenlerde en az 4 hafta)</a:t>
            </a:r>
          </a:p>
          <a:p>
            <a:r>
              <a:rPr lang="tr-TR" sz="1400" b="1" cap="none" dirty="0" smtClean="0">
                <a:latin typeface="Corbel" panose="020B0503020204020204" pitchFamily="34" charset="0"/>
              </a:rPr>
              <a:t>C. </a:t>
            </a:r>
            <a:r>
              <a:rPr lang="tr-TR" sz="1400" cap="none" dirty="0" smtClean="0">
                <a:latin typeface="Corbel" panose="020B0503020204020204" pitchFamily="34" charset="0"/>
              </a:rPr>
              <a:t>Bu bozulmalar sosyal, ailevi, toplumsal, akademik işlevselliği bozar</a:t>
            </a:r>
          </a:p>
          <a:p>
            <a:r>
              <a:rPr lang="tr-TR" sz="1400" b="1" cap="none" dirty="0" smtClean="0">
                <a:latin typeface="Corbel" panose="020B0503020204020204" pitchFamily="34" charset="0"/>
              </a:rPr>
              <a:t>D. </a:t>
            </a:r>
            <a:r>
              <a:rPr lang="tr-TR" sz="1400" cap="none" dirty="0" smtClean="0">
                <a:latin typeface="Corbel" panose="020B0503020204020204" pitchFamily="34" charset="0"/>
              </a:rPr>
              <a:t>Bu bulgular başka bir psikopatoloji ile daha iyi açıklanamaz</a:t>
            </a:r>
          </a:p>
          <a:p>
            <a:endParaRPr lang="tr-TR" dirty="0">
              <a:latin typeface="Corbel" panose="020B0503020204020204" pitchFamily="34" charset="0"/>
            </a:endParaRPr>
          </a:p>
        </p:txBody>
      </p:sp>
    </p:spTree>
    <p:extLst>
      <p:ext uri="{BB962C8B-B14F-4D97-AF65-F5344CB8AC3E}">
        <p14:creationId xmlns:p14="http://schemas.microsoft.com/office/powerpoint/2010/main" val="13288233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Ayrılma anksiyetesi bozukluğu</a:t>
            </a:r>
            <a:endParaRPr lang="tr-TR" dirty="0"/>
          </a:p>
        </p:txBody>
      </p:sp>
      <p:sp>
        <p:nvSpPr>
          <p:cNvPr id="3" name="Content Placeholder 2"/>
          <p:cNvSpPr>
            <a:spLocks noGrp="1"/>
          </p:cNvSpPr>
          <p:nvPr>
            <p:ph sz="quarter" idx="13"/>
          </p:nvPr>
        </p:nvSpPr>
        <p:spPr/>
        <p:txBody>
          <a:bodyPr/>
          <a:lstStyle/>
          <a:p>
            <a:r>
              <a:rPr lang="tr-TR" b="1" dirty="0" smtClean="0"/>
              <a:t>Ayırıcı tanı: </a:t>
            </a:r>
            <a:r>
              <a:rPr lang="tr-TR" cap="none" dirty="0" smtClean="0"/>
              <a:t>karşıt olma karşıt gelme bozukluğu, depresyon, travma sonrası stres bozukluğu</a:t>
            </a:r>
          </a:p>
          <a:p>
            <a:endParaRPr lang="tr-TR" dirty="0" smtClean="0"/>
          </a:p>
          <a:p>
            <a:r>
              <a:rPr lang="tr-TR" b="1" dirty="0" smtClean="0"/>
              <a:t>Komorbidite: </a:t>
            </a:r>
            <a:r>
              <a:rPr lang="tr-TR" cap="none" dirty="0" smtClean="0"/>
              <a:t>diğer anksiyete bozuklukları, karşıt olma karşıt gelme bozukluğu</a:t>
            </a:r>
            <a:endParaRPr lang="tr-TR" cap="none" dirty="0"/>
          </a:p>
        </p:txBody>
      </p:sp>
    </p:spTree>
    <p:extLst>
      <p:ext uri="{BB962C8B-B14F-4D97-AF65-F5344CB8AC3E}">
        <p14:creationId xmlns:p14="http://schemas.microsoft.com/office/powerpoint/2010/main" val="9860980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99971"/>
          </a:xfrm>
        </p:spPr>
        <p:txBody>
          <a:bodyPr/>
          <a:lstStyle/>
          <a:p>
            <a:r>
              <a:rPr lang="tr-TR" b="1" dirty="0" smtClean="0">
                <a:latin typeface="Corbel" panose="020B0503020204020204" pitchFamily="34" charset="0"/>
              </a:rPr>
              <a:t>OKUL REDDİ</a:t>
            </a:r>
            <a:endParaRPr lang="tr-TR" b="1" dirty="0">
              <a:latin typeface="Corbel" panose="020B0503020204020204" pitchFamily="34" charset="0"/>
            </a:endParaRPr>
          </a:p>
        </p:txBody>
      </p:sp>
      <p:sp>
        <p:nvSpPr>
          <p:cNvPr id="3" name="Content Placeholder 2"/>
          <p:cNvSpPr>
            <a:spLocks noGrp="1"/>
          </p:cNvSpPr>
          <p:nvPr>
            <p:ph sz="quarter" idx="13"/>
          </p:nvPr>
        </p:nvSpPr>
        <p:spPr>
          <a:xfrm>
            <a:off x="913774" y="1508760"/>
            <a:ext cx="10363826" cy="4736592"/>
          </a:xfrm>
        </p:spPr>
        <p:txBody>
          <a:bodyPr/>
          <a:lstStyle/>
          <a:p>
            <a:r>
              <a:rPr lang="tr-TR" b="1" i="1" dirty="0" smtClean="0"/>
              <a:t>Bir bozukluk değil bir bulgudur</a:t>
            </a:r>
          </a:p>
          <a:p>
            <a:r>
              <a:rPr lang="tr-TR" dirty="0" smtClean="0">
                <a:latin typeface="Corbel" panose="020B0503020204020204" pitchFamily="34" charset="0"/>
              </a:rPr>
              <a:t>Ayrılma anksiyetesi bozukluğu</a:t>
            </a:r>
          </a:p>
          <a:p>
            <a:r>
              <a:rPr lang="tr-TR" dirty="0" smtClean="0">
                <a:latin typeface="Corbel" panose="020B0503020204020204" pitchFamily="34" charset="0"/>
              </a:rPr>
              <a:t>Karşıt olma-karşı gelme bozukluğu</a:t>
            </a:r>
          </a:p>
          <a:p>
            <a:r>
              <a:rPr lang="tr-TR" dirty="0" smtClean="0">
                <a:latin typeface="Corbel" panose="020B0503020204020204" pitchFamily="34" charset="0"/>
              </a:rPr>
              <a:t>Diğer anksiyete bozuklukları</a:t>
            </a:r>
          </a:p>
          <a:p>
            <a:r>
              <a:rPr lang="tr-TR" dirty="0" smtClean="0">
                <a:latin typeface="Corbel" panose="020B0503020204020204" pitchFamily="34" charset="0"/>
              </a:rPr>
              <a:t>OKB</a:t>
            </a:r>
          </a:p>
          <a:p>
            <a:r>
              <a:rPr lang="tr-TR" dirty="0" smtClean="0">
                <a:latin typeface="Corbel" panose="020B0503020204020204" pitchFamily="34" charset="0"/>
              </a:rPr>
              <a:t>Depresyon</a:t>
            </a:r>
          </a:p>
          <a:p>
            <a:r>
              <a:rPr lang="tr-TR" dirty="0" smtClean="0">
                <a:latin typeface="Corbel" panose="020B0503020204020204" pitchFamily="34" charset="0"/>
              </a:rPr>
              <a:t>Psikotik bozukluklar veya bulgular</a:t>
            </a:r>
          </a:p>
          <a:p>
            <a:r>
              <a:rPr lang="tr-TR" dirty="0" smtClean="0">
                <a:latin typeface="Corbel" panose="020B0503020204020204" pitchFamily="34" charset="0"/>
              </a:rPr>
              <a:t>TSSB</a:t>
            </a:r>
          </a:p>
        </p:txBody>
      </p:sp>
    </p:spTree>
    <p:extLst>
      <p:ext uri="{BB962C8B-B14F-4D97-AF65-F5344CB8AC3E}">
        <p14:creationId xmlns:p14="http://schemas.microsoft.com/office/powerpoint/2010/main" val="28095874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36547"/>
          </a:xfrm>
        </p:spPr>
        <p:txBody>
          <a:bodyPr>
            <a:normAutofit fontScale="90000"/>
          </a:bodyPr>
          <a:lstStyle/>
          <a:p>
            <a:r>
              <a:rPr lang="tr-TR" b="1" dirty="0" smtClean="0">
                <a:latin typeface="Corbel" panose="020B0503020204020204" pitchFamily="34" charset="0"/>
              </a:rPr>
              <a:t>SEÇİCİ KONUŞMAZLIK </a:t>
            </a:r>
            <a:br>
              <a:rPr lang="tr-TR" b="1" dirty="0" smtClean="0">
                <a:latin typeface="Corbel" panose="020B0503020204020204" pitchFamily="34" charset="0"/>
              </a:rPr>
            </a:br>
            <a:r>
              <a:rPr lang="tr-TR" b="1" dirty="0" smtClean="0">
                <a:latin typeface="Corbel" panose="020B0503020204020204" pitchFamily="34" charset="0"/>
              </a:rPr>
              <a:t>(SELEKTİF MUTİZM)</a:t>
            </a:r>
            <a:endParaRPr lang="tr-TR" b="1" dirty="0">
              <a:latin typeface="Corbel" panose="020B0503020204020204" pitchFamily="34" charset="0"/>
            </a:endParaRPr>
          </a:p>
        </p:txBody>
      </p:sp>
      <p:sp>
        <p:nvSpPr>
          <p:cNvPr id="3" name="Content Placeholder 2"/>
          <p:cNvSpPr>
            <a:spLocks noGrp="1"/>
          </p:cNvSpPr>
          <p:nvPr>
            <p:ph sz="quarter" idx="13"/>
          </p:nvPr>
        </p:nvSpPr>
        <p:spPr>
          <a:xfrm>
            <a:off x="913774" y="1719072"/>
            <a:ext cx="10363826" cy="4553712"/>
          </a:xfrm>
        </p:spPr>
        <p:txBody>
          <a:bodyPr>
            <a:normAutofit fontScale="92500" lnSpcReduction="10000"/>
          </a:bodyPr>
          <a:lstStyle/>
          <a:p>
            <a:r>
              <a:rPr lang="tr-TR" b="1" dirty="0" smtClean="0">
                <a:latin typeface="Corbel" panose="020B0503020204020204" pitchFamily="34" charset="0"/>
              </a:rPr>
              <a:t>DSM-5</a:t>
            </a:r>
          </a:p>
          <a:p>
            <a:r>
              <a:rPr lang="tr-TR" b="1" dirty="0" smtClean="0">
                <a:latin typeface="Corbel" panose="020B0503020204020204" pitchFamily="34" charset="0"/>
              </a:rPr>
              <a:t>A</a:t>
            </a:r>
            <a:r>
              <a:rPr lang="tr-TR" dirty="0" smtClean="0">
                <a:latin typeface="Corbel" panose="020B0503020204020204" pitchFamily="34" charset="0"/>
              </a:rPr>
              <a:t>. </a:t>
            </a:r>
            <a:r>
              <a:rPr lang="tr-TR" cap="none" dirty="0" smtClean="0">
                <a:latin typeface="Corbel" panose="020B0503020204020204" pitchFamily="34" charset="0"/>
              </a:rPr>
              <a:t>Özellikle konuşmanın beklendiği ortamlarda (örn. Okulda) konuşmada sürekli bir yetersizlik durumudur</a:t>
            </a:r>
          </a:p>
          <a:p>
            <a:r>
              <a:rPr lang="tr-TR" sz="1600" b="1" cap="none" dirty="0" smtClean="0">
                <a:latin typeface="Corbel" panose="020B0503020204020204" pitchFamily="34" charset="0"/>
              </a:rPr>
              <a:t>B.</a:t>
            </a:r>
            <a:r>
              <a:rPr lang="tr-TR" sz="1600" cap="none" dirty="0" smtClean="0">
                <a:latin typeface="Corbel" panose="020B0503020204020204" pitchFamily="34" charset="0"/>
              </a:rPr>
              <a:t> Bu bozukluk eğitimi veya mesleki başarıyı veya sosyal iletişimi bozar</a:t>
            </a:r>
          </a:p>
          <a:p>
            <a:r>
              <a:rPr lang="tr-TR" sz="1600" b="1" cap="none" dirty="0" smtClean="0">
                <a:latin typeface="Corbel" panose="020B0503020204020204" pitchFamily="34" charset="0"/>
              </a:rPr>
              <a:t>C. </a:t>
            </a:r>
            <a:r>
              <a:rPr lang="tr-TR" sz="1600" cap="none" dirty="0" smtClean="0">
                <a:latin typeface="Corbel" panose="020B0503020204020204" pitchFamily="34" charset="0"/>
              </a:rPr>
              <a:t>Bozukluk en az 1 ay sürmüştür (okulun ilk ayı dışında)</a:t>
            </a:r>
          </a:p>
          <a:p>
            <a:r>
              <a:rPr lang="tr-TR" sz="1600" b="1" cap="none" dirty="0" smtClean="0">
                <a:latin typeface="Corbel" panose="020B0503020204020204" pitchFamily="34" charset="0"/>
              </a:rPr>
              <a:t>D. </a:t>
            </a:r>
            <a:r>
              <a:rPr lang="tr-TR" sz="1600" cap="none" dirty="0" smtClean="0">
                <a:latin typeface="Corbel" panose="020B0503020204020204" pitchFamily="34" charset="0"/>
              </a:rPr>
              <a:t>Konuşmadaki yetersizlik bilgisizliğe, sosyal ortamlarda gereken rahatlığın olmamasına dayandırılamaz</a:t>
            </a:r>
          </a:p>
          <a:p>
            <a:r>
              <a:rPr lang="tr-TR" sz="1600" b="1" cap="none" dirty="0" smtClean="0">
                <a:latin typeface="Corbel" panose="020B0503020204020204" pitchFamily="34" charset="0"/>
              </a:rPr>
              <a:t>E. </a:t>
            </a:r>
            <a:r>
              <a:rPr lang="tr-TR" sz="1600" cap="none" dirty="0" smtClean="0">
                <a:latin typeface="Corbel" panose="020B0503020204020204" pitchFamily="34" charset="0"/>
              </a:rPr>
              <a:t>Bu bozukluk bir başka iletişim bozukluğu (akıcı konuşma dil bozukluğu..), OSB, psikotik bozukluklarla daha iyi açıklanamaz</a:t>
            </a:r>
            <a:endParaRPr lang="tr-TR" sz="1600" cap="none" dirty="0">
              <a:latin typeface="Corbel" panose="020B0503020204020204" pitchFamily="34" charset="0"/>
            </a:endParaRPr>
          </a:p>
          <a:p>
            <a:r>
              <a:rPr lang="tr-TR" cap="none" dirty="0" smtClean="0">
                <a:latin typeface="Corbel" panose="020B0503020204020204" pitchFamily="34" charset="0"/>
              </a:rPr>
              <a:t>sosyal fobi’den farklı olarak sanki karşı koyar gibi bir tavırları vardır, gözünü dikip bakabilir</a:t>
            </a:r>
          </a:p>
          <a:p>
            <a:r>
              <a:rPr lang="tr-TR" cap="none" dirty="0" smtClean="0">
                <a:latin typeface="Corbel" panose="020B0503020204020204" pitchFamily="34" charset="0"/>
              </a:rPr>
              <a:t>zihinsel yetersizlik dışlanmalıdır, akıcı konuşma bozukluğu, ağır fonolojik sorunlarda da konuşma reddi olabilir-daha sosyal fobik tutum ile ilişkilidir</a:t>
            </a:r>
          </a:p>
          <a:p>
            <a:r>
              <a:rPr lang="tr-TR" cap="none" dirty="0" smtClean="0">
                <a:latin typeface="Corbel" panose="020B0503020204020204" pitchFamily="34" charset="0"/>
              </a:rPr>
              <a:t>Ayırıcı Tanı: </a:t>
            </a:r>
            <a:r>
              <a:rPr lang="tr-TR" dirty="0" smtClean="0">
                <a:latin typeface="Corbel" panose="020B0503020204020204" pitchFamily="34" charset="0"/>
              </a:rPr>
              <a:t>KOKGB, OSB</a:t>
            </a:r>
            <a:endParaRPr lang="tr-TR" dirty="0">
              <a:latin typeface="Corbel" panose="020B0503020204020204" pitchFamily="34" charset="0"/>
            </a:endParaRPr>
          </a:p>
        </p:txBody>
      </p:sp>
    </p:spTree>
    <p:extLst>
      <p:ext uri="{BB962C8B-B14F-4D97-AF65-F5344CB8AC3E}">
        <p14:creationId xmlns:p14="http://schemas.microsoft.com/office/powerpoint/2010/main" val="229593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18843"/>
          </a:xfrm>
        </p:spPr>
        <p:txBody>
          <a:bodyPr/>
          <a:lstStyle/>
          <a:p>
            <a:r>
              <a:rPr lang="tr-TR" dirty="0">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984248"/>
            <a:ext cx="10363826" cy="4443984"/>
          </a:xfrm>
        </p:spPr>
        <p:txBody>
          <a:bodyPr/>
          <a:lstStyle/>
          <a:p>
            <a:r>
              <a:rPr lang="tr-TR" sz="2400" b="1" cap="none" dirty="0">
                <a:latin typeface="Corbel" panose="020B0503020204020204" pitchFamily="34" charset="0"/>
              </a:rPr>
              <a:t>g) </a:t>
            </a:r>
            <a:r>
              <a:rPr lang="tr-TR" sz="2400" cap="none" dirty="0">
                <a:latin typeface="Corbel" panose="020B0503020204020204" pitchFamily="34" charset="0"/>
              </a:rPr>
              <a:t>çoğu kez işi veya etkinlikleri için gerekli nesneleri </a:t>
            </a:r>
            <a:r>
              <a:rPr lang="tr-TR" sz="2400" b="1" cap="none" dirty="0">
                <a:latin typeface="Corbel" panose="020B0503020204020204" pitchFamily="34" charset="0"/>
              </a:rPr>
              <a:t>kaybeder</a:t>
            </a:r>
            <a:r>
              <a:rPr lang="tr-TR" sz="2400" cap="none" dirty="0">
                <a:latin typeface="Corbel" panose="020B0503020204020204" pitchFamily="34" charset="0"/>
              </a:rPr>
              <a:t> (örneğin oyuncaklar, okul ödevleri, kalemler, kitaplar veya diğer araç gereçler) (okul gereçleri, kalemler, kitaplar, gündelik araçlar, cüzdan, anahtar, yazı, gözlük veya cep telefonları)</a:t>
            </a:r>
          </a:p>
          <a:p>
            <a:r>
              <a:rPr lang="tr-TR" sz="2400" b="1" cap="none" dirty="0">
                <a:latin typeface="Corbel" panose="020B0503020204020204" pitchFamily="34" charset="0"/>
              </a:rPr>
              <a:t>h) </a:t>
            </a:r>
            <a:r>
              <a:rPr lang="tr-TR" sz="2400" cap="none" dirty="0">
                <a:latin typeface="Corbel" panose="020B0503020204020204" pitchFamily="34" charset="0"/>
              </a:rPr>
              <a:t>çoğu kez </a:t>
            </a:r>
            <a:r>
              <a:rPr lang="tr-TR" sz="2400" b="1" i="1" cap="none" dirty="0">
                <a:latin typeface="Corbel" panose="020B0503020204020204" pitchFamily="34" charset="0"/>
              </a:rPr>
              <a:t>dış uyaranlarla dikkati kolaylıkla dağılır </a:t>
            </a:r>
            <a:r>
              <a:rPr lang="tr-TR" sz="2400" cap="none" dirty="0">
                <a:latin typeface="Corbel" panose="020B0503020204020204" pitchFamily="34" charset="0"/>
              </a:rPr>
              <a:t>(yaşı ileri gençlerde ve yetişkinlerde, ilgisiz düşünceleri kapsayabilir)</a:t>
            </a:r>
          </a:p>
          <a:p>
            <a:r>
              <a:rPr lang="tr-TR" sz="2400" b="1" cap="none" dirty="0">
                <a:latin typeface="Corbel" panose="020B0503020204020204" pitchFamily="34" charset="0"/>
              </a:rPr>
              <a:t>i) </a:t>
            </a:r>
            <a:r>
              <a:rPr lang="tr-TR" sz="2400" cap="none" dirty="0">
                <a:latin typeface="Corbel" panose="020B0503020204020204" pitchFamily="34" charset="0"/>
              </a:rPr>
              <a:t>çoğu kez günlük etkinliklerinde </a:t>
            </a:r>
            <a:r>
              <a:rPr lang="tr-TR" sz="2400" b="1" i="1" cap="none" dirty="0">
                <a:latin typeface="Corbel" panose="020B0503020204020204" pitchFamily="34" charset="0"/>
              </a:rPr>
              <a:t>unutkandır</a:t>
            </a:r>
            <a:r>
              <a:rPr lang="tr-TR" sz="2400" cap="none" dirty="0">
                <a:latin typeface="Corbel" panose="020B0503020204020204" pitchFamily="34" charset="0"/>
              </a:rPr>
              <a:t> (sıradan günlük işleri yaparken, getir götür işlerini yaparken, yaşı ileri genç ve yetişkinlerde telefonla aramalara geri dönmede, faturaları ödemede, randevularına uymakta)</a:t>
            </a:r>
          </a:p>
          <a:p>
            <a:endParaRPr lang="tr-TR" dirty="0"/>
          </a:p>
        </p:txBody>
      </p:sp>
    </p:spTree>
    <p:extLst>
      <p:ext uri="{BB962C8B-B14F-4D97-AF65-F5344CB8AC3E}">
        <p14:creationId xmlns:p14="http://schemas.microsoft.com/office/powerpoint/2010/main" val="215989642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Corbel" panose="020B0503020204020204" pitchFamily="34" charset="0"/>
              </a:rPr>
              <a:t>Travma </a:t>
            </a:r>
            <a:r>
              <a:rPr lang="tr-TR" cap="none" dirty="0" smtClean="0">
                <a:latin typeface="Corbel" panose="020B0503020204020204" pitchFamily="34" charset="0"/>
              </a:rPr>
              <a:t>ve </a:t>
            </a:r>
            <a:r>
              <a:rPr lang="tr-TR" dirty="0" smtClean="0">
                <a:latin typeface="Corbel" panose="020B0503020204020204" pitchFamily="34" charset="0"/>
              </a:rPr>
              <a:t>stresle ilişkili bozukluklar </a:t>
            </a:r>
            <a:endParaRPr lang="tr-TR" dirty="0">
              <a:latin typeface="Corbel" panose="020B0503020204020204" pitchFamily="34" charset="0"/>
            </a:endParaRPr>
          </a:p>
        </p:txBody>
      </p:sp>
      <p:sp>
        <p:nvSpPr>
          <p:cNvPr id="3" name="Content Placeholder 2"/>
          <p:cNvSpPr>
            <a:spLocks noGrp="1"/>
          </p:cNvSpPr>
          <p:nvPr>
            <p:ph sz="quarter" idx="13"/>
          </p:nvPr>
        </p:nvSpPr>
        <p:spPr/>
        <p:txBody>
          <a:bodyPr/>
          <a:lstStyle/>
          <a:p>
            <a:r>
              <a:rPr lang="tr-TR" b="1" dirty="0" smtClean="0">
                <a:latin typeface="Corbel" panose="020B0503020204020204" pitchFamily="34" charset="0"/>
              </a:rPr>
              <a:t>Tepkisel bağlanma bozukluğu</a:t>
            </a:r>
          </a:p>
          <a:p>
            <a:r>
              <a:rPr lang="tr-TR" b="1" dirty="0">
                <a:latin typeface="Corbel" panose="020B0503020204020204" pitchFamily="34" charset="0"/>
              </a:rPr>
              <a:t>SINIRSIZ-SEÇKİSİZ TOPLUMSAL KATILIM </a:t>
            </a:r>
            <a:r>
              <a:rPr lang="tr-TR" b="1" dirty="0" smtClean="0">
                <a:latin typeface="Corbel" panose="020B0503020204020204" pitchFamily="34" charset="0"/>
              </a:rPr>
              <a:t>BOZUKLUĞU</a:t>
            </a:r>
          </a:p>
          <a:p>
            <a:r>
              <a:rPr lang="tr-TR" b="1" i="1" dirty="0" smtClean="0">
                <a:latin typeface="Corbel" panose="020B0503020204020204" pitchFamily="34" charset="0"/>
              </a:rPr>
              <a:t>Travma sonrası stres bozukluğu (6 yaş altı için ayrı tanı kriterleri var)</a:t>
            </a:r>
          </a:p>
          <a:p>
            <a:r>
              <a:rPr lang="tr-TR" dirty="0" smtClean="0">
                <a:latin typeface="Corbel" panose="020B0503020204020204" pitchFamily="34" charset="0"/>
              </a:rPr>
              <a:t>AKUT STRES BOZUKLUĞU </a:t>
            </a:r>
          </a:p>
          <a:p>
            <a:r>
              <a:rPr lang="tr-TR" dirty="0" smtClean="0">
                <a:latin typeface="Corbel" panose="020B0503020204020204" pitchFamily="34" charset="0"/>
              </a:rPr>
              <a:t>UYUM BOZUKLUĞU</a:t>
            </a:r>
          </a:p>
          <a:p>
            <a:endParaRPr lang="tr-TR" dirty="0">
              <a:latin typeface="Corbel" panose="020B0503020204020204" pitchFamily="34" charset="0"/>
            </a:endParaRPr>
          </a:p>
        </p:txBody>
      </p:sp>
    </p:spTree>
    <p:extLst>
      <p:ext uri="{BB962C8B-B14F-4D97-AF65-F5344CB8AC3E}">
        <p14:creationId xmlns:p14="http://schemas.microsoft.com/office/powerpoint/2010/main" val="23229976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Cinsel istismar-bulgular</a:t>
            </a:r>
            <a:endParaRPr lang="tr-TR" dirty="0"/>
          </a:p>
        </p:txBody>
      </p:sp>
      <p:sp>
        <p:nvSpPr>
          <p:cNvPr id="3" name="Content Placeholder 2"/>
          <p:cNvSpPr>
            <a:spLocks noGrp="1"/>
          </p:cNvSpPr>
          <p:nvPr>
            <p:ph sz="quarter" idx="13"/>
          </p:nvPr>
        </p:nvSpPr>
        <p:spPr>
          <a:xfrm>
            <a:off x="913774" y="2029968"/>
            <a:ext cx="10363826" cy="4178808"/>
          </a:xfrm>
        </p:spPr>
        <p:txBody>
          <a:bodyPr>
            <a:normAutofit lnSpcReduction="10000"/>
          </a:bodyPr>
          <a:lstStyle/>
          <a:p>
            <a:r>
              <a:rPr lang="tr-TR" cap="none" dirty="0" smtClean="0"/>
              <a:t>yaşına uygun olmayan cinsel bilgi</a:t>
            </a:r>
          </a:p>
          <a:p>
            <a:r>
              <a:rPr lang="tr-TR" cap="none" dirty="0" smtClean="0"/>
              <a:t>Ani başlangıçlı ağır mastürbatuar davranışlar, cinsel bölgesi ile oynama</a:t>
            </a:r>
          </a:p>
          <a:p>
            <a:r>
              <a:rPr lang="tr-TR" cap="none" dirty="0" smtClean="0"/>
              <a:t>Uygunsuz cinsel içerikli sorular</a:t>
            </a:r>
          </a:p>
          <a:p>
            <a:r>
              <a:rPr lang="tr-TR" cap="none" dirty="0" smtClean="0"/>
              <a:t>Enürezis, enkoprezis</a:t>
            </a:r>
          </a:p>
          <a:p>
            <a:r>
              <a:rPr lang="tr-TR" cap="none" dirty="0" smtClean="0"/>
              <a:t>Davranış değişiklikleri, okul reddi, yalnız yatamama, ayrılma anksiyetesi </a:t>
            </a:r>
          </a:p>
          <a:p>
            <a:r>
              <a:rPr lang="tr-TR" cap="none" dirty="0" smtClean="0"/>
              <a:t>Uyku bozuklukları, kabuslar</a:t>
            </a:r>
          </a:p>
          <a:p>
            <a:r>
              <a:rPr lang="tr-TR" cap="none" dirty="0" smtClean="0"/>
              <a:t>Karşı cinsten çekinme</a:t>
            </a:r>
          </a:p>
          <a:p>
            <a:r>
              <a:rPr lang="tr-TR" cap="none" dirty="0" smtClean="0"/>
              <a:t>Cinsel içerikli konuşmalar, oyunlar, çizimler</a:t>
            </a:r>
          </a:p>
          <a:p>
            <a:r>
              <a:rPr lang="tr-TR" cap="none" dirty="0" smtClean="0"/>
              <a:t>Yaşıtlarına uygun olmayan cinsel yaklaşımlar</a:t>
            </a:r>
            <a:endParaRPr lang="tr-TR" cap="none" dirty="0"/>
          </a:p>
        </p:txBody>
      </p:sp>
    </p:spTree>
    <p:extLst>
      <p:ext uri="{BB962C8B-B14F-4D97-AF65-F5344CB8AC3E}">
        <p14:creationId xmlns:p14="http://schemas.microsoft.com/office/powerpoint/2010/main" val="27391702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45107"/>
          </a:xfrm>
        </p:spPr>
        <p:txBody>
          <a:bodyPr/>
          <a:lstStyle/>
          <a:p>
            <a:r>
              <a:rPr lang="tr-TR" dirty="0">
                <a:solidFill>
                  <a:prstClr val="black"/>
                </a:solidFill>
                <a:latin typeface="Corbel" panose="020B0503020204020204" pitchFamily="34" charset="0"/>
              </a:rPr>
              <a:t>TEPKİSEL BAĞLANMA BOZUKLUĞU</a:t>
            </a:r>
            <a:endParaRPr lang="tr-TR" dirty="0"/>
          </a:p>
        </p:txBody>
      </p:sp>
      <p:sp>
        <p:nvSpPr>
          <p:cNvPr id="3" name="Content Placeholder 2"/>
          <p:cNvSpPr>
            <a:spLocks noGrp="1"/>
          </p:cNvSpPr>
          <p:nvPr>
            <p:ph sz="quarter" idx="13"/>
          </p:nvPr>
        </p:nvSpPr>
        <p:spPr>
          <a:xfrm>
            <a:off x="913774" y="1563624"/>
            <a:ext cx="10363826" cy="4227575"/>
          </a:xfrm>
        </p:spPr>
        <p:txBody>
          <a:bodyPr/>
          <a:lstStyle/>
          <a:p>
            <a:r>
              <a:rPr lang="tr-TR" b="1" dirty="0" smtClean="0">
                <a:latin typeface="Corbel" panose="020B0503020204020204" pitchFamily="34" charset="0"/>
              </a:rPr>
              <a:t>C. </a:t>
            </a:r>
            <a:r>
              <a:rPr lang="tr-TR" sz="1400" cap="none" dirty="0" smtClean="0">
                <a:latin typeface="Corbel" panose="020B0503020204020204" pitchFamily="34" charset="0"/>
              </a:rPr>
              <a:t>Çocuk aşağıdakilerden en az biri ile karakterize </a:t>
            </a:r>
            <a:r>
              <a:rPr lang="tr-TR" b="1" cap="none" dirty="0" smtClean="0">
                <a:latin typeface="Corbel" panose="020B0503020204020204" pitchFamily="34" charset="0"/>
              </a:rPr>
              <a:t>ileri derecede yetersiz ve uygun olmayan bakım deneyimlemiştir</a:t>
            </a:r>
          </a:p>
          <a:p>
            <a:r>
              <a:rPr lang="tr-TR" b="1" cap="none" dirty="0" smtClean="0">
                <a:latin typeface="Corbel" panose="020B0503020204020204" pitchFamily="34" charset="0"/>
              </a:rPr>
              <a:t>1. </a:t>
            </a:r>
            <a:r>
              <a:rPr lang="tr-TR" cap="none" dirty="0" smtClean="0">
                <a:latin typeface="Corbel" panose="020B0503020204020204" pitchFamily="34" charset="0"/>
              </a:rPr>
              <a:t>çocuğun yetişkinler tarafından rahatlatılma, uyaran verme ve sevgi görme, aynalanma gibi en temel duygusal ihtiyaçları süreğen bir şekilde görmezden gelinmiştir, çocuk bunlarla ilgili sosyal ihmal, deprivasyon ve yoksunluk yaşamıştır</a:t>
            </a:r>
          </a:p>
          <a:p>
            <a:r>
              <a:rPr lang="tr-TR" b="1" cap="none" dirty="0" smtClean="0">
                <a:latin typeface="Corbel" panose="020B0503020204020204" pitchFamily="34" charset="0"/>
              </a:rPr>
              <a:t>2. </a:t>
            </a:r>
            <a:r>
              <a:rPr lang="tr-TR" cap="none" dirty="0" smtClean="0">
                <a:latin typeface="Corbel" panose="020B0503020204020204" pitchFamily="34" charset="0"/>
              </a:rPr>
              <a:t>kalıcı ve stabil bir bağlanma örüntüsünün gelişmesini engelleyecek düzeyde temel bakım verenin sık ve tekrarlayan değişimleri (kurum bakımı, sık ev ve bakım veren değişimi..)</a:t>
            </a:r>
          </a:p>
          <a:p>
            <a:r>
              <a:rPr lang="tr-TR" b="1" cap="none" dirty="0" smtClean="0">
                <a:latin typeface="Corbel" panose="020B0503020204020204" pitchFamily="34" charset="0"/>
              </a:rPr>
              <a:t>3. </a:t>
            </a:r>
            <a:r>
              <a:rPr lang="tr-TR" cap="none" dirty="0" smtClean="0">
                <a:latin typeface="Corbel" panose="020B0503020204020204" pitchFamily="34" charset="0"/>
              </a:rPr>
              <a:t>seçici bağlanmanın gelişmesi ve oturmasını kısıtlayan ortamlarda yetiştirilmiş olmak (kurum bakımı, cezaevlerinde anne ile kalmak..)</a:t>
            </a:r>
          </a:p>
          <a:p>
            <a:endParaRPr lang="tr-TR" cap="none" dirty="0">
              <a:latin typeface="Corbel" panose="020B0503020204020204" pitchFamily="34" charset="0"/>
            </a:endParaRPr>
          </a:p>
        </p:txBody>
      </p:sp>
    </p:spTree>
    <p:extLst>
      <p:ext uri="{BB962C8B-B14F-4D97-AF65-F5344CB8AC3E}">
        <p14:creationId xmlns:p14="http://schemas.microsoft.com/office/powerpoint/2010/main" val="75316860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09115"/>
          </a:xfrm>
        </p:spPr>
        <p:txBody>
          <a:bodyPr/>
          <a:lstStyle/>
          <a:p>
            <a:r>
              <a:rPr lang="tr-TR" dirty="0" smtClean="0">
                <a:latin typeface="Corbel" panose="020B0503020204020204" pitchFamily="34" charset="0"/>
              </a:rPr>
              <a:t>TEPKİSEL BAĞLANMA BOZUKLUĞU</a:t>
            </a:r>
            <a:endParaRPr lang="tr-TR" dirty="0">
              <a:latin typeface="Corbel" panose="020B0503020204020204" pitchFamily="34" charset="0"/>
            </a:endParaRPr>
          </a:p>
        </p:txBody>
      </p:sp>
      <p:sp>
        <p:nvSpPr>
          <p:cNvPr id="3" name="Content Placeholder 2"/>
          <p:cNvSpPr>
            <a:spLocks noGrp="1"/>
          </p:cNvSpPr>
          <p:nvPr>
            <p:ph sz="quarter" idx="13"/>
          </p:nvPr>
        </p:nvSpPr>
        <p:spPr>
          <a:xfrm>
            <a:off x="913774" y="1627632"/>
            <a:ext cx="10363826" cy="4709160"/>
          </a:xfrm>
        </p:spPr>
        <p:txBody>
          <a:bodyPr/>
          <a:lstStyle/>
          <a:p>
            <a:r>
              <a:rPr lang="tr-TR" b="1" cap="none" dirty="0">
                <a:latin typeface="Corbel" panose="020B0503020204020204" pitchFamily="34" charset="0"/>
              </a:rPr>
              <a:t>A</a:t>
            </a:r>
            <a:r>
              <a:rPr lang="tr-TR" b="1" cap="none" dirty="0" smtClean="0">
                <a:latin typeface="Corbel" panose="020B0503020204020204" pitchFamily="34" charset="0"/>
              </a:rPr>
              <a:t>. </a:t>
            </a:r>
            <a:r>
              <a:rPr lang="tr-TR" sz="1600" cap="none" dirty="0" smtClean="0">
                <a:latin typeface="Corbel" panose="020B0503020204020204" pitchFamily="34" charset="0"/>
              </a:rPr>
              <a:t>Aşağıdaki ikisi ile karakterize </a:t>
            </a:r>
            <a:r>
              <a:rPr lang="tr-TR" cap="none" dirty="0" smtClean="0">
                <a:latin typeface="Corbel" panose="020B0503020204020204" pitchFamily="34" charset="0"/>
              </a:rPr>
              <a:t>süreğen tarzda erişkin bakım verenlere yönelik olan inhibe, içe kapanık, duygusal ve sosyal olarak geri çekilmiş davranışlarda bulunma</a:t>
            </a:r>
          </a:p>
          <a:p>
            <a:r>
              <a:rPr lang="tr-TR" b="1" cap="none" dirty="0" smtClean="0">
                <a:latin typeface="Corbel" panose="020B0503020204020204" pitchFamily="34" charset="0"/>
              </a:rPr>
              <a:t>1. </a:t>
            </a:r>
            <a:r>
              <a:rPr lang="tr-TR" cap="none" dirty="0" smtClean="0">
                <a:latin typeface="Corbel" panose="020B0503020204020204" pitchFamily="34" charset="0"/>
              </a:rPr>
              <a:t>çocuk strese girdiğinde rahatlatılma ve yatıştırılma talebinde bulunmaz</a:t>
            </a:r>
          </a:p>
          <a:p>
            <a:r>
              <a:rPr lang="tr-TR" b="1" cap="none" dirty="0" smtClean="0">
                <a:latin typeface="Corbel" panose="020B0503020204020204" pitchFamily="34" charset="0"/>
              </a:rPr>
              <a:t>2. </a:t>
            </a:r>
            <a:r>
              <a:rPr lang="tr-TR" cap="none" dirty="0" smtClean="0">
                <a:latin typeface="Corbel" panose="020B0503020204020204" pitchFamily="34" charset="0"/>
              </a:rPr>
              <a:t>çocuk strese girdiğinde rahatlatılma ve yatıştırılmaya karşı nadiren veya çok az tepki verir</a:t>
            </a:r>
          </a:p>
          <a:p>
            <a:r>
              <a:rPr lang="tr-TR" b="1" cap="none" dirty="0" smtClean="0">
                <a:latin typeface="Corbel" panose="020B0503020204020204" pitchFamily="34" charset="0"/>
              </a:rPr>
              <a:t>B</a:t>
            </a:r>
            <a:r>
              <a:rPr lang="tr-TR" sz="1400" b="1" cap="none" dirty="0" smtClean="0">
                <a:latin typeface="Corbel" panose="020B0503020204020204" pitchFamily="34" charset="0"/>
              </a:rPr>
              <a:t>. </a:t>
            </a:r>
            <a:r>
              <a:rPr lang="tr-TR" sz="1400" cap="none" dirty="0" smtClean="0">
                <a:latin typeface="Corbel" panose="020B0503020204020204" pitchFamily="34" charset="0"/>
              </a:rPr>
              <a:t>Aşağıdakilerdem en az ikisi ile karakterize </a:t>
            </a:r>
            <a:r>
              <a:rPr lang="tr-TR" cap="none" dirty="0" smtClean="0">
                <a:latin typeface="Corbel" panose="020B0503020204020204" pitchFamily="34" charset="0"/>
              </a:rPr>
              <a:t>süreğen sosyal ve duygusal bozukluklar sergileme</a:t>
            </a:r>
          </a:p>
          <a:p>
            <a:r>
              <a:rPr lang="tr-TR" b="1" cap="none" dirty="0" smtClean="0">
                <a:latin typeface="Corbel" panose="020B0503020204020204" pitchFamily="34" charset="0"/>
              </a:rPr>
              <a:t>1. </a:t>
            </a:r>
            <a:r>
              <a:rPr lang="tr-TR" cap="none" dirty="0" smtClean="0">
                <a:latin typeface="Corbel" panose="020B0503020204020204" pitchFamily="34" charset="0"/>
              </a:rPr>
              <a:t>diğerlerine karşı çok az duygusal ve soyal yanıt verme</a:t>
            </a:r>
          </a:p>
          <a:p>
            <a:r>
              <a:rPr lang="tr-TR" b="1" cap="none" dirty="0" smtClean="0">
                <a:latin typeface="Corbel" panose="020B0503020204020204" pitchFamily="34" charset="0"/>
              </a:rPr>
              <a:t>2. </a:t>
            </a:r>
            <a:r>
              <a:rPr lang="tr-TR" cap="none" dirty="0" smtClean="0">
                <a:latin typeface="Corbel" panose="020B0503020204020204" pitchFamily="34" charset="0"/>
              </a:rPr>
              <a:t>kısıtlı pozitif-olumlu afekt sergileme</a:t>
            </a:r>
          </a:p>
          <a:p>
            <a:r>
              <a:rPr lang="tr-TR" b="1" cap="none" dirty="0" smtClean="0">
                <a:latin typeface="Corbel" panose="020B0503020204020204" pitchFamily="34" charset="0"/>
              </a:rPr>
              <a:t>3. </a:t>
            </a:r>
            <a:r>
              <a:rPr lang="tr-TR" cap="none" dirty="0" smtClean="0">
                <a:latin typeface="Corbel" panose="020B0503020204020204" pitchFamily="34" charset="0"/>
              </a:rPr>
              <a:t>tehdit oluşturmadığı belli olan yetişkinlerle etkileşimde bile nedeni anlaşılamayan irritabilite, mutsuzluk veya korku atakları sergileme</a:t>
            </a:r>
          </a:p>
        </p:txBody>
      </p:sp>
    </p:spTree>
    <p:extLst>
      <p:ext uri="{BB962C8B-B14F-4D97-AF65-F5344CB8AC3E}">
        <p14:creationId xmlns:p14="http://schemas.microsoft.com/office/powerpoint/2010/main" val="29426649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45107"/>
          </a:xfrm>
        </p:spPr>
        <p:txBody>
          <a:bodyPr/>
          <a:lstStyle/>
          <a:p>
            <a:r>
              <a:rPr lang="tr-TR" dirty="0">
                <a:solidFill>
                  <a:prstClr val="black"/>
                </a:solidFill>
                <a:latin typeface="Corbel" panose="020B0503020204020204" pitchFamily="34" charset="0"/>
              </a:rPr>
              <a:t>TEPKİSEL BAĞLANMA BOZUKLUĞU</a:t>
            </a:r>
            <a:endParaRPr lang="tr-TR" dirty="0"/>
          </a:p>
        </p:txBody>
      </p:sp>
      <p:sp>
        <p:nvSpPr>
          <p:cNvPr id="3" name="Content Placeholder 2"/>
          <p:cNvSpPr>
            <a:spLocks noGrp="1"/>
          </p:cNvSpPr>
          <p:nvPr>
            <p:ph sz="quarter" idx="13"/>
          </p:nvPr>
        </p:nvSpPr>
        <p:spPr>
          <a:xfrm>
            <a:off x="913774" y="1563624"/>
            <a:ext cx="10363826" cy="4946904"/>
          </a:xfrm>
        </p:spPr>
        <p:txBody>
          <a:bodyPr>
            <a:normAutofit/>
          </a:bodyPr>
          <a:lstStyle/>
          <a:p>
            <a:r>
              <a:rPr lang="tr-TR" sz="1400" dirty="0" smtClean="0"/>
              <a:t>D.</a:t>
            </a:r>
            <a:r>
              <a:rPr lang="tr-TR" sz="1400" dirty="0" smtClean="0">
                <a:latin typeface="Corbel" panose="020B0503020204020204" pitchFamily="34" charset="0"/>
              </a:rPr>
              <a:t> C </a:t>
            </a:r>
            <a:r>
              <a:rPr lang="tr-TR" sz="1400" cap="none" dirty="0" smtClean="0">
                <a:latin typeface="Corbel" panose="020B0503020204020204" pitchFamily="34" charset="0"/>
              </a:rPr>
              <a:t>kriterinde belirlenmiş olumsuz bakım koşullarının</a:t>
            </a:r>
            <a:r>
              <a:rPr lang="tr-TR" sz="1400" dirty="0" smtClean="0">
                <a:latin typeface="Corbel" panose="020B0503020204020204" pitchFamily="34" charset="0"/>
              </a:rPr>
              <a:t> a </a:t>
            </a:r>
            <a:r>
              <a:rPr lang="tr-TR" sz="1400" cap="none" dirty="0" smtClean="0">
                <a:latin typeface="Corbel" panose="020B0503020204020204" pitchFamily="34" charset="0"/>
              </a:rPr>
              <a:t>kriterindeki bozulmuş davranışların ortaya çıkmasında etkisi olmuştur</a:t>
            </a:r>
          </a:p>
          <a:p>
            <a:r>
              <a:rPr lang="tr-TR" sz="1400" b="1" cap="none" dirty="0" smtClean="0">
                <a:latin typeface="Corbel" panose="020B0503020204020204" pitchFamily="34" charset="0"/>
              </a:rPr>
              <a:t>E. </a:t>
            </a:r>
            <a:r>
              <a:rPr lang="tr-TR" sz="1400" cap="none" dirty="0" smtClean="0">
                <a:latin typeface="Corbel" panose="020B0503020204020204" pitchFamily="34" charset="0"/>
              </a:rPr>
              <a:t>OSB tanısı karşılanmamaktadır</a:t>
            </a:r>
          </a:p>
          <a:p>
            <a:r>
              <a:rPr lang="tr-TR" sz="1400" b="1" cap="none" dirty="0" smtClean="0">
                <a:latin typeface="Corbel" panose="020B0503020204020204" pitchFamily="34" charset="0"/>
              </a:rPr>
              <a:t>F. </a:t>
            </a:r>
            <a:r>
              <a:rPr lang="tr-TR" sz="1400" cap="none" dirty="0" smtClean="0">
                <a:latin typeface="Corbel" panose="020B0503020204020204" pitchFamily="34" charset="0"/>
              </a:rPr>
              <a:t>Bozulmalar 5 yaşından önce belirgindir</a:t>
            </a:r>
          </a:p>
          <a:p>
            <a:r>
              <a:rPr lang="tr-TR" sz="1400" b="1" cap="none" dirty="0" smtClean="0">
                <a:latin typeface="Corbel" panose="020B0503020204020204" pitchFamily="34" charset="0"/>
              </a:rPr>
              <a:t>G. </a:t>
            </a:r>
            <a:r>
              <a:rPr lang="tr-TR" sz="1400" cap="none" dirty="0" smtClean="0">
                <a:latin typeface="Corbel" panose="020B0503020204020204" pitchFamily="34" charset="0"/>
              </a:rPr>
              <a:t>Çocuğun gelişimsel yaşı en az 9 aydır (seçici bağlanma genelde 6-7. ayda ortaya çıktığından)</a:t>
            </a:r>
          </a:p>
          <a:p>
            <a:r>
              <a:rPr lang="tr-TR" sz="1400" i="1" cap="none" dirty="0" smtClean="0">
                <a:latin typeface="Corbel" panose="020B0503020204020204" pitchFamily="34" charset="0"/>
              </a:rPr>
              <a:t>Belirteç:</a:t>
            </a:r>
          </a:p>
          <a:p>
            <a:r>
              <a:rPr lang="tr-TR" sz="1400" b="1" cap="none" dirty="0" smtClean="0">
                <a:latin typeface="Corbel" panose="020B0503020204020204" pitchFamily="34" charset="0"/>
              </a:rPr>
              <a:t>Süreğen: </a:t>
            </a:r>
            <a:r>
              <a:rPr lang="tr-TR" sz="1400" cap="none" dirty="0" smtClean="0">
                <a:latin typeface="Corbel" panose="020B0503020204020204" pitchFamily="34" charset="0"/>
              </a:rPr>
              <a:t>en az 12 aydır bulgular mevcuttur</a:t>
            </a:r>
          </a:p>
          <a:p>
            <a:r>
              <a:rPr lang="tr-TR" i="1" cap="none" dirty="0" smtClean="0">
                <a:effectLst>
                  <a:outerShdw blurRad="38100" dist="38100" dir="2700000" algn="tl">
                    <a:srgbClr val="000000">
                      <a:alpha val="43137"/>
                    </a:srgbClr>
                  </a:outerShdw>
                </a:effectLst>
                <a:latin typeface="Corbel" panose="020B0503020204020204" pitchFamily="34" charset="0"/>
              </a:rPr>
              <a:t>Ayırıcı tanı: çocukluk depresyonu, OSB</a:t>
            </a:r>
          </a:p>
          <a:p>
            <a:r>
              <a:rPr lang="tr-TR" i="1" cap="none" dirty="0" smtClean="0">
                <a:effectLst>
                  <a:outerShdw blurRad="38100" dist="38100" dir="2700000" algn="tl">
                    <a:srgbClr val="000000">
                      <a:alpha val="43137"/>
                    </a:srgbClr>
                  </a:outerShdw>
                </a:effectLst>
                <a:latin typeface="Corbel" panose="020B0503020204020204" pitchFamily="34" charset="0"/>
              </a:rPr>
              <a:t>Komorbidite: depresyon</a:t>
            </a:r>
          </a:p>
          <a:p>
            <a:r>
              <a:rPr lang="tr-TR" i="1" cap="none" dirty="0" smtClean="0">
                <a:effectLst>
                  <a:outerShdw blurRad="38100" dist="38100" dir="2700000" algn="tl">
                    <a:srgbClr val="000000">
                      <a:alpha val="43137"/>
                    </a:srgbClr>
                  </a:outerShdw>
                </a:effectLst>
                <a:latin typeface="Corbel" panose="020B0503020204020204" pitchFamily="34" charset="0"/>
              </a:rPr>
              <a:t>Ciddi ihmal: %10 tepkisel bağlanma bozukluğu, %20 sınırsız-seçkisiz toplumsal katılım bozukluğu</a:t>
            </a:r>
          </a:p>
          <a:p>
            <a:r>
              <a:rPr lang="tr-TR" i="1" cap="none" dirty="0" smtClean="0">
                <a:latin typeface="Corbel" panose="020B0503020204020204" pitchFamily="34" charset="0"/>
              </a:rPr>
              <a:t>Kendi kendini uyarıcı davranışlar, stereotipiler olabilir</a:t>
            </a:r>
            <a:endParaRPr lang="tr-TR" i="1" cap="none" dirty="0">
              <a:latin typeface="Corbel" panose="020B0503020204020204" pitchFamily="34" charset="0"/>
            </a:endParaRPr>
          </a:p>
        </p:txBody>
      </p:sp>
    </p:spTree>
    <p:extLst>
      <p:ext uri="{BB962C8B-B14F-4D97-AF65-F5344CB8AC3E}">
        <p14:creationId xmlns:p14="http://schemas.microsoft.com/office/powerpoint/2010/main" val="14453479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99971"/>
          </a:xfrm>
        </p:spPr>
        <p:txBody>
          <a:bodyPr>
            <a:normAutofit fontScale="90000"/>
          </a:bodyPr>
          <a:lstStyle/>
          <a:p>
            <a:r>
              <a:rPr lang="tr-TR" b="1" dirty="0">
                <a:latin typeface="Corbel" panose="020B0503020204020204" pitchFamily="34" charset="0"/>
              </a:rPr>
              <a:t>SINIRSIZ-SEÇKİSİZ TOPLUMSAL KATILIM BOZUKLUĞU</a:t>
            </a:r>
            <a:br>
              <a:rPr lang="tr-TR" b="1" dirty="0">
                <a:latin typeface="Corbel" panose="020B0503020204020204" pitchFamily="34" charset="0"/>
              </a:rPr>
            </a:br>
            <a:r>
              <a:rPr lang="tr-TR" b="1" dirty="0">
                <a:latin typeface="Corbel" panose="020B0503020204020204" pitchFamily="34" charset="0"/>
              </a:rPr>
              <a:t>(DISINHIBITED SOCIAL ENGAGEMET DISORDER-DSED) </a:t>
            </a:r>
            <a:endParaRPr lang="tr-TR" dirty="0"/>
          </a:p>
        </p:txBody>
      </p:sp>
      <p:sp>
        <p:nvSpPr>
          <p:cNvPr id="3" name="Content Placeholder 2"/>
          <p:cNvSpPr>
            <a:spLocks noGrp="1"/>
          </p:cNvSpPr>
          <p:nvPr>
            <p:ph sz="quarter" idx="13"/>
          </p:nvPr>
        </p:nvSpPr>
        <p:spPr>
          <a:xfrm>
            <a:off x="913774" y="1618488"/>
            <a:ext cx="10363826" cy="4745736"/>
          </a:xfrm>
        </p:spPr>
        <p:txBody>
          <a:bodyPr>
            <a:normAutofit/>
          </a:bodyPr>
          <a:lstStyle/>
          <a:p>
            <a:r>
              <a:rPr lang="tr-TR" b="1" dirty="0">
                <a:latin typeface="Corbel" panose="020B0503020204020204" pitchFamily="34" charset="0"/>
              </a:rPr>
              <a:t>C. </a:t>
            </a:r>
            <a:r>
              <a:rPr lang="tr-TR" sz="1600" cap="none" dirty="0">
                <a:latin typeface="Corbel" panose="020B0503020204020204" pitchFamily="34" charset="0"/>
              </a:rPr>
              <a:t>Çocuk aşağıdakilerden en az biri ile karakterize </a:t>
            </a:r>
            <a:r>
              <a:rPr lang="tr-TR" cap="none" dirty="0">
                <a:latin typeface="Corbel" panose="020B0503020204020204" pitchFamily="34" charset="0"/>
              </a:rPr>
              <a:t>ileri derecede yetersiz ve uygun olmayan bakım deneyimlemiştir</a:t>
            </a:r>
          </a:p>
          <a:p>
            <a:r>
              <a:rPr lang="tr-TR" sz="1600" b="1" cap="none" dirty="0">
                <a:latin typeface="Corbel" panose="020B0503020204020204" pitchFamily="34" charset="0"/>
              </a:rPr>
              <a:t>1. </a:t>
            </a:r>
            <a:r>
              <a:rPr lang="tr-TR" sz="1600" cap="none" dirty="0">
                <a:latin typeface="Corbel" panose="020B0503020204020204" pitchFamily="34" charset="0"/>
              </a:rPr>
              <a:t>çocuğun yetişkinler tarafından rahatlatılma, uyaran verme ve sevgi görme, aynalanma gibi en temel duygusal ihtiyaçları süreğen bir şekilde görmezden gelinmiştir, çocuk bunlarla ilgili sosyal ihmal, deprivasyon ve yoksunluk yaşamıştır</a:t>
            </a:r>
          </a:p>
          <a:p>
            <a:r>
              <a:rPr lang="tr-TR" sz="1600" b="1" cap="none" dirty="0">
                <a:latin typeface="Corbel" panose="020B0503020204020204" pitchFamily="34" charset="0"/>
              </a:rPr>
              <a:t>2. </a:t>
            </a:r>
            <a:r>
              <a:rPr lang="tr-TR" sz="1600" cap="none" dirty="0">
                <a:latin typeface="Corbel" panose="020B0503020204020204" pitchFamily="34" charset="0"/>
              </a:rPr>
              <a:t>kalıcı ve stabil bir bağlanma örüntüsünün gelişmesini engelleyecek düzeyde temel bakım verenin sık ve tekrarlayan değişimleri (kurum bakımı, sık ev ve bakım veren değişimi..)</a:t>
            </a:r>
          </a:p>
          <a:p>
            <a:r>
              <a:rPr lang="tr-TR" sz="1600" b="1" cap="none" dirty="0">
                <a:latin typeface="Corbel" panose="020B0503020204020204" pitchFamily="34" charset="0"/>
              </a:rPr>
              <a:t>3. </a:t>
            </a:r>
            <a:r>
              <a:rPr lang="tr-TR" sz="1600" cap="none" dirty="0">
                <a:latin typeface="Corbel" panose="020B0503020204020204" pitchFamily="34" charset="0"/>
              </a:rPr>
              <a:t>seçici bağlanmanın gelişmesi ve oturmasını kısıtlayan ortamlarda yetiştirilmiş olmak (kurum bakımı, cezaevlerinde anne ile kalmak</a:t>
            </a:r>
            <a:r>
              <a:rPr lang="tr-TR" sz="1600" cap="none" dirty="0" smtClean="0">
                <a:latin typeface="Corbel" panose="020B0503020204020204" pitchFamily="34" charset="0"/>
              </a:rPr>
              <a:t>..)</a:t>
            </a:r>
          </a:p>
          <a:p>
            <a:endParaRPr lang="tr-TR" dirty="0"/>
          </a:p>
        </p:txBody>
      </p:sp>
    </p:spTree>
    <p:extLst>
      <p:ext uri="{BB962C8B-B14F-4D97-AF65-F5344CB8AC3E}">
        <p14:creationId xmlns:p14="http://schemas.microsoft.com/office/powerpoint/2010/main" val="16271654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81683"/>
          </a:xfrm>
        </p:spPr>
        <p:txBody>
          <a:bodyPr>
            <a:normAutofit/>
          </a:bodyPr>
          <a:lstStyle/>
          <a:p>
            <a:r>
              <a:rPr lang="tr-TR" sz="2800" b="1" dirty="0" smtClean="0">
                <a:latin typeface="Corbel" panose="020B0503020204020204" pitchFamily="34" charset="0"/>
              </a:rPr>
              <a:t>SINIRSIZ-SEÇKİSİZ TOPLUMSAL KATILIM BOZUKLUĞU</a:t>
            </a:r>
            <a:br>
              <a:rPr lang="tr-TR" sz="2800" b="1" dirty="0" smtClean="0">
                <a:latin typeface="Corbel" panose="020B0503020204020204" pitchFamily="34" charset="0"/>
              </a:rPr>
            </a:br>
            <a:r>
              <a:rPr lang="tr-TR" sz="2800" b="1" dirty="0" smtClean="0">
                <a:latin typeface="Corbel" panose="020B0503020204020204" pitchFamily="34" charset="0"/>
              </a:rPr>
              <a:t>(DISINHIBITED SOCIAL ENGAGEMET DISORDER-DSED) </a:t>
            </a:r>
            <a:endParaRPr lang="tr-TR" sz="2800" b="1" dirty="0">
              <a:latin typeface="Corbel" panose="020B0503020204020204" pitchFamily="34" charset="0"/>
            </a:endParaRPr>
          </a:p>
        </p:txBody>
      </p:sp>
      <p:sp>
        <p:nvSpPr>
          <p:cNvPr id="3" name="Content Placeholder 2"/>
          <p:cNvSpPr>
            <a:spLocks noGrp="1"/>
          </p:cNvSpPr>
          <p:nvPr>
            <p:ph sz="quarter" idx="13"/>
          </p:nvPr>
        </p:nvSpPr>
        <p:spPr>
          <a:xfrm>
            <a:off x="913774" y="1600200"/>
            <a:ext cx="10363826" cy="4800600"/>
          </a:xfrm>
        </p:spPr>
        <p:txBody>
          <a:bodyPr/>
          <a:lstStyle/>
          <a:p>
            <a:r>
              <a:rPr lang="tr-TR" b="1" dirty="0" smtClean="0">
                <a:latin typeface="Corbel" panose="020B0503020204020204" pitchFamily="34" charset="0"/>
              </a:rPr>
              <a:t>A. </a:t>
            </a:r>
            <a:r>
              <a:rPr lang="tr-TR" sz="1600" cap="none" dirty="0" smtClean="0">
                <a:latin typeface="Corbel" panose="020B0503020204020204" pitchFamily="34" charset="0"/>
              </a:rPr>
              <a:t>aşağıdakilerden en ikisi ile karakterize</a:t>
            </a:r>
            <a:r>
              <a:rPr lang="tr-TR" cap="none" dirty="0" smtClean="0">
                <a:latin typeface="Corbel" panose="020B0503020204020204" pitchFamily="34" charset="0"/>
              </a:rPr>
              <a:t> çocuğun tanımadığı yetişkinlerle anormal ve ileri derecede aktif, etkin bir biçimde ilişkiye girme davranış örüntüsü</a:t>
            </a:r>
          </a:p>
          <a:p>
            <a:r>
              <a:rPr lang="tr-TR" b="1" cap="none" dirty="0" smtClean="0">
                <a:latin typeface="Corbel" panose="020B0503020204020204" pitchFamily="34" charset="0"/>
              </a:rPr>
              <a:t>1. </a:t>
            </a:r>
            <a:r>
              <a:rPr lang="tr-TR" cap="none" dirty="0" smtClean="0">
                <a:latin typeface="Corbel" panose="020B0503020204020204" pitchFamily="34" charset="0"/>
              </a:rPr>
              <a:t>çekinme, utanma olmadan veya çok az bunları sergileyerek tanımadığı erişkinlerle iletişim kurar ve onlara yaklaşır</a:t>
            </a:r>
          </a:p>
          <a:p>
            <a:r>
              <a:rPr lang="tr-TR" b="1" cap="none" dirty="0" smtClean="0">
                <a:latin typeface="Corbel" panose="020B0503020204020204" pitchFamily="34" charset="0"/>
              </a:rPr>
              <a:t>2. </a:t>
            </a:r>
            <a:r>
              <a:rPr lang="tr-TR" cap="none" dirty="0" smtClean="0">
                <a:latin typeface="Corbel" panose="020B0503020204020204" pitchFamily="34" charset="0"/>
              </a:rPr>
              <a:t>aşırı derecede samimi sözel veya fiziksel davranış</a:t>
            </a:r>
          </a:p>
          <a:p>
            <a:r>
              <a:rPr lang="tr-TR" b="1" cap="none" dirty="0" smtClean="0">
                <a:latin typeface="Corbel" panose="020B0503020204020204" pitchFamily="34" charset="0"/>
              </a:rPr>
              <a:t>3. </a:t>
            </a:r>
            <a:r>
              <a:rPr lang="tr-TR" cap="none" dirty="0" smtClean="0">
                <a:latin typeface="Corbel" panose="020B0503020204020204" pitchFamily="34" charset="0"/>
              </a:rPr>
              <a:t>yetişkin bakım verenden ayrıldığında onu kontrol etmemesi, çekip gitmesi, arkasına bakmaması, bu daha önce hiç bulunmadığı ortamlarda bile olabilir</a:t>
            </a:r>
          </a:p>
          <a:p>
            <a:r>
              <a:rPr lang="tr-TR" b="1" cap="none" dirty="0" smtClean="0">
                <a:latin typeface="Corbel" panose="020B0503020204020204" pitchFamily="34" charset="0"/>
              </a:rPr>
              <a:t>4. </a:t>
            </a:r>
            <a:r>
              <a:rPr lang="tr-TR" cap="none" dirty="0" smtClean="0">
                <a:latin typeface="Corbel" panose="020B0503020204020204" pitchFamily="34" charset="0"/>
              </a:rPr>
              <a:t>tereddüt etmeden tanımadığı bir yetişkin ile çekip gidebilmesi</a:t>
            </a:r>
          </a:p>
          <a:p>
            <a:r>
              <a:rPr lang="tr-TR" sz="1400" b="1" cap="none" dirty="0" smtClean="0">
                <a:latin typeface="Corbel" panose="020B0503020204020204" pitchFamily="34" charset="0"/>
              </a:rPr>
              <a:t>B. </a:t>
            </a:r>
            <a:r>
              <a:rPr lang="tr-TR" sz="1400" cap="none" dirty="0" smtClean="0">
                <a:latin typeface="Corbel" panose="020B0503020204020204" pitchFamily="34" charset="0"/>
              </a:rPr>
              <a:t>A kriterinde bahsedilen davranışlar dürtüsellik (DEHB’de olduğu gibi..) ile açıklanamaz ama sosyal olarak sınırsız-seçkisiz davranış ile ilişkilidir.</a:t>
            </a:r>
          </a:p>
          <a:p>
            <a:endParaRPr lang="tr-TR" cap="none" dirty="0" smtClean="0">
              <a:latin typeface="Corbel" panose="020B0503020204020204" pitchFamily="34" charset="0"/>
            </a:endParaRPr>
          </a:p>
          <a:p>
            <a:endParaRPr lang="tr-TR" dirty="0">
              <a:latin typeface="Corbel" panose="020B0503020204020204" pitchFamily="34" charset="0"/>
            </a:endParaRPr>
          </a:p>
        </p:txBody>
      </p:sp>
    </p:spTree>
    <p:extLst>
      <p:ext uri="{BB962C8B-B14F-4D97-AF65-F5344CB8AC3E}">
        <p14:creationId xmlns:p14="http://schemas.microsoft.com/office/powerpoint/2010/main" val="27905349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latin typeface="Corbel" panose="020B0503020204020204" pitchFamily="34" charset="0"/>
              </a:rPr>
              <a:t>SINIRSIZ-SEÇKİSİZ TOPLUMSAL KATILIM BOZUKLUĞU</a:t>
            </a:r>
            <a:br>
              <a:rPr lang="tr-TR" b="1" dirty="0">
                <a:latin typeface="Corbel" panose="020B0503020204020204" pitchFamily="34" charset="0"/>
              </a:rPr>
            </a:br>
            <a:r>
              <a:rPr lang="tr-TR" b="1" dirty="0">
                <a:latin typeface="Corbel" panose="020B0503020204020204" pitchFamily="34" charset="0"/>
              </a:rPr>
              <a:t>(DISINHIBITED SOCIAL ENGAGEMET DISORDER-DSED) </a:t>
            </a:r>
            <a:endParaRPr lang="tr-TR" dirty="0"/>
          </a:p>
        </p:txBody>
      </p:sp>
      <p:sp>
        <p:nvSpPr>
          <p:cNvPr id="3" name="Content Placeholder 2"/>
          <p:cNvSpPr>
            <a:spLocks noGrp="1"/>
          </p:cNvSpPr>
          <p:nvPr>
            <p:ph sz="quarter" idx="13"/>
          </p:nvPr>
        </p:nvSpPr>
        <p:spPr>
          <a:xfrm>
            <a:off x="913774" y="2367092"/>
            <a:ext cx="10363826" cy="3869116"/>
          </a:xfrm>
        </p:spPr>
        <p:txBody>
          <a:bodyPr>
            <a:normAutofit lnSpcReduction="10000"/>
          </a:bodyPr>
          <a:lstStyle/>
          <a:p>
            <a:r>
              <a:rPr lang="tr-TR" sz="1500" dirty="0"/>
              <a:t>D.</a:t>
            </a:r>
            <a:r>
              <a:rPr lang="tr-TR" sz="1500" dirty="0">
                <a:latin typeface="Corbel" panose="020B0503020204020204" pitchFamily="34" charset="0"/>
              </a:rPr>
              <a:t> C </a:t>
            </a:r>
            <a:r>
              <a:rPr lang="tr-TR" sz="1500" cap="none" dirty="0">
                <a:latin typeface="Corbel" panose="020B0503020204020204" pitchFamily="34" charset="0"/>
              </a:rPr>
              <a:t>kriterinde belirlenmiş olumsuz bakım koşullarının</a:t>
            </a:r>
            <a:r>
              <a:rPr lang="tr-TR" sz="1500" dirty="0">
                <a:latin typeface="Corbel" panose="020B0503020204020204" pitchFamily="34" charset="0"/>
              </a:rPr>
              <a:t> a </a:t>
            </a:r>
            <a:r>
              <a:rPr lang="tr-TR" sz="1500" cap="none" dirty="0">
                <a:latin typeface="Corbel" panose="020B0503020204020204" pitchFamily="34" charset="0"/>
              </a:rPr>
              <a:t>kriterindeki bozulmuş davranışların ortaya çıkmasında etkisi olmuştur</a:t>
            </a:r>
          </a:p>
          <a:p>
            <a:r>
              <a:rPr lang="tr-TR" sz="1500" cap="none" dirty="0">
                <a:latin typeface="Corbel" panose="020B0503020204020204" pitchFamily="34" charset="0"/>
              </a:rPr>
              <a:t>E. çocuk gelişimsel olarak en az 9 aylıktır</a:t>
            </a:r>
          </a:p>
          <a:p>
            <a:r>
              <a:rPr lang="tr-TR" sz="1500" cap="none" dirty="0">
                <a:latin typeface="Corbel" panose="020B0503020204020204" pitchFamily="34" charset="0"/>
              </a:rPr>
              <a:t>Belirteç:</a:t>
            </a:r>
          </a:p>
          <a:p>
            <a:r>
              <a:rPr lang="tr-TR" sz="1500" cap="none" dirty="0">
                <a:latin typeface="Corbel" panose="020B0503020204020204" pitchFamily="34" charset="0"/>
              </a:rPr>
              <a:t>Süreğen: 12 ay ve üstü zamandır bulgular vardır</a:t>
            </a:r>
          </a:p>
          <a:p>
            <a:r>
              <a:rPr lang="tr-TR" cap="none" dirty="0">
                <a:latin typeface="Corbel" panose="020B0503020204020204" pitchFamily="34" charset="0"/>
              </a:rPr>
              <a:t>Stereotipi ve kendi kendini </a:t>
            </a:r>
            <a:r>
              <a:rPr lang="tr-TR" cap="none" dirty="0" smtClean="0">
                <a:latin typeface="Corbel" panose="020B0503020204020204" pitchFamily="34" charset="0"/>
              </a:rPr>
              <a:t>uyarıcı </a:t>
            </a:r>
            <a:r>
              <a:rPr lang="tr-TR" cap="none" dirty="0">
                <a:latin typeface="Corbel" panose="020B0503020204020204" pitchFamily="34" charset="0"/>
              </a:rPr>
              <a:t>davranışlar olabilir</a:t>
            </a:r>
          </a:p>
          <a:p>
            <a:r>
              <a:rPr lang="tr-TR" cap="none" dirty="0">
                <a:latin typeface="Corbel" panose="020B0503020204020204" pitchFamily="34" charset="0"/>
              </a:rPr>
              <a:t>Ayırıcı tanı: OSB, MR, DEHB</a:t>
            </a:r>
          </a:p>
          <a:p>
            <a:r>
              <a:rPr lang="tr-TR" cap="none" dirty="0">
                <a:latin typeface="Corbel" panose="020B0503020204020204" pitchFamily="34" charset="0"/>
              </a:rPr>
              <a:t>Komorbidite: DEHB, </a:t>
            </a:r>
            <a:r>
              <a:rPr lang="tr-TR" cap="none" dirty="0" smtClean="0">
                <a:latin typeface="Corbel" panose="020B0503020204020204" pitchFamily="34" charset="0"/>
              </a:rPr>
              <a:t>ÖÖG</a:t>
            </a:r>
          </a:p>
          <a:p>
            <a:r>
              <a:rPr lang="tr-TR" cap="none" dirty="0" smtClean="0">
                <a:latin typeface="Corbel" panose="020B0503020204020204" pitchFamily="34" charset="0"/>
              </a:rPr>
              <a:t>Prognoz daha kötü</a:t>
            </a:r>
          </a:p>
          <a:p>
            <a:r>
              <a:rPr lang="tr-TR" cap="none" dirty="0" smtClean="0">
                <a:latin typeface="Corbel" panose="020B0503020204020204" pitchFamily="34" charset="0"/>
              </a:rPr>
              <a:t>Borderline özellikler, seçkisiz cinsel ilişkiler, dürtüsellik, suç işleme</a:t>
            </a:r>
            <a:endParaRPr lang="tr-TR" cap="none" dirty="0">
              <a:latin typeface="Corbel" panose="020B0503020204020204" pitchFamily="34" charset="0"/>
            </a:endParaRPr>
          </a:p>
          <a:p>
            <a:endParaRPr lang="tr-TR" cap="none" dirty="0">
              <a:latin typeface="Corbel" panose="020B0503020204020204" pitchFamily="34" charset="0"/>
            </a:endParaRPr>
          </a:p>
          <a:p>
            <a:endParaRPr lang="tr-TR" dirty="0"/>
          </a:p>
        </p:txBody>
      </p:sp>
    </p:spTree>
    <p:extLst>
      <p:ext uri="{BB962C8B-B14F-4D97-AF65-F5344CB8AC3E}">
        <p14:creationId xmlns:p14="http://schemas.microsoft.com/office/powerpoint/2010/main" val="12595610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Gender DYSPHORİA</a:t>
            </a:r>
            <a:endParaRPr lang="tr-TR" dirty="0"/>
          </a:p>
        </p:txBody>
      </p:sp>
      <p:sp>
        <p:nvSpPr>
          <p:cNvPr id="3" name="Content Placeholder 2"/>
          <p:cNvSpPr>
            <a:spLocks noGrp="1"/>
          </p:cNvSpPr>
          <p:nvPr>
            <p:ph sz="quarter" idx="13"/>
          </p:nvPr>
        </p:nvSpPr>
        <p:spPr/>
        <p:txBody>
          <a:bodyPr/>
          <a:lstStyle/>
          <a:p>
            <a:r>
              <a:rPr lang="tr-TR" cap="none" dirty="0" smtClean="0"/>
              <a:t>cinsiyettinden  sürekli ve ileri derecede memnun olmama</a:t>
            </a:r>
          </a:p>
          <a:p>
            <a:r>
              <a:rPr lang="tr-TR" cap="none" dirty="0" smtClean="0"/>
              <a:t>karşıt cinsiyet oyunlarını oynama</a:t>
            </a:r>
          </a:p>
          <a:p>
            <a:r>
              <a:rPr lang="tr-TR" cap="none" dirty="0" smtClean="0"/>
              <a:t>karşıt cinsiyetten gibi davranma</a:t>
            </a:r>
          </a:p>
          <a:p>
            <a:r>
              <a:rPr lang="tr-TR" cap="none" dirty="0" smtClean="0"/>
              <a:t>karşıt cinsiyet gibi giyinmek isteme</a:t>
            </a:r>
          </a:p>
          <a:p>
            <a:r>
              <a:rPr lang="tr-TR" cap="none" dirty="0" smtClean="0"/>
              <a:t>cinsel organından rahatsız olma</a:t>
            </a:r>
          </a:p>
          <a:p>
            <a:r>
              <a:rPr lang="tr-TR" cap="none" dirty="0" smtClean="0"/>
              <a:t>Kendisine karşı cinsiyetten biri gibi davranılmasını isteme</a:t>
            </a:r>
            <a:endParaRPr lang="tr-TR" cap="none" dirty="0"/>
          </a:p>
        </p:txBody>
      </p:sp>
    </p:spTree>
    <p:extLst>
      <p:ext uri="{BB962C8B-B14F-4D97-AF65-F5344CB8AC3E}">
        <p14:creationId xmlns:p14="http://schemas.microsoft.com/office/powerpoint/2010/main" val="210087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09699"/>
          </a:xfrm>
        </p:spPr>
        <p:txBody>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801368"/>
            <a:ext cx="10363826" cy="4617720"/>
          </a:xfrm>
        </p:spPr>
        <p:txBody>
          <a:bodyPr>
            <a:normAutofit/>
          </a:bodyPr>
          <a:lstStyle/>
          <a:p>
            <a:pPr lvl="0">
              <a:buClr>
                <a:prstClr val="black"/>
              </a:buClr>
            </a:pPr>
            <a:r>
              <a:rPr lang="tr-TR" sz="2400" b="1" dirty="0" smtClean="0">
                <a:latin typeface="Corbel" panose="020B0503020204020204" pitchFamily="34" charset="0"/>
              </a:rPr>
              <a:t>2. aşırı hareketlilik </a:t>
            </a:r>
            <a:r>
              <a:rPr lang="tr-TR" sz="2400" b="1" cap="none" dirty="0" smtClean="0">
                <a:latin typeface="Corbel" panose="020B0503020204020204" pitchFamily="34" charset="0"/>
              </a:rPr>
              <a:t>ve</a:t>
            </a:r>
            <a:r>
              <a:rPr lang="tr-TR" sz="2400" b="1" dirty="0" smtClean="0">
                <a:latin typeface="Corbel" panose="020B0503020204020204" pitchFamily="34" charset="0"/>
              </a:rPr>
              <a:t> dürtüsellik: </a:t>
            </a:r>
            <a:r>
              <a:rPr lang="tr-TR" sz="2400" cap="none" dirty="0">
                <a:solidFill>
                  <a:prstClr val="black"/>
                </a:solidFill>
                <a:latin typeface="Corbel" panose="020B0503020204020204" pitchFamily="34" charset="0"/>
              </a:rPr>
              <a:t>gelişimsel düzeye göre uygun olmayan ve toplumsal ve okulla/işle ilgili etkinlikleri doğrudan olumsuz etkileyen aşağıdaki altı (ya da daha çok) belirti en az altı aydır </a:t>
            </a:r>
            <a:r>
              <a:rPr lang="tr-TR" sz="2400" cap="none" dirty="0" smtClean="0">
                <a:solidFill>
                  <a:prstClr val="black"/>
                </a:solidFill>
                <a:latin typeface="Corbel" panose="020B0503020204020204" pitchFamily="34" charset="0"/>
              </a:rPr>
              <a:t>sürmektedir</a:t>
            </a:r>
          </a:p>
          <a:p>
            <a:pPr lvl="0">
              <a:buClr>
                <a:prstClr val="black"/>
              </a:buClr>
            </a:pPr>
            <a:r>
              <a:rPr lang="tr-TR" sz="1800" b="1" cap="none" dirty="0" smtClean="0">
                <a:solidFill>
                  <a:prstClr val="black"/>
                </a:solidFill>
                <a:latin typeface="Corbel" panose="020B0503020204020204" pitchFamily="34" charset="0"/>
              </a:rPr>
              <a:t>Not</a:t>
            </a:r>
            <a:r>
              <a:rPr lang="tr-TR" sz="1800" b="1" cap="none" dirty="0">
                <a:solidFill>
                  <a:prstClr val="black"/>
                </a:solidFill>
                <a:latin typeface="Corbel" panose="020B0503020204020204" pitchFamily="34" charset="0"/>
              </a:rPr>
              <a:t>: </a:t>
            </a:r>
            <a:r>
              <a:rPr lang="tr-TR" sz="1800" cap="none" dirty="0">
                <a:solidFill>
                  <a:prstClr val="black"/>
                </a:solidFill>
                <a:latin typeface="Corbel" panose="020B0503020204020204" pitchFamily="34" charset="0"/>
              </a:rPr>
              <a:t>belirtiler yalnızca karşıt olmanın, karşı gelmenin, düşmancıl tutumun ya da yönergeleri anlayamanın bir dışavurumu değildir. Yaşı ileri gençlerde ve erişkinlerde (17 yaşında ve daha büyük olanlarda) en az 5 belirti </a:t>
            </a:r>
            <a:r>
              <a:rPr lang="tr-TR" sz="1800" cap="none" dirty="0" smtClean="0">
                <a:solidFill>
                  <a:prstClr val="black"/>
                </a:solidFill>
                <a:latin typeface="Corbel" panose="020B0503020204020204" pitchFamily="34" charset="0"/>
              </a:rPr>
              <a:t>gerekir</a:t>
            </a:r>
          </a:p>
          <a:p>
            <a:pPr lvl="0">
              <a:buClr>
                <a:prstClr val="black"/>
              </a:buClr>
            </a:pPr>
            <a:r>
              <a:rPr lang="tr-TR" sz="2400" b="1" cap="none" dirty="0" smtClean="0">
                <a:solidFill>
                  <a:prstClr val="black"/>
                </a:solidFill>
                <a:latin typeface="Corbel" panose="020B0503020204020204" pitchFamily="34" charset="0"/>
              </a:rPr>
              <a:t>a) </a:t>
            </a:r>
            <a:r>
              <a:rPr lang="tr-TR" sz="2400" cap="none" dirty="0" smtClean="0">
                <a:solidFill>
                  <a:prstClr val="black"/>
                </a:solidFill>
                <a:latin typeface="Corbel" panose="020B0503020204020204" pitchFamily="34" charset="0"/>
              </a:rPr>
              <a:t>çoğu kez kıpırdanır ya da ellerini veya ayaklarını vurur veya oturduğu yerde </a:t>
            </a:r>
            <a:r>
              <a:rPr lang="tr-TR" sz="2400" b="1" i="1" cap="none" dirty="0" smtClean="0">
                <a:solidFill>
                  <a:prstClr val="black"/>
                </a:solidFill>
                <a:latin typeface="Corbel" panose="020B0503020204020204" pitchFamily="34" charset="0"/>
              </a:rPr>
              <a:t>kıpır kıpırdır</a:t>
            </a:r>
          </a:p>
          <a:p>
            <a:endParaRPr lang="tr-TR" b="1" dirty="0">
              <a:latin typeface="Corbel" panose="020B0503020204020204" pitchFamily="34" charset="0"/>
            </a:endParaRPr>
          </a:p>
        </p:txBody>
      </p:sp>
    </p:spTree>
    <p:extLst>
      <p:ext uri="{BB962C8B-B14F-4D97-AF65-F5344CB8AC3E}">
        <p14:creationId xmlns:p14="http://schemas.microsoft.com/office/powerpoint/2010/main" val="3263097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81683"/>
          </a:xfrm>
        </p:spPr>
        <p:txBody>
          <a:bodyPr>
            <a:normAutofit fontScale="90000"/>
          </a:bodyPr>
          <a:lstStyle/>
          <a:p>
            <a:r>
              <a:rPr lang="tr-TR" dirty="0">
                <a:solidFill>
                  <a:prstClr val="black"/>
                </a:solidFill>
                <a:latin typeface="Corbel" panose="020B0503020204020204" pitchFamily="34" charset="0"/>
              </a:rPr>
              <a:t>Dikkat eksikliği hiperaktivite bozukluğu (dehb)</a:t>
            </a:r>
            <a:endParaRPr lang="tr-TR" dirty="0"/>
          </a:p>
        </p:txBody>
      </p:sp>
      <p:sp>
        <p:nvSpPr>
          <p:cNvPr id="3" name="Content Placeholder 2"/>
          <p:cNvSpPr>
            <a:spLocks noGrp="1"/>
          </p:cNvSpPr>
          <p:nvPr>
            <p:ph sz="quarter" idx="13"/>
          </p:nvPr>
        </p:nvSpPr>
        <p:spPr>
          <a:xfrm>
            <a:off x="913774" y="1773936"/>
            <a:ext cx="10363826" cy="4017263"/>
          </a:xfrm>
        </p:spPr>
        <p:txBody>
          <a:bodyPr>
            <a:normAutofit/>
          </a:bodyPr>
          <a:lstStyle/>
          <a:p>
            <a:pPr lvl="0">
              <a:buClr>
                <a:prstClr val="black"/>
              </a:buClr>
            </a:pPr>
            <a:r>
              <a:rPr lang="tr-TR" b="1" cap="none" dirty="0">
                <a:solidFill>
                  <a:prstClr val="black"/>
                </a:solidFill>
                <a:latin typeface="Corbel" panose="020B0503020204020204" pitchFamily="34" charset="0"/>
              </a:rPr>
              <a:t>b) </a:t>
            </a:r>
            <a:r>
              <a:rPr lang="tr-TR" cap="none" dirty="0">
                <a:solidFill>
                  <a:prstClr val="black"/>
                </a:solidFill>
                <a:latin typeface="Corbel" panose="020B0503020204020204" pitchFamily="34" charset="0"/>
              </a:rPr>
              <a:t>çoğu kez oturmasının beklendiği durumlarda </a:t>
            </a:r>
            <a:r>
              <a:rPr lang="tr-TR" b="1" i="1" cap="none" dirty="0">
                <a:solidFill>
                  <a:prstClr val="black"/>
                </a:solidFill>
                <a:latin typeface="Corbel" panose="020B0503020204020204" pitchFamily="34" charset="0"/>
              </a:rPr>
              <a:t>oturduğu yerden kalkar </a:t>
            </a:r>
            <a:r>
              <a:rPr lang="tr-TR" cap="none" dirty="0">
                <a:solidFill>
                  <a:prstClr val="black"/>
                </a:solidFill>
                <a:latin typeface="Corbel" panose="020B0503020204020204" pitchFamily="34" charset="0"/>
              </a:rPr>
              <a:t>(sınıfta, ofiste ya da iş yerinde ya da yerinde durması gerektiği diğer durumlarda yerinden kalkar, ayağa kalkmak için bahaneler yaratabilir-silgi düşürme, kaleminin </a:t>
            </a:r>
            <a:r>
              <a:rPr lang="tr-TR" cap="none" dirty="0" smtClean="0">
                <a:solidFill>
                  <a:prstClr val="black"/>
                </a:solidFill>
                <a:latin typeface="Corbel" panose="020B0503020204020204" pitchFamily="34" charset="0"/>
              </a:rPr>
              <a:t>ucunu </a:t>
            </a:r>
            <a:r>
              <a:rPr lang="tr-TR" cap="none" dirty="0">
                <a:solidFill>
                  <a:prstClr val="black"/>
                </a:solidFill>
                <a:latin typeface="Corbel" panose="020B0503020204020204" pitchFamily="34" charset="0"/>
              </a:rPr>
              <a:t>açmak </a:t>
            </a:r>
            <a:r>
              <a:rPr lang="tr-TR" cap="none" dirty="0" smtClean="0">
                <a:solidFill>
                  <a:prstClr val="black"/>
                </a:solidFill>
                <a:latin typeface="Corbel" panose="020B0503020204020204" pitchFamily="34" charset="0"/>
              </a:rPr>
              <a:t>gibi, sinema-toplantılarda uzun süreli oturmakta zorlanır)</a:t>
            </a:r>
            <a:endParaRPr lang="tr-TR" cap="none" dirty="0">
              <a:solidFill>
                <a:prstClr val="black"/>
              </a:solidFill>
              <a:latin typeface="Corbel" panose="020B0503020204020204" pitchFamily="34" charset="0"/>
            </a:endParaRPr>
          </a:p>
          <a:p>
            <a:pPr lvl="0">
              <a:buClr>
                <a:prstClr val="black"/>
              </a:buClr>
            </a:pPr>
            <a:r>
              <a:rPr lang="tr-TR" b="1" cap="none" dirty="0">
                <a:solidFill>
                  <a:prstClr val="black"/>
                </a:solidFill>
                <a:latin typeface="Corbel" panose="020B0503020204020204" pitchFamily="34" charset="0"/>
              </a:rPr>
              <a:t>c) </a:t>
            </a:r>
            <a:r>
              <a:rPr lang="tr-TR" cap="none" dirty="0">
                <a:solidFill>
                  <a:prstClr val="black"/>
                </a:solidFill>
                <a:latin typeface="Corbel" panose="020B0503020204020204" pitchFamily="34" charset="0"/>
              </a:rPr>
              <a:t>çoğu kez uygunsuz ortamlarda  ortalıkta </a:t>
            </a:r>
            <a:r>
              <a:rPr lang="tr-TR" b="1" i="1" cap="none" dirty="0">
                <a:solidFill>
                  <a:prstClr val="black"/>
                </a:solidFill>
                <a:latin typeface="Corbel" panose="020B0503020204020204" pitchFamily="34" charset="0"/>
              </a:rPr>
              <a:t>koşturur durur ya da bir yerlere tırmanır </a:t>
            </a:r>
            <a:r>
              <a:rPr lang="tr-TR" cap="none" dirty="0">
                <a:solidFill>
                  <a:prstClr val="black"/>
                </a:solidFill>
                <a:latin typeface="Corbel" panose="020B0503020204020204" pitchFamily="34" charset="0"/>
              </a:rPr>
              <a:t>(küçük </a:t>
            </a:r>
            <a:r>
              <a:rPr lang="tr-TR" cap="none" dirty="0" smtClean="0">
                <a:solidFill>
                  <a:prstClr val="black"/>
                </a:solidFill>
                <a:latin typeface="Corbel" panose="020B0503020204020204" pitchFamily="34" charset="0"/>
              </a:rPr>
              <a:t>yaşlarda </a:t>
            </a:r>
            <a:r>
              <a:rPr lang="tr-TR" cap="none" dirty="0">
                <a:solidFill>
                  <a:prstClr val="black"/>
                </a:solidFill>
                <a:latin typeface="Corbel" panose="020B0503020204020204" pitchFamily="34" charset="0"/>
              </a:rPr>
              <a:t>kazalara yatkınlık, ergenlerde ve erişkinlerde kendini huzursuz hissetme, içsel huzursuzluk hissi)</a:t>
            </a:r>
          </a:p>
          <a:p>
            <a:pPr lvl="0">
              <a:buClr>
                <a:prstClr val="black"/>
              </a:buClr>
            </a:pPr>
            <a:r>
              <a:rPr lang="tr-TR" b="1" cap="none" dirty="0">
                <a:solidFill>
                  <a:prstClr val="black"/>
                </a:solidFill>
                <a:latin typeface="Corbel" panose="020B0503020204020204" pitchFamily="34" charset="0"/>
              </a:rPr>
              <a:t>d) </a:t>
            </a:r>
            <a:r>
              <a:rPr lang="tr-TR" cap="none" dirty="0">
                <a:solidFill>
                  <a:prstClr val="black"/>
                </a:solidFill>
                <a:latin typeface="Corbel" panose="020B0503020204020204" pitchFamily="34" charset="0"/>
              </a:rPr>
              <a:t>çoğu kez </a:t>
            </a:r>
            <a:r>
              <a:rPr lang="tr-TR" b="1" i="1" cap="none" dirty="0">
                <a:solidFill>
                  <a:prstClr val="black"/>
                </a:solidFill>
                <a:latin typeface="Corbel" panose="020B0503020204020204" pitchFamily="34" charset="0"/>
              </a:rPr>
              <a:t>boş zaman etkinliklerine sessiz bir biçimde katılamaz </a:t>
            </a:r>
            <a:r>
              <a:rPr lang="tr-TR" cap="none" dirty="0">
                <a:solidFill>
                  <a:prstClr val="black"/>
                </a:solidFill>
                <a:latin typeface="Corbel" panose="020B0503020204020204" pitchFamily="34" charset="0"/>
              </a:rPr>
              <a:t>ya da </a:t>
            </a:r>
            <a:r>
              <a:rPr lang="tr-TR" b="1" i="1" cap="none" dirty="0">
                <a:solidFill>
                  <a:prstClr val="black"/>
                </a:solidFill>
                <a:latin typeface="Corbel" panose="020B0503020204020204" pitchFamily="34" charset="0"/>
              </a:rPr>
              <a:t>sessiz bir biçimde oyun oynayamaz</a:t>
            </a:r>
            <a:r>
              <a:rPr lang="tr-TR" cap="none" dirty="0">
                <a:solidFill>
                  <a:prstClr val="black"/>
                </a:solidFill>
                <a:latin typeface="Corbel" panose="020B0503020204020204" pitchFamily="34" charset="0"/>
              </a:rPr>
              <a:t> (</a:t>
            </a:r>
            <a:r>
              <a:rPr lang="tr-TR" b="1" i="1" cap="none" dirty="0">
                <a:solidFill>
                  <a:prstClr val="black"/>
                </a:solidFill>
                <a:latin typeface="Corbel" panose="020B0503020204020204" pitchFamily="34" charset="0"/>
              </a:rPr>
              <a:t>boş zamanlarını geçirme ve düzenlemekte güçlük çeker</a:t>
            </a:r>
            <a:r>
              <a:rPr lang="tr-TR" cap="none" dirty="0">
                <a:solidFill>
                  <a:prstClr val="black"/>
                </a:solidFill>
                <a:latin typeface="Corbel" panose="020B0503020204020204" pitchFamily="34" charset="0"/>
              </a:rPr>
              <a:t>, internet/video oyunu/dizi bağımlılığı)</a:t>
            </a:r>
            <a:endParaRPr lang="tr-TR" dirty="0">
              <a:solidFill>
                <a:prstClr val="black"/>
              </a:solidFill>
              <a:latin typeface="Corbel" panose="020B0503020204020204" pitchFamily="34" charset="0"/>
            </a:endParaRPr>
          </a:p>
          <a:p>
            <a:endParaRPr lang="tr-TR" b="1" dirty="0">
              <a:latin typeface="Corbel" panose="020B0503020204020204" pitchFamily="34" charset="0"/>
            </a:endParaRPr>
          </a:p>
          <a:p>
            <a:endParaRPr lang="tr-TR" dirty="0"/>
          </a:p>
        </p:txBody>
      </p:sp>
    </p:spTree>
    <p:extLst>
      <p:ext uri="{BB962C8B-B14F-4D97-AF65-F5344CB8AC3E}">
        <p14:creationId xmlns:p14="http://schemas.microsoft.com/office/powerpoint/2010/main" val="262290921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1029</TotalTime>
  <Words>5317</Words>
  <Application>Microsoft Office PowerPoint</Application>
  <PresentationFormat>Widescreen</PresentationFormat>
  <Paragraphs>526</Paragraphs>
  <Slides>78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78</vt:i4>
      </vt:variant>
    </vt:vector>
  </HeadingPairs>
  <TitlesOfParts>
    <vt:vector size="88" baseType="lpstr">
      <vt:lpstr>Arial</vt:lpstr>
      <vt:lpstr>Calibri</vt:lpstr>
      <vt:lpstr>Century Schoolbook</vt:lpstr>
      <vt:lpstr>Corbel</vt:lpstr>
      <vt:lpstr>Tahoma</vt:lpstr>
      <vt:lpstr>Times New Roman</vt:lpstr>
      <vt:lpstr>Tw Cen MT</vt:lpstr>
      <vt:lpstr>Wingdings</vt:lpstr>
      <vt:lpstr>Wingdings 2</vt:lpstr>
      <vt:lpstr>Droplet</vt:lpstr>
      <vt:lpstr>Çocuk ve ergen Psİkiyatrisinde belirti ve bulgular</vt:lpstr>
      <vt:lpstr>Nörogelişimsel bozukluklar / DSM-5</vt:lpstr>
      <vt:lpstr>Dikkat eksikliği hiperaktivite bozukluğu (dehb) Attentıon defıcıt hyperactıvıty dısorder (adhd)</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Dikkat eksikliği hiperaktivite bozukluğu (dehb)</vt:lpstr>
      <vt:lpstr>DEHB-MANİ AYRIMI</vt:lpstr>
      <vt:lpstr>OTİZM SPEKTRUM BOZUKLUĞU (OSB) / DSM-5 </vt:lpstr>
      <vt:lpstr>OTİZM SPEKTRUM BOZUKLUĞU (OSB) / DSM-5</vt:lpstr>
      <vt:lpstr> OTİZM SPEKTRUM BOZUKLUĞU (OSB) / DSM-5</vt:lpstr>
      <vt:lpstr>OTİZM SPEKTRUM BOZUKLUĞU (OSB)</vt:lpstr>
      <vt:lpstr>OTİZM SPEKTRUM BOZUKLUĞU (OSB)</vt:lpstr>
      <vt:lpstr>OTİZM SPEKTRUM BOZUKLUĞU (OSB) </vt:lpstr>
      <vt:lpstr>PowerPoint Presentation</vt:lpstr>
      <vt:lpstr>36 Aydan Küçük Çocuklarda Görülen en sık belirtiler -OSB </vt:lpstr>
      <vt:lpstr>36 Aydan Küçük Çocuklarda Görülen en sık belirtiler -OSB</vt:lpstr>
      <vt:lpstr>36 Aydan Küçük Çocuklarda Görülen en sık belirtiler -OSB</vt:lpstr>
      <vt:lpstr>DİĞER İLETİŞİM BOZUKLUKLARI</vt:lpstr>
      <vt:lpstr>Özgül öğrenme BOZUKLUĞU (ööB)</vt:lpstr>
      <vt:lpstr>Özgül öğrenme BOZUKLUĞU (ööB)</vt:lpstr>
      <vt:lpstr>Özgül öğrenme BOZUKLUĞU (ööB)</vt:lpstr>
      <vt:lpstr>Özgül öğrenme BOZUKLUĞU (ööB)</vt:lpstr>
      <vt:lpstr>Özgül öğrenme BOZUKLUĞU (ööB)</vt:lpstr>
      <vt:lpstr>YAZI MUAYENESİ</vt:lpstr>
      <vt:lpstr>OKUMA MUAYENESİ</vt:lpstr>
      <vt:lpstr>Okuma muayenesi</vt:lpstr>
      <vt:lpstr>OBSESİF-KOMPÜLSİF İLİŞKİLİ BOZUKLUKLAR</vt:lpstr>
      <vt:lpstr>OKB</vt:lpstr>
      <vt:lpstr>Beden dismorfik bozukluğu</vt:lpstr>
      <vt:lpstr>Trikotillomani</vt:lpstr>
      <vt:lpstr>Okul öncesi dönemde depresyon</vt:lpstr>
      <vt:lpstr>Okul öncesi dönemde depresyon</vt:lpstr>
      <vt:lpstr>Okul öncesi dönemde depresyon</vt:lpstr>
      <vt:lpstr>Okul öncesi dönemde depresyon</vt:lpstr>
      <vt:lpstr>OKUL DÖNEMİNDE DEPRESYON</vt:lpstr>
      <vt:lpstr>Ergenlik döneminde depresyon</vt:lpstr>
      <vt:lpstr>Ergenlik döneminde depresyon</vt:lpstr>
      <vt:lpstr>ERGENLİK DÖNEMİNDE DEPRESYON</vt:lpstr>
      <vt:lpstr>Bipolar afektif bozukluk için risk teşkil eden çocukluk ve ergenlik dönemi depresyon belirtileri</vt:lpstr>
      <vt:lpstr>YIKICI, DÜRTÜ-KONTROL VE DAVRANIŞ BOZUKLUKLARI</vt:lpstr>
      <vt:lpstr>Karşıt olma karşı gelme bozukluğu (KOKGB)</vt:lpstr>
      <vt:lpstr>Karşıt olma karşı gelme bozukluğu (KOKGB)</vt:lpstr>
      <vt:lpstr>Karşıt olma karşı gelme bozukluğu (KOKGB)</vt:lpstr>
      <vt:lpstr>Davranım bozukluğu (conduct disorder)</vt:lpstr>
      <vt:lpstr>Davranım bozukluğu (conduct disorder)</vt:lpstr>
      <vt:lpstr>Davranım bozukluğu (conduct disorder)</vt:lpstr>
      <vt:lpstr>Davranım bozukluğu (conduct disorder)</vt:lpstr>
      <vt:lpstr>Davranım bozukluğu (conduct disorder)</vt:lpstr>
      <vt:lpstr>piromani</vt:lpstr>
      <vt:lpstr>kleptomani</vt:lpstr>
      <vt:lpstr>Borderline kişilik bozukluğu</vt:lpstr>
      <vt:lpstr>Borderline kişilik bozukluğu</vt:lpstr>
      <vt:lpstr>Anksiyete</vt:lpstr>
      <vt:lpstr>Anksiyete</vt:lpstr>
      <vt:lpstr>ANKSİYETE</vt:lpstr>
      <vt:lpstr>Anksiyete</vt:lpstr>
      <vt:lpstr>Anksiyete</vt:lpstr>
      <vt:lpstr>AYRILMA ANKSİYETESİ BOZUKLUĞU</vt:lpstr>
      <vt:lpstr>AYRILMA ANKSİYETESİ BOZUKLUĞU</vt:lpstr>
      <vt:lpstr>Ayrılma anksiyetesi bozukluğu</vt:lpstr>
      <vt:lpstr>OKUL REDDİ</vt:lpstr>
      <vt:lpstr>SEÇİCİ KONUŞMAZLIK  (SELEKTİF MUTİZM)</vt:lpstr>
      <vt:lpstr>Travma ve stresle ilişkili bozukluklar </vt:lpstr>
      <vt:lpstr>Cinsel istismar-bulgular</vt:lpstr>
      <vt:lpstr>TEPKİSEL BAĞLANMA BOZUKLUĞU</vt:lpstr>
      <vt:lpstr>TEPKİSEL BAĞLANMA BOZUKLUĞU</vt:lpstr>
      <vt:lpstr>TEPKİSEL BAĞLANMA BOZUKLUĞU</vt:lpstr>
      <vt:lpstr>SINIRSIZ-SEÇKİSİZ TOPLUMSAL KATILIM BOZUKLUĞU (DISINHIBITED SOCIAL ENGAGEMET DISORDER-DSED) </vt:lpstr>
      <vt:lpstr>SINIRSIZ-SEÇKİSİZ TOPLUMSAL KATILIM BOZUKLUĞU (DISINHIBITED SOCIAL ENGAGEMET DISORDER-DSED) </vt:lpstr>
      <vt:lpstr>SINIRSIZ-SEÇKİSİZ TOPLUMSAL KATILIM BOZUKLUĞU (DISINHIBITED SOCIAL ENGAGEMET DISORDER-DSED) </vt:lpstr>
      <vt:lpstr>Gender DYSPHORİA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ergen Psİkiyatrisinde belirti ve bulgular</dc:title>
  <dc:creator>özhan yalçın</dc:creator>
  <cp:lastModifiedBy>özhan yalçın</cp:lastModifiedBy>
  <cp:revision>108</cp:revision>
  <dcterms:created xsi:type="dcterms:W3CDTF">2019-02-23T18:04:33Z</dcterms:created>
  <dcterms:modified xsi:type="dcterms:W3CDTF">2019-11-12T22:03:01Z</dcterms:modified>
</cp:coreProperties>
</file>