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61" r:id="rId4"/>
    <p:sldId id="262" r:id="rId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0"/>
            <p14:sldId id="261"/>
            <p14:sldId id="26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dirty="0"/>
              <a:t>Roma Hukuku (8.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err="1"/>
              <a:t>Saikte</a:t>
            </a:r>
            <a:r>
              <a:rPr lang="tr-TR" sz="4600" dirty="0"/>
              <a:t> Hata</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Saik</a:t>
            </a:r>
            <a:r>
              <a:rPr lang="tr-TR" dirty="0"/>
              <a:t>, bir kimsenin bir hukuki işlem yapmak konusundaki iradesini oluşturan etkenlerdir ve hukuki işlemin sebebinden farklı şekilde nitelendirilir. Hukuki işlemlerin </a:t>
            </a:r>
            <a:r>
              <a:rPr lang="tr-TR" dirty="0" err="1"/>
              <a:t>saikinde</a:t>
            </a:r>
            <a:r>
              <a:rPr lang="tr-TR" dirty="0"/>
              <a:t> de hata söz konusu olabilir. </a:t>
            </a:r>
            <a:r>
              <a:rPr lang="tr-TR" dirty="0" err="1"/>
              <a:t>Saikte</a:t>
            </a:r>
            <a:r>
              <a:rPr lang="tr-TR" dirty="0"/>
              <a:t> hata hallerinde, beyan edilen irade ile gerçek irade birbirine uymakta, hukuki işlemlerin yapılmasına götüren </a:t>
            </a:r>
            <a:r>
              <a:rPr lang="tr-TR" dirty="0" err="1"/>
              <a:t>saiklerde</a:t>
            </a:r>
            <a:r>
              <a:rPr lang="tr-TR" dirty="0"/>
              <a:t> hata edilmektedir. </a:t>
            </a:r>
            <a:r>
              <a:rPr lang="tr-TR" dirty="0" err="1"/>
              <a:t>Saikte</a:t>
            </a:r>
            <a:r>
              <a:rPr lang="tr-TR" dirty="0"/>
              <a:t> hata, vasıfta hata haricinde, esaslı hata olarak dikkate alınmamaktadır. Vasıfta hata ise, hukuki işlemin konusunu oluşturan şeyin niteliklerinde yapılan hatadır ve hukuki işlemin konusunu oluşturan şeyin toplumsal ve ekonomik fonksiyonunu değiştirecek ölçüde önemli niteliklerinde yapılan hatalar esaslı sayılır.</a:t>
            </a:r>
          </a:p>
        </p:txBody>
      </p:sp>
    </p:spTree>
    <p:extLst>
      <p:ext uri="{BB962C8B-B14F-4D97-AF65-F5344CB8AC3E}">
        <p14:creationId xmlns:p14="http://schemas.microsoft.com/office/powerpoint/2010/main" val="2350976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lstStyle/>
          <a:p>
            <a:r>
              <a:rPr lang="tr-TR" sz="4800" dirty="0"/>
              <a:t>Hile (</a:t>
            </a:r>
            <a:r>
              <a:rPr lang="tr-TR" sz="4800" i="1" dirty="0" err="1"/>
              <a:t>Dolus</a:t>
            </a:r>
            <a:r>
              <a:rPr lang="tr-TR" sz="4800" dirty="0"/>
              <a:t>)</a:t>
            </a:r>
            <a:endParaRPr lang="tr-TR" dirty="0"/>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Hile</a:t>
            </a:r>
            <a:r>
              <a:rPr lang="tr-TR" dirty="0"/>
              <a:t>, hukuki işlemlerin yapılması ile ilgili olarak, çıkar sağlamak amacıyla bir kimsede yanlış kanılar uyandırarak, o kimseye, gerçek durumu bilseydi yapmayacağı bir hukuki işlemi yaptırmaktır.</a:t>
            </a:r>
          </a:p>
          <a:p>
            <a:pPr algn="just"/>
            <a:r>
              <a:rPr lang="tr-TR" dirty="0"/>
              <a:t>Hileli davranışlar yüzünden düşülen hata esaslı ise, yapılan hukuki işlem geçerli olmamaktadır.</a:t>
            </a:r>
          </a:p>
          <a:p>
            <a:pPr algn="just"/>
            <a:r>
              <a:rPr lang="tr-TR" dirty="0"/>
              <a:t>Roma Hukuku’nda </a:t>
            </a:r>
            <a:r>
              <a:rPr lang="tr-TR" i="1" dirty="0" err="1"/>
              <a:t>ius</a:t>
            </a:r>
            <a:r>
              <a:rPr lang="tr-TR" i="1" dirty="0"/>
              <a:t> civile</a:t>
            </a:r>
            <a:r>
              <a:rPr lang="tr-TR" dirty="0"/>
              <a:t> bakımından hile sonucu yapılan hukuki işlemler geçerli sayılmaktaydı. Hileli hukuki işlemlere ilişkin tedbirler </a:t>
            </a:r>
            <a:r>
              <a:rPr lang="tr-TR" i="1" dirty="0" err="1"/>
              <a:t>praetor</a:t>
            </a:r>
            <a:r>
              <a:rPr lang="tr-TR" dirty="0" err="1"/>
              <a:t>’larca</a:t>
            </a:r>
            <a:r>
              <a:rPr lang="tr-TR" dirty="0"/>
              <a:t> alınmaya başlamış ve zaman içerisinde hileye ilişkin def’i ve dava hakları tanınmıştır.</a:t>
            </a:r>
          </a:p>
        </p:txBody>
      </p:sp>
    </p:spTree>
    <p:extLst>
      <p:ext uri="{BB962C8B-B14F-4D97-AF65-F5344CB8AC3E}">
        <p14:creationId xmlns:p14="http://schemas.microsoft.com/office/powerpoint/2010/main" val="4261071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lstStyle/>
          <a:p>
            <a:r>
              <a:rPr lang="tr-TR" dirty="0"/>
              <a:t>İkrah (</a:t>
            </a:r>
            <a:r>
              <a:rPr lang="tr-TR" i="1" dirty="0" err="1"/>
              <a:t>Metus</a:t>
            </a:r>
            <a:r>
              <a:rPr lang="tr-TR" dirty="0"/>
              <a:t>)</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b="1" dirty="0"/>
              <a:t>İkrah (zorlama</a:t>
            </a:r>
            <a:r>
              <a:rPr lang="tr-TR" dirty="0"/>
              <a:t>), bir kimseyi tehdit ederek, zorlayarak ona hukuki işlem yaptırılması halidir. İkrah iki şekilde düşünülmektedir: </a:t>
            </a:r>
            <a:r>
              <a:rPr lang="tr-TR" b="1" dirty="0"/>
              <a:t>Maddi cebir </a:t>
            </a:r>
            <a:r>
              <a:rPr lang="tr-TR" dirty="0"/>
              <a:t>ve </a:t>
            </a:r>
            <a:r>
              <a:rPr lang="tr-TR" b="1" dirty="0"/>
              <a:t>manevi cebir</a:t>
            </a:r>
            <a:r>
              <a:rPr lang="tr-TR" dirty="0"/>
              <a:t>.</a:t>
            </a:r>
          </a:p>
          <a:p>
            <a:pPr algn="just"/>
            <a:r>
              <a:rPr lang="tr-TR" b="1" dirty="0"/>
              <a:t>Maddi cebir</a:t>
            </a:r>
            <a:r>
              <a:rPr lang="tr-TR" dirty="0"/>
              <a:t> ile, kişiye maddi kuvvet kullanmak suretiyle o kişinin hukuki işlem yapmak zorunda bırakılması söz konusudur. Maddi cebir sonucu yapılan bir hukuki işlem geçerli olmamaktadır. Çünkü hukuki işlem yapan kişinin iradesinden söz edilememektedir.</a:t>
            </a:r>
          </a:p>
          <a:p>
            <a:pPr algn="just"/>
            <a:r>
              <a:rPr lang="tr-TR" b="1" dirty="0"/>
              <a:t>Manevi cebir </a:t>
            </a:r>
            <a:r>
              <a:rPr lang="tr-TR" dirty="0"/>
              <a:t>ile, bir kimsenin, bizzat kendisinin ya da yakınlarından birinin şahsına yahut malvarlığına zarar verileceği tehdidi ve bu tehdidin yarattığı korku altında bir hukuki işlem yapmaya zorlanmasıdır. Roma Hukuku’nda manevi cebrin bir irade sakatlığı olup olmadığı gelişim içerisinde tartışmalı bir konu olmuştur. Nitekim burada, irade ile beyan arasında bir uygunsuzluk yoktur, dolayısıyla </a:t>
            </a:r>
            <a:r>
              <a:rPr lang="tr-TR" i="1" dirty="0" err="1"/>
              <a:t>ius</a:t>
            </a:r>
            <a:r>
              <a:rPr lang="tr-TR" i="1" dirty="0"/>
              <a:t> civile</a:t>
            </a:r>
            <a:r>
              <a:rPr lang="tr-TR" dirty="0"/>
              <a:t> döneminde hukuki işlemlerin geçerliği bakımından ikrah bir önem taşımamaktaydı. İkrah nedeniyle yapılan hukuki işlemlerin geçerli sayılamayacağı düşüncesi </a:t>
            </a:r>
            <a:r>
              <a:rPr lang="tr-TR" i="1" dirty="0" err="1"/>
              <a:t>praetor</a:t>
            </a:r>
            <a:r>
              <a:rPr lang="tr-TR" dirty="0" err="1"/>
              <a:t>’lar</a:t>
            </a:r>
            <a:r>
              <a:rPr lang="tr-TR" dirty="0"/>
              <a:t> tarafından ortaya atılmıştır ve ikrah sonucu hukuki işlem yapan kişilere eski duruma getirme, def’i ve dava hakları tanınmıştır.</a:t>
            </a:r>
            <a:endParaRPr lang="tr-TR" b="1" dirty="0"/>
          </a:p>
        </p:txBody>
      </p:sp>
    </p:spTree>
    <p:extLst>
      <p:ext uri="{BB962C8B-B14F-4D97-AF65-F5344CB8AC3E}">
        <p14:creationId xmlns:p14="http://schemas.microsoft.com/office/powerpoint/2010/main" val="1576454980"/>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1865</TotalTime>
  <Words>365</Words>
  <Application>Microsoft Office PowerPoint</Application>
  <PresentationFormat>Geniş ekran</PresentationFormat>
  <Paragraphs>13</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Calibri</vt:lpstr>
      <vt:lpstr>Calibri Light</vt:lpstr>
      <vt:lpstr>Geçmişe bakış</vt:lpstr>
      <vt:lpstr>Roma Hukuku (8. hafta)</vt:lpstr>
      <vt:lpstr>Saikte Hata</vt:lpstr>
      <vt:lpstr>Hile (Dolus)</vt:lpstr>
      <vt:lpstr>İkrah (Metus)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38</cp:revision>
  <dcterms:created xsi:type="dcterms:W3CDTF">2020-07-31T15:00:01Z</dcterms:created>
  <dcterms:modified xsi:type="dcterms:W3CDTF">2020-08-16T11:28:47Z</dcterms:modified>
</cp:coreProperties>
</file>